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59" r:id="rId7"/>
    <p:sldId id="27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0" r:id="rId16"/>
    <p:sldId id="271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933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>
        <p:scale>
          <a:sx n="125" d="100"/>
          <a:sy n="125" d="100"/>
        </p:scale>
        <p:origin x="1664" y="9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8"/>
          <a:stretch/>
        </p:blipFill>
        <p:spPr>
          <a:xfrm>
            <a:off x="-1" y="0"/>
            <a:ext cx="638907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985" y="0"/>
            <a:ext cx="106070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6686" y="786187"/>
            <a:ext cx="5887575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6686" y="3442446"/>
            <a:ext cx="5887574" cy="14791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87" y="5691187"/>
            <a:ext cx="1530874" cy="777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403600" y="3309041"/>
            <a:ext cx="62776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4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830"/>
            <a:ext cx="12190815" cy="6131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368" y="3516924"/>
            <a:ext cx="9659817" cy="1730414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368" y="5573486"/>
            <a:ext cx="9659817" cy="86201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37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40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6280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94213"/>
            <a:ext cx="5157787" cy="3495449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6280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94213"/>
            <a:ext cx="5183188" cy="3495449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4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194424" y="7257"/>
            <a:ext cx="5997575" cy="6850742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7257"/>
            <a:ext cx="5997575" cy="6850743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97575" cy="206156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185" y="2293651"/>
            <a:ext cx="5157787" cy="823912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894" y="3342390"/>
            <a:ext cx="5139078" cy="2847273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194425" y="1"/>
            <a:ext cx="5997575" cy="20688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2"/>
          </p:nvPr>
        </p:nvSpPr>
        <p:spPr>
          <a:xfrm>
            <a:off x="6620557" y="2293651"/>
            <a:ext cx="5157787" cy="823912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3"/>
          </p:nvPr>
        </p:nvSpPr>
        <p:spPr>
          <a:xfrm>
            <a:off x="6639266" y="3342390"/>
            <a:ext cx="5139078" cy="2847273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20688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237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0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5461635" y="460609"/>
            <a:ext cx="6408420" cy="5943600"/>
            <a:chOff x="5461635" y="466725"/>
            <a:chExt cx="6408420" cy="5943600"/>
          </a:xfrm>
        </p:grpSpPr>
        <p:sp>
          <p:nvSpPr>
            <p:cNvPr id="24" name="Rectangle 23"/>
            <p:cNvSpPr/>
            <p:nvPr userDrawn="1"/>
          </p:nvSpPr>
          <p:spPr>
            <a:xfrm>
              <a:off x="8665845" y="3438525"/>
              <a:ext cx="3204210" cy="297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5461635" y="466725"/>
              <a:ext cx="3204210" cy="297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665845" y="466725"/>
              <a:ext cx="3204210" cy="297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5461635" y="3438525"/>
              <a:ext cx="3204210" cy="297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432435" y="466725"/>
            <a:ext cx="5029200" cy="5943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1" name="Title 6"/>
          <p:cNvSpPr txBox="1">
            <a:spLocks/>
          </p:cNvSpPr>
          <p:nvPr userDrawn="1"/>
        </p:nvSpPr>
        <p:spPr>
          <a:xfrm>
            <a:off x="690563" y="719440"/>
            <a:ext cx="4495800" cy="1120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Click to edit Master 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2" name="Content Placeholder 8"/>
          <p:cNvSpPr>
            <a:spLocks noGrp="1"/>
          </p:cNvSpPr>
          <p:nvPr>
            <p:ph sz="quarter" idx="11"/>
          </p:nvPr>
        </p:nvSpPr>
        <p:spPr>
          <a:xfrm>
            <a:off x="690563" y="2306941"/>
            <a:ext cx="4495800" cy="2601944"/>
          </a:xfrm>
        </p:spPr>
        <p:txBody>
          <a:bodyPr wrap="square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3" y="5749171"/>
            <a:ext cx="1057275" cy="537448"/>
          </a:xfrm>
          <a:prstGeom prst="rect">
            <a:avLst/>
          </a:prstGeom>
        </p:spPr>
      </p:pic>
      <p:sp>
        <p:nvSpPr>
          <p:cNvPr id="3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788142" y="187656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593205" y="70186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9017343" y="187656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822406" y="70186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5788142" y="490942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93205" y="373472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9017343" y="4909425"/>
            <a:ext cx="2551196" cy="1126517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9822406" y="3734722"/>
            <a:ext cx="933450" cy="93345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12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404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259" t="13377" r="39810" b="1389"/>
          <a:stretch/>
        </p:blipFill>
        <p:spPr>
          <a:xfrm>
            <a:off x="1106905" y="0"/>
            <a:ext cx="5543559" cy="6858000"/>
          </a:xfrm>
          <a:custGeom>
            <a:avLst/>
            <a:gdLst>
              <a:gd name="connsiteX0" fmla="*/ 0 w 5543559"/>
              <a:gd name="connsiteY0" fmla="*/ 0 h 6858000"/>
              <a:gd name="connsiteX1" fmla="*/ 4529791 w 5543559"/>
              <a:gd name="connsiteY1" fmla="*/ 0 h 6858000"/>
              <a:gd name="connsiteX2" fmla="*/ 4629711 w 5543559"/>
              <a:gd name="connsiteY2" fmla="*/ 155862 h 6858000"/>
              <a:gd name="connsiteX3" fmla="*/ 5543559 w 5543559"/>
              <a:gd name="connsiteY3" fmla="*/ 3429001 h 6858000"/>
              <a:gd name="connsiteX4" fmla="*/ 4629711 w 5543559"/>
              <a:gd name="connsiteY4" fmla="*/ 6702141 h 6858000"/>
              <a:gd name="connsiteX5" fmla="*/ 4529792 w 5543559"/>
              <a:gd name="connsiteY5" fmla="*/ 6858000 h 6858000"/>
              <a:gd name="connsiteX6" fmla="*/ 0 w 554355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3559" h="6858000">
                <a:moveTo>
                  <a:pt x="0" y="0"/>
                </a:moveTo>
                <a:lnTo>
                  <a:pt x="4529791" y="0"/>
                </a:lnTo>
                <a:lnTo>
                  <a:pt x="4629711" y="155862"/>
                </a:lnTo>
                <a:cubicBezTo>
                  <a:pt x="5209616" y="1110257"/>
                  <a:pt x="5543559" y="2230631"/>
                  <a:pt x="5543559" y="3429001"/>
                </a:cubicBezTo>
                <a:cubicBezTo>
                  <a:pt x="5543559" y="4627371"/>
                  <a:pt x="5209616" y="5747745"/>
                  <a:pt x="4629711" y="6702141"/>
                </a:cubicBezTo>
                <a:lnTo>
                  <a:pt x="45297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Freeform 20"/>
          <p:cNvSpPr/>
          <p:nvPr userDrawn="1"/>
        </p:nvSpPr>
        <p:spPr>
          <a:xfrm>
            <a:off x="0" y="0"/>
            <a:ext cx="4154905" cy="6858000"/>
          </a:xfrm>
          <a:custGeom>
            <a:avLst/>
            <a:gdLst>
              <a:gd name="connsiteX0" fmla="*/ 0 w 5991022"/>
              <a:gd name="connsiteY0" fmla="*/ 0 h 6858000"/>
              <a:gd name="connsiteX1" fmla="*/ 4168583 w 5991022"/>
              <a:gd name="connsiteY1" fmla="*/ 0 h 6858000"/>
              <a:gd name="connsiteX2" fmla="*/ 4247919 w 5991022"/>
              <a:gd name="connsiteY2" fmla="*/ 56418 h 6858000"/>
              <a:gd name="connsiteX3" fmla="*/ 5991022 w 5991022"/>
              <a:gd name="connsiteY3" fmla="*/ 3533802 h 6858000"/>
              <a:gd name="connsiteX4" fmla="*/ 4569308 w 5991022"/>
              <a:gd name="connsiteY4" fmla="*/ 6745969 h 6858000"/>
              <a:gd name="connsiteX5" fmla="*/ 4439975 w 5991022"/>
              <a:gd name="connsiteY5" fmla="*/ 6858000 h 6858000"/>
              <a:gd name="connsiteX6" fmla="*/ 0 w 599102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1022" h="6858000">
                <a:moveTo>
                  <a:pt x="0" y="0"/>
                </a:moveTo>
                <a:lnTo>
                  <a:pt x="4168583" y="0"/>
                </a:lnTo>
                <a:lnTo>
                  <a:pt x="4247919" y="56418"/>
                </a:lnTo>
                <a:cubicBezTo>
                  <a:pt x="5306090" y="847776"/>
                  <a:pt x="5991022" y="2110802"/>
                  <a:pt x="5991022" y="3533802"/>
                </a:cubicBezTo>
                <a:cubicBezTo>
                  <a:pt x="5991022" y="4807013"/>
                  <a:pt x="5442697" y="5952156"/>
                  <a:pt x="4569308" y="6745969"/>
                </a:cubicBezTo>
                <a:lnTo>
                  <a:pt x="44399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188" y="2465614"/>
            <a:ext cx="4746041" cy="3585121"/>
          </a:xfrm>
        </p:spPr>
        <p:txBody>
          <a:bodyPr anchor="t" anchorCtr="0"/>
          <a:lstStyle>
            <a:lvl1pPr>
              <a:buClr>
                <a:srgbClr val="F47933"/>
              </a:buClr>
              <a:defRPr sz="3200"/>
            </a:lvl1pPr>
            <a:lvl2pPr>
              <a:buClr>
                <a:srgbClr val="F47933"/>
              </a:buClr>
              <a:defRPr sz="2800"/>
            </a:lvl2pPr>
            <a:lvl3pPr>
              <a:buClr>
                <a:srgbClr val="F47933"/>
              </a:buClr>
              <a:defRPr sz="2400"/>
            </a:lvl3pPr>
            <a:lvl4pPr>
              <a:buClr>
                <a:srgbClr val="F47933"/>
              </a:buClr>
              <a:defRPr sz="2000"/>
            </a:lvl4pPr>
            <a:lvl5pPr>
              <a:buClr>
                <a:srgbClr val="F4793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187" y="1061358"/>
            <a:ext cx="4746041" cy="117711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2" y="2432118"/>
            <a:ext cx="3208419" cy="1993764"/>
          </a:xfrm>
        </p:spPr>
        <p:txBody>
          <a:bodyPr anchor="ctr" anchorCtr="0">
            <a:no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32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95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_3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1" y="0"/>
            <a:ext cx="4943225" cy="6858000"/>
          </a:xfrm>
          <a:custGeom>
            <a:avLst/>
            <a:gdLst>
              <a:gd name="connsiteX0" fmla="*/ 0 w 5317958"/>
              <a:gd name="connsiteY0" fmla="*/ 0 h 6858000"/>
              <a:gd name="connsiteX1" fmla="*/ 3774779 w 5317958"/>
              <a:gd name="connsiteY1" fmla="*/ 0 h 6858000"/>
              <a:gd name="connsiteX2" fmla="*/ 3816127 w 5317958"/>
              <a:gd name="connsiteY2" fmla="*/ 35817 h 6858000"/>
              <a:gd name="connsiteX3" fmla="*/ 5311994 w 5317958"/>
              <a:gd name="connsiteY3" fmla="*/ 3193106 h 6858000"/>
              <a:gd name="connsiteX4" fmla="*/ 5317958 w 5317958"/>
              <a:gd name="connsiteY4" fmla="*/ 3428962 h 6858000"/>
              <a:gd name="connsiteX5" fmla="*/ 5317958 w 5317958"/>
              <a:gd name="connsiteY5" fmla="*/ 3429038 h 6858000"/>
              <a:gd name="connsiteX6" fmla="*/ 5311994 w 5317958"/>
              <a:gd name="connsiteY6" fmla="*/ 3664894 h 6858000"/>
              <a:gd name="connsiteX7" fmla="*/ 3816127 w 5317958"/>
              <a:gd name="connsiteY7" fmla="*/ 6822184 h 6858000"/>
              <a:gd name="connsiteX8" fmla="*/ 3774779 w 5317958"/>
              <a:gd name="connsiteY8" fmla="*/ 6858000 h 6858000"/>
              <a:gd name="connsiteX9" fmla="*/ 0 w 531795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7958" h="6858000">
                <a:moveTo>
                  <a:pt x="0" y="0"/>
                </a:moveTo>
                <a:lnTo>
                  <a:pt x="3774779" y="0"/>
                </a:lnTo>
                <a:lnTo>
                  <a:pt x="3816127" y="35817"/>
                </a:lnTo>
                <a:cubicBezTo>
                  <a:pt x="4684463" y="825037"/>
                  <a:pt x="5248627" y="1943009"/>
                  <a:pt x="5311994" y="3193106"/>
                </a:cubicBezTo>
                <a:lnTo>
                  <a:pt x="5317958" y="3428962"/>
                </a:lnTo>
                <a:lnTo>
                  <a:pt x="5317958" y="3429038"/>
                </a:lnTo>
                <a:lnTo>
                  <a:pt x="5311994" y="3664894"/>
                </a:lnTo>
                <a:cubicBezTo>
                  <a:pt x="5248627" y="4914992"/>
                  <a:pt x="4684463" y="6032963"/>
                  <a:pt x="3816127" y="6822184"/>
                </a:cubicBezTo>
                <a:lnTo>
                  <a:pt x="3774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3608958" y="717936"/>
            <a:ext cx="1553342" cy="155448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7"/>
          <p:cNvSpPr>
            <a:spLocks noGrp="1" noChangeAspect="1"/>
          </p:cNvSpPr>
          <p:nvPr>
            <p:ph type="pic" sz="quarter" idx="12"/>
          </p:nvPr>
        </p:nvSpPr>
        <p:spPr>
          <a:xfrm>
            <a:off x="3608958" y="4585584"/>
            <a:ext cx="1553342" cy="155448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06" y="1877069"/>
            <a:ext cx="3061475" cy="3103862"/>
          </a:xfrm>
        </p:spPr>
        <p:txBody>
          <a:bodyPr anchor="ctr" anchorCtr="0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7"/>
          <p:cNvSpPr>
            <a:spLocks noGrp="1" noChangeAspect="1"/>
          </p:cNvSpPr>
          <p:nvPr>
            <p:ph type="pic" sz="quarter" idx="11"/>
          </p:nvPr>
        </p:nvSpPr>
        <p:spPr>
          <a:xfrm>
            <a:off x="4092171" y="2651760"/>
            <a:ext cx="1553342" cy="155448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447776" y="987425"/>
            <a:ext cx="4916910" cy="4873625"/>
          </a:xfrm>
        </p:spPr>
        <p:txBody>
          <a:bodyPr anchor="ctr" anchorCtr="0"/>
          <a:lstStyle>
            <a:lvl1pPr>
              <a:buClr>
                <a:srgbClr val="F47933"/>
              </a:buClr>
              <a:defRPr sz="3200"/>
            </a:lvl1pPr>
            <a:lvl2pPr>
              <a:buClr>
                <a:srgbClr val="F47933"/>
              </a:buClr>
              <a:defRPr sz="2800"/>
            </a:lvl2pPr>
            <a:lvl3pPr>
              <a:buClr>
                <a:srgbClr val="F47933"/>
              </a:buClr>
              <a:defRPr sz="2400"/>
            </a:lvl3pPr>
            <a:lvl4pPr>
              <a:buClr>
                <a:srgbClr val="F47933"/>
              </a:buClr>
              <a:defRPr sz="2000"/>
            </a:lvl4pPr>
            <a:lvl5pPr>
              <a:buClr>
                <a:srgbClr val="F4793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88" y="6140064"/>
            <a:ext cx="1023154" cy="5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750"/>
            <a:ext cx="6589487" cy="6870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24" y="0"/>
            <a:ext cx="10596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6686" y="786187"/>
            <a:ext cx="5887575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6686" y="3442446"/>
            <a:ext cx="5887574" cy="14791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87" y="5691187"/>
            <a:ext cx="1530874" cy="777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403600" y="3309041"/>
            <a:ext cx="627764" cy="0"/>
          </a:xfrm>
          <a:prstGeom prst="line">
            <a:avLst/>
          </a:prstGeom>
          <a:ln w="12700">
            <a:solidFill>
              <a:srgbClr val="F4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211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_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 userDrawn="1"/>
        </p:nvSpPr>
        <p:spPr>
          <a:xfrm>
            <a:off x="-1" y="0"/>
            <a:ext cx="4943225" cy="6858000"/>
          </a:xfrm>
          <a:custGeom>
            <a:avLst/>
            <a:gdLst>
              <a:gd name="connsiteX0" fmla="*/ 0 w 5317958"/>
              <a:gd name="connsiteY0" fmla="*/ 0 h 6858000"/>
              <a:gd name="connsiteX1" fmla="*/ 3774779 w 5317958"/>
              <a:gd name="connsiteY1" fmla="*/ 0 h 6858000"/>
              <a:gd name="connsiteX2" fmla="*/ 3816127 w 5317958"/>
              <a:gd name="connsiteY2" fmla="*/ 35817 h 6858000"/>
              <a:gd name="connsiteX3" fmla="*/ 5311994 w 5317958"/>
              <a:gd name="connsiteY3" fmla="*/ 3193106 h 6858000"/>
              <a:gd name="connsiteX4" fmla="*/ 5317958 w 5317958"/>
              <a:gd name="connsiteY4" fmla="*/ 3428962 h 6858000"/>
              <a:gd name="connsiteX5" fmla="*/ 5317958 w 5317958"/>
              <a:gd name="connsiteY5" fmla="*/ 3429038 h 6858000"/>
              <a:gd name="connsiteX6" fmla="*/ 5311994 w 5317958"/>
              <a:gd name="connsiteY6" fmla="*/ 3664894 h 6858000"/>
              <a:gd name="connsiteX7" fmla="*/ 3816127 w 5317958"/>
              <a:gd name="connsiteY7" fmla="*/ 6822184 h 6858000"/>
              <a:gd name="connsiteX8" fmla="*/ 3774779 w 5317958"/>
              <a:gd name="connsiteY8" fmla="*/ 6858000 h 6858000"/>
              <a:gd name="connsiteX9" fmla="*/ 0 w 531795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7958" h="6858000">
                <a:moveTo>
                  <a:pt x="0" y="0"/>
                </a:moveTo>
                <a:lnTo>
                  <a:pt x="3774779" y="0"/>
                </a:lnTo>
                <a:lnTo>
                  <a:pt x="3816127" y="35817"/>
                </a:lnTo>
                <a:cubicBezTo>
                  <a:pt x="4684463" y="825037"/>
                  <a:pt x="5248627" y="1943009"/>
                  <a:pt x="5311994" y="3193106"/>
                </a:cubicBezTo>
                <a:lnTo>
                  <a:pt x="5317958" y="3428962"/>
                </a:lnTo>
                <a:lnTo>
                  <a:pt x="5317958" y="3429038"/>
                </a:lnTo>
                <a:lnTo>
                  <a:pt x="5311994" y="3664894"/>
                </a:lnTo>
                <a:cubicBezTo>
                  <a:pt x="5248627" y="4914992"/>
                  <a:pt x="4684463" y="6032963"/>
                  <a:pt x="3816127" y="6822184"/>
                </a:cubicBezTo>
                <a:lnTo>
                  <a:pt x="3774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3616366" y="4575720"/>
            <a:ext cx="1554480" cy="1554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091033" y="2646997"/>
            <a:ext cx="1554480" cy="1554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3616366" y="717936"/>
            <a:ext cx="1554480" cy="1554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04" y="1877069"/>
            <a:ext cx="3063240" cy="3103862"/>
          </a:xfrm>
        </p:spPr>
        <p:txBody>
          <a:bodyPr anchor="ctr" anchorCtr="0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 userDrawn="1">
            <p:ph idx="1"/>
          </p:nvPr>
        </p:nvSpPr>
        <p:spPr>
          <a:xfrm>
            <a:off x="6448276" y="992188"/>
            <a:ext cx="4916910" cy="4873625"/>
          </a:xfrm>
        </p:spPr>
        <p:txBody>
          <a:bodyPr anchor="ctr" anchorCtr="0"/>
          <a:lstStyle>
            <a:lvl1pPr>
              <a:buClr>
                <a:srgbClr val="F47933"/>
              </a:buClr>
              <a:defRPr sz="3200"/>
            </a:lvl1pPr>
            <a:lvl2pPr>
              <a:buClr>
                <a:srgbClr val="F47933"/>
              </a:buClr>
              <a:defRPr sz="2800"/>
            </a:lvl2pPr>
            <a:lvl3pPr>
              <a:buClr>
                <a:srgbClr val="F47933"/>
              </a:buClr>
              <a:defRPr sz="2400"/>
            </a:lvl3pPr>
            <a:lvl4pPr>
              <a:buClr>
                <a:srgbClr val="F47933"/>
              </a:buClr>
              <a:defRPr sz="2000"/>
            </a:lvl4pPr>
            <a:lvl5pPr>
              <a:buClr>
                <a:srgbClr val="F4793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88" y="6140064"/>
            <a:ext cx="1023154" cy="52010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951783" y="1044313"/>
            <a:ext cx="903153" cy="901726"/>
          </a:xfrm>
        </p:spPr>
        <p:txBody>
          <a:bodyPr anchor="ctr" anchorCtr="0"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4416696" y="2973205"/>
            <a:ext cx="903153" cy="901726"/>
          </a:xfrm>
        </p:spPr>
        <p:txBody>
          <a:bodyPr anchor="ctr" anchorCtr="0"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951783" y="4902097"/>
            <a:ext cx="903153" cy="901726"/>
          </a:xfrm>
        </p:spPr>
        <p:txBody>
          <a:bodyPr anchor="ctr" anchorCtr="0"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4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24" y="0"/>
            <a:ext cx="10596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6686" y="786187"/>
            <a:ext cx="5887575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6686" y="3411966"/>
            <a:ext cx="5887574" cy="14791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87" y="5691187"/>
            <a:ext cx="1530874" cy="777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403600" y="3278561"/>
            <a:ext cx="627764" cy="0"/>
          </a:xfrm>
          <a:prstGeom prst="line">
            <a:avLst/>
          </a:prstGeom>
          <a:ln w="12700">
            <a:solidFill>
              <a:srgbClr val="F4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0" y="-30480"/>
            <a:ext cx="6336632" cy="6863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6057900" cy="6858001"/>
          </a:xfrm>
          <a:custGeom>
            <a:avLst/>
            <a:gdLst>
              <a:gd name="connsiteX0" fmla="*/ 0 w 6089161"/>
              <a:gd name="connsiteY0" fmla="*/ 0 h 6858001"/>
              <a:gd name="connsiteX1" fmla="*/ 2052312 w 6089161"/>
              <a:gd name="connsiteY1" fmla="*/ 0 h 6858001"/>
              <a:gd name="connsiteX2" fmla="*/ 2349437 w 6089161"/>
              <a:gd name="connsiteY2" fmla="*/ 297884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0" fmla="*/ 0 w 6089161"/>
              <a:gd name="connsiteY0" fmla="*/ 0 h 6858001"/>
              <a:gd name="connsiteX1" fmla="*/ 2099937 w 6089161"/>
              <a:gd name="connsiteY1" fmla="*/ 9525 h 6858001"/>
              <a:gd name="connsiteX2" fmla="*/ 2349437 w 6089161"/>
              <a:gd name="connsiteY2" fmla="*/ 297884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38037 w 6089161"/>
              <a:gd name="connsiteY1" fmla="*/ 0 h 6858001"/>
              <a:gd name="connsiteX2" fmla="*/ 2349437 w 6089161"/>
              <a:gd name="connsiteY2" fmla="*/ 297884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38037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55050 w 6089161"/>
              <a:gd name="connsiteY3" fmla="*/ 6737419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  <a:gd name="connsiteX0" fmla="*/ 0 w 6089161"/>
              <a:gd name="connsiteY0" fmla="*/ 0 h 6858001"/>
              <a:gd name="connsiteX1" fmla="*/ 2109462 w 6089161"/>
              <a:gd name="connsiteY1" fmla="*/ 0 h 6858001"/>
              <a:gd name="connsiteX2" fmla="*/ 2378012 w 6089161"/>
              <a:gd name="connsiteY2" fmla="*/ 288359 h 6858001"/>
              <a:gd name="connsiteX3" fmla="*/ 6065724 w 6089161"/>
              <a:gd name="connsiteY3" fmla="*/ 6733861 h 6858001"/>
              <a:gd name="connsiteX4" fmla="*/ 6089161 w 6089161"/>
              <a:gd name="connsiteY4" fmla="*/ 6858001 h 6858001"/>
              <a:gd name="connsiteX5" fmla="*/ 0 w 6089161"/>
              <a:gd name="connsiteY5" fmla="*/ 6858001 h 6858001"/>
              <a:gd name="connsiteX6" fmla="*/ 0 w 6089161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9161" h="6858001">
                <a:moveTo>
                  <a:pt x="0" y="0"/>
                </a:moveTo>
                <a:lnTo>
                  <a:pt x="2109462" y="0"/>
                </a:lnTo>
                <a:cubicBezTo>
                  <a:pt x="2257600" y="136116"/>
                  <a:pt x="2278881" y="189153"/>
                  <a:pt x="2378012" y="288359"/>
                </a:cubicBezTo>
                <a:cubicBezTo>
                  <a:pt x="3988653" y="1900213"/>
                  <a:pt x="5534153" y="4505295"/>
                  <a:pt x="6065724" y="6733861"/>
                </a:cubicBezTo>
                <a:lnTo>
                  <a:pt x="6089161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24" y="2028558"/>
            <a:ext cx="8585675" cy="4829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938" y="786187"/>
            <a:ext cx="10929323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938" y="3411966"/>
            <a:ext cx="8523362" cy="14791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06388" y="3295652"/>
            <a:ext cx="627764" cy="0"/>
          </a:xfrm>
          <a:prstGeom prst="line">
            <a:avLst/>
          </a:prstGeom>
          <a:ln w="19050">
            <a:solidFill>
              <a:srgbClr val="F47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39" y="5457824"/>
            <a:ext cx="2110786" cy="10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7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48" y="1013506"/>
            <a:ext cx="3202137" cy="4830989"/>
          </a:xfrm>
          <a:noFill/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0" y="1013506"/>
            <a:ext cx="5994400" cy="4830989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32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4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6048708"/>
            <a:ext cx="1202871" cy="6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8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0" y="537256"/>
            <a:ext cx="5994400" cy="1115905"/>
          </a:xfrm>
          <a:noFill/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0" y="1857375"/>
            <a:ext cx="5994400" cy="398712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32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4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7933"/>
              </a:buClr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6048708"/>
            <a:ext cx="1202871" cy="61146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19100" y="967695"/>
            <a:ext cx="3209925" cy="4876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723" y="0"/>
            <a:ext cx="11581215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30" y="691146"/>
            <a:ext cx="5775160" cy="1360735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0"/>
          </p:nvPr>
        </p:nvSpPr>
        <p:spPr>
          <a:xfrm>
            <a:off x="7116763" y="0"/>
            <a:ext cx="5075237" cy="6858000"/>
          </a:xfrm>
          <a:custGeom>
            <a:avLst/>
            <a:gdLst>
              <a:gd name="connsiteX0" fmla="*/ 1033963 w 5075237"/>
              <a:gd name="connsiteY0" fmla="*/ 0 h 6858000"/>
              <a:gd name="connsiteX1" fmla="*/ 5075237 w 5075237"/>
              <a:gd name="connsiteY1" fmla="*/ 0 h 6858000"/>
              <a:gd name="connsiteX2" fmla="*/ 5075237 w 5075237"/>
              <a:gd name="connsiteY2" fmla="*/ 6858000 h 6858000"/>
              <a:gd name="connsiteX3" fmla="*/ 1114496 w 5075237"/>
              <a:gd name="connsiteY3" fmla="*/ 6858000 h 6858000"/>
              <a:gd name="connsiteX4" fmla="*/ 1026237 w 5075237"/>
              <a:gd name="connsiteY4" fmla="*/ 6733886 h 6858000"/>
              <a:gd name="connsiteX5" fmla="*/ 7261 w 5075237"/>
              <a:gd name="connsiteY5" fmla="*/ 3681766 h 6858000"/>
              <a:gd name="connsiteX6" fmla="*/ 0 w 5075237"/>
              <a:gd name="connsiteY6" fmla="*/ 3394641 h 6858000"/>
              <a:gd name="connsiteX7" fmla="*/ 0 w 5075237"/>
              <a:gd name="connsiteY7" fmla="*/ 3350111 h 6858000"/>
              <a:gd name="connsiteX8" fmla="*/ 7261 w 5075237"/>
              <a:gd name="connsiteY8" fmla="*/ 3062986 h 6858000"/>
              <a:gd name="connsiteX9" fmla="*/ 1026237 w 5075237"/>
              <a:gd name="connsiteY9" fmla="*/ 10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5237" h="6858000">
                <a:moveTo>
                  <a:pt x="1033963" y="0"/>
                </a:moveTo>
                <a:lnTo>
                  <a:pt x="5075237" y="0"/>
                </a:lnTo>
                <a:lnTo>
                  <a:pt x="5075237" y="6858000"/>
                </a:lnTo>
                <a:lnTo>
                  <a:pt x="1114496" y="6858000"/>
                </a:lnTo>
                <a:lnTo>
                  <a:pt x="1026237" y="6733886"/>
                </a:lnTo>
                <a:cubicBezTo>
                  <a:pt x="431991" y="5854288"/>
                  <a:pt x="64399" y="4808981"/>
                  <a:pt x="7261" y="3681766"/>
                </a:cubicBezTo>
                <a:lnTo>
                  <a:pt x="0" y="3394641"/>
                </a:lnTo>
                <a:lnTo>
                  <a:pt x="0" y="3350111"/>
                </a:lnTo>
                <a:lnTo>
                  <a:pt x="7261" y="3062986"/>
                </a:lnTo>
                <a:cubicBezTo>
                  <a:pt x="64399" y="1935772"/>
                  <a:pt x="431991" y="890465"/>
                  <a:pt x="1026237" y="10866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7" y="6140064"/>
            <a:ext cx="1023154" cy="52010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68730" y="2314575"/>
            <a:ext cx="5775160" cy="3627657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47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722" y="0"/>
            <a:ext cx="12180277" cy="6858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30" y="691146"/>
            <a:ext cx="5775160" cy="1360735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7" y="6140064"/>
            <a:ext cx="1023154" cy="52010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68730" y="2314575"/>
            <a:ext cx="5775160" cy="3627657"/>
          </a:xfrm>
        </p:spPr>
        <p:txBody>
          <a:bodyPr/>
          <a:lstStyle>
            <a:lvl1pPr>
              <a:buClr>
                <a:srgbClr val="F47933"/>
              </a:buClr>
              <a:defRPr/>
            </a:lvl1pPr>
            <a:lvl2pPr>
              <a:buClr>
                <a:srgbClr val="F47933"/>
              </a:buClr>
              <a:defRPr/>
            </a:lvl2pPr>
            <a:lvl3pPr>
              <a:buClr>
                <a:srgbClr val="F47933"/>
              </a:buClr>
              <a:defRPr/>
            </a:lvl3pPr>
            <a:lvl4pPr>
              <a:buClr>
                <a:srgbClr val="F47933"/>
              </a:buClr>
              <a:defRPr/>
            </a:lvl4pPr>
            <a:lvl5pPr>
              <a:buClr>
                <a:srgbClr val="F47933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6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2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2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21" y="6356350"/>
            <a:ext cx="7335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30" y="6241695"/>
            <a:ext cx="944217" cy="4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5" r:id="rId4"/>
    <p:sldLayoutId id="2147483650" r:id="rId5"/>
    <p:sldLayoutId id="2147483659" r:id="rId6"/>
    <p:sldLayoutId id="2147483667" r:id="rId7"/>
    <p:sldLayoutId id="2147483657" r:id="rId8"/>
    <p:sldLayoutId id="2147483669" r:id="rId9"/>
    <p:sldLayoutId id="2147483651" r:id="rId10"/>
    <p:sldLayoutId id="2147483652" r:id="rId11"/>
    <p:sldLayoutId id="2147483653" r:id="rId12"/>
    <p:sldLayoutId id="2147483658" r:id="rId13"/>
    <p:sldLayoutId id="2147483654" r:id="rId14"/>
    <p:sldLayoutId id="2147483666" r:id="rId15"/>
    <p:sldLayoutId id="2147483655" r:id="rId16"/>
    <p:sldLayoutId id="2147483656" r:id="rId17"/>
    <p:sldLayoutId id="2147483663" r:id="rId18"/>
    <p:sldLayoutId id="2147483661" r:id="rId19"/>
    <p:sldLayoutId id="214748366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Careers in Pharmacy and the Pharmaceutical Sciences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Ambulatory Clinical Specialists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18653"/>
          <a:stretch/>
        </p:blipFill>
        <p:spPr/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Rapidly growing practice area</a:t>
            </a:r>
          </a:p>
          <a:p>
            <a:r>
              <a:rPr lang="en-US" dirty="0" smtClean="0"/>
              <a:t>Found in health system clinics or private practices</a:t>
            </a:r>
            <a:endParaRPr lang="en-US" dirty="0"/>
          </a:p>
          <a:p>
            <a:r>
              <a:rPr lang="en-US" dirty="0"/>
              <a:t>Drug </a:t>
            </a:r>
            <a:r>
              <a:rPr lang="en-US" dirty="0" smtClean="0"/>
              <a:t>experts in area of specialty</a:t>
            </a:r>
            <a:endParaRPr lang="en-US" dirty="0"/>
          </a:p>
          <a:p>
            <a:r>
              <a:rPr lang="en-US" dirty="0" smtClean="0"/>
              <a:t>Advanced clinical authority</a:t>
            </a:r>
          </a:p>
          <a:p>
            <a:pPr lvl="1"/>
            <a:r>
              <a:rPr lang="en-US" dirty="0" smtClean="0"/>
              <a:t>Example: Collaborative </a:t>
            </a:r>
            <a:r>
              <a:rPr lang="en-US" dirty="0"/>
              <a:t>Practice Agreements (CPA</a:t>
            </a:r>
            <a:r>
              <a:rPr lang="en-US" dirty="0" smtClean="0"/>
              <a:t>) - Pharmacist referral </a:t>
            </a:r>
            <a:r>
              <a:rPr lang="en-US" dirty="0"/>
              <a:t>from a </a:t>
            </a:r>
            <a:r>
              <a:rPr lang="en-US" dirty="0" smtClean="0"/>
              <a:t>licensed </a:t>
            </a:r>
            <a:r>
              <a:rPr lang="en-US" dirty="0"/>
              <a:t>provider to order </a:t>
            </a:r>
            <a:r>
              <a:rPr lang="en-US" dirty="0" smtClean="0"/>
              <a:t>medications</a:t>
            </a:r>
            <a:r>
              <a:rPr lang="en-US" dirty="0"/>
              <a:t>, labs, and other </a:t>
            </a:r>
            <a:r>
              <a:rPr lang="en-US" dirty="0" smtClean="0"/>
              <a:t>clinical </a:t>
            </a:r>
            <a:r>
              <a:rPr lang="en-US" dirty="0"/>
              <a:t>tasks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30" y="691147"/>
            <a:ext cx="5775160" cy="9344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Academic Pharmacy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25332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68730" y="2032001"/>
            <a:ext cx="5775160" cy="39102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Teaching responsibilities</a:t>
            </a:r>
          </a:p>
          <a:p>
            <a:r>
              <a:rPr lang="en-US" dirty="0" smtClean="0"/>
              <a:t>Research opportunities</a:t>
            </a:r>
          </a:p>
          <a:p>
            <a:r>
              <a:rPr lang="en-US" dirty="0" smtClean="0"/>
              <a:t>Possible careers:</a:t>
            </a:r>
          </a:p>
          <a:p>
            <a:pPr lvl="1"/>
            <a:r>
              <a:rPr lang="en-US" dirty="0" smtClean="0"/>
              <a:t>Professor</a:t>
            </a:r>
          </a:p>
          <a:p>
            <a:pPr lvl="1"/>
            <a:r>
              <a:rPr lang="en-US" dirty="0" smtClean="0"/>
              <a:t>Associate dean / administrator</a:t>
            </a:r>
          </a:p>
          <a:p>
            <a:pPr lvl="1"/>
            <a:r>
              <a:rPr lang="en-US" dirty="0" smtClean="0"/>
              <a:t>Dean</a:t>
            </a:r>
          </a:p>
          <a:p>
            <a:r>
              <a:rPr lang="en-US" dirty="0" smtClean="0"/>
              <a:t>Pharmacy educator, working with student pharmacists and student technicians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Pharmaceutical Industry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25332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Medical Science Liaison</a:t>
            </a:r>
          </a:p>
          <a:p>
            <a:r>
              <a:rPr lang="en-US" dirty="0"/>
              <a:t>Medical Affairs</a:t>
            </a:r>
          </a:p>
          <a:p>
            <a:r>
              <a:rPr lang="en-US" dirty="0"/>
              <a:t>Research</a:t>
            </a:r>
          </a:p>
          <a:p>
            <a:r>
              <a:rPr lang="en-US" dirty="0"/>
              <a:t>Manufacturing</a:t>
            </a:r>
          </a:p>
          <a:p>
            <a:r>
              <a:rPr lang="en-US" dirty="0"/>
              <a:t>Regulatory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Potential Career Options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Managed Care</a:t>
            </a:r>
          </a:p>
          <a:p>
            <a:r>
              <a:rPr lang="en-US" dirty="0"/>
              <a:t>Population Health Pharmacy</a:t>
            </a:r>
          </a:p>
          <a:p>
            <a:r>
              <a:rPr lang="en-US" dirty="0"/>
              <a:t>Specialty Pharmacy</a:t>
            </a:r>
          </a:p>
          <a:p>
            <a:r>
              <a:rPr lang="en-US" dirty="0"/>
              <a:t>Nuclear Pharmacy</a:t>
            </a:r>
          </a:p>
          <a:p>
            <a:r>
              <a:rPr lang="en-US" dirty="0"/>
              <a:t>Veterinary Pharmacy</a:t>
            </a:r>
          </a:p>
          <a:p>
            <a:r>
              <a:rPr lang="en-US" dirty="0"/>
              <a:t>Governmental</a:t>
            </a:r>
          </a:p>
          <a:p>
            <a:r>
              <a:rPr lang="en-US" dirty="0"/>
              <a:t>Regulatory</a:t>
            </a:r>
          </a:p>
          <a:p>
            <a:r>
              <a:rPr lang="en-US" dirty="0" smtClean="0"/>
              <a:t>Military</a:t>
            </a:r>
          </a:p>
          <a:p>
            <a:r>
              <a:rPr lang="en-US" dirty="0" smtClean="0"/>
              <a:t>Non-Profits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2" t="-1389" r="26073" b="1389"/>
          <a:stretch/>
        </p:blipFill>
        <p:spPr/>
      </p:pic>
    </p:spTree>
    <p:extLst>
      <p:ext uri="{BB962C8B-B14F-4D97-AF65-F5344CB8AC3E}">
        <p14:creationId xmlns:p14="http://schemas.microsoft.com/office/powerpoint/2010/main" val="230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6940" y="365125"/>
            <a:ext cx="10918682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Where there is a patient, there is a pharmacist…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54" y="1437221"/>
            <a:ext cx="11926146" cy="53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4368" y="3516925"/>
            <a:ext cx="9659817" cy="622814"/>
          </a:xfrm>
        </p:spPr>
        <p:txBody>
          <a:bodyPr>
            <a:normAutofit/>
          </a:bodyPr>
          <a:lstStyle/>
          <a:p>
            <a:r>
              <a:rPr lang="en-US" sz="3200" dirty="0"/>
              <a:t>Pharmacy is a noble profession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54368" y="4713316"/>
            <a:ext cx="9659817" cy="156279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Consistently in the top 5 of most trusted professions*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Excellent earning potential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Rigorously tested and licensed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751" y="6513023"/>
            <a:ext cx="1167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*Gallup annual rating of the honesty and ethics of professions: https</a:t>
            </a:r>
            <a:r>
              <a:rPr lang="en-US" sz="1200" dirty="0">
                <a:solidFill>
                  <a:schemeClr val="tx2"/>
                </a:solidFill>
              </a:rPr>
              <a:t>://</a:t>
            </a:r>
            <a:r>
              <a:rPr lang="en-US" sz="1200" dirty="0" smtClean="0">
                <a:solidFill>
                  <a:schemeClr val="tx2"/>
                </a:solidFill>
              </a:rPr>
              <a:t>news.gallup.com/poll/388649/military-brass-judges-among-professions-new-image-lows.aspx 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Degrees in Pharmacy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Practice Degrees:</a:t>
            </a:r>
          </a:p>
          <a:p>
            <a:pPr lvl="1"/>
            <a:r>
              <a:rPr lang="en-US" dirty="0"/>
              <a:t>Bachelors Degree in Pharmacy </a:t>
            </a:r>
            <a:r>
              <a:rPr lang="en-US" dirty="0" smtClean="0"/>
              <a:t>(</a:t>
            </a:r>
            <a:r>
              <a:rPr lang="en-US" dirty="0" err="1" smtClean="0"/>
              <a:t>BSPharm</a:t>
            </a:r>
            <a:r>
              <a:rPr lang="en-US" dirty="0" smtClean="0"/>
              <a:t>)</a:t>
            </a:r>
          </a:p>
          <a:p>
            <a:pPr lvl="2"/>
            <a:r>
              <a:rPr lang="en-US" sz="1800" dirty="0" smtClean="0"/>
              <a:t>No </a:t>
            </a:r>
            <a:r>
              <a:rPr lang="en-US" sz="1800" dirty="0"/>
              <a:t>longer </a:t>
            </a:r>
            <a:r>
              <a:rPr lang="en-US" sz="1800" dirty="0" smtClean="0"/>
              <a:t>available as terminal degree</a:t>
            </a:r>
            <a:endParaRPr lang="en-US" dirty="0"/>
          </a:p>
          <a:p>
            <a:pPr lvl="1"/>
            <a:r>
              <a:rPr lang="en-US" dirty="0"/>
              <a:t>Doctor of Pharmacy (</a:t>
            </a:r>
            <a:r>
              <a:rPr lang="en-US" dirty="0" smtClean="0"/>
              <a:t>PharmD)</a:t>
            </a:r>
            <a:endParaRPr lang="en-US" dirty="0"/>
          </a:p>
          <a:p>
            <a:r>
              <a:rPr lang="en-US" dirty="0"/>
              <a:t>Research Degrees</a:t>
            </a:r>
          </a:p>
          <a:p>
            <a:pPr lvl="1"/>
            <a:r>
              <a:rPr lang="en-US" dirty="0" smtClean="0"/>
              <a:t>MSc- </a:t>
            </a:r>
            <a:r>
              <a:rPr lang="en-US" dirty="0"/>
              <a:t>multiple areas of focus</a:t>
            </a:r>
          </a:p>
          <a:p>
            <a:pPr lvl="1"/>
            <a:r>
              <a:rPr lang="en-US" dirty="0" smtClean="0"/>
              <a:t>PhD- </a:t>
            </a:r>
            <a:r>
              <a:rPr lang="en-US" dirty="0"/>
              <a:t>multiple areas of focus</a:t>
            </a:r>
          </a:p>
          <a:p>
            <a:r>
              <a:rPr lang="en-US" dirty="0"/>
              <a:t>Some schools offer dual degrees</a:t>
            </a:r>
          </a:p>
          <a:p>
            <a:pPr lvl="1"/>
            <a:r>
              <a:rPr lang="en-US" dirty="0" smtClean="0"/>
              <a:t>PharmD/MPH</a:t>
            </a:r>
            <a:r>
              <a:rPr lang="en-US" dirty="0"/>
              <a:t>, </a:t>
            </a:r>
            <a:r>
              <a:rPr lang="en-US" dirty="0" smtClean="0"/>
              <a:t>PharmD/MBA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Resident and Fellowship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0" y="596899"/>
            <a:ext cx="5994400" cy="56896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Residencies</a:t>
            </a:r>
          </a:p>
          <a:p>
            <a:pPr lvl="1"/>
            <a:r>
              <a:rPr lang="en-US" dirty="0"/>
              <a:t>Post-graduate year 1:  Hospital-based, Community-based, or Managed-care based </a:t>
            </a:r>
          </a:p>
          <a:p>
            <a:pPr lvl="1"/>
            <a:r>
              <a:rPr lang="en-US" dirty="0"/>
              <a:t>Post-graduate year 2: </a:t>
            </a:r>
            <a:r>
              <a:rPr lang="en-US" dirty="0" smtClean="0"/>
              <a:t>Various </a:t>
            </a:r>
            <a:r>
              <a:rPr lang="en-US" dirty="0"/>
              <a:t>specialty areas </a:t>
            </a:r>
          </a:p>
          <a:p>
            <a:r>
              <a:rPr lang="en-US" dirty="0"/>
              <a:t>Fellowships</a:t>
            </a:r>
          </a:p>
          <a:p>
            <a:pPr lvl="1"/>
            <a:r>
              <a:rPr lang="en-US" dirty="0"/>
              <a:t>Academic / Research</a:t>
            </a:r>
          </a:p>
          <a:p>
            <a:pPr lvl="1"/>
            <a:r>
              <a:rPr lang="en-US" dirty="0"/>
              <a:t>Clinical/Administrative (</a:t>
            </a:r>
            <a:r>
              <a:rPr lang="en-US" dirty="0" err="1"/>
              <a:t>Health-system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Non-profit / Government</a:t>
            </a:r>
          </a:p>
          <a:p>
            <a:pPr lvl="1"/>
            <a:r>
              <a:rPr lang="en-US" dirty="0" smtClean="0"/>
              <a:t>Public Health / Global Health</a:t>
            </a:r>
            <a:endParaRPr lang="en-US" dirty="0"/>
          </a:p>
          <a:p>
            <a:pPr lvl="1"/>
            <a:r>
              <a:rPr lang="en-US" dirty="0" smtClean="0"/>
              <a:t>Industry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30188" y="1155470"/>
            <a:ext cx="4746041" cy="4895266"/>
          </a:xfrm>
        </p:spPr>
        <p:txBody>
          <a:bodyPr/>
          <a:lstStyle/>
          <a:p>
            <a:r>
              <a:rPr lang="en-US" dirty="0"/>
              <a:t>Clinical</a:t>
            </a:r>
          </a:p>
          <a:p>
            <a:r>
              <a:rPr lang="en-US" dirty="0"/>
              <a:t>Medicinal Chemistry</a:t>
            </a:r>
          </a:p>
          <a:p>
            <a:r>
              <a:rPr lang="en-US" dirty="0"/>
              <a:t>Biopharmaceutics</a:t>
            </a:r>
          </a:p>
          <a:p>
            <a:r>
              <a:rPr lang="en-US" dirty="0"/>
              <a:t>Outcomes</a:t>
            </a:r>
          </a:p>
          <a:p>
            <a:r>
              <a:rPr lang="en-US" dirty="0" err="1"/>
              <a:t>Pharmacoeconomics</a:t>
            </a:r>
            <a:endParaRPr lang="en-US" dirty="0"/>
          </a:p>
          <a:p>
            <a:r>
              <a:rPr lang="en-US" dirty="0"/>
              <a:t>Data Science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</a:t>
            </a:r>
          </a:p>
        </p:txBody>
      </p:sp>
    </p:spTree>
    <p:extLst>
      <p:ext uri="{BB962C8B-B14F-4D97-AF65-F5344CB8AC3E}">
        <p14:creationId xmlns:p14="http://schemas.microsoft.com/office/powerpoint/2010/main" val="3121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Practice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Pharmacy Practice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r="26677"/>
          <a:stretch/>
        </p:blipFill>
        <p:spPr/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About </a:t>
            </a:r>
            <a:r>
              <a:rPr lang="en-US" dirty="0"/>
              <a:t>30% of </a:t>
            </a:r>
            <a:r>
              <a:rPr lang="en-US" dirty="0" smtClean="0"/>
              <a:t>pharmacists </a:t>
            </a:r>
            <a:r>
              <a:rPr lang="en-US" dirty="0"/>
              <a:t>work in this setting</a:t>
            </a:r>
          </a:p>
          <a:p>
            <a:r>
              <a:rPr lang="en-US" dirty="0"/>
              <a:t>Key community health resource</a:t>
            </a:r>
          </a:p>
          <a:p>
            <a:r>
              <a:rPr lang="en-US" dirty="0"/>
              <a:t>Independent vs. </a:t>
            </a:r>
            <a:r>
              <a:rPr lang="en-US" dirty="0" smtClean="0"/>
              <a:t>Chain vs. Clinic-, Hospital-, or Health-System-based</a:t>
            </a:r>
            <a:endParaRPr lang="en-US" dirty="0"/>
          </a:p>
          <a:p>
            <a:r>
              <a:rPr lang="en-US" dirty="0"/>
              <a:t>Practice is seeing a lot of </a:t>
            </a:r>
            <a:r>
              <a:rPr lang="en-US" dirty="0" smtClean="0"/>
              <a:t>change</a:t>
            </a:r>
          </a:p>
          <a:p>
            <a:r>
              <a:rPr lang="en-US" dirty="0" smtClean="0"/>
              <a:t>Advanced training expanding for pharmacists providing advance clinical services in the community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Hospital or Health-Systems Pharmacy Practice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different types of pharmacist positions</a:t>
            </a:r>
          </a:p>
          <a:p>
            <a:pPr lvl="1"/>
            <a:r>
              <a:rPr lang="en-US" dirty="0"/>
              <a:t>Clinical</a:t>
            </a:r>
          </a:p>
          <a:p>
            <a:pPr lvl="1"/>
            <a:r>
              <a:rPr lang="en-US" dirty="0" smtClean="0"/>
              <a:t>Operational </a:t>
            </a:r>
          </a:p>
          <a:p>
            <a:pPr lvl="1"/>
            <a:r>
              <a:rPr lang="en-US" dirty="0" smtClean="0"/>
              <a:t>Administrative</a:t>
            </a:r>
          </a:p>
          <a:p>
            <a:pPr lvl="1"/>
            <a:r>
              <a:rPr lang="en-US" dirty="0" smtClean="0"/>
              <a:t>Leadership</a:t>
            </a:r>
            <a:endParaRPr lang="en-US" dirty="0"/>
          </a:p>
          <a:p>
            <a:r>
              <a:rPr lang="en-US" dirty="0" smtClean="0"/>
              <a:t>Many settings:</a:t>
            </a:r>
          </a:p>
          <a:p>
            <a:pPr lvl="1"/>
            <a:r>
              <a:rPr lang="en-US" dirty="0" smtClean="0"/>
              <a:t>Large academic medical centers</a:t>
            </a:r>
          </a:p>
          <a:p>
            <a:pPr lvl="1"/>
            <a:r>
              <a:rPr lang="en-US" dirty="0" smtClean="0"/>
              <a:t>Non-academic health centers</a:t>
            </a:r>
          </a:p>
          <a:p>
            <a:pPr lvl="1"/>
            <a:r>
              <a:rPr lang="en-US" dirty="0" smtClean="0"/>
              <a:t>Community hospitals</a:t>
            </a:r>
          </a:p>
          <a:p>
            <a:pPr lvl="1"/>
            <a:r>
              <a:rPr lang="en-US" dirty="0" smtClean="0"/>
              <a:t>Small and rural hospitals </a:t>
            </a:r>
          </a:p>
          <a:p>
            <a:r>
              <a:rPr lang="en-US" dirty="0" smtClean="0"/>
              <a:t>Pharmacist receive advanced training tailored to their roles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Inpatient Clinical Specialist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25332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Participate in medical team </a:t>
            </a:r>
            <a:r>
              <a:rPr lang="en-US" dirty="0" smtClean="0"/>
              <a:t>rounding</a:t>
            </a:r>
          </a:p>
          <a:p>
            <a:r>
              <a:rPr lang="en-US" dirty="0" smtClean="0"/>
              <a:t>Actively involved in medication decisions for patients</a:t>
            </a:r>
            <a:endParaRPr lang="en-US" dirty="0"/>
          </a:p>
          <a:p>
            <a:r>
              <a:rPr lang="en-US" dirty="0"/>
              <a:t>Several different models of practice</a:t>
            </a:r>
          </a:p>
          <a:p>
            <a:r>
              <a:rPr lang="en-US" dirty="0"/>
              <a:t>Specialty </a:t>
            </a:r>
            <a:r>
              <a:rPr lang="en-US" dirty="0" smtClean="0"/>
              <a:t>expertise in many practice areas:</a:t>
            </a:r>
            <a:endParaRPr lang="en-US" dirty="0"/>
          </a:p>
          <a:p>
            <a:pPr lvl="1"/>
            <a:r>
              <a:rPr lang="en-US" dirty="0"/>
              <a:t>Cardiology</a:t>
            </a:r>
          </a:p>
          <a:p>
            <a:pPr lvl="1"/>
            <a:r>
              <a:rPr lang="en-US" dirty="0"/>
              <a:t>Critical Care</a:t>
            </a:r>
          </a:p>
          <a:p>
            <a:pPr lvl="1"/>
            <a:r>
              <a:rPr lang="en-US" dirty="0"/>
              <a:t>Emergency Medicine</a:t>
            </a:r>
          </a:p>
          <a:p>
            <a:pPr lvl="1"/>
            <a:r>
              <a:rPr lang="en-US" dirty="0"/>
              <a:t>Infectious Diseases</a:t>
            </a:r>
          </a:p>
          <a:p>
            <a:pPr lvl="1"/>
            <a:r>
              <a:rPr lang="en-US" dirty="0"/>
              <a:t>Pediatrics</a:t>
            </a:r>
          </a:p>
          <a:p>
            <a:pPr lvl="1"/>
            <a:r>
              <a:rPr lang="en-US" dirty="0" smtClean="0"/>
              <a:t>Oncology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">
      <a:dk1>
        <a:srgbClr val="44546A"/>
      </a:dk1>
      <a:lt1>
        <a:sysClr val="window" lastClr="FFFFFF"/>
      </a:lt1>
      <a:dk2>
        <a:srgbClr val="002852"/>
      </a:dk2>
      <a:lt2>
        <a:srgbClr val="C8E8F3"/>
      </a:lt2>
      <a:accent1>
        <a:srgbClr val="006EB7"/>
      </a:accent1>
      <a:accent2>
        <a:srgbClr val="5DC9E7"/>
      </a:accent2>
      <a:accent3>
        <a:srgbClr val="70AD47"/>
      </a:accent3>
      <a:accent4>
        <a:srgbClr val="F47932"/>
      </a:accent4>
      <a:accent5>
        <a:srgbClr val="FFC000"/>
      </a:accent5>
      <a:accent6>
        <a:srgbClr val="002852"/>
      </a:accent6>
      <a:hlink>
        <a:srgbClr val="006EB7"/>
      </a:hlink>
      <a:folHlink>
        <a:srgbClr val="5DC9E7"/>
      </a:folHlink>
    </a:clrScheme>
    <a:fontScheme name="SafeM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HP PPT Template 2022 v3" id="{917BAA94-0833-4709-8FDB-4188793E650A}" vid="{6F7AD3E0-EC35-45EF-A92D-7580A6447780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7E9C5F7-DB38-48FB-9610-C9EBF5C1C59F}">
  <we:reference id="wa104381702" version="1.5.0.0" store="en-US" storeType="OMEX"/>
  <we:alternateReferences>
    <we:reference id="wa104381702" version="1.5.0.0" store="wa1043817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EF7BE037549241867BD0AE07C5BA96" ma:contentTypeVersion="14" ma:contentTypeDescription="Create a new document." ma:contentTypeScope="" ma:versionID="a2903420552acbd614f05ce3b70fa977">
  <xsd:schema xmlns:xsd="http://www.w3.org/2001/XMLSchema" xmlns:xs="http://www.w3.org/2001/XMLSchema" xmlns:p="http://schemas.microsoft.com/office/2006/metadata/properties" xmlns:ns3="7b62599e-5a65-4107-aa39-80e4a0d59c38" xmlns:ns4="59db068a-379e-4e17-a346-56c53f900bac" targetNamespace="http://schemas.microsoft.com/office/2006/metadata/properties" ma:root="true" ma:fieldsID="0d6c0778efccd3cb89fa90d69fa23d2f" ns3:_="" ns4:_="">
    <xsd:import namespace="7b62599e-5a65-4107-aa39-80e4a0d59c38"/>
    <xsd:import namespace="59db068a-379e-4e17-a346-56c53f900b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2599e-5a65-4107-aa39-80e4a0d59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b068a-379e-4e17-a346-56c53f900ba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11E8EB-0C63-4BDD-94DA-61069BDC85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79FF07-4957-4C2F-A6F0-9410E6DE795C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59db068a-379e-4e17-a346-56c53f900bac"/>
    <ds:schemaRef ds:uri="7b62599e-5a65-4107-aa39-80e4a0d59c38"/>
  </ds:schemaRefs>
</ds:datastoreItem>
</file>

<file path=customXml/itemProps3.xml><?xml version="1.0" encoding="utf-8"?>
<ds:datastoreItem xmlns:ds="http://schemas.openxmlformats.org/officeDocument/2006/customXml" ds:itemID="{DDF3D158-2CFE-40A1-A50B-69A61FAEFD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62599e-5a65-4107-aa39-80e4a0d59c38"/>
    <ds:schemaRef ds:uri="59db068a-379e-4e17-a346-56c53f900b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ASHP PPT Template 2022</Template>
  <TotalTime>52</TotalTime>
  <Words>379</Words>
  <Application>Microsoft Office PowerPoint</Application>
  <PresentationFormat>Widescreen</PresentationFormat>
  <Paragraphs>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Wingdings</vt:lpstr>
      <vt:lpstr>Office Theme</vt:lpstr>
      <vt:lpstr>Careers in Pharmacy and the Pharmaceutical Sciences</vt:lpstr>
      <vt:lpstr>Pharmacy is a noble profession</vt:lpstr>
      <vt:lpstr>Degrees in Pharmacy</vt:lpstr>
      <vt:lpstr>Resident and Fellowship Training</vt:lpstr>
      <vt:lpstr>Research Areas</vt:lpstr>
      <vt:lpstr>Practice Settings</vt:lpstr>
      <vt:lpstr>Community Pharmacy Practice</vt:lpstr>
      <vt:lpstr>Hospital or Health-Systems Pharmacy Practice</vt:lpstr>
      <vt:lpstr>Inpatient Clinical Specialist</vt:lpstr>
      <vt:lpstr>Ambulatory Clinical Specialists</vt:lpstr>
      <vt:lpstr>Academic Pharmacy</vt:lpstr>
      <vt:lpstr>Pharmaceutical Industry</vt:lpstr>
      <vt:lpstr>Other Potential Career Options</vt:lpstr>
      <vt:lpstr>Where there is a patient, there is a pharmacist…</vt:lpstr>
    </vt:vector>
  </TitlesOfParts>
  <Company>ASHP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Luchen</dc:creator>
  <cp:lastModifiedBy>Gina Luchen</cp:lastModifiedBy>
  <cp:revision>11</cp:revision>
  <dcterms:created xsi:type="dcterms:W3CDTF">2022-08-24T20:11:57Z</dcterms:created>
  <dcterms:modified xsi:type="dcterms:W3CDTF">2022-08-25T15:08:13Z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0x01010092EF7BE037549241867BD0AE07C5BA96</vt:lpwstr>
  </property>
</Properties>
</file>