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4"/>
  </p:sldMasterIdLst>
  <p:notesMasterIdLst>
    <p:notesMasterId r:id="rId22"/>
  </p:notesMasterIdLst>
  <p:sldIdLst>
    <p:sldId id="257" r:id="rId5"/>
    <p:sldId id="258" r:id="rId6"/>
    <p:sldId id="259" r:id="rId7"/>
    <p:sldId id="383" r:id="rId8"/>
    <p:sldId id="415" r:id="rId9"/>
    <p:sldId id="438" r:id="rId10"/>
    <p:sldId id="416" r:id="rId11"/>
    <p:sldId id="417" r:id="rId12"/>
    <p:sldId id="439" r:id="rId13"/>
    <p:sldId id="440" r:id="rId14"/>
    <p:sldId id="441" r:id="rId15"/>
    <p:sldId id="423" r:id="rId16"/>
    <p:sldId id="425" r:id="rId17"/>
    <p:sldId id="431" r:id="rId18"/>
    <p:sldId id="433" r:id="rId19"/>
    <p:sldId id="442" r:id="rId20"/>
    <p:sldId id="260"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ACDD0D-41AB-74FA-D50B-5B99461C1296}" name="Moyo Myers" initials="MM" userId="S::mmyers@ashp.org::a81be176-8718-4b83-91ce-89eb3ae373d2" providerId="AD"/>
  <p188:author id="{EC052E72-062B-413C-DDD1-659D98529531}" name="Eric Maroyka" initials="EM" userId="S::emaroyka@ashp.org::013dc0d7-61f1-4654-826b-249cb01d3b88" providerId="AD"/>
  <p188:author id="{1CA798B8-47FB-4DDF-B3CD-3B98E924D8A6}" name="Joshua A. King" initials="JAK" userId="Joshua A. King" providerId="None"/>
  <p188:author id="{3DD97ACE-DEEA-311E-44B1-88E3912C93EB}" name="Monica Mehta" initials="MM" userId="S::mmehta@ashp.org::64f7db58-fee3-41dd-bd09-9066dc88cc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7137"/>
    <a:srgbClr val="FE8315"/>
    <a:srgbClr val="F5821F"/>
    <a:srgbClr val="7F7F7F"/>
    <a:srgbClr val="006EB7"/>
    <a:srgbClr val="5B9BD5"/>
    <a:srgbClr val="F7C0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BDF8B2A-5414-4879-8AC5-C23C6019DC72}" v="56" dt="2026-01-30T16:19:07.9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78" d="100"/>
          <a:sy n="78" d="100"/>
        </p:scale>
        <p:origin x="102" y="7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999709-38FE-4CAA-9155-0D44667BBD86}" type="datetimeFigureOut">
              <a:rPr lang="en-US" smtClean="0"/>
              <a:t>3/23/2026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9A9072-3B6E-487A-8C28-0F8262378461}" type="slidenum">
              <a:rPr lang="en-US" smtClean="0"/>
              <a:t>‹#›</a:t>
            </a:fld>
            <a:endParaRPr lang="en-US" dirty="0"/>
          </a:p>
        </p:txBody>
      </p:sp>
    </p:spTree>
    <p:extLst>
      <p:ext uri="{BB962C8B-B14F-4D97-AF65-F5344CB8AC3E}">
        <p14:creationId xmlns:p14="http://schemas.microsoft.com/office/powerpoint/2010/main" val="84388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1</a:t>
            </a:fld>
            <a:endParaRPr lang="en-US" dirty="0"/>
          </a:p>
        </p:txBody>
      </p:sp>
    </p:spTree>
    <p:extLst>
      <p:ext uri="{BB962C8B-B14F-4D97-AF65-F5344CB8AC3E}">
        <p14:creationId xmlns:p14="http://schemas.microsoft.com/office/powerpoint/2010/main" val="331870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44F67B-AEF1-5B13-D625-997FCCAD75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CF6E3F-4EDF-CF24-1146-A8A412A08A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338F2-5EC2-841C-A7F5-ED2B8BFAFCD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DA3641D-B780-D2A1-D615-F66D449FADCE}"/>
              </a:ext>
            </a:extLst>
          </p:cNvPr>
          <p:cNvSpPr>
            <a:spLocks noGrp="1"/>
          </p:cNvSpPr>
          <p:nvPr>
            <p:ph type="sldNum" sz="quarter" idx="10"/>
          </p:nvPr>
        </p:nvSpPr>
        <p:spPr/>
        <p:txBody>
          <a:bodyPr/>
          <a:lstStyle/>
          <a:p>
            <a:fld id="{189A9072-3B6E-487A-8C28-0F8262378461}" type="slidenum">
              <a:rPr lang="en-US" smtClean="0"/>
              <a:t>10</a:t>
            </a:fld>
            <a:endParaRPr lang="en-US" dirty="0"/>
          </a:p>
        </p:txBody>
      </p:sp>
    </p:spTree>
    <p:extLst>
      <p:ext uri="{BB962C8B-B14F-4D97-AF65-F5344CB8AC3E}">
        <p14:creationId xmlns:p14="http://schemas.microsoft.com/office/powerpoint/2010/main" val="18524770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832FB-D54A-AA89-EDFF-4CB18CC164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ED17EE8-2753-14E5-2642-434E3FEA5A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3F30FB-1B39-1E12-5FC9-229E10F25A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3E70BC1-22D0-C260-B95F-21EF0EE06B81}"/>
              </a:ext>
            </a:extLst>
          </p:cNvPr>
          <p:cNvSpPr>
            <a:spLocks noGrp="1"/>
          </p:cNvSpPr>
          <p:nvPr>
            <p:ph type="sldNum" sz="quarter" idx="10"/>
          </p:nvPr>
        </p:nvSpPr>
        <p:spPr/>
        <p:txBody>
          <a:bodyPr/>
          <a:lstStyle/>
          <a:p>
            <a:fld id="{189A9072-3B6E-487A-8C28-0F8262378461}" type="slidenum">
              <a:rPr lang="en-US" smtClean="0"/>
              <a:t>11</a:t>
            </a:fld>
            <a:endParaRPr lang="en-US" dirty="0"/>
          </a:p>
        </p:txBody>
      </p:sp>
    </p:spTree>
    <p:extLst>
      <p:ext uri="{BB962C8B-B14F-4D97-AF65-F5344CB8AC3E}">
        <p14:creationId xmlns:p14="http://schemas.microsoft.com/office/powerpoint/2010/main" val="1597151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8AEE6-DD99-2A3B-CEA7-976C313556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CCBDB13-8604-AEA7-48FF-676ABE04FF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6FFA69-A210-9540-AD8A-EAD84B1C6C5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7F3AE36-B711-7240-5FC2-978BD95BB04B}"/>
              </a:ext>
            </a:extLst>
          </p:cNvPr>
          <p:cNvSpPr>
            <a:spLocks noGrp="1"/>
          </p:cNvSpPr>
          <p:nvPr>
            <p:ph type="sldNum" sz="quarter" idx="10"/>
          </p:nvPr>
        </p:nvSpPr>
        <p:spPr/>
        <p:txBody>
          <a:bodyPr/>
          <a:lstStyle/>
          <a:p>
            <a:fld id="{189A9072-3B6E-487A-8C28-0F8262378461}" type="slidenum">
              <a:rPr lang="en-US" smtClean="0"/>
              <a:t>12</a:t>
            </a:fld>
            <a:endParaRPr lang="en-US" dirty="0"/>
          </a:p>
        </p:txBody>
      </p:sp>
    </p:spTree>
    <p:extLst>
      <p:ext uri="{BB962C8B-B14F-4D97-AF65-F5344CB8AC3E}">
        <p14:creationId xmlns:p14="http://schemas.microsoft.com/office/powerpoint/2010/main" val="1234124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1174B2-9F0C-C474-AF67-9512F8774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E17CBFC-9343-44A7-7C20-9348F0BBBA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5190A7-0CE7-B3FF-10B1-60B12FEF5E4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BB75F7F-6B82-0810-27C9-508924550F3D}"/>
              </a:ext>
            </a:extLst>
          </p:cNvPr>
          <p:cNvSpPr>
            <a:spLocks noGrp="1"/>
          </p:cNvSpPr>
          <p:nvPr>
            <p:ph type="sldNum" sz="quarter" idx="10"/>
          </p:nvPr>
        </p:nvSpPr>
        <p:spPr/>
        <p:txBody>
          <a:bodyPr/>
          <a:lstStyle/>
          <a:p>
            <a:fld id="{189A9072-3B6E-487A-8C28-0F8262378461}" type="slidenum">
              <a:rPr lang="en-US" smtClean="0"/>
              <a:t>13</a:t>
            </a:fld>
            <a:endParaRPr lang="en-US" dirty="0"/>
          </a:p>
        </p:txBody>
      </p:sp>
    </p:spTree>
    <p:extLst>
      <p:ext uri="{BB962C8B-B14F-4D97-AF65-F5344CB8AC3E}">
        <p14:creationId xmlns:p14="http://schemas.microsoft.com/office/powerpoint/2010/main" val="7207125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00BD6F-B2E1-0FF4-4528-744B45D4C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25D23AF-0DB2-30DA-B509-EE0B93732E4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5A9FC-0BFA-50F6-1C79-11C44678B0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7565B75-8ACC-59B3-9E50-69F265540A35}"/>
              </a:ext>
            </a:extLst>
          </p:cNvPr>
          <p:cNvSpPr>
            <a:spLocks noGrp="1"/>
          </p:cNvSpPr>
          <p:nvPr>
            <p:ph type="sldNum" sz="quarter" idx="10"/>
          </p:nvPr>
        </p:nvSpPr>
        <p:spPr/>
        <p:txBody>
          <a:bodyPr/>
          <a:lstStyle/>
          <a:p>
            <a:fld id="{189A9072-3B6E-487A-8C28-0F8262378461}" type="slidenum">
              <a:rPr lang="en-US" smtClean="0"/>
              <a:t>14</a:t>
            </a:fld>
            <a:endParaRPr lang="en-US" dirty="0"/>
          </a:p>
        </p:txBody>
      </p:sp>
    </p:spTree>
    <p:extLst>
      <p:ext uri="{BB962C8B-B14F-4D97-AF65-F5344CB8AC3E}">
        <p14:creationId xmlns:p14="http://schemas.microsoft.com/office/powerpoint/2010/main" val="21529166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4B839-0A44-4CFA-FDD9-89979A499F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C63E8CB-E5A3-4142-3B37-9990878642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615670D-B46D-0A68-4F45-33F3EC946D8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4F4EB5D-E629-378E-E73F-E3ADD2170CB3}"/>
              </a:ext>
            </a:extLst>
          </p:cNvPr>
          <p:cNvSpPr>
            <a:spLocks noGrp="1"/>
          </p:cNvSpPr>
          <p:nvPr>
            <p:ph type="sldNum" sz="quarter" idx="10"/>
          </p:nvPr>
        </p:nvSpPr>
        <p:spPr/>
        <p:txBody>
          <a:bodyPr/>
          <a:lstStyle/>
          <a:p>
            <a:fld id="{189A9072-3B6E-487A-8C28-0F8262378461}" type="slidenum">
              <a:rPr lang="en-US" smtClean="0"/>
              <a:t>15</a:t>
            </a:fld>
            <a:endParaRPr lang="en-US" dirty="0"/>
          </a:p>
        </p:txBody>
      </p:sp>
    </p:spTree>
    <p:extLst>
      <p:ext uri="{BB962C8B-B14F-4D97-AF65-F5344CB8AC3E}">
        <p14:creationId xmlns:p14="http://schemas.microsoft.com/office/powerpoint/2010/main" val="30954028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8226A-ED49-BCF0-F08E-565164DDFA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929232-4540-54FD-B6D6-B081B1850A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4483A1-845B-0CA2-C59B-02143A9260D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3E6324A-BF8F-5F9B-7D24-7B1201A939B3}"/>
              </a:ext>
            </a:extLst>
          </p:cNvPr>
          <p:cNvSpPr>
            <a:spLocks noGrp="1"/>
          </p:cNvSpPr>
          <p:nvPr>
            <p:ph type="sldNum" sz="quarter" idx="10"/>
          </p:nvPr>
        </p:nvSpPr>
        <p:spPr/>
        <p:txBody>
          <a:bodyPr/>
          <a:lstStyle/>
          <a:p>
            <a:fld id="{189A9072-3B6E-487A-8C28-0F8262378461}" type="slidenum">
              <a:rPr lang="en-US" smtClean="0"/>
              <a:t>16</a:t>
            </a:fld>
            <a:endParaRPr lang="en-US" dirty="0"/>
          </a:p>
        </p:txBody>
      </p:sp>
    </p:spTree>
    <p:extLst>
      <p:ext uri="{BB962C8B-B14F-4D97-AF65-F5344CB8AC3E}">
        <p14:creationId xmlns:p14="http://schemas.microsoft.com/office/powerpoint/2010/main" val="32534019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17</a:t>
            </a:fld>
            <a:endParaRPr lang="en-US" dirty="0"/>
          </a:p>
        </p:txBody>
      </p:sp>
    </p:spTree>
    <p:extLst>
      <p:ext uri="{BB962C8B-B14F-4D97-AF65-F5344CB8AC3E}">
        <p14:creationId xmlns:p14="http://schemas.microsoft.com/office/powerpoint/2010/main" val="1972340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2</a:t>
            </a:fld>
            <a:endParaRPr lang="en-US" dirty="0"/>
          </a:p>
        </p:txBody>
      </p:sp>
    </p:spTree>
    <p:extLst>
      <p:ext uri="{BB962C8B-B14F-4D97-AF65-F5344CB8AC3E}">
        <p14:creationId xmlns:p14="http://schemas.microsoft.com/office/powerpoint/2010/main" val="17938156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9A9072-3B6E-487A-8C28-0F8262378461}" type="slidenum">
              <a:rPr lang="en-US" smtClean="0"/>
              <a:t>3</a:t>
            </a:fld>
            <a:endParaRPr lang="en-US" dirty="0"/>
          </a:p>
        </p:txBody>
      </p:sp>
    </p:spTree>
    <p:extLst>
      <p:ext uri="{BB962C8B-B14F-4D97-AF65-F5344CB8AC3E}">
        <p14:creationId xmlns:p14="http://schemas.microsoft.com/office/powerpoint/2010/main" val="13991245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89A9072-3B6E-487A-8C28-0F8262378461}" type="slidenum">
              <a:rPr lang="en-US" smtClean="0"/>
              <a:t>4</a:t>
            </a:fld>
            <a:endParaRPr lang="en-US" dirty="0"/>
          </a:p>
        </p:txBody>
      </p:sp>
    </p:spTree>
    <p:extLst>
      <p:ext uri="{BB962C8B-B14F-4D97-AF65-F5344CB8AC3E}">
        <p14:creationId xmlns:p14="http://schemas.microsoft.com/office/powerpoint/2010/main" val="4119483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7E4005-E36A-44E6-6E9F-C1FCF5BE82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33CFFA-E500-733B-354E-7FCDB34D76B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E0ACA4-BCA7-E4B8-E1A3-8B43FBC0EEC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20DE61CC-756D-6825-F749-51553BF516FD}"/>
              </a:ext>
            </a:extLst>
          </p:cNvPr>
          <p:cNvSpPr>
            <a:spLocks noGrp="1"/>
          </p:cNvSpPr>
          <p:nvPr>
            <p:ph type="sldNum" sz="quarter" idx="10"/>
          </p:nvPr>
        </p:nvSpPr>
        <p:spPr/>
        <p:txBody>
          <a:bodyPr/>
          <a:lstStyle/>
          <a:p>
            <a:fld id="{189A9072-3B6E-487A-8C28-0F8262378461}" type="slidenum">
              <a:rPr lang="en-US" smtClean="0"/>
              <a:t>5</a:t>
            </a:fld>
            <a:endParaRPr lang="en-US" dirty="0"/>
          </a:p>
        </p:txBody>
      </p:sp>
    </p:spTree>
    <p:extLst>
      <p:ext uri="{BB962C8B-B14F-4D97-AF65-F5344CB8AC3E}">
        <p14:creationId xmlns:p14="http://schemas.microsoft.com/office/powerpoint/2010/main" val="16887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365BC-FC7B-D548-475B-05E2E3851F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D07DA3-4B20-94A7-EF4D-962E256FEC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7E953BE-0F4E-2EF2-07A2-BD3C34A7911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96DC2B3-EF06-53BD-E207-67981DB8C08C}"/>
              </a:ext>
            </a:extLst>
          </p:cNvPr>
          <p:cNvSpPr>
            <a:spLocks noGrp="1"/>
          </p:cNvSpPr>
          <p:nvPr>
            <p:ph type="sldNum" sz="quarter" idx="10"/>
          </p:nvPr>
        </p:nvSpPr>
        <p:spPr/>
        <p:txBody>
          <a:bodyPr/>
          <a:lstStyle/>
          <a:p>
            <a:fld id="{189A9072-3B6E-487A-8C28-0F8262378461}" type="slidenum">
              <a:rPr lang="en-US" smtClean="0"/>
              <a:t>6</a:t>
            </a:fld>
            <a:endParaRPr lang="en-US" dirty="0"/>
          </a:p>
        </p:txBody>
      </p:sp>
    </p:spTree>
    <p:extLst>
      <p:ext uri="{BB962C8B-B14F-4D97-AF65-F5344CB8AC3E}">
        <p14:creationId xmlns:p14="http://schemas.microsoft.com/office/powerpoint/2010/main" val="1301992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9CF309-8B1B-477E-62C9-2BBA8E7D75F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28DACF-9238-B8E4-904E-1D9401F0FA4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C590A7C-6BF5-D459-BD9F-A140B8CFA8E8}"/>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87D9EC4-B01F-2772-0280-E73F7D271ADE}"/>
              </a:ext>
            </a:extLst>
          </p:cNvPr>
          <p:cNvSpPr>
            <a:spLocks noGrp="1"/>
          </p:cNvSpPr>
          <p:nvPr>
            <p:ph type="sldNum" sz="quarter" idx="10"/>
          </p:nvPr>
        </p:nvSpPr>
        <p:spPr/>
        <p:txBody>
          <a:bodyPr/>
          <a:lstStyle/>
          <a:p>
            <a:fld id="{189A9072-3B6E-487A-8C28-0F8262378461}" type="slidenum">
              <a:rPr lang="en-US" smtClean="0"/>
              <a:t>7</a:t>
            </a:fld>
            <a:endParaRPr lang="en-US" dirty="0"/>
          </a:p>
        </p:txBody>
      </p:sp>
    </p:spTree>
    <p:extLst>
      <p:ext uri="{BB962C8B-B14F-4D97-AF65-F5344CB8AC3E}">
        <p14:creationId xmlns:p14="http://schemas.microsoft.com/office/powerpoint/2010/main" val="3453230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68D8CA-3CF0-6DFC-CB02-132DCC3FF62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3EC42B-2C90-D29F-ECE4-E38692896D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EF284E-4456-37C2-A970-D18659BC64A9}"/>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DC556D-44FE-DFBC-0034-360AB8B4AFFA}"/>
              </a:ext>
            </a:extLst>
          </p:cNvPr>
          <p:cNvSpPr>
            <a:spLocks noGrp="1"/>
          </p:cNvSpPr>
          <p:nvPr>
            <p:ph type="sldNum" sz="quarter" idx="10"/>
          </p:nvPr>
        </p:nvSpPr>
        <p:spPr/>
        <p:txBody>
          <a:bodyPr/>
          <a:lstStyle/>
          <a:p>
            <a:fld id="{189A9072-3B6E-487A-8C28-0F8262378461}" type="slidenum">
              <a:rPr lang="en-US" smtClean="0"/>
              <a:t>8</a:t>
            </a:fld>
            <a:endParaRPr lang="en-US" dirty="0"/>
          </a:p>
        </p:txBody>
      </p:sp>
    </p:spTree>
    <p:extLst>
      <p:ext uri="{BB962C8B-B14F-4D97-AF65-F5344CB8AC3E}">
        <p14:creationId xmlns:p14="http://schemas.microsoft.com/office/powerpoint/2010/main" val="6082265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2BFB0-1667-1EC1-16CE-4EFDBA3B8B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70368A-F578-0A12-E65B-D756651FAEE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16B05E-82F2-24AD-70E7-904CE3327ED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C93D31-F134-B151-414C-8B486F6FC5F0}"/>
              </a:ext>
            </a:extLst>
          </p:cNvPr>
          <p:cNvSpPr>
            <a:spLocks noGrp="1"/>
          </p:cNvSpPr>
          <p:nvPr>
            <p:ph type="sldNum" sz="quarter" idx="10"/>
          </p:nvPr>
        </p:nvSpPr>
        <p:spPr/>
        <p:txBody>
          <a:bodyPr/>
          <a:lstStyle/>
          <a:p>
            <a:fld id="{189A9072-3B6E-487A-8C28-0F8262378461}" type="slidenum">
              <a:rPr lang="en-US" smtClean="0"/>
              <a:t>9</a:t>
            </a:fld>
            <a:endParaRPr lang="en-US" dirty="0"/>
          </a:p>
        </p:txBody>
      </p:sp>
    </p:spTree>
    <p:extLst>
      <p:ext uri="{BB962C8B-B14F-4D97-AF65-F5344CB8AC3E}">
        <p14:creationId xmlns:p14="http://schemas.microsoft.com/office/powerpoint/2010/main" val="3620158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27.png"/><Relationship Id="rId4"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0.jpeg"/><Relationship Id="rId7" Type="http://schemas.openxmlformats.org/officeDocument/2006/relationships/image" Target="../media/image34.png"/><Relationship Id="rId2" Type="http://schemas.openxmlformats.org/officeDocument/2006/relationships/image" Target="../media/image29.jpe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Master" Target="../slideMasters/slideMaster1.xml"/><Relationship Id="rId5" Type="http://schemas.openxmlformats.org/officeDocument/2006/relationships/image" Target="../media/image38.png"/><Relationship Id="rId4" Type="http://schemas.openxmlformats.org/officeDocument/2006/relationships/image" Target="../media/image37.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jpeg"/><Relationship Id="rId1" Type="http://schemas.openxmlformats.org/officeDocument/2006/relationships/slideMaster" Target="../slideMasters/slideMaster1.xml"/><Relationship Id="rId5" Type="http://schemas.openxmlformats.org/officeDocument/2006/relationships/image" Target="../media/image42.png"/><Relationship Id="rId4" Type="http://schemas.openxmlformats.org/officeDocument/2006/relationships/image" Target="../media/image41.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Master" Target="../slideMasters/slideMaster1.xml"/><Relationship Id="rId4" Type="http://schemas.openxmlformats.org/officeDocument/2006/relationships/image" Target="../media/image4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Master" Target="../slideMasters/slideMaster1.xml"/><Relationship Id="rId5" Type="http://schemas.openxmlformats.org/officeDocument/2006/relationships/image" Target="../media/image46.png"/><Relationship Id="rId4" Type="http://schemas.openxmlformats.org/officeDocument/2006/relationships/image" Target="../media/image45.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Master" Target="../slideMasters/slideMaster1.xml"/><Relationship Id="rId4" Type="http://schemas.openxmlformats.org/officeDocument/2006/relationships/image" Target="../media/image49.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Master" Target="../slideMasters/slideMaster1.xml"/><Relationship Id="rId5" Type="http://schemas.openxmlformats.org/officeDocument/2006/relationships/image" Target="../media/image53.png"/><Relationship Id="rId4" Type="http://schemas.openxmlformats.org/officeDocument/2006/relationships/image" Target="../media/image52.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image" Target="../media/image54.png"/><Relationship Id="rId1" Type="http://schemas.openxmlformats.org/officeDocument/2006/relationships/slideMaster" Target="../slideMasters/slideMaster1.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l="5934" t="1905" r="-3893" b="136"/>
          <a:stretch/>
        </p:blipFill>
        <p:spPr>
          <a:xfrm>
            <a:off x="0" y="0"/>
            <a:ext cx="6760585" cy="6858000"/>
          </a:xfrm>
          <a:prstGeom prst="rect">
            <a:avLst/>
          </a:prstGeom>
        </p:spPr>
      </p:pic>
      <p:pic>
        <p:nvPicPr>
          <p:cNvPr id="7" name="Picture 6"/>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84985" y="0"/>
            <a:ext cx="10607015"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Tree>
    <p:extLst>
      <p:ext uri="{BB962C8B-B14F-4D97-AF65-F5344CB8AC3E}">
        <p14:creationId xmlns:p14="http://schemas.microsoft.com/office/powerpoint/2010/main" val="40079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a:xfrm>
            <a:off x="838200" y="6356350"/>
            <a:ext cx="7315200" cy="365125"/>
          </a:xfrm>
          <a:prstGeom prst="rect">
            <a:avLst/>
          </a:prstGeom>
        </p:spPr>
        <p:txBody>
          <a:bodyPr/>
          <a:lstStyle/>
          <a:p>
            <a:r>
              <a:rPr lang="en-US"/>
              <a:t>2025 Policy Recommendations for the ASHP House of Delegates</a:t>
            </a:r>
          </a:p>
        </p:txBody>
      </p:sp>
    </p:spTree>
    <p:extLst>
      <p:ext uri="{BB962C8B-B14F-4D97-AF65-F5344CB8AC3E}">
        <p14:creationId xmlns:p14="http://schemas.microsoft.com/office/powerpoint/2010/main" val="41458048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225550"/>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73818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7"/>
          <p:cNvSpPr>
            <a:spLocks noGrp="1"/>
          </p:cNvSpPr>
          <p:nvPr>
            <p:ph type="ftr" sz="quarter" idx="11"/>
          </p:nvPr>
        </p:nvSpPr>
        <p:spPr>
          <a:xfrm>
            <a:off x="839788" y="6356350"/>
            <a:ext cx="7313612" cy="365125"/>
          </a:xfrm>
          <a:prstGeom prst="rect">
            <a:avLst/>
          </a:prstGeom>
        </p:spPr>
        <p:txBody>
          <a:bodyPr/>
          <a:lstStyle/>
          <a:p>
            <a:r>
              <a:rPr lang="en-US"/>
              <a:t>2025 Policy Recommendations for the ASHP House of Delegates</a:t>
            </a:r>
          </a:p>
        </p:txBody>
      </p:sp>
    </p:spTree>
    <p:extLst>
      <p:ext uri="{BB962C8B-B14F-4D97-AF65-F5344CB8AC3E}">
        <p14:creationId xmlns:p14="http://schemas.microsoft.com/office/powerpoint/2010/main" val="4226463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1_Comparison">
    <p:spTree>
      <p:nvGrpSpPr>
        <p:cNvPr id="1" name=""/>
        <p:cNvGrpSpPr/>
        <p:nvPr/>
      </p:nvGrpSpPr>
      <p:grpSpPr>
        <a:xfrm>
          <a:off x="0" y="0"/>
          <a:ext cx="0" cy="0"/>
          <a:chOff x="0" y="0"/>
          <a:chExt cx="0" cy="0"/>
        </a:xfrm>
      </p:grpSpPr>
      <p:sp>
        <p:nvSpPr>
          <p:cNvPr id="10" name="Rectangle 9"/>
          <p:cNvSpPr/>
          <p:nvPr/>
        </p:nvSpPr>
        <p:spPr>
          <a:xfrm>
            <a:off x="6194424" y="7257"/>
            <a:ext cx="5997575" cy="6850742"/>
          </a:xfrm>
          <a:prstGeom prst="rect">
            <a:avLst/>
          </a:prstGeom>
          <a:solidFill>
            <a:schemeClr val="accent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7257"/>
            <a:ext cx="5997575" cy="6850743"/>
          </a:xfrm>
          <a:prstGeom prst="rect">
            <a:avLst/>
          </a:prstGeom>
          <a:solidFill>
            <a:schemeClr val="accent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19893" y="2281238"/>
            <a:ext cx="5120640" cy="738187"/>
          </a:xfrm>
        </p:spPr>
        <p:txBody>
          <a:bodyPr anchor="b"/>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9893" y="3239096"/>
            <a:ext cx="5120640" cy="3232347"/>
          </a:xfrm>
        </p:spPr>
        <p:txBody>
          <a:bodyPr>
            <a:normAutofit/>
          </a:bodyPr>
          <a:lstStyle>
            <a:lvl1pPr>
              <a:buClr>
                <a:schemeClr val="bg2"/>
              </a:buClr>
              <a:defRPr sz="2400">
                <a:solidFill>
                  <a:schemeClr val="bg1"/>
                </a:solidFill>
              </a:defRPr>
            </a:lvl1pPr>
            <a:lvl2pPr>
              <a:buClr>
                <a:schemeClr val="bg2"/>
              </a:buClr>
              <a:defRPr sz="2000">
                <a:solidFill>
                  <a:schemeClr val="bg1"/>
                </a:solidFill>
              </a:defRPr>
            </a:lvl2pPr>
            <a:lvl3pPr>
              <a:buClr>
                <a:schemeClr val="bg2"/>
              </a:buClr>
              <a:defRPr sz="1800">
                <a:solidFill>
                  <a:schemeClr val="bg1"/>
                </a:solidFill>
              </a:defRPr>
            </a:lvl3pPr>
            <a:lvl4pPr>
              <a:buClr>
                <a:schemeClr val="bg2"/>
              </a:buClr>
              <a:defRPr sz="1600">
                <a:solidFill>
                  <a:schemeClr val="bg1"/>
                </a:solidFill>
              </a:defRPr>
            </a:lvl4pPr>
            <a:lvl5pPr>
              <a:buClr>
                <a:schemeClr val="bg2"/>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2891" y="2281237"/>
            <a:ext cx="5120640" cy="738187"/>
          </a:xfrm>
        </p:spPr>
        <p:txBody>
          <a:bodyPr anchor="b"/>
          <a:lstStyle>
            <a:lvl1pPr marL="0" indent="0" algn="ctr">
              <a:buNone/>
              <a:defRPr sz="2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32891" y="3239096"/>
            <a:ext cx="5120640" cy="3232348"/>
          </a:xfrm>
        </p:spPr>
        <p:txBody>
          <a:bodyPr>
            <a:normAutofit/>
          </a:bodyPr>
          <a:lstStyle>
            <a:lvl1pPr>
              <a:buClr>
                <a:schemeClr val="accent6"/>
              </a:buClr>
              <a:defRPr sz="2400">
                <a:solidFill>
                  <a:schemeClr val="bg1"/>
                </a:solidFill>
              </a:defRPr>
            </a:lvl1pPr>
            <a:lvl2pPr>
              <a:buClr>
                <a:schemeClr val="accent6"/>
              </a:buClr>
              <a:defRPr sz="2000">
                <a:solidFill>
                  <a:schemeClr val="bg1"/>
                </a:solidFill>
              </a:defRPr>
            </a:lvl2pPr>
            <a:lvl3pPr>
              <a:buClr>
                <a:schemeClr val="accent6"/>
              </a:buClr>
              <a:defRPr sz="1800">
                <a:solidFill>
                  <a:schemeClr val="bg1"/>
                </a:solidFill>
              </a:defRPr>
            </a:lvl3pPr>
            <a:lvl4pPr>
              <a:buClr>
                <a:schemeClr val="accent6"/>
              </a:buClr>
              <a:defRPr sz="1600">
                <a:solidFill>
                  <a:schemeClr val="bg1"/>
                </a:solidFill>
              </a:defRPr>
            </a:lvl4pPr>
            <a:lvl5pPr>
              <a:buClr>
                <a:schemeClr val="accent6"/>
              </a:buClr>
              <a:defRPr sz="16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13"/>
          <p:cNvSpPr>
            <a:spLocks noGrp="1"/>
          </p:cNvSpPr>
          <p:nvPr>
            <p:ph type="pic" sz="quarter" idx="11"/>
          </p:nvPr>
        </p:nvSpPr>
        <p:spPr>
          <a:xfrm>
            <a:off x="0" y="0"/>
            <a:ext cx="5997575" cy="2061566"/>
          </a:xfrm>
          <a:solidFill>
            <a:schemeClr val="bg1">
              <a:lumMod val="95000"/>
            </a:schemeClr>
          </a:solidFill>
        </p:spPr>
        <p:txBody>
          <a:bodyPr/>
          <a:lstStyle/>
          <a:p>
            <a:r>
              <a:rPr lang="en-US"/>
              <a:t>Click icon to add picture</a:t>
            </a:r>
          </a:p>
        </p:txBody>
      </p:sp>
      <p:sp>
        <p:nvSpPr>
          <p:cNvPr id="12" name="Picture Placeholder 13"/>
          <p:cNvSpPr>
            <a:spLocks noGrp="1"/>
          </p:cNvSpPr>
          <p:nvPr>
            <p:ph type="pic" sz="quarter" idx="10"/>
          </p:nvPr>
        </p:nvSpPr>
        <p:spPr>
          <a:xfrm>
            <a:off x="6194425" y="1"/>
            <a:ext cx="5997575" cy="2068824"/>
          </a:xfrm>
          <a:solidFill>
            <a:schemeClr val="bg1">
              <a:lumMod val="95000"/>
            </a:schemeClr>
          </a:solidFill>
        </p:spPr>
        <p:txBody>
          <a:bodyPr/>
          <a:lstStyle/>
          <a:p>
            <a:r>
              <a:rPr lang="en-US"/>
              <a:t>Click icon to add picture</a:t>
            </a:r>
          </a:p>
        </p:txBody>
      </p:sp>
      <p:cxnSp>
        <p:nvCxnSpPr>
          <p:cNvPr id="13" name="Straight Connector 12"/>
          <p:cNvCxnSpPr/>
          <p:nvPr/>
        </p:nvCxnSpPr>
        <p:spPr>
          <a:xfrm>
            <a:off x="0" y="2068825"/>
            <a:ext cx="1219200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1038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a:xfrm>
            <a:off x="838200" y="6356350"/>
            <a:ext cx="7315200" cy="365125"/>
          </a:xfrm>
          <a:prstGeom prst="rect">
            <a:avLst/>
          </a:prstGeom>
        </p:spPr>
        <p:txBody>
          <a:bodyPr/>
          <a:lstStyle/>
          <a:p>
            <a:r>
              <a:rPr lang="en-US"/>
              <a:t>2025 Policy Recommendations for the ASHP House of Delegates</a:t>
            </a:r>
            <a:endParaRPr lang="en-US" dirty="0"/>
          </a:p>
        </p:txBody>
      </p:sp>
    </p:spTree>
    <p:extLst>
      <p:ext uri="{BB962C8B-B14F-4D97-AF65-F5344CB8AC3E}">
        <p14:creationId xmlns:p14="http://schemas.microsoft.com/office/powerpoint/2010/main" val="42580382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Custom Layout">
    <p:bg>
      <p:bgPr>
        <a:solidFill>
          <a:schemeClr val="bg1"/>
        </a:solidFill>
        <a:effectLst/>
      </p:bgPr>
    </p:bg>
    <p:spTree>
      <p:nvGrpSpPr>
        <p:cNvPr id="1" name=""/>
        <p:cNvGrpSpPr/>
        <p:nvPr/>
      </p:nvGrpSpPr>
      <p:grpSpPr>
        <a:xfrm>
          <a:off x="0" y="0"/>
          <a:ext cx="0" cy="0"/>
          <a:chOff x="0" y="0"/>
          <a:chExt cx="0" cy="0"/>
        </a:xfrm>
      </p:grpSpPr>
      <p:grpSp>
        <p:nvGrpSpPr>
          <p:cNvPr id="11" name="Group 10"/>
          <p:cNvGrpSpPr/>
          <p:nvPr/>
        </p:nvGrpSpPr>
        <p:grpSpPr>
          <a:xfrm>
            <a:off x="377190" y="457200"/>
            <a:ext cx="11437620" cy="5943600"/>
            <a:chOff x="432435" y="460609"/>
            <a:chExt cx="11437620" cy="5943600"/>
          </a:xfrm>
        </p:grpSpPr>
        <p:grpSp>
          <p:nvGrpSpPr>
            <p:cNvPr id="5" name="Group 4"/>
            <p:cNvGrpSpPr/>
            <p:nvPr userDrawn="1"/>
          </p:nvGrpSpPr>
          <p:grpSpPr>
            <a:xfrm>
              <a:off x="5461635" y="460609"/>
              <a:ext cx="6408420" cy="5943600"/>
              <a:chOff x="5461635" y="466725"/>
              <a:chExt cx="6408420" cy="5943600"/>
            </a:xfrm>
          </p:grpSpPr>
          <p:sp>
            <p:nvSpPr>
              <p:cNvPr id="6" name="Rectangle 5"/>
              <p:cNvSpPr/>
              <p:nvPr userDrawn="1"/>
            </p:nvSpPr>
            <p:spPr>
              <a:xfrm>
                <a:off x="8665845" y="3438525"/>
                <a:ext cx="3204210" cy="29718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sp>
            <p:nvSpPr>
              <p:cNvPr id="7" name="Rectangle 6"/>
              <p:cNvSpPr/>
              <p:nvPr userDrawn="1"/>
            </p:nvSpPr>
            <p:spPr>
              <a:xfrm>
                <a:off x="5461635" y="466725"/>
                <a:ext cx="3204210" cy="2971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dirty="0"/>
              </a:p>
            </p:txBody>
          </p:sp>
          <p:sp>
            <p:nvSpPr>
              <p:cNvPr id="8" name="Rectangle 7"/>
              <p:cNvSpPr/>
              <p:nvPr userDrawn="1"/>
            </p:nvSpPr>
            <p:spPr>
              <a:xfrm>
                <a:off x="8665845" y="466725"/>
                <a:ext cx="3204210" cy="29718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sp>
            <p:nvSpPr>
              <p:cNvPr id="9" name="Rectangle 8"/>
              <p:cNvSpPr/>
              <p:nvPr userDrawn="1"/>
            </p:nvSpPr>
            <p:spPr>
              <a:xfrm>
                <a:off x="5461635" y="3438525"/>
                <a:ext cx="3204210" cy="2971800"/>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rtlCol="0" anchor="ctr">
                <a:normAutofit/>
              </a:bodyPr>
              <a:lstStyle/>
              <a:p>
                <a:pPr algn="ctr"/>
                <a:endParaRPr lang="en-US" dirty="0"/>
              </a:p>
            </p:txBody>
          </p:sp>
        </p:grpSp>
        <p:sp>
          <p:nvSpPr>
            <p:cNvPr id="10" name="Rectangle 9"/>
            <p:cNvSpPr/>
            <p:nvPr userDrawn="1"/>
          </p:nvSpPr>
          <p:spPr>
            <a:xfrm>
              <a:off x="432435" y="460609"/>
              <a:ext cx="5029200" cy="5943600"/>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en-US"/>
            </a:p>
          </p:txBody>
        </p:sp>
      </p:gr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0563" y="5749171"/>
            <a:ext cx="1057275" cy="537448"/>
          </a:xfrm>
          <a:prstGeom prst="rect">
            <a:avLst/>
          </a:prstGeom>
        </p:spPr>
      </p:pic>
      <p:sp>
        <p:nvSpPr>
          <p:cNvPr id="13" name="Title 12"/>
          <p:cNvSpPr>
            <a:spLocks noGrp="1"/>
          </p:cNvSpPr>
          <p:nvPr>
            <p:ph type="title"/>
          </p:nvPr>
        </p:nvSpPr>
        <p:spPr>
          <a:xfrm>
            <a:off x="690563" y="784226"/>
            <a:ext cx="4405312" cy="1016000"/>
          </a:xfrm>
        </p:spPr>
        <p:txBody>
          <a:bodyPr>
            <a:normAutofit/>
          </a:bodyPr>
          <a:lstStyle>
            <a:lvl1pPr>
              <a:defRPr sz="2800"/>
            </a:lvl1pPr>
          </a:lstStyle>
          <a:p>
            <a:r>
              <a:rPr lang="en-US"/>
              <a:t>Click to edit Master title style</a:t>
            </a:r>
            <a:endParaRPr lang="en-US" dirty="0"/>
          </a:p>
        </p:txBody>
      </p:sp>
      <p:sp>
        <p:nvSpPr>
          <p:cNvPr id="15" name="Content Placeholder 14"/>
          <p:cNvSpPr>
            <a:spLocks noGrp="1"/>
          </p:cNvSpPr>
          <p:nvPr>
            <p:ph sz="quarter" idx="10"/>
          </p:nvPr>
        </p:nvSpPr>
        <p:spPr>
          <a:xfrm>
            <a:off x="690563" y="2127252"/>
            <a:ext cx="4405313" cy="3140073"/>
          </a:xfrm>
        </p:spPr>
        <p:txBody>
          <a:bodyPr>
            <a:normAutofit/>
          </a:bodyPr>
          <a:lstStyle>
            <a:lvl1pPr marL="0" indent="0">
              <a:buNone/>
              <a:defRPr sz="20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7" name="Picture Placeholder 16"/>
          <p:cNvSpPr>
            <a:spLocks noGrp="1"/>
          </p:cNvSpPr>
          <p:nvPr>
            <p:ph type="pic" sz="quarter" idx="11"/>
          </p:nvPr>
        </p:nvSpPr>
        <p:spPr>
          <a:xfrm>
            <a:off x="6551295" y="7842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18" name="Picture Placeholder 16"/>
          <p:cNvSpPr>
            <a:spLocks noGrp="1"/>
          </p:cNvSpPr>
          <p:nvPr>
            <p:ph type="pic" sz="quarter" idx="12"/>
          </p:nvPr>
        </p:nvSpPr>
        <p:spPr>
          <a:xfrm>
            <a:off x="9755505" y="7842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19" name="Picture Placeholder 16"/>
          <p:cNvSpPr>
            <a:spLocks noGrp="1"/>
          </p:cNvSpPr>
          <p:nvPr>
            <p:ph type="pic" sz="quarter" idx="13"/>
          </p:nvPr>
        </p:nvSpPr>
        <p:spPr>
          <a:xfrm>
            <a:off x="6551295" y="37560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0" name="Picture Placeholder 16"/>
          <p:cNvSpPr>
            <a:spLocks noGrp="1"/>
          </p:cNvSpPr>
          <p:nvPr>
            <p:ph type="pic" sz="quarter" idx="14"/>
          </p:nvPr>
        </p:nvSpPr>
        <p:spPr>
          <a:xfrm>
            <a:off x="9755505" y="3756026"/>
            <a:ext cx="914400" cy="914400"/>
          </a:xfrm>
        </p:spPr>
        <p:txBody>
          <a:bodyPr>
            <a:normAutofit/>
          </a:bodyPr>
          <a:lstStyle>
            <a:lvl1pPr marL="0" indent="0" algn="ctr">
              <a:buNone/>
              <a:defRPr sz="1200">
                <a:solidFill>
                  <a:schemeClr val="bg1"/>
                </a:solidFill>
              </a:defRPr>
            </a:lvl1pPr>
          </a:lstStyle>
          <a:p>
            <a:r>
              <a:rPr lang="en-US"/>
              <a:t>Click icon to add picture</a:t>
            </a:r>
            <a:endParaRPr lang="en-US" dirty="0"/>
          </a:p>
        </p:txBody>
      </p:sp>
      <p:sp>
        <p:nvSpPr>
          <p:cNvPr id="22" name="Text Placeholder 21"/>
          <p:cNvSpPr>
            <a:spLocks noGrp="1"/>
          </p:cNvSpPr>
          <p:nvPr>
            <p:ph type="body" sz="quarter" idx="15"/>
          </p:nvPr>
        </p:nvSpPr>
        <p:spPr>
          <a:xfrm>
            <a:off x="5794057" y="19431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1"/>
          <p:cNvSpPr>
            <a:spLocks noGrp="1"/>
          </p:cNvSpPr>
          <p:nvPr>
            <p:ph type="body" sz="quarter" idx="16"/>
          </p:nvPr>
        </p:nvSpPr>
        <p:spPr>
          <a:xfrm>
            <a:off x="8998267" y="19431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21"/>
          <p:cNvSpPr>
            <a:spLocks noGrp="1"/>
          </p:cNvSpPr>
          <p:nvPr>
            <p:ph type="body" sz="quarter" idx="17"/>
          </p:nvPr>
        </p:nvSpPr>
        <p:spPr>
          <a:xfrm>
            <a:off x="5794057" y="49149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5" name="Text Placeholder 21"/>
          <p:cNvSpPr>
            <a:spLocks noGrp="1"/>
          </p:cNvSpPr>
          <p:nvPr>
            <p:ph type="body" sz="quarter" idx="18"/>
          </p:nvPr>
        </p:nvSpPr>
        <p:spPr>
          <a:xfrm>
            <a:off x="8921114" y="4914900"/>
            <a:ext cx="2428875" cy="1047750"/>
          </a:xfrm>
        </p:spPr>
        <p:txBody>
          <a:bodyPr>
            <a:normAutofit/>
          </a:bodyPr>
          <a:lstStyle>
            <a:lvl1pPr marL="0" indent="0" algn="ctr">
              <a:buNone/>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3793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Blank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8617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with Caption">
    <p:bg>
      <p:bgPr>
        <a:solidFill>
          <a:schemeClr val="bg1"/>
        </a:solidFill>
        <a:effectLst/>
      </p:bgPr>
    </p:bg>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088" y="0"/>
            <a:ext cx="5541264" cy="6858000"/>
          </a:xfrm>
          <a:prstGeom prst="rect">
            <a:avLst/>
          </a:prstGeom>
        </p:spPr>
      </p:pic>
      <p:sp>
        <p:nvSpPr>
          <p:cNvPr id="9" name="Freeform 8"/>
          <p:cNvSpPr/>
          <p:nvPr/>
        </p:nvSpPr>
        <p:spPr>
          <a:xfrm>
            <a:off x="0" y="0"/>
            <a:ext cx="4154905" cy="6858000"/>
          </a:xfrm>
          <a:custGeom>
            <a:avLst/>
            <a:gdLst>
              <a:gd name="connsiteX0" fmla="*/ 0 w 5991022"/>
              <a:gd name="connsiteY0" fmla="*/ 0 h 6858000"/>
              <a:gd name="connsiteX1" fmla="*/ 4168583 w 5991022"/>
              <a:gd name="connsiteY1" fmla="*/ 0 h 6858000"/>
              <a:gd name="connsiteX2" fmla="*/ 4247919 w 5991022"/>
              <a:gd name="connsiteY2" fmla="*/ 56418 h 6858000"/>
              <a:gd name="connsiteX3" fmla="*/ 5991022 w 5991022"/>
              <a:gd name="connsiteY3" fmla="*/ 3533802 h 6858000"/>
              <a:gd name="connsiteX4" fmla="*/ 4569308 w 5991022"/>
              <a:gd name="connsiteY4" fmla="*/ 6745969 h 6858000"/>
              <a:gd name="connsiteX5" fmla="*/ 4439975 w 5991022"/>
              <a:gd name="connsiteY5" fmla="*/ 6858000 h 6858000"/>
              <a:gd name="connsiteX6" fmla="*/ 0 w 599102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1022" h="6858000">
                <a:moveTo>
                  <a:pt x="0" y="0"/>
                </a:moveTo>
                <a:lnTo>
                  <a:pt x="4168583" y="0"/>
                </a:lnTo>
                <a:lnTo>
                  <a:pt x="4247919" y="56418"/>
                </a:lnTo>
                <a:cubicBezTo>
                  <a:pt x="5306090" y="847776"/>
                  <a:pt x="5991022" y="2110802"/>
                  <a:pt x="5991022" y="3533802"/>
                </a:cubicBezTo>
                <a:cubicBezTo>
                  <a:pt x="5991022" y="4807013"/>
                  <a:pt x="5442697" y="5952156"/>
                  <a:pt x="4569308" y="6745969"/>
                </a:cubicBezTo>
                <a:lnTo>
                  <a:pt x="4439975" y="6858000"/>
                </a:lnTo>
                <a:lnTo>
                  <a:pt x="0" y="6858000"/>
                </a:lnTo>
                <a:close/>
              </a:path>
            </a:pathLst>
          </a:cu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4349" y="2401888"/>
            <a:ext cx="3076576" cy="2054225"/>
          </a:xfrm>
        </p:spPr>
        <p:txBody>
          <a:bodyPr>
            <a:noAutofit/>
          </a:bodyPr>
          <a:lstStyle>
            <a:lvl1pPr algn="ctr">
              <a:defRPr sz="40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896100" y="2181225"/>
            <a:ext cx="4581524" cy="361950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
        <p:nvSpPr>
          <p:cNvPr id="5" name="Text Placeholder 4"/>
          <p:cNvSpPr>
            <a:spLocks noGrp="1"/>
          </p:cNvSpPr>
          <p:nvPr>
            <p:ph type="body" sz="quarter" idx="10"/>
          </p:nvPr>
        </p:nvSpPr>
        <p:spPr>
          <a:xfrm>
            <a:off x="6896100" y="914067"/>
            <a:ext cx="4581525" cy="1019175"/>
          </a:xfrm>
        </p:spPr>
        <p:txBody>
          <a:bodyPr anchor="b">
            <a:normAutofit/>
          </a:bodyPr>
          <a:lstStyle>
            <a:lvl1pPr marL="0" indent="0">
              <a:buNone/>
              <a:defRPr sz="3200" b="1">
                <a:solidFill>
                  <a:schemeClr val="accent2"/>
                </a:solidFill>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181426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Content with Caption_3 photos">
    <p:bg>
      <p:bgPr>
        <a:solidFill>
          <a:schemeClr val="bg1"/>
        </a:solidFill>
        <a:effectLst/>
      </p:bgPr>
    </p:bg>
    <p:spTree>
      <p:nvGrpSpPr>
        <p:cNvPr id="1" name=""/>
        <p:cNvGrpSpPr/>
        <p:nvPr/>
      </p:nvGrpSpPr>
      <p:grpSpPr>
        <a:xfrm>
          <a:off x="0" y="0"/>
          <a:ext cx="0" cy="0"/>
          <a:chOff x="0" y="0"/>
          <a:chExt cx="0" cy="0"/>
        </a:xfrm>
      </p:grpSpPr>
      <p:sp>
        <p:nvSpPr>
          <p:cNvPr id="8" name="Freeform 7"/>
          <p:cNvSpPr/>
          <p:nvPr/>
        </p:nvSpPr>
        <p:spPr>
          <a:xfrm>
            <a:off x="-1" y="0"/>
            <a:ext cx="4943225" cy="6858000"/>
          </a:xfrm>
          <a:custGeom>
            <a:avLst/>
            <a:gdLst>
              <a:gd name="connsiteX0" fmla="*/ 0 w 5317958"/>
              <a:gd name="connsiteY0" fmla="*/ 0 h 6858000"/>
              <a:gd name="connsiteX1" fmla="*/ 3774779 w 5317958"/>
              <a:gd name="connsiteY1" fmla="*/ 0 h 6858000"/>
              <a:gd name="connsiteX2" fmla="*/ 3816127 w 5317958"/>
              <a:gd name="connsiteY2" fmla="*/ 35817 h 6858000"/>
              <a:gd name="connsiteX3" fmla="*/ 5311994 w 5317958"/>
              <a:gd name="connsiteY3" fmla="*/ 3193106 h 6858000"/>
              <a:gd name="connsiteX4" fmla="*/ 5317958 w 5317958"/>
              <a:gd name="connsiteY4" fmla="*/ 3428962 h 6858000"/>
              <a:gd name="connsiteX5" fmla="*/ 5317958 w 5317958"/>
              <a:gd name="connsiteY5" fmla="*/ 3429038 h 6858000"/>
              <a:gd name="connsiteX6" fmla="*/ 5311994 w 5317958"/>
              <a:gd name="connsiteY6" fmla="*/ 3664894 h 6858000"/>
              <a:gd name="connsiteX7" fmla="*/ 3816127 w 5317958"/>
              <a:gd name="connsiteY7" fmla="*/ 6822184 h 6858000"/>
              <a:gd name="connsiteX8" fmla="*/ 3774779 w 5317958"/>
              <a:gd name="connsiteY8" fmla="*/ 6858000 h 6858000"/>
              <a:gd name="connsiteX9" fmla="*/ 0 w 531795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7958" h="6858000">
                <a:moveTo>
                  <a:pt x="0" y="0"/>
                </a:moveTo>
                <a:lnTo>
                  <a:pt x="3774779" y="0"/>
                </a:lnTo>
                <a:lnTo>
                  <a:pt x="3816127" y="35817"/>
                </a:lnTo>
                <a:cubicBezTo>
                  <a:pt x="4684463" y="825037"/>
                  <a:pt x="5248627" y="1943009"/>
                  <a:pt x="5311994" y="3193106"/>
                </a:cubicBezTo>
                <a:lnTo>
                  <a:pt x="5317958" y="3428962"/>
                </a:lnTo>
                <a:lnTo>
                  <a:pt x="5317958" y="3429038"/>
                </a:lnTo>
                <a:lnTo>
                  <a:pt x="5311994" y="3664894"/>
                </a:lnTo>
                <a:cubicBezTo>
                  <a:pt x="5248627" y="4914992"/>
                  <a:pt x="4684463" y="6032963"/>
                  <a:pt x="3816127" y="6822184"/>
                </a:cubicBezTo>
                <a:lnTo>
                  <a:pt x="3774779"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264" y="1828800"/>
            <a:ext cx="2940618" cy="3200400"/>
          </a:xfrm>
        </p:spPr>
        <p:txBody>
          <a:bodyPr anchor="ctr"/>
          <a:lstStyle>
            <a:lvl1pPr algn="ctr">
              <a:defRPr sz="4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305550" y="987425"/>
            <a:ext cx="5049837" cy="4873625"/>
          </a:xfrm>
        </p:spPr>
        <p:txBody>
          <a:bodyPr anchor="ct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7"/>
          <p:cNvSpPr>
            <a:spLocks noGrp="1" noChangeAspect="1"/>
          </p:cNvSpPr>
          <p:nvPr>
            <p:ph type="pic" sz="quarter" idx="10"/>
          </p:nvPr>
        </p:nvSpPr>
        <p:spPr>
          <a:xfrm>
            <a:off x="3608958" y="717936"/>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sp>
        <p:nvSpPr>
          <p:cNvPr id="10" name="Picture Placeholder 7"/>
          <p:cNvSpPr>
            <a:spLocks noGrp="1" noChangeAspect="1"/>
          </p:cNvSpPr>
          <p:nvPr>
            <p:ph type="pic" sz="quarter" idx="11"/>
          </p:nvPr>
        </p:nvSpPr>
        <p:spPr>
          <a:xfrm>
            <a:off x="4092171" y="2651760"/>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sp>
        <p:nvSpPr>
          <p:cNvPr id="11" name="Picture Placeholder 7"/>
          <p:cNvSpPr>
            <a:spLocks noGrp="1" noChangeAspect="1"/>
          </p:cNvSpPr>
          <p:nvPr>
            <p:ph type="pic" sz="quarter" idx="12"/>
          </p:nvPr>
        </p:nvSpPr>
        <p:spPr>
          <a:xfrm>
            <a:off x="3608958" y="4585584"/>
            <a:ext cx="1553342" cy="1554480"/>
          </a:xfrm>
          <a:prstGeom prst="ellipse">
            <a:avLst/>
          </a:prstGeom>
          <a:solidFill>
            <a:schemeClr val="bg2"/>
          </a:solidFill>
        </p:spPr>
        <p:txBody>
          <a:bodyPr>
            <a:normAutofit/>
          </a:bodyPr>
          <a:lstStyle>
            <a:lvl1pPr>
              <a:defRPr sz="1000"/>
            </a:lvl1pPr>
          </a:lstStyle>
          <a:p>
            <a:r>
              <a:rPr lang="en-US"/>
              <a:t>Click icon to add picture</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688" y="6140064"/>
            <a:ext cx="1023154" cy="520104"/>
          </a:xfrm>
          <a:prstGeom prst="rect">
            <a:avLst/>
          </a:prstGeom>
        </p:spPr>
      </p:pic>
    </p:spTree>
    <p:extLst>
      <p:ext uri="{BB962C8B-B14F-4D97-AF65-F5344CB8AC3E}">
        <p14:creationId xmlns:p14="http://schemas.microsoft.com/office/powerpoint/2010/main" val="1106323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with Caption_icons">
    <p:bg>
      <p:bgPr>
        <a:solidFill>
          <a:schemeClr val="bg1"/>
        </a:solidFill>
        <a:effectLst/>
      </p:bgPr>
    </p:bg>
    <p:spTree>
      <p:nvGrpSpPr>
        <p:cNvPr id="1" name=""/>
        <p:cNvGrpSpPr/>
        <p:nvPr/>
      </p:nvGrpSpPr>
      <p:grpSpPr>
        <a:xfrm>
          <a:off x="0" y="0"/>
          <a:ext cx="0" cy="0"/>
          <a:chOff x="0" y="0"/>
          <a:chExt cx="0" cy="0"/>
        </a:xfrm>
      </p:grpSpPr>
      <p:sp>
        <p:nvSpPr>
          <p:cNvPr id="8" name="Freeform 7"/>
          <p:cNvSpPr/>
          <p:nvPr/>
        </p:nvSpPr>
        <p:spPr>
          <a:xfrm>
            <a:off x="-1" y="0"/>
            <a:ext cx="4943225" cy="6858000"/>
          </a:xfrm>
          <a:custGeom>
            <a:avLst/>
            <a:gdLst>
              <a:gd name="connsiteX0" fmla="*/ 0 w 5317958"/>
              <a:gd name="connsiteY0" fmla="*/ 0 h 6858000"/>
              <a:gd name="connsiteX1" fmla="*/ 3774779 w 5317958"/>
              <a:gd name="connsiteY1" fmla="*/ 0 h 6858000"/>
              <a:gd name="connsiteX2" fmla="*/ 3816127 w 5317958"/>
              <a:gd name="connsiteY2" fmla="*/ 35817 h 6858000"/>
              <a:gd name="connsiteX3" fmla="*/ 5311994 w 5317958"/>
              <a:gd name="connsiteY3" fmla="*/ 3193106 h 6858000"/>
              <a:gd name="connsiteX4" fmla="*/ 5317958 w 5317958"/>
              <a:gd name="connsiteY4" fmla="*/ 3428962 h 6858000"/>
              <a:gd name="connsiteX5" fmla="*/ 5317958 w 5317958"/>
              <a:gd name="connsiteY5" fmla="*/ 3429038 h 6858000"/>
              <a:gd name="connsiteX6" fmla="*/ 5311994 w 5317958"/>
              <a:gd name="connsiteY6" fmla="*/ 3664894 h 6858000"/>
              <a:gd name="connsiteX7" fmla="*/ 3816127 w 5317958"/>
              <a:gd name="connsiteY7" fmla="*/ 6822184 h 6858000"/>
              <a:gd name="connsiteX8" fmla="*/ 3774779 w 5317958"/>
              <a:gd name="connsiteY8" fmla="*/ 6858000 h 6858000"/>
              <a:gd name="connsiteX9" fmla="*/ 0 w 5317958"/>
              <a:gd name="connsiteY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17958" h="6858000">
                <a:moveTo>
                  <a:pt x="0" y="0"/>
                </a:moveTo>
                <a:lnTo>
                  <a:pt x="3774779" y="0"/>
                </a:lnTo>
                <a:lnTo>
                  <a:pt x="3816127" y="35817"/>
                </a:lnTo>
                <a:cubicBezTo>
                  <a:pt x="4684463" y="825037"/>
                  <a:pt x="5248627" y="1943009"/>
                  <a:pt x="5311994" y="3193106"/>
                </a:cubicBezTo>
                <a:lnTo>
                  <a:pt x="5317958" y="3428962"/>
                </a:lnTo>
                <a:lnTo>
                  <a:pt x="5317958" y="3429038"/>
                </a:lnTo>
                <a:lnTo>
                  <a:pt x="5311994" y="3664894"/>
                </a:lnTo>
                <a:cubicBezTo>
                  <a:pt x="5248627" y="4914992"/>
                  <a:pt x="4684463" y="6032963"/>
                  <a:pt x="3816127" y="6822184"/>
                </a:cubicBezTo>
                <a:lnTo>
                  <a:pt x="3774779"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49264" y="1828800"/>
            <a:ext cx="2940618" cy="3200400"/>
          </a:xfrm>
        </p:spPr>
        <p:txBody>
          <a:bodyPr anchor="ctr"/>
          <a:lstStyle>
            <a:lvl1pPr algn="ctr">
              <a:defRPr sz="48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6305550" y="987425"/>
            <a:ext cx="5049837" cy="4873625"/>
          </a:xfrm>
        </p:spPr>
        <p:txBody>
          <a:bodyPr anchor="ctr"/>
          <a:lstStyle>
            <a:lvl1pPr>
              <a:buClr>
                <a:schemeClr val="accent4"/>
              </a:buClr>
              <a:defRPr sz="3200"/>
            </a:lvl1pPr>
            <a:lvl2pPr>
              <a:buClr>
                <a:schemeClr val="accent4"/>
              </a:buClr>
              <a:defRPr sz="2800"/>
            </a:lvl2pPr>
            <a:lvl3pPr>
              <a:buClr>
                <a:schemeClr val="accent4"/>
              </a:buClr>
              <a:defRPr sz="2400"/>
            </a:lvl3pPr>
            <a:lvl4pPr>
              <a:buClr>
                <a:schemeClr val="accent4"/>
              </a:buClr>
              <a:defRPr sz="2000"/>
            </a:lvl4pPr>
            <a:lvl5pPr>
              <a:buClr>
                <a:schemeClr val="accent4"/>
              </a:buCl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2" name="Picture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18688" y="6140064"/>
            <a:ext cx="1023154" cy="520104"/>
          </a:xfrm>
          <a:prstGeom prst="rect">
            <a:avLst/>
          </a:prstGeom>
        </p:spPr>
      </p:pic>
      <p:sp>
        <p:nvSpPr>
          <p:cNvPr id="13" name="Oval 12"/>
          <p:cNvSpPr/>
          <p:nvPr/>
        </p:nvSpPr>
        <p:spPr>
          <a:xfrm>
            <a:off x="3616366" y="717936"/>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icture Placeholder 5"/>
          <p:cNvSpPr>
            <a:spLocks noGrp="1"/>
          </p:cNvSpPr>
          <p:nvPr>
            <p:ph type="pic" sz="quarter" idx="10" hasCustomPrompt="1"/>
          </p:nvPr>
        </p:nvSpPr>
        <p:spPr>
          <a:xfrm>
            <a:off x="3951783" y="1044313"/>
            <a:ext cx="903153" cy="901726"/>
          </a:xfrm>
        </p:spPr>
        <p:txBody>
          <a:bodyPr anchor="ctr" anchorCtr="0">
            <a:normAutofit/>
          </a:bodyPr>
          <a:lstStyle>
            <a:lvl1pPr>
              <a:defRPr sz="1000"/>
            </a:lvl1pPr>
          </a:lstStyle>
          <a:p>
            <a:r>
              <a:rPr lang="en-US" dirty="0"/>
              <a:t>Icon</a:t>
            </a:r>
          </a:p>
        </p:txBody>
      </p:sp>
      <p:sp>
        <p:nvSpPr>
          <p:cNvPr id="15" name="Oval 14"/>
          <p:cNvSpPr/>
          <p:nvPr/>
        </p:nvSpPr>
        <p:spPr>
          <a:xfrm>
            <a:off x="4091033" y="2646997"/>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5"/>
          <p:cNvSpPr>
            <a:spLocks noGrp="1"/>
          </p:cNvSpPr>
          <p:nvPr>
            <p:ph type="pic" sz="quarter" idx="11" hasCustomPrompt="1"/>
          </p:nvPr>
        </p:nvSpPr>
        <p:spPr>
          <a:xfrm>
            <a:off x="4416696" y="2973205"/>
            <a:ext cx="903153" cy="901726"/>
          </a:xfrm>
        </p:spPr>
        <p:txBody>
          <a:bodyPr anchor="ctr" anchorCtr="0">
            <a:normAutofit/>
          </a:bodyPr>
          <a:lstStyle>
            <a:lvl1pPr>
              <a:defRPr sz="1000"/>
            </a:lvl1pPr>
          </a:lstStyle>
          <a:p>
            <a:r>
              <a:rPr lang="en-US" dirty="0"/>
              <a:t>Icon</a:t>
            </a:r>
          </a:p>
        </p:txBody>
      </p:sp>
      <p:sp>
        <p:nvSpPr>
          <p:cNvPr id="17" name="Oval 16"/>
          <p:cNvSpPr/>
          <p:nvPr/>
        </p:nvSpPr>
        <p:spPr>
          <a:xfrm>
            <a:off x="3616366" y="4575720"/>
            <a:ext cx="1554480" cy="15544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5"/>
          <p:cNvSpPr>
            <a:spLocks noGrp="1"/>
          </p:cNvSpPr>
          <p:nvPr>
            <p:ph type="pic" sz="quarter" idx="12" hasCustomPrompt="1"/>
          </p:nvPr>
        </p:nvSpPr>
        <p:spPr>
          <a:xfrm>
            <a:off x="3951783" y="4902097"/>
            <a:ext cx="903153" cy="901726"/>
          </a:xfrm>
        </p:spPr>
        <p:txBody>
          <a:bodyPr anchor="ctr" anchorCtr="0">
            <a:normAutofit/>
          </a:bodyPr>
          <a:lstStyle>
            <a:lvl1pPr>
              <a:defRPr sz="1000"/>
            </a:lvl1pPr>
          </a:lstStyle>
          <a:p>
            <a:r>
              <a:rPr lang="en-US" dirty="0"/>
              <a:t>Icon</a:t>
            </a:r>
          </a:p>
        </p:txBody>
      </p:sp>
    </p:spTree>
    <p:extLst>
      <p:ext uri="{BB962C8B-B14F-4D97-AF65-F5344CB8AC3E}">
        <p14:creationId xmlns:p14="http://schemas.microsoft.com/office/powerpoint/2010/main" val="8127885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4157583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32115" t="730" r="13869" b="17077"/>
          <a:stretch/>
        </p:blipFill>
        <p:spPr>
          <a:xfrm>
            <a:off x="0" y="0"/>
            <a:ext cx="6760585" cy="6858000"/>
          </a:xfrm>
          <a:prstGeom prst="rect">
            <a:avLst/>
          </a:prstGeom>
        </p:spPr>
      </p:pic>
      <p:pic>
        <p:nvPicPr>
          <p:cNvPr id="12" name="Picture 1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595524" y="0"/>
            <a:ext cx="10596476"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Tree>
    <p:extLst>
      <p:ext uri="{BB962C8B-B14F-4D97-AF65-F5344CB8AC3E}">
        <p14:creationId xmlns:p14="http://schemas.microsoft.com/office/powerpoint/2010/main" val="9786351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sp>
        <p:nvSpPr>
          <p:cNvPr id="12" name="Rectangle 11">
            <a:extLst>
              <a:ext uri="{FF2B5EF4-FFF2-40B4-BE49-F238E27FC236}">
                <a16:creationId xmlns:a16="http://schemas.microsoft.com/office/drawing/2014/main" id="{F6AD115F-3F0F-FB42-B34D-83FE52A487D5}"/>
              </a:ext>
            </a:extLst>
          </p:cNvPr>
          <p:cNvSpPr/>
          <p:nvPr userDrawn="1"/>
        </p:nvSpPr>
        <p:spPr>
          <a:xfrm>
            <a:off x="-1" y="1366175"/>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a:t>Edit Master text styles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a:latin typeface="Franklin Gothic Book" panose="020B0503020102020204" pitchFamily="34" charset="0"/>
              </a:rPr>
              <a:t>Edit Master text styles</a:t>
            </a:r>
          </a:p>
          <a:p>
            <a:pPr lvl="1"/>
            <a:r>
              <a:rPr lang="en-US" sz="1400">
                <a:latin typeface="Franklin Gothic Book" panose="020B0503020102020204" pitchFamily="34" charset="0"/>
              </a:rPr>
              <a:t>Second level</a:t>
            </a:r>
          </a:p>
          <a:p>
            <a:pPr lvl="2"/>
            <a:r>
              <a:rPr lang="en-US" sz="1400">
                <a:latin typeface="Franklin Gothic Book" panose="020B0503020102020204" pitchFamily="34" charset="0"/>
              </a:rPr>
              <a:t>Third level</a:t>
            </a:r>
          </a:p>
          <a:p>
            <a:pPr lvl="3"/>
            <a:r>
              <a:rPr lang="en-US" sz="1400">
                <a:latin typeface="Franklin Gothic Book" panose="020B0503020102020204" pitchFamily="34" charset="0"/>
              </a:rPr>
              <a:t>Fourth level</a:t>
            </a:r>
          </a:p>
          <a:p>
            <a:pPr lvl="4"/>
            <a:r>
              <a:rPr lang="en-US" sz="1400">
                <a:latin typeface="Franklin Gothic Book" panose="020B0503020102020204" pitchFamily="34" charset="0"/>
              </a:rPr>
              <a:t>Fifth level</a:t>
            </a:r>
            <a:endParaRPr lang="en-US" dirty="0"/>
          </a:p>
        </p:txBody>
      </p:sp>
    </p:spTree>
    <p:extLst>
      <p:ext uri="{BB962C8B-B14F-4D97-AF65-F5344CB8AC3E}">
        <p14:creationId xmlns:p14="http://schemas.microsoft.com/office/powerpoint/2010/main" val="1851053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id="{AC2D267C-7EDD-CA45-9D75-D975B4474B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0" name="Straight Connector 9">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4401661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82F62-1499-244F-8301-64276244073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3"/>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cxnSp>
        <p:nvCxnSpPr>
          <p:cNvPr id="11" name="Straight Connector 10">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85736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198692"/>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latin typeface="Garamond" panose="02020404030301010803" pitchFamily="18" charset="0"/>
              </a:rPr>
              <a:t>Edit Master text styles</a:t>
            </a:r>
          </a:p>
        </p:txBody>
      </p:sp>
    </p:spTree>
    <p:extLst>
      <p:ext uri="{BB962C8B-B14F-4D97-AF65-F5344CB8AC3E}">
        <p14:creationId xmlns:p14="http://schemas.microsoft.com/office/powerpoint/2010/main" val="4014112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1692741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961706" y="-70134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2427779"/>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354772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Connector 12">
            <a:extLst>
              <a:ext uri="{FF2B5EF4-FFF2-40B4-BE49-F238E27FC236}">
                <a16:creationId xmlns:a16="http://schemas.microsoft.com/office/drawing/2014/main"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extLst>
      <p:ext uri="{BB962C8B-B14F-4D97-AF65-F5344CB8AC3E}">
        <p14:creationId xmlns:p14="http://schemas.microsoft.com/office/powerpoint/2010/main" val="2343700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8" name="Teardrop 7">
            <a:extLst>
              <a:ext uri="{FF2B5EF4-FFF2-40B4-BE49-F238E27FC236}">
                <a16:creationId xmlns:a16="http://schemas.microsoft.com/office/drawing/2014/main"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4710970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5863124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id="{8508EF1A-74F6-194C-B478-0316FED75E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id="{0358049C-CE78-6040-8379-D0DE56DA00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id="{F041C017-8E3F-AA4C-8A6F-983D7D63AF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3359774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Title Slide">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595524" y="0"/>
            <a:ext cx="10596476" cy="6858000"/>
          </a:xfrm>
          <a:prstGeom prst="rect">
            <a:avLst/>
          </a:prstGeom>
        </p:spPr>
      </p:pic>
      <p:sp>
        <p:nvSpPr>
          <p:cNvPr id="2" name="Title 1"/>
          <p:cNvSpPr>
            <a:spLocks noGrp="1"/>
          </p:cNvSpPr>
          <p:nvPr>
            <p:ph type="ctrTitle"/>
          </p:nvPr>
        </p:nvSpPr>
        <p:spPr>
          <a:xfrm>
            <a:off x="5800724" y="950913"/>
            <a:ext cx="5686426" cy="2220912"/>
          </a:xfrm>
        </p:spPr>
        <p:txBody>
          <a:bodyPr anchor="b">
            <a:normAutofit/>
          </a:bodyPr>
          <a:lstStyle>
            <a:lvl1pPr algn="ctr">
              <a:defRPr sz="5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800724" y="3446258"/>
            <a:ext cx="5686425" cy="1811542"/>
          </a:xfrm>
        </p:spPr>
        <p:txBody>
          <a:bodyPr/>
          <a:lstStyle>
            <a:lvl1pPr marL="0" indent="0" algn="ctr">
              <a:buNone/>
              <a:defRPr sz="24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9" name="Straight Connector 8"/>
          <p:cNvCxnSpPr/>
          <p:nvPr/>
        </p:nvCxnSpPr>
        <p:spPr>
          <a:xfrm>
            <a:off x="8330054" y="3309041"/>
            <a:ext cx="627764" cy="0"/>
          </a:xfrm>
          <a:prstGeom prst="line">
            <a:avLst/>
          </a:prstGeom>
          <a:ln/>
        </p:spPr>
        <p:style>
          <a:lnRef idx="1">
            <a:schemeClr val="accent4"/>
          </a:lnRef>
          <a:fillRef idx="0">
            <a:schemeClr val="accent4"/>
          </a:fillRef>
          <a:effectRef idx="0">
            <a:schemeClr val="accent4"/>
          </a:effectRef>
          <a:fontRef idx="minor">
            <a:schemeClr val="tx1"/>
          </a:fontRef>
        </p:style>
      </p:cxn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sp>
        <p:nvSpPr>
          <p:cNvPr id="11" name="Picture Placeholder 18"/>
          <p:cNvSpPr>
            <a:spLocks noGrp="1"/>
          </p:cNvSpPr>
          <p:nvPr>
            <p:ph type="pic" sz="quarter" idx="10"/>
          </p:nvPr>
        </p:nvSpPr>
        <p:spPr>
          <a:xfrm>
            <a:off x="1" y="-1"/>
            <a:ext cx="6057900" cy="6858001"/>
          </a:xfrm>
          <a:custGeom>
            <a:avLst/>
            <a:gdLst>
              <a:gd name="connsiteX0" fmla="*/ 0 w 6089161"/>
              <a:gd name="connsiteY0" fmla="*/ 0 h 6858001"/>
              <a:gd name="connsiteX1" fmla="*/ 2052312 w 6089161"/>
              <a:gd name="connsiteY1" fmla="*/ 0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0" fmla="*/ 0 w 6089161"/>
              <a:gd name="connsiteY0" fmla="*/ 0 h 6858001"/>
              <a:gd name="connsiteX1" fmla="*/ 2099937 w 6089161"/>
              <a:gd name="connsiteY1" fmla="*/ 9525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38037 w 6089161"/>
              <a:gd name="connsiteY1" fmla="*/ 0 h 6858001"/>
              <a:gd name="connsiteX2" fmla="*/ 2349437 w 6089161"/>
              <a:gd name="connsiteY2" fmla="*/ 297884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38037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55050 w 6089161"/>
              <a:gd name="connsiteY3" fmla="*/ 6737419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 name="connsiteX0" fmla="*/ 0 w 6089161"/>
              <a:gd name="connsiteY0" fmla="*/ 0 h 6858001"/>
              <a:gd name="connsiteX1" fmla="*/ 2109462 w 6089161"/>
              <a:gd name="connsiteY1" fmla="*/ 0 h 6858001"/>
              <a:gd name="connsiteX2" fmla="*/ 2378012 w 6089161"/>
              <a:gd name="connsiteY2" fmla="*/ 288359 h 6858001"/>
              <a:gd name="connsiteX3" fmla="*/ 6065724 w 6089161"/>
              <a:gd name="connsiteY3" fmla="*/ 6733861 h 6858001"/>
              <a:gd name="connsiteX4" fmla="*/ 6089161 w 6089161"/>
              <a:gd name="connsiteY4" fmla="*/ 6858001 h 6858001"/>
              <a:gd name="connsiteX5" fmla="*/ 0 w 6089161"/>
              <a:gd name="connsiteY5" fmla="*/ 6858001 h 6858001"/>
              <a:gd name="connsiteX6" fmla="*/ 0 w 6089161"/>
              <a:gd name="connsiteY6" fmla="*/ 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9161" h="6858001">
                <a:moveTo>
                  <a:pt x="0" y="0"/>
                </a:moveTo>
                <a:lnTo>
                  <a:pt x="2109462" y="0"/>
                </a:lnTo>
                <a:cubicBezTo>
                  <a:pt x="2257600" y="136116"/>
                  <a:pt x="2278881" y="189153"/>
                  <a:pt x="2378012" y="288359"/>
                </a:cubicBezTo>
                <a:cubicBezTo>
                  <a:pt x="3988653" y="1900213"/>
                  <a:pt x="5534153" y="4505295"/>
                  <a:pt x="6065724" y="6733861"/>
                </a:cubicBezTo>
                <a:lnTo>
                  <a:pt x="6089161" y="6858001"/>
                </a:lnTo>
                <a:lnTo>
                  <a:pt x="0" y="6858001"/>
                </a:lnTo>
                <a:lnTo>
                  <a:pt x="0" y="0"/>
                </a:lnTo>
                <a:close/>
              </a:path>
            </a:pathLst>
          </a:custGeom>
          <a:solidFill>
            <a:schemeClr val="bg2"/>
          </a:solidFill>
        </p:spPr>
        <p:txBody>
          <a:bodyPr wrap="square">
            <a:noAutofit/>
          </a:bodyPr>
          <a:lstStyle/>
          <a:p>
            <a:r>
              <a:rPr lang="en-US"/>
              <a:t>Click icon to add picture</a:t>
            </a:r>
          </a:p>
        </p:txBody>
      </p:sp>
    </p:spTree>
    <p:extLst>
      <p:ext uri="{BB962C8B-B14F-4D97-AF65-F5344CB8AC3E}">
        <p14:creationId xmlns:p14="http://schemas.microsoft.com/office/powerpoint/2010/main" val="15773972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006998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3" name="Picture 1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0" name="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22412754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9814598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Tree>
    <p:extLst>
      <p:ext uri="{BB962C8B-B14F-4D97-AF65-F5344CB8AC3E}">
        <p14:creationId xmlns:p14="http://schemas.microsoft.com/office/powerpoint/2010/main" val="14516140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212088311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Tree>
    <p:extLst>
      <p:ext uri="{BB962C8B-B14F-4D97-AF65-F5344CB8AC3E}">
        <p14:creationId xmlns:p14="http://schemas.microsoft.com/office/powerpoint/2010/main" val="27918782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32356781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21751904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3_Title Slide">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606325" y="2028558"/>
            <a:ext cx="8585675" cy="4829442"/>
          </a:xfrm>
          <a:prstGeom prst="rect">
            <a:avLst/>
          </a:prstGeom>
        </p:spPr>
      </p:pic>
      <p:sp>
        <p:nvSpPr>
          <p:cNvPr id="2" name="Title 1"/>
          <p:cNvSpPr>
            <a:spLocks noGrp="1"/>
          </p:cNvSpPr>
          <p:nvPr>
            <p:ph type="ctrTitle"/>
          </p:nvPr>
        </p:nvSpPr>
        <p:spPr>
          <a:xfrm>
            <a:off x="733424" y="950913"/>
            <a:ext cx="10753725" cy="2220912"/>
          </a:xfrm>
        </p:spPr>
        <p:txBody>
          <a:bodyPr anchor="b">
            <a:normAutofit/>
          </a:bodyPr>
          <a:lstStyle>
            <a:lvl1pPr algn="l">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733424" y="3446258"/>
            <a:ext cx="8039101" cy="1811542"/>
          </a:xfrm>
        </p:spPr>
        <p:txBody>
          <a:bodyPr/>
          <a:lstStyle>
            <a:lvl1pPr marL="0" indent="0" algn="l">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33387" y="5691187"/>
            <a:ext cx="1530874" cy="777875"/>
          </a:xfrm>
          <a:prstGeom prst="rect">
            <a:avLst/>
          </a:prstGeom>
        </p:spPr>
      </p:pic>
      <p:cxnSp>
        <p:nvCxnSpPr>
          <p:cNvPr id="13" name="Straight Connector 12"/>
          <p:cNvCxnSpPr/>
          <p:nvPr/>
        </p:nvCxnSpPr>
        <p:spPr>
          <a:xfrm>
            <a:off x="806388" y="3295652"/>
            <a:ext cx="627764" cy="0"/>
          </a:xfrm>
          <a:prstGeom prst="line">
            <a:avLst/>
          </a:prstGeom>
          <a:ln w="19050">
            <a:solidFill>
              <a:srgbClr val="F4793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27754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838200" y="6356350"/>
            <a:ext cx="7315200" cy="365125"/>
          </a:xfrm>
          <a:prstGeom prst="rect">
            <a:avLst/>
          </a:prstGeom>
        </p:spPr>
        <p:txBody>
          <a:bodyPr/>
          <a:lstStyle/>
          <a:p>
            <a:r>
              <a:rPr lang="en-US"/>
              <a:t>2025 Policy Recommendations for the ASHP House of Delegates</a:t>
            </a:r>
          </a:p>
        </p:txBody>
      </p:sp>
    </p:spTree>
    <p:extLst>
      <p:ext uri="{BB962C8B-B14F-4D97-AF65-F5344CB8AC3E}">
        <p14:creationId xmlns:p14="http://schemas.microsoft.com/office/powerpoint/2010/main" val="1812103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61974" y="1013506"/>
            <a:ext cx="3286125" cy="4830989"/>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457824" y="1013506"/>
            <a:ext cx="5895976" cy="4830989"/>
          </a:xfrm>
        </p:spPr>
        <p:txBody>
          <a:bodyPr anchor="ct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639634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2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457824" y="365125"/>
            <a:ext cx="5895975" cy="1325563"/>
          </a:xfrm>
        </p:spPr>
        <p:txBody>
          <a:bodyPr/>
          <a:lstStyle>
            <a:lvl1pPr>
              <a:defRPr>
                <a:solidFill>
                  <a:schemeClr val="accent2"/>
                </a:solidFill>
              </a:defRPr>
            </a:lvl1pPr>
          </a:lstStyle>
          <a:p>
            <a:r>
              <a:rPr lang="en-US"/>
              <a:t>Click to edit Master title style</a:t>
            </a:r>
            <a:endParaRPr lang="en-US" dirty="0"/>
          </a:p>
        </p:txBody>
      </p:sp>
      <p:sp>
        <p:nvSpPr>
          <p:cNvPr id="3" name="Content Placeholder 2"/>
          <p:cNvSpPr>
            <a:spLocks noGrp="1"/>
          </p:cNvSpPr>
          <p:nvPr>
            <p:ph idx="1"/>
          </p:nvPr>
        </p:nvSpPr>
        <p:spPr>
          <a:xfrm>
            <a:off x="5457824" y="1825625"/>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5"/>
          <p:cNvSpPr>
            <a:spLocks noGrp="1"/>
          </p:cNvSpPr>
          <p:nvPr>
            <p:ph type="pic" sz="quarter" idx="10"/>
          </p:nvPr>
        </p:nvSpPr>
        <p:spPr>
          <a:xfrm>
            <a:off x="419100" y="967695"/>
            <a:ext cx="3209925" cy="4876800"/>
          </a:xfrm>
        </p:spPr>
        <p:txBody>
          <a:bodyPr/>
          <a:lstStyle/>
          <a:p>
            <a:r>
              <a:rPr lang="en-US"/>
              <a:t>Click icon to add picture</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38971" y="6048708"/>
            <a:ext cx="1202871" cy="611460"/>
          </a:xfrm>
          <a:prstGeom prst="rect">
            <a:avLst/>
          </a:prstGeom>
        </p:spPr>
      </p:pic>
    </p:spTree>
    <p:extLst>
      <p:ext uri="{BB962C8B-B14F-4D97-AF65-F5344CB8AC3E}">
        <p14:creationId xmlns:p14="http://schemas.microsoft.com/office/powerpoint/2010/main" val="3593866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flipH="1">
            <a:off x="11723" y="0"/>
            <a:ext cx="11581215" cy="6858000"/>
          </a:xfrm>
          <a:prstGeom prst="rect">
            <a:avLst/>
          </a:prstGeom>
          <a:blipFill>
            <a:blip r:embed="rId3" cstate="screen">
              <a:extLst>
                <a:ext uri="{28A0092B-C50C-407E-A947-70E740481C1C}">
                  <a14:useLocalDpi xmlns:a14="http://schemas.microsoft.com/office/drawing/2010/main"/>
                </a:ext>
              </a:extLst>
            </a:blip>
            <a:stretch>
              <a:fillRect/>
            </a:stretch>
          </a:blipFill>
        </p:spPr>
      </p:pic>
      <p:sp>
        <p:nvSpPr>
          <p:cNvPr id="2" name="Title 1"/>
          <p:cNvSpPr>
            <a:spLocks noGrp="1"/>
          </p:cNvSpPr>
          <p:nvPr>
            <p:ph type="title"/>
          </p:nvPr>
        </p:nvSpPr>
        <p:spPr>
          <a:xfrm>
            <a:off x="476250" y="553463"/>
            <a:ext cx="5895975" cy="1325563"/>
          </a:xfrm>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476249" y="2013963"/>
            <a:ext cx="5895976" cy="4018870"/>
          </a:xfrm>
        </p:spPr>
        <p:txBody>
          <a:bodyPr/>
          <a:lstStyle>
            <a:lvl1pPr>
              <a:buClr>
                <a:schemeClr val="accent4"/>
              </a:buClr>
              <a:defRPr/>
            </a:lvl1pPr>
            <a:lvl2pPr>
              <a:buClr>
                <a:schemeClr val="accent4"/>
              </a:buClr>
              <a:defRPr/>
            </a:lvl2pPr>
            <a:lvl3pPr>
              <a:buClr>
                <a:schemeClr val="accent4"/>
              </a:buClr>
              <a:defRPr/>
            </a:lvl3pPr>
            <a:lvl4pPr>
              <a:buClr>
                <a:schemeClr val="accent4"/>
              </a:buClr>
              <a:defRPr/>
            </a:lvl4pPr>
            <a:lvl5pPr>
              <a:buClr>
                <a:schemeClr val="accent4"/>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317" y="6140064"/>
            <a:ext cx="1023154" cy="520104"/>
          </a:xfrm>
          <a:prstGeom prst="rect">
            <a:avLst/>
          </a:prstGeom>
        </p:spPr>
      </p:pic>
      <p:sp>
        <p:nvSpPr>
          <p:cNvPr id="10" name="Picture Placeholder 47"/>
          <p:cNvSpPr>
            <a:spLocks noGrp="1"/>
          </p:cNvSpPr>
          <p:nvPr>
            <p:ph type="pic" sz="quarter" idx="10"/>
          </p:nvPr>
        </p:nvSpPr>
        <p:spPr>
          <a:xfrm>
            <a:off x="7116763" y="0"/>
            <a:ext cx="5075237" cy="6858000"/>
          </a:xfrm>
          <a:custGeom>
            <a:avLst/>
            <a:gdLst>
              <a:gd name="connsiteX0" fmla="*/ 1033963 w 5075237"/>
              <a:gd name="connsiteY0" fmla="*/ 0 h 6858000"/>
              <a:gd name="connsiteX1" fmla="*/ 5075237 w 5075237"/>
              <a:gd name="connsiteY1" fmla="*/ 0 h 6858000"/>
              <a:gd name="connsiteX2" fmla="*/ 5075237 w 5075237"/>
              <a:gd name="connsiteY2" fmla="*/ 6858000 h 6858000"/>
              <a:gd name="connsiteX3" fmla="*/ 1114496 w 5075237"/>
              <a:gd name="connsiteY3" fmla="*/ 6858000 h 6858000"/>
              <a:gd name="connsiteX4" fmla="*/ 1026237 w 5075237"/>
              <a:gd name="connsiteY4" fmla="*/ 6733886 h 6858000"/>
              <a:gd name="connsiteX5" fmla="*/ 7261 w 5075237"/>
              <a:gd name="connsiteY5" fmla="*/ 3681766 h 6858000"/>
              <a:gd name="connsiteX6" fmla="*/ 0 w 5075237"/>
              <a:gd name="connsiteY6" fmla="*/ 3394641 h 6858000"/>
              <a:gd name="connsiteX7" fmla="*/ 0 w 5075237"/>
              <a:gd name="connsiteY7" fmla="*/ 3350111 h 6858000"/>
              <a:gd name="connsiteX8" fmla="*/ 7261 w 5075237"/>
              <a:gd name="connsiteY8" fmla="*/ 3062986 h 6858000"/>
              <a:gd name="connsiteX9" fmla="*/ 1026237 w 5075237"/>
              <a:gd name="connsiteY9" fmla="*/ 10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7" h="685800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solidFill>
            <a:schemeClr val="tx1">
              <a:lumMod val="20000"/>
              <a:lumOff val="80000"/>
            </a:schemeClr>
          </a:solidFill>
        </p:spPr>
        <p:txBody>
          <a:bodyPr wrap="square" anchor="ctr" anchorCtr="0">
            <a:noAutofit/>
          </a:bodyPr>
          <a:lstStyle>
            <a:lvl1pPr algn="ctr">
              <a:defRPr/>
            </a:lvl1pPr>
          </a:lstStyle>
          <a:p>
            <a:r>
              <a:rPr lang="en-US"/>
              <a:t>Click icon to add picture</a:t>
            </a:r>
            <a:endParaRPr lang="en-US" dirty="0"/>
          </a:p>
        </p:txBody>
      </p:sp>
    </p:spTree>
    <p:extLst>
      <p:ext uri="{BB962C8B-B14F-4D97-AF65-F5344CB8AC3E}">
        <p14:creationId xmlns:p14="http://schemas.microsoft.com/office/powerpoint/2010/main" val="1465709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0" name="Picture 9"/>
          <p:cNvPicPr>
            <a:picLocks noChangeAspect="1"/>
          </p:cNvPicPr>
          <p:nvPr/>
        </p:nvPicPr>
        <p:blipFill>
          <a:blip r:embed="rId2">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1" y="-1"/>
            <a:ext cx="12190815" cy="6857333"/>
          </a:xfrm>
          <a:prstGeom prst="rect">
            <a:avLst/>
          </a:prstGeom>
        </p:spPr>
      </p:pic>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726830"/>
            <a:ext cx="12190815" cy="6131169"/>
          </a:xfrm>
          <a:prstGeom prst="rect">
            <a:avLst/>
          </a:prstGeom>
        </p:spPr>
      </p:pic>
      <p:sp>
        <p:nvSpPr>
          <p:cNvPr id="2" name="Title 1"/>
          <p:cNvSpPr>
            <a:spLocks noGrp="1"/>
          </p:cNvSpPr>
          <p:nvPr>
            <p:ph type="title"/>
          </p:nvPr>
        </p:nvSpPr>
        <p:spPr>
          <a:xfrm>
            <a:off x="831850" y="3629024"/>
            <a:ext cx="10515600" cy="1647825"/>
          </a:xfr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5524500"/>
            <a:ext cx="10515600" cy="971550"/>
          </a:xfrm>
        </p:spPr>
        <p:txBody>
          <a:bodyPr/>
          <a:lstStyle>
            <a:lvl1pPr marL="0" indent="0" algn="ctr">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47164021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pn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11082130" y="6241695"/>
            <a:ext cx="944217" cy="479780"/>
          </a:xfrm>
          <a:prstGeom prst="rect">
            <a:avLst/>
          </a:prstGeom>
        </p:spPr>
      </p:pic>
      <p:sp>
        <p:nvSpPr>
          <p:cNvPr id="9" name="Footer Placeholder 8"/>
          <p:cNvSpPr>
            <a:spLocks noGrp="1"/>
          </p:cNvSpPr>
          <p:nvPr>
            <p:ph type="ftr" sz="quarter" idx="3"/>
          </p:nvPr>
        </p:nvSpPr>
        <p:spPr>
          <a:xfrm>
            <a:off x="838200" y="6356350"/>
            <a:ext cx="7315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2025 Policy Recommendations for the ASHP House of Delegates</a:t>
            </a:r>
          </a:p>
        </p:txBody>
      </p:sp>
    </p:spTree>
    <p:extLst>
      <p:ext uri="{BB962C8B-B14F-4D97-AF65-F5344CB8AC3E}">
        <p14:creationId xmlns:p14="http://schemas.microsoft.com/office/powerpoint/2010/main" val="1402874643"/>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663" r:id="rId21"/>
    <p:sldLayoutId id="2147483661" r:id="rId22"/>
    <p:sldLayoutId id="2147483650" r:id="rId23"/>
    <p:sldLayoutId id="2147483664" r:id="rId24"/>
    <p:sldLayoutId id="2147483666" r:id="rId25"/>
    <p:sldLayoutId id="2147483667" r:id="rId26"/>
    <p:sldLayoutId id="2147483668" r:id="rId27"/>
    <p:sldLayoutId id="2147483669" r:id="rId28"/>
    <p:sldLayoutId id="2147483670" r:id="rId29"/>
    <p:sldLayoutId id="2147483671" r:id="rId30"/>
    <p:sldLayoutId id="2147483673" r:id="rId31"/>
    <p:sldLayoutId id="2147483674" r:id="rId32"/>
    <p:sldLayoutId id="2147483678" r:id="rId33"/>
    <p:sldLayoutId id="2147483679" r:id="rId34"/>
    <p:sldLayoutId id="2147483675" r:id="rId35"/>
    <p:sldLayoutId id="2147483676" r:id="rId36"/>
    <p:sldLayoutId id="2147483677" r:id="rId37"/>
  </p:sldLayoutIdLst>
  <p:hf sldNum="0" hdr="0" dt="0"/>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mailto:hodchair@ashp.org" TargetMode="External"/><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62.jpg"/><Relationship Id="rId4" Type="http://schemas.openxmlformats.org/officeDocument/2006/relationships/hyperlink" Target="https://www.ashp.org/Pharmacy-Practice/Policy-Positions-and-Guidelines/"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title"/>
          </p:nvPr>
        </p:nvSpPr>
        <p:spPr>
          <a:xfrm>
            <a:off x="838200" y="3443217"/>
            <a:ext cx="10515600" cy="1380705"/>
          </a:xfrm>
        </p:spPr>
        <p:txBody>
          <a:bodyPr anchor="b">
            <a:normAutofit fontScale="90000"/>
          </a:bodyPr>
          <a:lstStyle/>
          <a:p>
            <a:pPr>
              <a:lnSpc>
                <a:spcPct val="100000"/>
              </a:lnSpc>
            </a:pPr>
            <a:r>
              <a:rPr lang="en-US" sz="4800" dirty="0"/>
              <a:t>Policies Approved </a:t>
            </a:r>
            <a:br>
              <a:rPr lang="en-US" sz="4800" dirty="0"/>
            </a:br>
            <a:r>
              <a:rPr lang="en-US" sz="4800" dirty="0"/>
              <a:t>in the March 2026 ASHP House of Delegates</a:t>
            </a:r>
          </a:p>
        </p:txBody>
      </p:sp>
      <p:sp>
        <p:nvSpPr>
          <p:cNvPr id="2" name="Text Placeholder 1"/>
          <p:cNvSpPr>
            <a:spLocks noGrp="1"/>
          </p:cNvSpPr>
          <p:nvPr>
            <p:ph type="body" idx="1"/>
          </p:nvPr>
        </p:nvSpPr>
        <p:spPr>
          <a:xfrm>
            <a:off x="4733364" y="5027122"/>
            <a:ext cx="2725271" cy="388158"/>
          </a:xfrm>
        </p:spPr>
        <p:txBody>
          <a:bodyPr>
            <a:normAutofit lnSpcReduction="10000"/>
          </a:bodyPr>
          <a:lstStyle/>
          <a:p>
            <a:pPr>
              <a:spcBef>
                <a:spcPts val="0"/>
              </a:spcBef>
              <a:spcAft>
                <a:spcPts val="600"/>
              </a:spcAft>
            </a:pPr>
            <a:r>
              <a:rPr lang="en-US" b="1" dirty="0">
                <a:solidFill>
                  <a:srgbClr val="F5821F"/>
                </a:solidFill>
              </a:rPr>
              <a:t>March 2026</a:t>
            </a:r>
          </a:p>
        </p:txBody>
      </p:sp>
    </p:spTree>
    <p:extLst>
      <p:ext uri="{BB962C8B-B14F-4D97-AF65-F5344CB8AC3E}">
        <p14:creationId xmlns:p14="http://schemas.microsoft.com/office/powerpoint/2010/main" val="25519979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80BF5-4EDD-A5DD-4A6F-BFB02D4CB1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09FB2E0-6015-E099-963B-447215770E00}"/>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err="1"/>
              <a:t>CPhP</a:t>
            </a:r>
            <a:r>
              <a:rPr lang="en-US" sz="2400" dirty="0"/>
              <a:t>: Ready-to-Use Packaging for all Settings </a:t>
            </a:r>
            <a:r>
              <a:rPr lang="en-US" sz="2400" i="1" dirty="0"/>
              <a:t>(Discontinuation)</a:t>
            </a:r>
            <a:endParaRPr lang="en-US" sz="2400" dirty="0"/>
          </a:p>
        </p:txBody>
      </p:sp>
      <p:sp>
        <p:nvSpPr>
          <p:cNvPr id="6" name="Content Placeholder 5">
            <a:extLst>
              <a:ext uri="{FF2B5EF4-FFF2-40B4-BE49-F238E27FC236}">
                <a16:creationId xmlns:a16="http://schemas.microsoft.com/office/drawing/2014/main" id="{33438B66-D6E7-8750-B684-37B47ACF9055}"/>
              </a:ext>
            </a:extLst>
          </p:cNvPr>
          <p:cNvSpPr>
            <a:spLocks noGrp="1"/>
          </p:cNvSpPr>
          <p:nvPr>
            <p:ph idx="1"/>
          </p:nvPr>
        </p:nvSpPr>
        <p:spPr>
          <a:xfrm>
            <a:off x="609600" y="1449854"/>
            <a:ext cx="10515600" cy="4795082"/>
          </a:xfrm>
        </p:spPr>
        <p:txBody>
          <a:bodyPr>
            <a:noAutofit/>
          </a:bodyPr>
          <a:lstStyle/>
          <a:p>
            <a:pPr marL="0" indent="0">
              <a:lnSpc>
                <a:spcPct val="100000"/>
              </a:lnSpc>
              <a:spcBef>
                <a:spcPts val="400"/>
              </a:spcBef>
              <a:buNone/>
            </a:pPr>
            <a:r>
              <a:rPr lang="en-US" sz="1600" b="1" dirty="0">
                <a:solidFill>
                  <a:srgbClr val="FE8315"/>
                </a:solidFill>
              </a:rPr>
              <a:t>To discontinue ASHP policy 0402, Ready-to-Use Packaging for all Settings, which reads:</a:t>
            </a:r>
          </a:p>
          <a:p>
            <a:pPr marL="0" indent="0">
              <a:lnSpc>
                <a:spcPct val="100000"/>
              </a:lnSpc>
              <a:spcBef>
                <a:spcPts val="400"/>
              </a:spcBef>
              <a:buNone/>
            </a:pPr>
            <a:endParaRPr lang="en-US" sz="1600" dirty="0"/>
          </a:p>
          <a:p>
            <a:pPr marL="457200" lvl="1" indent="0">
              <a:lnSpc>
                <a:spcPct val="100000"/>
              </a:lnSpc>
              <a:spcBef>
                <a:spcPts val="400"/>
              </a:spcBef>
              <a:buNone/>
            </a:pPr>
            <a:r>
              <a:rPr lang="en-US" sz="1600" dirty="0"/>
              <a:t>To advocate that pharmaceutical manufacturers provide all medications used in ambulatory care settings in unit-of-use packages; further,</a:t>
            </a:r>
          </a:p>
          <a:p>
            <a:pPr marL="457200" lvl="1" indent="0">
              <a:lnSpc>
                <a:spcPct val="100000"/>
              </a:lnSpc>
              <a:spcBef>
                <a:spcPts val="400"/>
              </a:spcBef>
              <a:buNone/>
            </a:pPr>
            <a:endParaRPr lang="en-US" sz="1600" dirty="0"/>
          </a:p>
          <a:p>
            <a:pPr marL="457200" lvl="1" indent="0">
              <a:lnSpc>
                <a:spcPct val="100000"/>
              </a:lnSpc>
              <a:spcBef>
                <a:spcPts val="400"/>
              </a:spcBef>
              <a:buNone/>
            </a:pPr>
            <a:r>
              <a:rPr lang="en-US" sz="1600" dirty="0"/>
              <a:t>To urge the Food and Drug Administration to support this goal; further,</a:t>
            </a:r>
          </a:p>
          <a:p>
            <a:pPr marL="457200" lvl="1" indent="0">
              <a:lnSpc>
                <a:spcPct val="100000"/>
              </a:lnSpc>
              <a:spcBef>
                <a:spcPts val="400"/>
              </a:spcBef>
              <a:buNone/>
            </a:pPr>
            <a:endParaRPr lang="en-US" sz="1600" dirty="0"/>
          </a:p>
          <a:p>
            <a:pPr marL="457200" lvl="1" indent="0">
              <a:lnSpc>
                <a:spcPct val="100000"/>
              </a:lnSpc>
              <a:spcBef>
                <a:spcPts val="400"/>
              </a:spcBef>
              <a:buNone/>
            </a:pPr>
            <a:r>
              <a:rPr lang="en-US" sz="1600" dirty="0"/>
              <a:t>To encourage pharmacists to adopt unit-of-use packaging for dispensing prescription medications to ambulatory patients; further,</a:t>
            </a:r>
          </a:p>
          <a:p>
            <a:pPr marL="457200" lvl="1" indent="0">
              <a:lnSpc>
                <a:spcPct val="100000"/>
              </a:lnSpc>
              <a:spcBef>
                <a:spcPts val="400"/>
              </a:spcBef>
              <a:buNone/>
            </a:pPr>
            <a:endParaRPr lang="en-US" sz="1600" dirty="0"/>
          </a:p>
          <a:p>
            <a:pPr marL="457200" lvl="1" indent="0">
              <a:lnSpc>
                <a:spcPct val="100000"/>
              </a:lnSpc>
              <a:spcBef>
                <a:spcPts val="400"/>
              </a:spcBef>
              <a:buNone/>
            </a:pPr>
            <a:r>
              <a:rPr lang="en-US" sz="1600" dirty="0"/>
              <a:t>To support continued research on the safety benefits and patient adherence associated with unit-of-use packaging and other dispensing technologies.</a:t>
            </a:r>
          </a:p>
          <a:p>
            <a:pPr marL="457200" lvl="1" indent="0">
              <a:lnSpc>
                <a:spcPct val="100000"/>
              </a:lnSpc>
              <a:spcBef>
                <a:spcPts val="400"/>
              </a:spcBef>
              <a:buNone/>
            </a:pPr>
            <a:endParaRPr lang="en-US" sz="1600" dirty="0"/>
          </a:p>
          <a:p>
            <a:pPr marL="457200" lvl="1" indent="0">
              <a:lnSpc>
                <a:spcPct val="100000"/>
              </a:lnSpc>
              <a:spcBef>
                <a:spcPts val="400"/>
              </a:spcBef>
              <a:buNone/>
            </a:pPr>
            <a:r>
              <a:rPr lang="en-US" sz="1600" dirty="0"/>
              <a:t>(Note: A unit-of-use package is a container--closure system designed to hold a specific quantity of a drug product for a specific use and intended to be dispensed to a patient without any modification except for the addition of appropriate labeling.)</a:t>
            </a:r>
          </a:p>
        </p:txBody>
      </p:sp>
      <p:sp>
        <p:nvSpPr>
          <p:cNvPr id="2" name="Footer Placeholder 1">
            <a:extLst>
              <a:ext uri="{FF2B5EF4-FFF2-40B4-BE49-F238E27FC236}">
                <a16:creationId xmlns:a16="http://schemas.microsoft.com/office/drawing/2014/main" id="{BC4BA0B3-2366-D792-F91A-F14921F0368A}"/>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2240673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DAC1E-D6F1-F37E-D236-1EF7A9DF953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0B3193F-E2E1-9A25-7921-C50EDA648AE7}"/>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err="1"/>
              <a:t>CPhP</a:t>
            </a:r>
            <a:r>
              <a:rPr lang="en-US" sz="2400" dirty="0"/>
              <a:t>: ASHP Statement on Reporting Medical Errors </a:t>
            </a:r>
            <a:r>
              <a:rPr lang="en-US" sz="2400" i="1" dirty="0"/>
              <a:t>(Discontinuation)</a:t>
            </a:r>
            <a:endParaRPr lang="en-US" sz="2400" dirty="0"/>
          </a:p>
        </p:txBody>
      </p:sp>
      <p:sp>
        <p:nvSpPr>
          <p:cNvPr id="6" name="Content Placeholder 5">
            <a:extLst>
              <a:ext uri="{FF2B5EF4-FFF2-40B4-BE49-F238E27FC236}">
                <a16:creationId xmlns:a16="http://schemas.microsoft.com/office/drawing/2014/main" id="{81FC889B-18B8-4423-8A06-8CA94282FD2D}"/>
              </a:ext>
            </a:extLst>
          </p:cNvPr>
          <p:cNvSpPr>
            <a:spLocks noGrp="1"/>
          </p:cNvSpPr>
          <p:nvPr>
            <p:ph idx="1"/>
          </p:nvPr>
        </p:nvSpPr>
        <p:spPr>
          <a:xfrm>
            <a:off x="609600" y="1449854"/>
            <a:ext cx="10515600" cy="4351338"/>
          </a:xfrm>
        </p:spPr>
        <p:txBody>
          <a:bodyPr>
            <a:noAutofit/>
          </a:bodyPr>
          <a:lstStyle/>
          <a:p>
            <a:pPr marL="0" indent="0">
              <a:lnSpc>
                <a:spcPct val="80000"/>
              </a:lnSpc>
              <a:spcBef>
                <a:spcPts val="400"/>
              </a:spcBef>
              <a:buNone/>
            </a:pPr>
            <a:r>
              <a:rPr lang="en-US" sz="1600" b="1" dirty="0">
                <a:solidFill>
                  <a:srgbClr val="FE8315"/>
                </a:solidFill>
              </a:rPr>
              <a:t>To discontinue ASHP policy 0023, ASHP Statement on Reporting Medical Errors, which reads:</a:t>
            </a:r>
          </a:p>
          <a:p>
            <a:pPr marL="0" indent="0">
              <a:lnSpc>
                <a:spcPct val="80000"/>
              </a:lnSpc>
              <a:spcBef>
                <a:spcPts val="400"/>
              </a:spcBef>
              <a:buNone/>
            </a:pPr>
            <a:endParaRPr lang="en-US" sz="1600" dirty="0"/>
          </a:p>
          <a:p>
            <a:pPr marL="457200" lvl="1" indent="0">
              <a:lnSpc>
                <a:spcPct val="80000"/>
              </a:lnSpc>
              <a:spcBef>
                <a:spcPts val="400"/>
              </a:spcBef>
              <a:buNone/>
            </a:pPr>
            <a:r>
              <a:rPr lang="en-US" sz="1600" dirty="0"/>
              <a:t>To approve the ASHP Statement on Reporting Medical Errors.</a:t>
            </a:r>
          </a:p>
        </p:txBody>
      </p:sp>
      <p:sp>
        <p:nvSpPr>
          <p:cNvPr id="2" name="Footer Placeholder 1">
            <a:extLst>
              <a:ext uri="{FF2B5EF4-FFF2-40B4-BE49-F238E27FC236}">
                <a16:creationId xmlns:a16="http://schemas.microsoft.com/office/drawing/2014/main" id="{2546D5B4-77EC-268E-41C4-35D33F6A994C}"/>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2486238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AAC2-F786-8D1F-05AB-433F5F4B06F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75D58B5-C290-FDE1-2806-08FF7AD2CB8C}"/>
              </a:ext>
            </a:extLst>
          </p:cNvPr>
          <p:cNvSpPr>
            <a:spLocks noGrp="1"/>
          </p:cNvSpPr>
          <p:nvPr>
            <p:ph type="title"/>
          </p:nvPr>
        </p:nvSpPr>
        <p:spPr>
          <a:xfrm>
            <a:off x="609600" y="535454"/>
            <a:ext cx="10972800" cy="914400"/>
          </a:xfrm>
        </p:spPr>
        <p:txBody>
          <a:bodyPr>
            <a:normAutofit/>
          </a:bodyPr>
          <a:lstStyle/>
          <a:p>
            <a:r>
              <a:rPr lang="en-US" sz="2400" dirty="0" err="1"/>
              <a:t>CPuP</a:t>
            </a:r>
            <a:r>
              <a:rPr lang="en-US" sz="2400" dirty="0"/>
              <a:t>: Integrity of Pharmacist Provided Health Information</a:t>
            </a:r>
          </a:p>
        </p:txBody>
      </p:sp>
      <p:sp>
        <p:nvSpPr>
          <p:cNvPr id="6" name="Content Placeholder 5">
            <a:extLst>
              <a:ext uri="{FF2B5EF4-FFF2-40B4-BE49-F238E27FC236}">
                <a16:creationId xmlns:a16="http://schemas.microsoft.com/office/drawing/2014/main" id="{5C75D05F-A9C0-7C01-1FA2-1D2B1DBE2541}"/>
              </a:ext>
            </a:extLst>
          </p:cNvPr>
          <p:cNvSpPr>
            <a:spLocks noGrp="1"/>
          </p:cNvSpPr>
          <p:nvPr>
            <p:ph idx="1"/>
          </p:nvPr>
        </p:nvSpPr>
        <p:spPr>
          <a:xfrm>
            <a:off x="609600" y="1449854"/>
            <a:ext cx="10829925" cy="5100637"/>
          </a:xfrm>
        </p:spPr>
        <p:txBody>
          <a:bodyPr>
            <a:noAutofit/>
          </a:bodyPr>
          <a:lstStyle/>
          <a:p>
            <a:pPr marL="0" indent="0">
              <a:lnSpc>
                <a:spcPct val="100000"/>
              </a:lnSpc>
              <a:spcBef>
                <a:spcPts val="400"/>
              </a:spcBef>
              <a:buNone/>
            </a:pPr>
            <a:r>
              <a:rPr lang="en-US" sz="1600" dirty="0"/>
              <a:t>To oppose any governmental restriction on pharmacists' ability to provide evidence-</a:t>
            </a:r>
          </a:p>
          <a:p>
            <a:pPr marL="0" indent="0">
              <a:lnSpc>
                <a:spcPct val="100000"/>
              </a:lnSpc>
              <a:spcBef>
                <a:spcPts val="400"/>
              </a:spcBef>
              <a:buNone/>
            </a:pPr>
            <a:r>
              <a:rPr lang="en-US" sz="1600" dirty="0"/>
              <a:t>based health information to patients;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urge policymakers to protect pharmacists' professional autonomy in educating patients on medications, public health issues, and emerging scientific developments;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oppose the elimination, suppression, manipulation, or politicization of evidence-based public health data and drug safety information by any entity;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for legislation that protects scientific integrity and ensures transparency in the dissemination of public health information;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affirm that pharmacists are trusted and reliable medication experts and have the professional responsibility to disseminate evidence-based, health information to patients and communities.</a:t>
            </a:r>
            <a:endParaRPr lang="en-US" sz="1600" i="1" dirty="0"/>
          </a:p>
        </p:txBody>
      </p:sp>
      <p:sp>
        <p:nvSpPr>
          <p:cNvPr id="2" name="Footer Placeholder 1">
            <a:extLst>
              <a:ext uri="{FF2B5EF4-FFF2-40B4-BE49-F238E27FC236}">
                <a16:creationId xmlns:a16="http://schemas.microsoft.com/office/drawing/2014/main" id="{41214E74-37B7-78CD-A888-75C2638C3562}"/>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543514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451AE-0B31-0B82-5E57-04BBC79FD2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C470535-CAA2-EE97-A322-B48B7E3298A3}"/>
              </a:ext>
            </a:extLst>
          </p:cNvPr>
          <p:cNvSpPr>
            <a:spLocks noGrp="1"/>
          </p:cNvSpPr>
          <p:nvPr>
            <p:ph type="title"/>
          </p:nvPr>
        </p:nvSpPr>
        <p:spPr>
          <a:xfrm>
            <a:off x="609600" y="544419"/>
            <a:ext cx="10972800" cy="914400"/>
          </a:xfrm>
        </p:spPr>
        <p:txBody>
          <a:bodyPr vert="horz" lIns="91440" tIns="45720" rIns="91440" bIns="45720" rtlCol="0" anchor="ctr">
            <a:normAutofit/>
          </a:bodyPr>
          <a:lstStyle/>
          <a:p>
            <a:r>
              <a:rPr lang="en-US" sz="2400" dirty="0" err="1"/>
              <a:t>CPuP</a:t>
            </a:r>
            <a:r>
              <a:rPr lang="en-US" sz="2400" dirty="0"/>
              <a:t>: Pharmacist Engagement in and Payment for Telehealth </a:t>
            </a:r>
            <a:r>
              <a:rPr lang="en-US" sz="2400" i="1" dirty="0"/>
              <a:t>(Discontinuation)</a:t>
            </a:r>
            <a:endParaRPr lang="en-US" sz="2400" dirty="0"/>
          </a:p>
        </p:txBody>
      </p:sp>
      <p:sp>
        <p:nvSpPr>
          <p:cNvPr id="6" name="Content Placeholder 5">
            <a:extLst>
              <a:ext uri="{FF2B5EF4-FFF2-40B4-BE49-F238E27FC236}">
                <a16:creationId xmlns:a16="http://schemas.microsoft.com/office/drawing/2014/main" id="{3223179F-2626-F0A9-4BBE-8853A6D60A05}"/>
              </a:ext>
            </a:extLst>
          </p:cNvPr>
          <p:cNvSpPr>
            <a:spLocks noGrp="1"/>
          </p:cNvSpPr>
          <p:nvPr>
            <p:ph idx="1"/>
          </p:nvPr>
        </p:nvSpPr>
        <p:spPr>
          <a:xfrm>
            <a:off x="609600" y="1458819"/>
            <a:ext cx="10515600" cy="4351338"/>
          </a:xfrm>
        </p:spPr>
        <p:txBody>
          <a:bodyPr>
            <a:normAutofit/>
          </a:bodyPr>
          <a:lstStyle/>
          <a:p>
            <a:pPr marL="0" indent="0">
              <a:lnSpc>
                <a:spcPct val="100000"/>
              </a:lnSpc>
              <a:spcBef>
                <a:spcPts val="400"/>
              </a:spcBef>
              <a:buNone/>
            </a:pPr>
            <a:r>
              <a:rPr lang="en-US" sz="1600" b="1" dirty="0">
                <a:solidFill>
                  <a:srgbClr val="FE8315"/>
                </a:solidFill>
              </a:rPr>
              <a:t>To discontinue ASHP policy 2141, Pharmacist Engagement in and Payment for Telehealth, which reads:</a:t>
            </a:r>
          </a:p>
          <a:p>
            <a:pPr marL="0" indent="0">
              <a:lnSpc>
                <a:spcPct val="100000"/>
              </a:lnSpc>
              <a:spcBef>
                <a:spcPts val="400"/>
              </a:spcBef>
              <a:buNone/>
            </a:pPr>
            <a:endParaRPr lang="en-US" sz="1600" dirty="0"/>
          </a:p>
          <a:p>
            <a:pPr marL="457200" lvl="1" indent="0">
              <a:lnSpc>
                <a:spcPct val="100000"/>
              </a:lnSpc>
              <a:spcBef>
                <a:spcPts val="400"/>
              </a:spcBef>
              <a:buNone/>
            </a:pPr>
            <a:r>
              <a:rPr lang="en-US" sz="1600" dirty="0"/>
              <a:t>To advocate for pharmacists’ provision of telehealth services in all sites of care; further,</a:t>
            </a:r>
          </a:p>
          <a:p>
            <a:pPr marL="457200" lvl="1" indent="0">
              <a:lnSpc>
                <a:spcPct val="100000"/>
              </a:lnSpc>
              <a:spcBef>
                <a:spcPts val="400"/>
              </a:spcBef>
              <a:buNone/>
            </a:pPr>
            <a:endParaRPr lang="en-US" sz="1600" dirty="0"/>
          </a:p>
          <a:p>
            <a:pPr marL="457200" lvl="1" indent="0">
              <a:lnSpc>
                <a:spcPct val="100000"/>
              </a:lnSpc>
              <a:spcBef>
                <a:spcPts val="400"/>
              </a:spcBef>
              <a:buNone/>
            </a:pPr>
            <a:r>
              <a:rPr lang="en-US" sz="1600" dirty="0"/>
              <a:t>To advocate that reimbursement for pharmacists’ provision of telehealth services be commensurate with the complexity and duration of service and consistent with other healthcare providers.</a:t>
            </a:r>
            <a:endParaRPr lang="en-US" sz="1600" i="1" dirty="0"/>
          </a:p>
        </p:txBody>
      </p:sp>
      <p:sp>
        <p:nvSpPr>
          <p:cNvPr id="2" name="Footer Placeholder 1">
            <a:extLst>
              <a:ext uri="{FF2B5EF4-FFF2-40B4-BE49-F238E27FC236}">
                <a16:creationId xmlns:a16="http://schemas.microsoft.com/office/drawing/2014/main" id="{E3622872-3209-987C-FBFB-4A9D85E5CAA9}"/>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3757013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2B0878-0726-573B-A9CE-AB28F876AC7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EA65B50-5D08-95F9-70A9-3B49615160DF}"/>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Deregulation of Prescription Drugs</a:t>
            </a:r>
          </a:p>
        </p:txBody>
      </p:sp>
      <p:sp>
        <p:nvSpPr>
          <p:cNvPr id="6" name="Content Placeholder 5">
            <a:extLst>
              <a:ext uri="{FF2B5EF4-FFF2-40B4-BE49-F238E27FC236}">
                <a16:creationId xmlns:a16="http://schemas.microsoft.com/office/drawing/2014/main" id="{8259901C-8495-D47C-8F53-8DE25AA775BE}"/>
              </a:ext>
            </a:extLst>
          </p:cNvPr>
          <p:cNvSpPr>
            <a:spLocks noGrp="1"/>
          </p:cNvSpPr>
          <p:nvPr>
            <p:ph idx="1"/>
          </p:nvPr>
        </p:nvSpPr>
        <p:spPr>
          <a:xfrm>
            <a:off x="609600" y="1449855"/>
            <a:ext cx="10972800" cy="4572000"/>
          </a:xfrm>
        </p:spPr>
        <p:txBody>
          <a:bodyPr>
            <a:normAutofit/>
          </a:bodyPr>
          <a:lstStyle/>
          <a:p>
            <a:pPr marL="0" indent="0">
              <a:lnSpc>
                <a:spcPct val="100000"/>
              </a:lnSpc>
              <a:spcBef>
                <a:spcPts val="400"/>
              </a:spcBef>
              <a:buNone/>
            </a:pPr>
            <a:r>
              <a:rPr lang="en-US" sz="1600" dirty="0"/>
              <a:t>To oppose legislation or regulations that permit reclassification of prescription medications to over-the-counter (OTC) status outside of the established Food and Drug Administration (FDA) review and approval process.</a:t>
            </a:r>
            <a:endParaRPr lang="en-US" sz="1600" i="1" dirty="0"/>
          </a:p>
        </p:txBody>
      </p:sp>
      <p:sp>
        <p:nvSpPr>
          <p:cNvPr id="2" name="Footer Placeholder 1">
            <a:extLst>
              <a:ext uri="{FF2B5EF4-FFF2-40B4-BE49-F238E27FC236}">
                <a16:creationId xmlns:a16="http://schemas.microsoft.com/office/drawing/2014/main" id="{371F2D6E-D34D-A6F4-3065-C11EC5C71DD7}"/>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223511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3C424-608B-F798-584A-83B74F5D948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E90E3023-9BCF-E068-1062-A640F04A7823}"/>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Drug Dosing in Conditions that Modify Pharmacokinetics and Pharmacodynamics</a:t>
            </a:r>
          </a:p>
        </p:txBody>
      </p:sp>
      <p:sp>
        <p:nvSpPr>
          <p:cNvPr id="6" name="Content Placeholder 5">
            <a:extLst>
              <a:ext uri="{FF2B5EF4-FFF2-40B4-BE49-F238E27FC236}">
                <a16:creationId xmlns:a16="http://schemas.microsoft.com/office/drawing/2014/main" id="{E43F9B8E-3E8C-181B-1E66-DAD9B456D285}"/>
              </a:ext>
            </a:extLst>
          </p:cNvPr>
          <p:cNvSpPr>
            <a:spLocks noGrp="1"/>
          </p:cNvSpPr>
          <p:nvPr>
            <p:ph idx="1"/>
          </p:nvPr>
        </p:nvSpPr>
        <p:spPr>
          <a:xfrm>
            <a:off x="609600" y="1447428"/>
            <a:ext cx="10972800" cy="4572000"/>
          </a:xfrm>
        </p:spPr>
        <p:txBody>
          <a:bodyPr>
            <a:normAutofit/>
          </a:bodyPr>
          <a:lstStyle/>
          <a:p>
            <a:pPr marL="0" indent="0">
              <a:lnSpc>
                <a:spcPct val="100000"/>
              </a:lnSpc>
              <a:spcBef>
                <a:spcPts val="400"/>
              </a:spcBef>
              <a:buNone/>
            </a:pPr>
            <a:r>
              <a:rPr lang="en-US" sz="1600" dirty="0"/>
              <a:t>To encourage research on the pharmacokinetics and pharmacodynamics of drugs in acute and chronic conditions;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encourage drug product manufacturers and other stakeholders to conduct and publicly report pharmacokinetic and pharmacodynamic research in pediatric, adult, geriatric, and patients at the extremes of weight to facilitate safe and effective dosing of drugs in these patient populations; further,</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healthcare provider education and training that facilitate optimal patient-specific dosing in populations of patients with altered pharmacokinetics and pharmacodynamics; further,</a:t>
            </a:r>
          </a:p>
          <a:p>
            <a:pPr marL="0" indent="0">
              <a:lnSpc>
                <a:spcPct val="100000"/>
              </a:lnSpc>
              <a:spcBef>
                <a:spcPts val="400"/>
              </a:spcBef>
              <a:buNone/>
            </a:pPr>
            <a:endParaRPr lang="en-US" sz="1600" dirty="0"/>
          </a:p>
          <a:p>
            <a:pPr marL="0" indent="0">
              <a:lnSpc>
                <a:spcPct val="100000"/>
              </a:lnSpc>
              <a:spcBef>
                <a:spcPts val="400"/>
              </a:spcBef>
              <a:buNone/>
            </a:pPr>
            <a:r>
              <a:rPr lang="en-US" sz="1600" dirty="0"/>
              <a:t>To support development and use of standardized models, laboratory assessment, genomic testing, utilization biomarkers, and electronic health record documentation of pharmacokinetic and pharmacodynamic changes in acute and chronic conditions.</a:t>
            </a:r>
          </a:p>
          <a:p>
            <a:pPr marL="0" indent="0">
              <a:lnSpc>
                <a:spcPct val="100000"/>
              </a:lnSpc>
              <a:spcBef>
                <a:spcPts val="400"/>
              </a:spcBef>
              <a:buNone/>
            </a:pPr>
            <a:endParaRPr lang="en-US" sz="1600" dirty="0"/>
          </a:p>
          <a:p>
            <a:pPr marL="0" indent="0">
              <a:lnSpc>
                <a:spcPct val="100000"/>
              </a:lnSpc>
              <a:spcBef>
                <a:spcPts val="400"/>
              </a:spcBef>
              <a:buNone/>
            </a:pPr>
            <a:r>
              <a:rPr lang="en-US" sz="1600" i="1" dirty="0"/>
              <a:t>This policy will supersede ASHP policy 1804</a:t>
            </a:r>
          </a:p>
        </p:txBody>
      </p:sp>
      <p:sp>
        <p:nvSpPr>
          <p:cNvPr id="2" name="Footer Placeholder 1">
            <a:extLst>
              <a:ext uri="{FF2B5EF4-FFF2-40B4-BE49-F238E27FC236}">
                <a16:creationId xmlns:a16="http://schemas.microsoft.com/office/drawing/2014/main" id="{F8D66628-EFAB-A938-A178-F7217D36A23D}"/>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324730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FC1897-CDB2-8DB4-FB59-3A3D546D8CA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B8E62685-B4DA-1E7C-ED66-6A618BBA52B0}"/>
              </a:ext>
            </a:extLst>
          </p:cNvPr>
          <p:cNvSpPr>
            <a:spLocks noGrp="1"/>
          </p:cNvSpPr>
          <p:nvPr>
            <p:ph type="title"/>
          </p:nvPr>
        </p:nvSpPr>
        <p:spPr>
          <a:xfrm>
            <a:off x="609600" y="535455"/>
            <a:ext cx="10972800" cy="914400"/>
          </a:xfrm>
        </p:spPr>
        <p:txBody>
          <a:bodyPr vert="horz" lIns="91440" tIns="45720" rIns="91440" bIns="45720" rtlCol="0" anchor="ctr">
            <a:normAutofit/>
          </a:bodyPr>
          <a:lstStyle/>
          <a:p>
            <a:r>
              <a:rPr lang="en-US" sz="2400" dirty="0"/>
              <a:t>COT: Direct-to-Consumer Clinical Genetic Tests</a:t>
            </a:r>
          </a:p>
        </p:txBody>
      </p:sp>
      <p:sp>
        <p:nvSpPr>
          <p:cNvPr id="6" name="Content Placeholder 5">
            <a:extLst>
              <a:ext uri="{FF2B5EF4-FFF2-40B4-BE49-F238E27FC236}">
                <a16:creationId xmlns:a16="http://schemas.microsoft.com/office/drawing/2014/main" id="{78B9284F-6304-0804-802A-4375D60AB0B4}"/>
              </a:ext>
            </a:extLst>
          </p:cNvPr>
          <p:cNvSpPr>
            <a:spLocks noGrp="1"/>
          </p:cNvSpPr>
          <p:nvPr>
            <p:ph idx="1"/>
          </p:nvPr>
        </p:nvSpPr>
        <p:spPr>
          <a:xfrm>
            <a:off x="609600" y="1239608"/>
            <a:ext cx="10972800" cy="5005327"/>
          </a:xfrm>
        </p:spPr>
        <p:txBody>
          <a:bodyPr>
            <a:noAutofit/>
          </a:bodyPr>
          <a:lstStyle/>
          <a:p>
            <a:pPr marL="0" indent="0">
              <a:lnSpc>
                <a:spcPct val="100000"/>
              </a:lnSpc>
              <a:spcBef>
                <a:spcPts val="400"/>
              </a:spcBef>
              <a:buNone/>
            </a:pPr>
            <a:r>
              <a:rPr lang="en-US" sz="1200" dirty="0"/>
              <a:t>To support research to validate and standardize genetic markers used in direct-to-consumer clinical genetic tests and guide the application of test results to clinical practice; further,</a:t>
            </a:r>
          </a:p>
          <a:p>
            <a:pPr marL="0" indent="0">
              <a:lnSpc>
                <a:spcPct val="100000"/>
              </a:lnSpc>
              <a:spcBef>
                <a:spcPts val="400"/>
              </a:spcBef>
              <a:buNone/>
            </a:pPr>
            <a:endParaRPr lang="en-US" sz="1200" dirty="0"/>
          </a:p>
          <a:p>
            <a:pPr marL="0" indent="0">
              <a:lnSpc>
                <a:spcPct val="100000"/>
              </a:lnSpc>
              <a:spcBef>
                <a:spcPts val="400"/>
              </a:spcBef>
              <a:buNone/>
            </a:pPr>
            <a:r>
              <a:rPr lang="en-US" sz="1200" dirty="0"/>
              <a:t>To encourage the Food and Drug Administration (FDA) to continue to regulate direct-to-consumer clinical genetic tests as medical devices and work with the National Institutes of Health to evaluate and approve direct-to-consumer clinical genetic tests; further,</a:t>
            </a:r>
          </a:p>
          <a:p>
            <a:pPr marL="0" indent="0">
              <a:lnSpc>
                <a:spcPct val="100000"/>
              </a:lnSpc>
              <a:spcBef>
                <a:spcPts val="400"/>
              </a:spcBef>
              <a:buNone/>
            </a:pPr>
            <a:endParaRPr lang="en-US" sz="1200" dirty="0"/>
          </a:p>
          <a:p>
            <a:pPr marL="0" indent="0">
              <a:lnSpc>
                <a:spcPct val="100000"/>
              </a:lnSpc>
              <a:spcBef>
                <a:spcPts val="400"/>
              </a:spcBef>
              <a:buNone/>
            </a:pPr>
            <a:r>
              <a:rPr lang="en-US" sz="1200" dirty="0"/>
              <a:t>To advocate that direct-to-consumer clinical genetic tests be provided to consumers through the services of appropriate healthcare professionals who order tests from laboratories certified under the Clinical Laboratories Improvement Amendments of 1988 (CLIA); further,</a:t>
            </a:r>
          </a:p>
          <a:p>
            <a:pPr marL="0" indent="0">
              <a:lnSpc>
                <a:spcPct val="100000"/>
              </a:lnSpc>
              <a:spcBef>
                <a:spcPts val="400"/>
              </a:spcBef>
              <a:buNone/>
            </a:pPr>
            <a:endParaRPr lang="en-US" sz="1200" dirty="0"/>
          </a:p>
          <a:p>
            <a:pPr marL="0" indent="0">
              <a:lnSpc>
                <a:spcPct val="100000"/>
              </a:lnSpc>
              <a:spcBef>
                <a:spcPts val="400"/>
              </a:spcBef>
              <a:buNone/>
            </a:pPr>
            <a:r>
              <a:rPr lang="en-US" sz="1200" dirty="0"/>
              <a:t>To support FDA policies and procedures regarding advertising of direct-to-consumer clinical genetic tests, including the following requirements: (1) the relationship between the genetic marker and the disease or condition being assessed is clearly presented, (2) the benefits and risks of testing are discussed, (3) such advertising is provided in an understandable format, at a level of health literacy that allows the intended audience to make informed decisions, and includes a description of the established patient-healthcare provider relationship as a critical source for information about the test and interpretation of test results; and (4) how patient information is collected, protected, shared, and used; further,</a:t>
            </a:r>
          </a:p>
          <a:p>
            <a:pPr marL="0" indent="0">
              <a:lnSpc>
                <a:spcPct val="100000"/>
              </a:lnSpc>
              <a:spcBef>
                <a:spcPts val="400"/>
              </a:spcBef>
              <a:buNone/>
            </a:pPr>
            <a:endParaRPr lang="en-US" sz="1200" dirty="0"/>
          </a:p>
          <a:p>
            <a:pPr marL="0" indent="0">
              <a:lnSpc>
                <a:spcPct val="100000"/>
              </a:lnSpc>
              <a:spcBef>
                <a:spcPts val="400"/>
              </a:spcBef>
              <a:buNone/>
            </a:pPr>
            <a:r>
              <a:rPr lang="en-US" sz="1200" dirty="0"/>
              <a:t>To encourage health systems to create policies and procedures addressing direct-to-consumer genetic testing results as it relates to confirmatory testing, integration of genomic information into the healthcare record, genetic counseling, and clinical decision-making; further,</a:t>
            </a:r>
          </a:p>
          <a:p>
            <a:pPr marL="0" indent="0">
              <a:lnSpc>
                <a:spcPct val="100000"/>
              </a:lnSpc>
              <a:spcBef>
                <a:spcPts val="400"/>
              </a:spcBef>
              <a:buNone/>
            </a:pPr>
            <a:endParaRPr lang="en-US" sz="1200" dirty="0"/>
          </a:p>
          <a:p>
            <a:pPr marL="0" indent="0">
              <a:lnSpc>
                <a:spcPct val="100000"/>
              </a:lnSpc>
              <a:spcBef>
                <a:spcPts val="400"/>
              </a:spcBef>
              <a:buNone/>
            </a:pPr>
            <a:r>
              <a:rPr lang="en-US" sz="1200" dirty="0"/>
              <a:t>To encourage pharmacists to educate consumers and clinicians on the potential risks and benefits of direct-to-consumer clinical genetic tests for disease diagnosis and decisions involving drug therapy management.</a:t>
            </a:r>
          </a:p>
          <a:p>
            <a:pPr marL="0" indent="0">
              <a:lnSpc>
                <a:spcPct val="100000"/>
              </a:lnSpc>
              <a:spcBef>
                <a:spcPts val="400"/>
              </a:spcBef>
              <a:buNone/>
            </a:pPr>
            <a:endParaRPr lang="en-US" sz="1200" dirty="0"/>
          </a:p>
          <a:p>
            <a:pPr marL="0" indent="0">
              <a:lnSpc>
                <a:spcPct val="100000"/>
              </a:lnSpc>
              <a:spcBef>
                <a:spcPts val="400"/>
              </a:spcBef>
              <a:buNone/>
            </a:pPr>
            <a:r>
              <a:rPr lang="en-US" sz="1200" i="1" dirty="0"/>
              <a:t>This policy will supersede ASHP policy 2101</a:t>
            </a:r>
          </a:p>
        </p:txBody>
      </p:sp>
      <p:sp>
        <p:nvSpPr>
          <p:cNvPr id="2" name="Footer Placeholder 1">
            <a:extLst>
              <a:ext uri="{FF2B5EF4-FFF2-40B4-BE49-F238E27FC236}">
                <a16:creationId xmlns:a16="http://schemas.microsoft.com/office/drawing/2014/main" id="{A5D73CEE-037D-6899-A4B9-672C6E7FEAED}"/>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1273951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title"/>
          </p:nvPr>
        </p:nvSpPr>
        <p:spPr>
          <a:xfrm>
            <a:off x="476250" y="553463"/>
            <a:ext cx="5895975" cy="1325563"/>
          </a:xfrm>
        </p:spPr>
        <p:txBody>
          <a:bodyPr anchor="ctr">
            <a:normAutofit/>
          </a:bodyPr>
          <a:lstStyle/>
          <a:p>
            <a:r>
              <a:rPr lang="en-US" dirty="0"/>
              <a:t>Questions or Suggestions?</a:t>
            </a:r>
          </a:p>
        </p:txBody>
      </p:sp>
      <p:sp>
        <p:nvSpPr>
          <p:cNvPr id="3" name="Text Placeholder 2"/>
          <p:cNvSpPr>
            <a:spLocks noGrp="1"/>
          </p:cNvSpPr>
          <p:nvPr>
            <p:ph idx="1"/>
          </p:nvPr>
        </p:nvSpPr>
        <p:spPr>
          <a:xfrm>
            <a:off x="476249" y="2013963"/>
            <a:ext cx="5895976" cy="4018870"/>
          </a:xfrm>
        </p:spPr>
        <p:txBody>
          <a:bodyPr>
            <a:normAutofit/>
          </a:bodyPr>
          <a:lstStyle/>
          <a:p>
            <a:pPr marL="0" lvl="0" indent="0">
              <a:spcBef>
                <a:spcPct val="20000"/>
              </a:spcBef>
              <a:spcAft>
                <a:spcPts val="0"/>
              </a:spcAft>
              <a:buClrTx/>
              <a:buNone/>
            </a:pPr>
            <a:r>
              <a:rPr lang="en-US" sz="2000" dirty="0"/>
              <a:t>Feel free to contact:</a:t>
            </a:r>
          </a:p>
          <a:p>
            <a:pPr marL="0" lvl="0" indent="0">
              <a:spcBef>
                <a:spcPct val="20000"/>
              </a:spcBef>
              <a:spcAft>
                <a:spcPts val="0"/>
              </a:spcAft>
              <a:buClrTx/>
              <a:buNone/>
            </a:pPr>
            <a:endParaRPr lang="en-US" sz="2000" dirty="0"/>
          </a:p>
          <a:p>
            <a:pPr marL="0" lvl="0" indent="0">
              <a:spcBef>
                <a:spcPts val="1200"/>
              </a:spcBef>
              <a:spcAft>
                <a:spcPts val="0"/>
              </a:spcAft>
              <a:buClrTx/>
              <a:buNone/>
            </a:pPr>
            <a:r>
              <a:rPr lang="en-US" sz="2000" dirty="0"/>
              <a:t>Jesse Hogue, Chair, ASHP House of Delegates:</a:t>
            </a:r>
          </a:p>
          <a:p>
            <a:pPr marL="0" lvl="0" indent="0">
              <a:spcBef>
                <a:spcPts val="1200"/>
              </a:spcBef>
              <a:spcAft>
                <a:spcPts val="0"/>
              </a:spcAft>
              <a:buClrTx/>
              <a:buNone/>
            </a:pPr>
            <a:r>
              <a:rPr lang="en-US" sz="2000" dirty="0">
                <a:hlinkClick r:id="rId3"/>
              </a:rPr>
              <a:t>hodchair@ashp.org</a:t>
            </a:r>
            <a:r>
              <a:rPr lang="en-US" sz="2000" dirty="0"/>
              <a:t> </a:t>
            </a:r>
          </a:p>
          <a:p>
            <a:pPr marL="0" lvl="0" indent="0">
              <a:spcBef>
                <a:spcPct val="20000"/>
              </a:spcBef>
              <a:spcAft>
                <a:spcPts val="0"/>
              </a:spcAft>
              <a:buClrTx/>
              <a:buNone/>
            </a:pPr>
            <a:endParaRPr lang="en-US" sz="2000" dirty="0"/>
          </a:p>
          <a:p>
            <a:pPr marL="0" lvl="0" indent="0">
              <a:spcBef>
                <a:spcPct val="20000"/>
              </a:spcBef>
              <a:spcAft>
                <a:spcPts val="0"/>
              </a:spcAft>
              <a:buClrTx/>
              <a:buNone/>
            </a:pPr>
            <a:endParaRPr lang="en-US" sz="2000" dirty="0"/>
          </a:p>
          <a:p>
            <a:pPr marL="0" lvl="0" indent="0">
              <a:spcBef>
                <a:spcPct val="20000"/>
              </a:spcBef>
              <a:spcAft>
                <a:spcPts val="0"/>
              </a:spcAft>
              <a:buClrTx/>
              <a:buNone/>
            </a:pPr>
            <a:endParaRPr lang="en-US" sz="2000" dirty="0"/>
          </a:p>
          <a:p>
            <a:pPr marL="0" lvl="0" indent="0">
              <a:spcBef>
                <a:spcPct val="20000"/>
              </a:spcBef>
              <a:spcAft>
                <a:spcPts val="0"/>
              </a:spcAft>
              <a:buClrTx/>
              <a:buNone/>
            </a:pPr>
            <a:r>
              <a:rPr lang="en-US" sz="2000" dirty="0"/>
              <a:t>ASHP policy website: </a:t>
            </a:r>
            <a:r>
              <a:rPr lang="en-US" sz="2000" dirty="0">
                <a:hlinkClick r:id="rId4"/>
              </a:rPr>
              <a:t>https://www.ashp.org/Pharmacy-Practice/Policy-Positions-and-Guidelines/</a:t>
            </a:r>
            <a:endParaRPr lang="en-US" sz="2000" dirty="0"/>
          </a:p>
          <a:p>
            <a:endParaRPr lang="en-US" sz="2000" dirty="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r="-1" b="343"/>
          <a:stretch/>
        </p:blipFill>
        <p:spPr>
          <a:xfrm>
            <a:off x="7116763" y="10"/>
            <a:ext cx="5075237" cy="6857990"/>
          </a:xfrm>
          <a:custGeom>
            <a:avLst/>
            <a:gdLst>
              <a:gd name="connsiteX0" fmla="*/ 1033963 w 5075237"/>
              <a:gd name="connsiteY0" fmla="*/ 0 h 6858000"/>
              <a:gd name="connsiteX1" fmla="*/ 5075237 w 5075237"/>
              <a:gd name="connsiteY1" fmla="*/ 0 h 6858000"/>
              <a:gd name="connsiteX2" fmla="*/ 5075237 w 5075237"/>
              <a:gd name="connsiteY2" fmla="*/ 6858000 h 6858000"/>
              <a:gd name="connsiteX3" fmla="*/ 1114496 w 5075237"/>
              <a:gd name="connsiteY3" fmla="*/ 6858000 h 6858000"/>
              <a:gd name="connsiteX4" fmla="*/ 1026237 w 5075237"/>
              <a:gd name="connsiteY4" fmla="*/ 6733886 h 6858000"/>
              <a:gd name="connsiteX5" fmla="*/ 7261 w 5075237"/>
              <a:gd name="connsiteY5" fmla="*/ 3681766 h 6858000"/>
              <a:gd name="connsiteX6" fmla="*/ 0 w 5075237"/>
              <a:gd name="connsiteY6" fmla="*/ 3394641 h 6858000"/>
              <a:gd name="connsiteX7" fmla="*/ 0 w 5075237"/>
              <a:gd name="connsiteY7" fmla="*/ 3350111 h 6858000"/>
              <a:gd name="connsiteX8" fmla="*/ 7261 w 5075237"/>
              <a:gd name="connsiteY8" fmla="*/ 3062986 h 6858000"/>
              <a:gd name="connsiteX9" fmla="*/ 1026237 w 5075237"/>
              <a:gd name="connsiteY9" fmla="*/ 1086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75237" h="6858000">
                <a:moveTo>
                  <a:pt x="1033963" y="0"/>
                </a:moveTo>
                <a:lnTo>
                  <a:pt x="5075237" y="0"/>
                </a:lnTo>
                <a:lnTo>
                  <a:pt x="5075237" y="6858000"/>
                </a:lnTo>
                <a:lnTo>
                  <a:pt x="1114496" y="6858000"/>
                </a:lnTo>
                <a:lnTo>
                  <a:pt x="1026237" y="6733886"/>
                </a:lnTo>
                <a:cubicBezTo>
                  <a:pt x="431991" y="5854288"/>
                  <a:pt x="64399" y="4808981"/>
                  <a:pt x="7261" y="3681766"/>
                </a:cubicBezTo>
                <a:lnTo>
                  <a:pt x="0" y="3394641"/>
                </a:lnTo>
                <a:lnTo>
                  <a:pt x="0" y="3350111"/>
                </a:lnTo>
                <a:lnTo>
                  <a:pt x="7261" y="3062986"/>
                </a:lnTo>
                <a:cubicBezTo>
                  <a:pt x="64399" y="1935772"/>
                  <a:pt x="431991" y="890465"/>
                  <a:pt x="1026237" y="10866"/>
                </a:cubicBezTo>
                <a:close/>
              </a:path>
            </a:pathLst>
          </a:custGeom>
          <a:noFill/>
        </p:spPr>
      </p:pic>
    </p:spTree>
    <p:extLst>
      <p:ext uri="{BB962C8B-B14F-4D97-AF65-F5344CB8AC3E}">
        <p14:creationId xmlns:p14="http://schemas.microsoft.com/office/powerpoint/2010/main" val="2769966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660A276-E9C5-F128-E034-D30183D73B77}"/>
              </a:ext>
            </a:extLst>
          </p:cNvPr>
          <p:cNvSpPr>
            <a:spLocks noGrp="1"/>
          </p:cNvSpPr>
          <p:nvPr>
            <p:ph type="title"/>
          </p:nvPr>
        </p:nvSpPr>
        <p:spPr/>
        <p:txBody>
          <a:bodyPr/>
          <a:lstStyle/>
          <a:p>
            <a:r>
              <a:rPr lang="en-US" dirty="0"/>
              <a:t>The ASHP House of Delegates</a:t>
            </a:r>
          </a:p>
        </p:txBody>
      </p:sp>
      <p:sp>
        <p:nvSpPr>
          <p:cNvPr id="3" name="Text Placeholder 2"/>
          <p:cNvSpPr>
            <a:spLocks noGrp="1"/>
          </p:cNvSpPr>
          <p:nvPr>
            <p:ph idx="1"/>
          </p:nvPr>
        </p:nvSpPr>
        <p:spPr>
          <a:xfrm>
            <a:off x="6730314" y="1619249"/>
            <a:ext cx="4830654" cy="4333316"/>
          </a:xfrm>
        </p:spPr>
        <p:txBody>
          <a:bodyPr>
            <a:normAutofit fontScale="70000" lnSpcReduction="20000"/>
          </a:bodyPr>
          <a:lstStyle/>
          <a:p>
            <a:pPr>
              <a:lnSpc>
                <a:spcPct val="120000"/>
              </a:lnSpc>
            </a:pPr>
            <a:r>
              <a:rPr lang="en-US" dirty="0"/>
              <a:t>One annual session consisting of 2 in-person meetings at the June House of Delegates and 3 virtual meetings (March, May, and November)</a:t>
            </a:r>
          </a:p>
          <a:p>
            <a:pPr>
              <a:lnSpc>
                <a:spcPct val="120000"/>
              </a:lnSpc>
            </a:pPr>
            <a:r>
              <a:rPr lang="en-US" dirty="0"/>
              <a:t>The House considers professional policy proposals that have been approved by the Board of Directors</a:t>
            </a:r>
          </a:p>
          <a:p>
            <a:pPr>
              <a:lnSpc>
                <a:spcPct val="120000"/>
              </a:lnSpc>
            </a:pPr>
            <a:r>
              <a:rPr lang="en-US" dirty="0"/>
              <a:t>Most of these professional policy proposals are contained in reports from ASHP councils but may come from other component bodies, delegates, or ASHP members</a:t>
            </a:r>
          </a:p>
          <a:p>
            <a:pPr marL="0" indent="0">
              <a:lnSpc>
                <a:spcPct val="120000"/>
              </a:lnSpc>
              <a:buNone/>
            </a:pPr>
            <a:endParaRPr lang="en-US" dirty="0"/>
          </a:p>
          <a:p>
            <a:pPr>
              <a:lnSpc>
                <a:spcPct val="120000"/>
              </a:lnSpc>
            </a:pPr>
            <a:endParaRPr lang="en-US" dirty="0"/>
          </a:p>
        </p:txBody>
      </p:sp>
      <p:sp>
        <p:nvSpPr>
          <p:cNvPr id="2" name="Text Placeholder 1"/>
          <p:cNvSpPr>
            <a:spLocks noGrp="1"/>
          </p:cNvSpPr>
          <p:nvPr>
            <p:ph type="body" sz="quarter" idx="10"/>
          </p:nvPr>
        </p:nvSpPr>
        <p:spPr>
          <a:xfrm>
            <a:off x="6510337" y="385762"/>
            <a:ext cx="5519738" cy="1019175"/>
          </a:xfrm>
        </p:spPr>
        <p:txBody>
          <a:bodyPr>
            <a:noAutofit/>
          </a:bodyPr>
          <a:lstStyle/>
          <a:p>
            <a:pPr>
              <a:spcBef>
                <a:spcPct val="0"/>
              </a:spcBef>
            </a:pPr>
            <a:r>
              <a:rPr lang="en-US" sz="3000" dirty="0">
                <a:solidFill>
                  <a:schemeClr val="accent1"/>
                </a:solidFill>
                <a:ea typeface="+mj-ea"/>
                <a:cs typeface="+mj-cs"/>
              </a:rPr>
              <a:t>Ultimate authority over ASHP professional policies</a:t>
            </a:r>
          </a:p>
        </p:txBody>
      </p:sp>
    </p:spTree>
    <p:extLst>
      <p:ext uri="{BB962C8B-B14F-4D97-AF65-F5344CB8AC3E}">
        <p14:creationId xmlns:p14="http://schemas.microsoft.com/office/powerpoint/2010/main" val="4017872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F4B003-04A8-DCCA-3D1A-11FF81E84D7E}"/>
              </a:ext>
            </a:extLst>
          </p:cNvPr>
          <p:cNvSpPr>
            <a:spLocks noGrp="1"/>
          </p:cNvSpPr>
          <p:nvPr>
            <p:ph type="title"/>
          </p:nvPr>
        </p:nvSpPr>
        <p:spPr/>
        <p:txBody>
          <a:bodyPr/>
          <a:lstStyle/>
          <a:p>
            <a:r>
              <a:rPr lang="en-US" dirty="0"/>
              <a:t>ASHP Policy Process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1183342" y="1388130"/>
            <a:ext cx="8832393" cy="4968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id="{58014A97-CCED-D891-52EB-86CF4C69D9F1}"/>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208906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F13650D-5D05-AD24-68A2-0089EBA1EC7C}"/>
              </a:ext>
            </a:extLst>
          </p:cNvPr>
          <p:cNvSpPr>
            <a:spLocks noGrp="1"/>
          </p:cNvSpPr>
          <p:nvPr>
            <p:ph type="title"/>
          </p:nvPr>
        </p:nvSpPr>
        <p:spPr/>
        <p:txBody>
          <a:bodyPr/>
          <a:lstStyle/>
          <a:p>
            <a:r>
              <a:rPr lang="en-US" dirty="0"/>
              <a:t>March 2026 Virtual House of Delegates</a:t>
            </a:r>
          </a:p>
        </p:txBody>
      </p:sp>
      <p:sp>
        <p:nvSpPr>
          <p:cNvPr id="2" name="Text Placeholder 1"/>
          <p:cNvSpPr>
            <a:spLocks noGrp="1"/>
          </p:cNvSpPr>
          <p:nvPr>
            <p:ph idx="1"/>
          </p:nvPr>
        </p:nvSpPr>
        <p:spPr>
          <a:xfrm>
            <a:off x="5069840" y="314959"/>
            <a:ext cx="6949440" cy="5943600"/>
          </a:xfrm>
        </p:spPr>
        <p:txBody>
          <a:bodyPr>
            <a:normAutofit/>
          </a:bodyPr>
          <a:lstStyle/>
          <a:p>
            <a:pPr>
              <a:lnSpc>
                <a:spcPct val="100000"/>
              </a:lnSpc>
            </a:pPr>
            <a:r>
              <a:rPr lang="en-US" sz="3200" dirty="0"/>
              <a:t>The policy recommendations in the following slides were approved at the March virtual House of Delegates. </a:t>
            </a:r>
          </a:p>
        </p:txBody>
      </p:sp>
    </p:spTree>
    <p:extLst>
      <p:ext uri="{BB962C8B-B14F-4D97-AF65-F5344CB8AC3E}">
        <p14:creationId xmlns:p14="http://schemas.microsoft.com/office/powerpoint/2010/main" val="2904361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BC833A-911B-5191-F2E9-41FE53D2F7D5}"/>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68D49E6-D772-75E3-97C9-68D55AB5B815}"/>
              </a:ext>
            </a:extLst>
          </p:cNvPr>
          <p:cNvSpPr>
            <a:spLocks noGrp="1"/>
          </p:cNvSpPr>
          <p:nvPr>
            <p:ph type="title"/>
          </p:nvPr>
        </p:nvSpPr>
        <p:spPr>
          <a:xfrm>
            <a:off x="609600" y="543668"/>
            <a:ext cx="10972800" cy="914400"/>
          </a:xfrm>
        </p:spPr>
        <p:txBody>
          <a:bodyPr>
            <a:normAutofit/>
          </a:bodyPr>
          <a:lstStyle/>
          <a:p>
            <a:r>
              <a:rPr lang="en-US" sz="2400" dirty="0"/>
              <a:t>CEWD: Responsible Integration of Artificial Intelligence in Pharmacy Education and Training</a:t>
            </a:r>
          </a:p>
        </p:txBody>
      </p:sp>
      <p:sp>
        <p:nvSpPr>
          <p:cNvPr id="6" name="Content Placeholder 5">
            <a:extLst>
              <a:ext uri="{FF2B5EF4-FFF2-40B4-BE49-F238E27FC236}">
                <a16:creationId xmlns:a16="http://schemas.microsoft.com/office/drawing/2014/main" id="{96B45609-BFB5-F7F2-0B33-4101F4A3598C}"/>
              </a:ext>
            </a:extLst>
          </p:cNvPr>
          <p:cNvSpPr>
            <a:spLocks noGrp="1"/>
          </p:cNvSpPr>
          <p:nvPr>
            <p:ph idx="1"/>
          </p:nvPr>
        </p:nvSpPr>
        <p:spPr>
          <a:xfrm>
            <a:off x="609600" y="1458068"/>
            <a:ext cx="10972800" cy="4572000"/>
          </a:xfrm>
        </p:spPr>
        <p:txBody>
          <a:bodyPr>
            <a:noAutofit/>
          </a:bodyPr>
          <a:lstStyle/>
          <a:p>
            <a:pPr marL="0" indent="0">
              <a:lnSpc>
                <a:spcPct val="100000"/>
              </a:lnSpc>
              <a:spcBef>
                <a:spcPts val="400"/>
              </a:spcBef>
              <a:buNone/>
            </a:pPr>
            <a:r>
              <a:rPr lang="en-US" sz="1600" dirty="0"/>
              <a:t>To advocate for the responsible integration of artificial intelligence (AI) into pharmacy education and training programs to support learner development and practice readiness;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for development of competencies for discerning AI-generated content, including strategies to validate the accuracy, credibility, and applicability of information produced by AI systems;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collaborate on the development of standards for AI use in pharmacy education and training.</a:t>
            </a:r>
            <a:endParaRPr lang="en-US" sz="1600" i="1" dirty="0"/>
          </a:p>
        </p:txBody>
      </p:sp>
      <p:sp>
        <p:nvSpPr>
          <p:cNvPr id="2" name="Footer Placeholder 1">
            <a:extLst>
              <a:ext uri="{FF2B5EF4-FFF2-40B4-BE49-F238E27FC236}">
                <a16:creationId xmlns:a16="http://schemas.microsoft.com/office/drawing/2014/main" id="{EDDACC8F-4DFA-A03D-5E3C-8E8EB4734D4D}"/>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3433165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69758-DA21-6B6D-D797-3EAB5241A8E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54F351B-9E11-B27E-788A-53BF70EB8E92}"/>
              </a:ext>
            </a:extLst>
          </p:cNvPr>
          <p:cNvSpPr>
            <a:spLocks noGrp="1"/>
          </p:cNvSpPr>
          <p:nvPr>
            <p:ph type="title"/>
          </p:nvPr>
        </p:nvSpPr>
        <p:spPr>
          <a:xfrm>
            <a:off x="609600" y="543668"/>
            <a:ext cx="10972800" cy="914400"/>
          </a:xfrm>
        </p:spPr>
        <p:txBody>
          <a:bodyPr>
            <a:normAutofit/>
          </a:bodyPr>
          <a:lstStyle/>
          <a:p>
            <a:r>
              <a:rPr lang="en-US" sz="2400" dirty="0"/>
              <a:t>CEWD: Fostering Leadership Development </a:t>
            </a:r>
            <a:r>
              <a:rPr lang="en-US" sz="2400" i="1" dirty="0"/>
              <a:t>(Discontinuation)</a:t>
            </a:r>
            <a:endParaRPr lang="en-US" sz="2400" dirty="0"/>
          </a:p>
        </p:txBody>
      </p:sp>
      <p:sp>
        <p:nvSpPr>
          <p:cNvPr id="6" name="Content Placeholder 5">
            <a:extLst>
              <a:ext uri="{FF2B5EF4-FFF2-40B4-BE49-F238E27FC236}">
                <a16:creationId xmlns:a16="http://schemas.microsoft.com/office/drawing/2014/main" id="{D3F37560-9147-5FE9-951B-9EEC8331E049}"/>
              </a:ext>
            </a:extLst>
          </p:cNvPr>
          <p:cNvSpPr>
            <a:spLocks noGrp="1"/>
          </p:cNvSpPr>
          <p:nvPr>
            <p:ph idx="1"/>
          </p:nvPr>
        </p:nvSpPr>
        <p:spPr>
          <a:xfrm>
            <a:off x="609600" y="1458068"/>
            <a:ext cx="10972800" cy="4572000"/>
          </a:xfrm>
        </p:spPr>
        <p:txBody>
          <a:bodyPr>
            <a:noAutofit/>
          </a:bodyPr>
          <a:lstStyle/>
          <a:p>
            <a:pPr marL="0" indent="0">
              <a:lnSpc>
                <a:spcPct val="100000"/>
              </a:lnSpc>
              <a:spcBef>
                <a:spcPts val="400"/>
              </a:spcBef>
              <a:buNone/>
            </a:pPr>
            <a:r>
              <a:rPr lang="en-US" sz="1600" b="1" dirty="0">
                <a:solidFill>
                  <a:srgbClr val="E57137"/>
                </a:solidFill>
              </a:rPr>
              <a:t>To discontinue ASHP policy 2104, Fostering Leadership Development, which reads:</a:t>
            </a:r>
          </a:p>
          <a:p>
            <a:pPr marL="0" indent="0">
              <a:lnSpc>
                <a:spcPct val="100000"/>
              </a:lnSpc>
              <a:spcBef>
                <a:spcPts val="400"/>
              </a:spcBef>
              <a:buNone/>
            </a:pPr>
            <a:endParaRPr lang="en-US" sz="900" dirty="0"/>
          </a:p>
          <a:p>
            <a:pPr marL="457200" lvl="1" indent="0">
              <a:lnSpc>
                <a:spcPct val="100000"/>
              </a:lnSpc>
              <a:spcBef>
                <a:spcPts val="400"/>
              </a:spcBef>
              <a:buNone/>
            </a:pPr>
            <a:r>
              <a:rPr lang="en-US" sz="1400" dirty="0"/>
              <a:t>To work with healthcare organization leadership to foster opportunities, allocate time, and provide resources for members of the pharmacy workforce to move into leadership roles; further, </a:t>
            </a:r>
          </a:p>
          <a:p>
            <a:pPr marL="457200" lvl="1" indent="0">
              <a:lnSpc>
                <a:spcPct val="100000"/>
              </a:lnSpc>
              <a:spcBef>
                <a:spcPts val="400"/>
              </a:spcBef>
              <a:buNone/>
            </a:pPr>
            <a:endParaRPr lang="en-US" sz="900" dirty="0"/>
          </a:p>
          <a:p>
            <a:pPr marL="457200" lvl="1" indent="0">
              <a:lnSpc>
                <a:spcPct val="100000"/>
              </a:lnSpc>
              <a:spcBef>
                <a:spcPts val="400"/>
              </a:spcBef>
              <a:buNone/>
            </a:pPr>
            <a:r>
              <a:rPr lang="en-US" sz="1400" dirty="0"/>
              <a:t>To encourage leaders to seek out and mentor members of the pharmacy workforce in developing administrative, managerial, and leadership skills; further, </a:t>
            </a:r>
          </a:p>
          <a:p>
            <a:pPr marL="457200" lvl="1" indent="0">
              <a:lnSpc>
                <a:spcPct val="100000"/>
              </a:lnSpc>
              <a:spcBef>
                <a:spcPts val="400"/>
              </a:spcBef>
              <a:buNone/>
            </a:pPr>
            <a:endParaRPr lang="en-US" sz="900" dirty="0"/>
          </a:p>
          <a:p>
            <a:pPr marL="457200" lvl="1" indent="0">
              <a:lnSpc>
                <a:spcPct val="100000"/>
              </a:lnSpc>
              <a:spcBef>
                <a:spcPts val="400"/>
              </a:spcBef>
              <a:buNone/>
            </a:pPr>
            <a:r>
              <a:rPr lang="en-US" sz="1400" dirty="0"/>
              <a:t>To encourage members of the pharmacy workforce to obtain the skills necessary to pursue administrative, managerial, and leadership roles; further, </a:t>
            </a:r>
          </a:p>
          <a:p>
            <a:pPr marL="457200" lvl="1" indent="0">
              <a:lnSpc>
                <a:spcPct val="100000"/>
              </a:lnSpc>
              <a:spcBef>
                <a:spcPts val="400"/>
              </a:spcBef>
              <a:buNone/>
            </a:pPr>
            <a:endParaRPr lang="en-US" sz="900" dirty="0"/>
          </a:p>
          <a:p>
            <a:pPr marL="457200" lvl="1" indent="0">
              <a:lnSpc>
                <a:spcPct val="100000"/>
              </a:lnSpc>
              <a:spcBef>
                <a:spcPts val="400"/>
              </a:spcBef>
              <a:buNone/>
            </a:pPr>
            <a:r>
              <a:rPr lang="en-US" sz="1400" dirty="0"/>
              <a:t>To encourage colleges of pharmacy and ASHP state affiliates to collaborate in fostering student leadership skills through development of co-curricular leadership opportunities, leadership conferences, and other leadership promotion programs; further, </a:t>
            </a:r>
          </a:p>
          <a:p>
            <a:pPr marL="457200" lvl="1" indent="0">
              <a:lnSpc>
                <a:spcPct val="100000"/>
              </a:lnSpc>
              <a:spcBef>
                <a:spcPts val="400"/>
              </a:spcBef>
              <a:buNone/>
            </a:pPr>
            <a:endParaRPr lang="en-US" sz="900" dirty="0"/>
          </a:p>
          <a:p>
            <a:pPr marL="457200" lvl="1" indent="0">
              <a:lnSpc>
                <a:spcPct val="100000"/>
              </a:lnSpc>
              <a:spcBef>
                <a:spcPts val="400"/>
              </a:spcBef>
              <a:buNone/>
            </a:pPr>
            <a:r>
              <a:rPr lang="en-US" sz="1400" dirty="0"/>
              <a:t>To reaffirm that residency programs should develop leadership skills through mentoring, training, and leadership opportunities; further, </a:t>
            </a:r>
          </a:p>
          <a:p>
            <a:pPr marL="457200" lvl="1" indent="0">
              <a:lnSpc>
                <a:spcPct val="100000"/>
              </a:lnSpc>
              <a:spcBef>
                <a:spcPts val="400"/>
              </a:spcBef>
              <a:buNone/>
            </a:pPr>
            <a:endParaRPr lang="en-US" sz="900" dirty="0"/>
          </a:p>
          <a:p>
            <a:pPr marL="457200" lvl="1" indent="0">
              <a:lnSpc>
                <a:spcPct val="100000"/>
              </a:lnSpc>
              <a:spcBef>
                <a:spcPts val="400"/>
              </a:spcBef>
              <a:buNone/>
            </a:pPr>
            <a:r>
              <a:rPr lang="en-US" sz="1400" dirty="0"/>
              <a:t>To foster leadership skills for members of the pharmacy workforce, including skills for pharmacists to use on a daily basis in their roles as leaders in patient care.</a:t>
            </a:r>
            <a:endParaRPr lang="en-US" sz="1400" i="1" dirty="0"/>
          </a:p>
        </p:txBody>
      </p:sp>
      <p:sp>
        <p:nvSpPr>
          <p:cNvPr id="2" name="Footer Placeholder 1">
            <a:extLst>
              <a:ext uri="{FF2B5EF4-FFF2-40B4-BE49-F238E27FC236}">
                <a16:creationId xmlns:a16="http://schemas.microsoft.com/office/drawing/2014/main" id="{C66DFC16-D581-CC76-E29E-732EE53E8DEB}"/>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32997788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03611-E182-425B-C63E-B67448DA2BA7}"/>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3CDACA34-183B-ECF1-DBFE-BFB4F1D067C7}"/>
              </a:ext>
            </a:extLst>
          </p:cNvPr>
          <p:cNvSpPr>
            <a:spLocks noGrp="1"/>
          </p:cNvSpPr>
          <p:nvPr>
            <p:ph type="title"/>
          </p:nvPr>
        </p:nvSpPr>
        <p:spPr>
          <a:xfrm>
            <a:off x="609600" y="535454"/>
            <a:ext cx="10972800" cy="914400"/>
          </a:xfrm>
        </p:spPr>
        <p:txBody>
          <a:bodyPr vert="horz" lIns="91440" tIns="45720" rIns="91440" bIns="45720" rtlCol="0" anchor="ctr">
            <a:normAutofit/>
          </a:bodyPr>
          <a:lstStyle/>
          <a:p>
            <a:r>
              <a:rPr lang="en-US" sz="2400" dirty="0"/>
              <a:t>CPM: Safe Use of Controlled Substances Through Regulatory Reform</a:t>
            </a:r>
          </a:p>
        </p:txBody>
      </p:sp>
      <p:sp>
        <p:nvSpPr>
          <p:cNvPr id="6" name="Content Placeholder 5">
            <a:extLst>
              <a:ext uri="{FF2B5EF4-FFF2-40B4-BE49-F238E27FC236}">
                <a16:creationId xmlns:a16="http://schemas.microsoft.com/office/drawing/2014/main" id="{DE2F58CC-DC29-CD1D-6C05-43053DC0074B}"/>
              </a:ext>
            </a:extLst>
          </p:cNvPr>
          <p:cNvSpPr>
            <a:spLocks noGrp="1"/>
          </p:cNvSpPr>
          <p:nvPr>
            <p:ph idx="1"/>
          </p:nvPr>
        </p:nvSpPr>
        <p:spPr>
          <a:xfrm>
            <a:off x="609600" y="1449854"/>
            <a:ext cx="10972800" cy="4572000"/>
          </a:xfrm>
        </p:spPr>
        <p:txBody>
          <a:bodyPr vert="horz" lIns="91440" tIns="45720" rIns="91440" bIns="45720" rtlCol="0">
            <a:noAutofit/>
          </a:bodyPr>
          <a:lstStyle/>
          <a:p>
            <a:pPr marL="0" indent="0">
              <a:lnSpc>
                <a:spcPct val="100000"/>
              </a:lnSpc>
              <a:spcBef>
                <a:spcPts val="400"/>
              </a:spcBef>
              <a:buNone/>
            </a:pPr>
            <a:r>
              <a:rPr lang="en-US" sz="1600" dirty="0"/>
              <a:t>To advocate for the reform of the Controlled Substances Act (CSA) to align with contemporary healthcare practice standards, with input from pharmacists and other stakeholders; further,</a:t>
            </a:r>
          </a:p>
          <a:p>
            <a:pPr marL="0" indent="0">
              <a:lnSpc>
                <a:spcPct val="100000"/>
              </a:lnSpc>
              <a:spcBef>
                <a:spcPts val="400"/>
              </a:spcBef>
              <a:buNone/>
            </a:pPr>
            <a:endParaRPr lang="en-US" sz="1600" dirty="0"/>
          </a:p>
          <a:p>
            <a:pPr marL="0" indent="0">
              <a:lnSpc>
                <a:spcPct val="100000"/>
              </a:lnSpc>
              <a:spcBef>
                <a:spcPts val="400"/>
              </a:spcBef>
              <a:buNone/>
            </a:pPr>
            <a:r>
              <a:rPr lang="en-US" sz="1600" dirty="0"/>
              <a:t>To urge the Drug Enforcement Administration (DEA) to issue transparent and practical guidance when interpreting and applying laws and regulations related to the CSA and other drug laws that affect patient care; further,</a:t>
            </a:r>
          </a:p>
          <a:p>
            <a:pPr marL="0" indent="0">
              <a:lnSpc>
                <a:spcPct val="100000"/>
              </a:lnSpc>
              <a:spcBef>
                <a:spcPts val="400"/>
              </a:spcBef>
              <a:buNone/>
            </a:pPr>
            <a:endParaRPr lang="en-US" sz="1600" dirty="0"/>
          </a:p>
          <a:p>
            <a:pPr marL="0" indent="0">
              <a:lnSpc>
                <a:spcPct val="100000"/>
              </a:lnSpc>
              <a:spcBef>
                <a:spcPts val="400"/>
              </a:spcBef>
              <a:buNone/>
            </a:pPr>
            <a:r>
              <a:rPr lang="en-US" sz="1600" dirty="0"/>
              <a:t>To encourage the DEA and other regulatory agencies to balance regulatory requirements with patient access to medically necessary controlled substances when developing regulations and interpreting and enforcing laws and regulations; further, </a:t>
            </a:r>
          </a:p>
          <a:p>
            <a:pPr marL="0" indent="0">
              <a:lnSpc>
                <a:spcPct val="100000"/>
              </a:lnSpc>
              <a:spcBef>
                <a:spcPts val="400"/>
              </a:spcBef>
              <a:buNone/>
            </a:pPr>
            <a:endParaRPr lang="en-US" sz="1600" dirty="0"/>
          </a:p>
          <a:p>
            <a:pPr marL="0" indent="0">
              <a:lnSpc>
                <a:spcPct val="100000"/>
              </a:lnSpc>
              <a:spcBef>
                <a:spcPts val="400"/>
              </a:spcBef>
              <a:buNone/>
            </a:pPr>
            <a:r>
              <a:rPr lang="en-US" sz="1600" dirty="0"/>
              <a:t>To promote collaboration among the DEA, professional associations, and regulatory agencies to identify and reduce: 1) barriers to patient care; 2) burdens on healthcare workers; and 3) cost of healthcare delivery in the establishment and enforcement of controlled substance laws and regulations.</a:t>
            </a:r>
          </a:p>
        </p:txBody>
      </p:sp>
      <p:sp>
        <p:nvSpPr>
          <p:cNvPr id="2" name="Footer Placeholder 1">
            <a:extLst>
              <a:ext uri="{FF2B5EF4-FFF2-40B4-BE49-F238E27FC236}">
                <a16:creationId xmlns:a16="http://schemas.microsoft.com/office/drawing/2014/main" id="{ADE5D20A-36BB-AF4E-1972-AE42EB4AE580}"/>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3904659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79E45-1D01-9426-39AF-EF6A4FB94E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6284DC5-3B0D-C169-6B90-0927E826CB64}"/>
              </a:ext>
            </a:extLst>
          </p:cNvPr>
          <p:cNvSpPr>
            <a:spLocks noGrp="1"/>
          </p:cNvSpPr>
          <p:nvPr>
            <p:ph type="title"/>
          </p:nvPr>
        </p:nvSpPr>
        <p:spPr>
          <a:xfrm>
            <a:off x="609600" y="535454"/>
            <a:ext cx="10972800" cy="914400"/>
          </a:xfrm>
        </p:spPr>
        <p:txBody>
          <a:bodyPr>
            <a:normAutofit/>
          </a:bodyPr>
          <a:lstStyle/>
          <a:p>
            <a:r>
              <a:rPr lang="en-US" sz="2400" dirty="0"/>
              <a:t>CPM: Pharmacy Leadership of Infusion Services</a:t>
            </a:r>
          </a:p>
        </p:txBody>
      </p:sp>
      <p:sp>
        <p:nvSpPr>
          <p:cNvPr id="6" name="Content Placeholder 5">
            <a:extLst>
              <a:ext uri="{FF2B5EF4-FFF2-40B4-BE49-F238E27FC236}">
                <a16:creationId xmlns:a16="http://schemas.microsoft.com/office/drawing/2014/main" id="{2E0644B3-7F37-FAB5-9539-A9C4160251B1}"/>
              </a:ext>
            </a:extLst>
          </p:cNvPr>
          <p:cNvSpPr>
            <a:spLocks noGrp="1"/>
          </p:cNvSpPr>
          <p:nvPr>
            <p:ph idx="1"/>
          </p:nvPr>
        </p:nvSpPr>
        <p:spPr>
          <a:xfrm>
            <a:off x="609600" y="1449854"/>
            <a:ext cx="10515600" cy="4351338"/>
          </a:xfrm>
        </p:spPr>
        <p:txBody>
          <a:bodyPr>
            <a:normAutofit/>
          </a:bodyPr>
          <a:lstStyle/>
          <a:p>
            <a:pPr marL="0" indent="0">
              <a:lnSpc>
                <a:spcPct val="100000"/>
              </a:lnSpc>
              <a:spcBef>
                <a:spcPts val="400"/>
              </a:spcBef>
              <a:buNone/>
            </a:pPr>
            <a:r>
              <a:rPr lang="en-US" sz="1600" dirty="0"/>
              <a:t>To encourage healthcare organizations to engage pharmacists and pharmacy leaders in the development and management of infusion service lines; further,</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for payment commensurate with the level and complexity of care and services provided to support sustainable infusion business models; further,</a:t>
            </a:r>
          </a:p>
          <a:p>
            <a:pPr marL="0" indent="0">
              <a:lnSpc>
                <a:spcPct val="100000"/>
              </a:lnSpc>
              <a:spcBef>
                <a:spcPts val="400"/>
              </a:spcBef>
              <a:buNone/>
            </a:pPr>
            <a:endParaRPr lang="en-US" sz="1600" dirty="0"/>
          </a:p>
          <a:p>
            <a:pPr marL="0" indent="0">
              <a:lnSpc>
                <a:spcPct val="100000"/>
              </a:lnSpc>
              <a:spcBef>
                <a:spcPts val="400"/>
              </a:spcBef>
              <a:buNone/>
            </a:pPr>
            <a:r>
              <a:rPr lang="en-US" sz="1600" dirty="0"/>
              <a:t>To advocate for the elimination of site of care restrictions to ensure patient preference and continuity of care in infusion services; further,</a:t>
            </a:r>
          </a:p>
          <a:p>
            <a:pPr marL="0" indent="0">
              <a:lnSpc>
                <a:spcPct val="100000"/>
              </a:lnSpc>
              <a:spcBef>
                <a:spcPts val="400"/>
              </a:spcBef>
              <a:buNone/>
            </a:pPr>
            <a:endParaRPr lang="en-US" sz="1600" dirty="0"/>
          </a:p>
          <a:p>
            <a:pPr marL="0" indent="0">
              <a:lnSpc>
                <a:spcPct val="100000"/>
              </a:lnSpc>
              <a:spcBef>
                <a:spcPts val="400"/>
              </a:spcBef>
              <a:buNone/>
            </a:pPr>
            <a:r>
              <a:rPr lang="en-US" sz="1600" dirty="0"/>
              <a:t>To encourage use of technology that integrates with patient medical records to enhance medication safety and streamline authorization and adjudication processes.</a:t>
            </a:r>
            <a:endParaRPr lang="en-US" sz="1600" i="1" dirty="0"/>
          </a:p>
        </p:txBody>
      </p:sp>
      <p:sp>
        <p:nvSpPr>
          <p:cNvPr id="2" name="Footer Placeholder 1">
            <a:extLst>
              <a:ext uri="{FF2B5EF4-FFF2-40B4-BE49-F238E27FC236}">
                <a16:creationId xmlns:a16="http://schemas.microsoft.com/office/drawing/2014/main" id="{1B4A6618-F3E2-E213-F748-6CAD57E49C30}"/>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3841092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3879D8-2133-DBF3-D0FD-7040F06E789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8176113C-B3A1-95BC-105B-688BD5494AD3}"/>
              </a:ext>
            </a:extLst>
          </p:cNvPr>
          <p:cNvSpPr>
            <a:spLocks noGrp="1"/>
          </p:cNvSpPr>
          <p:nvPr>
            <p:ph type="title"/>
          </p:nvPr>
        </p:nvSpPr>
        <p:spPr>
          <a:xfrm>
            <a:off x="609600" y="535454"/>
            <a:ext cx="10972800" cy="914400"/>
          </a:xfrm>
        </p:spPr>
        <p:txBody>
          <a:bodyPr>
            <a:normAutofit/>
          </a:bodyPr>
          <a:lstStyle/>
          <a:p>
            <a:r>
              <a:rPr lang="en-US" sz="2400" dirty="0"/>
              <a:t>CPM: Name Change </a:t>
            </a:r>
            <a:r>
              <a:rPr lang="en-US" sz="2400" i="1" dirty="0"/>
              <a:t>(Discontinuation)</a:t>
            </a:r>
            <a:endParaRPr lang="en-US" sz="2400" dirty="0"/>
          </a:p>
        </p:txBody>
      </p:sp>
      <p:sp>
        <p:nvSpPr>
          <p:cNvPr id="6" name="Content Placeholder 5">
            <a:extLst>
              <a:ext uri="{FF2B5EF4-FFF2-40B4-BE49-F238E27FC236}">
                <a16:creationId xmlns:a16="http://schemas.microsoft.com/office/drawing/2014/main" id="{6F1571F2-C7D2-0DCA-2501-80C9C700BFC9}"/>
              </a:ext>
            </a:extLst>
          </p:cNvPr>
          <p:cNvSpPr>
            <a:spLocks noGrp="1"/>
          </p:cNvSpPr>
          <p:nvPr>
            <p:ph idx="1"/>
          </p:nvPr>
        </p:nvSpPr>
        <p:spPr>
          <a:xfrm>
            <a:off x="609600" y="1449854"/>
            <a:ext cx="10515600" cy="4351338"/>
          </a:xfrm>
        </p:spPr>
        <p:txBody>
          <a:bodyPr>
            <a:normAutofit/>
          </a:bodyPr>
          <a:lstStyle/>
          <a:p>
            <a:pPr marL="0" indent="0">
              <a:lnSpc>
                <a:spcPct val="100000"/>
              </a:lnSpc>
              <a:spcBef>
                <a:spcPts val="400"/>
              </a:spcBef>
              <a:buNone/>
            </a:pPr>
            <a:r>
              <a:rPr lang="en-US" sz="1600" b="1" dirty="0">
                <a:solidFill>
                  <a:srgbClr val="FE8315"/>
                </a:solidFill>
              </a:rPr>
              <a:t>To discontinue ASHP policy 9411, Name Change, which reads:</a:t>
            </a:r>
          </a:p>
          <a:p>
            <a:pPr marL="0" indent="0">
              <a:lnSpc>
                <a:spcPct val="100000"/>
              </a:lnSpc>
              <a:spcBef>
                <a:spcPts val="400"/>
              </a:spcBef>
              <a:buNone/>
            </a:pPr>
            <a:endParaRPr lang="en-US" sz="1600" dirty="0"/>
          </a:p>
          <a:p>
            <a:pPr marL="457200" lvl="1" indent="0">
              <a:lnSpc>
                <a:spcPct val="100000"/>
              </a:lnSpc>
              <a:spcBef>
                <a:spcPts val="400"/>
              </a:spcBef>
              <a:buNone/>
            </a:pPr>
            <a:r>
              <a:rPr lang="en-US" sz="1600" dirty="0"/>
              <a:t>To change the name of the American Society of Hospital Pharmacists, Inc. (ASHP) to the American Society of Health-System Pharmacists, Inc. (ASHP), effective January 1, 1995; further,</a:t>
            </a:r>
          </a:p>
          <a:p>
            <a:pPr marL="457200" lvl="1" indent="0">
              <a:lnSpc>
                <a:spcPct val="100000"/>
              </a:lnSpc>
              <a:spcBef>
                <a:spcPts val="400"/>
              </a:spcBef>
              <a:buNone/>
            </a:pPr>
            <a:endParaRPr lang="en-US" sz="1600" dirty="0"/>
          </a:p>
          <a:p>
            <a:pPr marL="457200" lvl="1" indent="0">
              <a:lnSpc>
                <a:spcPct val="100000"/>
              </a:lnSpc>
              <a:spcBef>
                <a:spcPts val="400"/>
              </a:spcBef>
              <a:buNone/>
            </a:pPr>
            <a:r>
              <a:rPr lang="en-US" sz="1600" dirty="0"/>
              <a:t>To amend the ASHP Charter, Second Article, by deleting Hospital and substituting Health-System; further,</a:t>
            </a:r>
          </a:p>
          <a:p>
            <a:pPr marL="457200" lvl="1" indent="0">
              <a:lnSpc>
                <a:spcPct val="100000"/>
              </a:lnSpc>
              <a:spcBef>
                <a:spcPts val="400"/>
              </a:spcBef>
              <a:buNone/>
            </a:pPr>
            <a:endParaRPr lang="en-US" sz="1600" dirty="0"/>
          </a:p>
          <a:p>
            <a:pPr marL="457200" lvl="1" indent="0">
              <a:lnSpc>
                <a:spcPct val="100000"/>
              </a:lnSpc>
              <a:spcBef>
                <a:spcPts val="400"/>
              </a:spcBef>
              <a:buNone/>
            </a:pPr>
            <a:r>
              <a:rPr lang="en-US" sz="1600" dirty="0"/>
              <a:t>To amend and restate the ASHP Bylaws, Article 1.1, to conform to the amended ASHP Charter; further,</a:t>
            </a:r>
          </a:p>
          <a:p>
            <a:pPr marL="457200" lvl="1" indent="0">
              <a:lnSpc>
                <a:spcPct val="100000"/>
              </a:lnSpc>
              <a:spcBef>
                <a:spcPts val="400"/>
              </a:spcBef>
              <a:buNone/>
            </a:pPr>
            <a:endParaRPr lang="en-US" sz="1600" dirty="0"/>
          </a:p>
          <a:p>
            <a:pPr marL="457200" lvl="1" indent="0">
              <a:lnSpc>
                <a:spcPct val="100000"/>
              </a:lnSpc>
              <a:spcBef>
                <a:spcPts val="400"/>
              </a:spcBef>
              <a:buNone/>
            </a:pPr>
            <a:r>
              <a:rPr lang="en-US" sz="1600" dirty="0"/>
              <a:t>To declare that this Charter amendment is advisable, and direct that the Charter amendment be submitted to the House of Delegates and the membership for consideration.</a:t>
            </a:r>
          </a:p>
          <a:p>
            <a:pPr marL="0" indent="0">
              <a:lnSpc>
                <a:spcPct val="100000"/>
              </a:lnSpc>
              <a:spcBef>
                <a:spcPts val="400"/>
              </a:spcBef>
              <a:buNone/>
            </a:pPr>
            <a:endParaRPr lang="en-US" sz="1600" dirty="0"/>
          </a:p>
          <a:p>
            <a:pPr marL="0" indent="0">
              <a:lnSpc>
                <a:spcPct val="100000"/>
              </a:lnSpc>
              <a:spcBef>
                <a:spcPts val="400"/>
              </a:spcBef>
              <a:buNone/>
            </a:pPr>
            <a:r>
              <a:rPr lang="en-US" sz="1600" i="1" dirty="0"/>
              <a:t>The ASHP membership approved this action by mail ballot, September 1994.</a:t>
            </a:r>
          </a:p>
        </p:txBody>
      </p:sp>
      <p:sp>
        <p:nvSpPr>
          <p:cNvPr id="2" name="Footer Placeholder 1">
            <a:extLst>
              <a:ext uri="{FF2B5EF4-FFF2-40B4-BE49-F238E27FC236}">
                <a16:creationId xmlns:a16="http://schemas.microsoft.com/office/drawing/2014/main" id="{6E1C9A7F-25DD-167D-9EB8-DB6093C5AB1B}"/>
              </a:ext>
            </a:extLst>
          </p:cNvPr>
          <p:cNvSpPr>
            <a:spLocks noGrp="1"/>
          </p:cNvSpPr>
          <p:nvPr>
            <p:ph type="ftr" sz="quarter" idx="11"/>
          </p:nvPr>
        </p:nvSpPr>
        <p:spPr/>
        <p:txBody>
          <a:bodyPr/>
          <a:lstStyle/>
          <a:p>
            <a:r>
              <a:rPr lang="en-US" dirty="0"/>
              <a:t>Policies Approved in the March 2026 ASHP House of Delegates</a:t>
            </a:r>
          </a:p>
        </p:txBody>
      </p:sp>
    </p:spTree>
    <p:extLst>
      <p:ext uri="{BB962C8B-B14F-4D97-AF65-F5344CB8AC3E}">
        <p14:creationId xmlns:p14="http://schemas.microsoft.com/office/powerpoint/2010/main" val="1537692530"/>
      </p:ext>
    </p:extLst>
  </p:cSld>
  <p:clrMapOvr>
    <a:masterClrMapping/>
  </p:clrMapOvr>
</p:sld>
</file>

<file path=ppt/theme/theme1.xml><?xml version="1.0" encoding="utf-8"?>
<a:theme xmlns:a="http://schemas.openxmlformats.org/drawingml/2006/main" name="ASHP Master Template 2023">
  <a:themeElements>
    <a:clrScheme name="ASHP PPT">
      <a:dk1>
        <a:srgbClr val="44546A"/>
      </a:dk1>
      <a:lt1>
        <a:sysClr val="window" lastClr="FFFFFF"/>
      </a:lt1>
      <a:dk2>
        <a:srgbClr val="002852"/>
      </a:dk2>
      <a:lt2>
        <a:srgbClr val="C8E8F3"/>
      </a:lt2>
      <a:accent1>
        <a:srgbClr val="006EB7"/>
      </a:accent1>
      <a:accent2>
        <a:srgbClr val="5DC9E7"/>
      </a:accent2>
      <a:accent3>
        <a:srgbClr val="70AD47"/>
      </a:accent3>
      <a:accent4>
        <a:srgbClr val="F47932"/>
      </a:accent4>
      <a:accent5>
        <a:srgbClr val="FFC000"/>
      </a:accent5>
      <a:accent6>
        <a:srgbClr val="002852"/>
      </a:accent6>
      <a:hlink>
        <a:srgbClr val="006EB7"/>
      </a:hlink>
      <a:folHlink>
        <a:srgbClr val="5DC9E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P Master Template 2023.potx" id="{06D6047E-51EE-4E37-8447-E45D426F0C79}" vid="{F0A01331-CC41-4D6F-938B-493744B705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3A4BF3B34352241BAF9B90D1AABB212" ma:contentTypeVersion="13" ma:contentTypeDescription="Create a new document." ma:contentTypeScope="" ma:versionID="62d03e1cf84609ee43a4e983405f791f">
  <xsd:schema xmlns:xsd="http://www.w3.org/2001/XMLSchema" xmlns:xs="http://www.w3.org/2001/XMLSchema" xmlns:p="http://schemas.microsoft.com/office/2006/metadata/properties" xmlns:ns2="85511f91-dbf9-4f6e-bb5d-9a6474992674" xmlns:ns3="2e5dc6c2-5aac-4242-bea2-0fb687276beb" targetNamespace="http://schemas.microsoft.com/office/2006/metadata/properties" ma:root="true" ma:fieldsID="b1ec7e0d8d23ae65dafdd503fdb6cc5a" ns2:_="" ns3:_="">
    <xsd:import namespace="85511f91-dbf9-4f6e-bb5d-9a6474992674"/>
    <xsd:import namespace="2e5dc6c2-5aac-4242-bea2-0fb687276be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Location"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511f91-dbf9-4f6e-bb5d-9a6474992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Location" ma:index="16" nillable="true" ma:displayName="Location" ma:indexed="true" ma:internalName="MediaServiceLocation" ma:readOnly="true">
      <xsd:simpleType>
        <xsd:restriction base="dms:Text"/>
      </xsd:simpleType>
    </xsd:element>
    <xsd:element name="lcf76f155ced4ddcb4097134ff3c332f" ma:index="18" nillable="true" ma:taxonomy="true" ma:internalName="lcf76f155ced4ddcb4097134ff3c332f" ma:taxonomyFieldName="MediaServiceImageTags" ma:displayName="Image Tags" ma:readOnly="false" ma:fieldId="{5cf76f15-5ced-4ddc-b409-7134ff3c332f}" ma:taxonomyMulti="true" ma:sspId="32d68d1a-ea82-452c-bf2f-d734c326d180"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e5dc6c2-5aac-4242-bea2-0fb687276beb"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4d58b30a-84cf-47f4-bb84-d0485ab1268b}" ma:internalName="TaxCatchAll" ma:showField="CatchAllData" ma:web="2e5dc6c2-5aac-4242-bea2-0fb687276b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5511f91-dbf9-4f6e-bb5d-9a6474992674">
      <Terms xmlns="http://schemas.microsoft.com/office/infopath/2007/PartnerControls"/>
    </lcf76f155ced4ddcb4097134ff3c332f>
    <TaxCatchAll xmlns="2e5dc6c2-5aac-4242-bea2-0fb687276beb"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2E4F81-24BF-4F73-8813-DF1D14006C5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511f91-dbf9-4f6e-bb5d-9a6474992674"/>
    <ds:schemaRef ds:uri="2e5dc6c2-5aac-4242-bea2-0fb687276b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0C2BE7C-B816-46CB-A9B3-6F0CD21988AE}">
  <ds:schemaRefs>
    <ds:schemaRef ds:uri="http://schemas.microsoft.com/office/2006/documentManagement/types"/>
    <ds:schemaRef ds:uri="http://purl.org/dc/elements/1.1/"/>
    <ds:schemaRef ds:uri="http://www.w3.org/XML/1998/namespace"/>
    <ds:schemaRef ds:uri="http://purl.org/dc/terms/"/>
    <ds:schemaRef ds:uri="http://purl.org/dc/dcmitype/"/>
    <ds:schemaRef ds:uri="http://schemas.microsoft.com/office/infopath/2007/PartnerControls"/>
    <ds:schemaRef ds:uri="http://schemas.openxmlformats.org/package/2006/metadata/core-properties"/>
    <ds:schemaRef ds:uri="2e5dc6c2-5aac-4242-bea2-0fb687276beb"/>
    <ds:schemaRef ds:uri="85511f91-dbf9-4f6e-bb5d-9a6474992674"/>
    <ds:schemaRef ds:uri="http://schemas.microsoft.com/office/2006/metadata/properties"/>
  </ds:schemaRefs>
</ds:datastoreItem>
</file>

<file path=customXml/itemProps3.xml><?xml version="1.0" encoding="utf-8"?>
<ds:datastoreItem xmlns:ds="http://schemas.openxmlformats.org/officeDocument/2006/customXml" ds:itemID="{4546493E-FF30-433A-95CF-ABD5FAD2F8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ASHP Master Template 2023</Template>
  <TotalTime>8945</TotalTime>
  <Words>1834</Words>
  <Application>Microsoft Office PowerPoint</Application>
  <PresentationFormat>Widescreen</PresentationFormat>
  <Paragraphs>156</Paragraphs>
  <Slides>17</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Franklin Gothic Book</vt:lpstr>
      <vt:lpstr>Franklin Gothic Medium</vt:lpstr>
      <vt:lpstr>Garamond</vt:lpstr>
      <vt:lpstr>Wingdings</vt:lpstr>
      <vt:lpstr>ASHP Master Template 2023</vt:lpstr>
      <vt:lpstr>Policies Approved  in the March 2026 ASHP House of Delegates</vt:lpstr>
      <vt:lpstr>The ASHP House of Delegates</vt:lpstr>
      <vt:lpstr>ASHP Policy Process</vt:lpstr>
      <vt:lpstr>March 2026 Virtual House of Delegates</vt:lpstr>
      <vt:lpstr>CEWD: Responsible Integration of Artificial Intelligence in Pharmacy Education and Training</vt:lpstr>
      <vt:lpstr>CEWD: Fostering Leadership Development (Discontinuation)</vt:lpstr>
      <vt:lpstr>CPM: Safe Use of Controlled Substances Through Regulatory Reform</vt:lpstr>
      <vt:lpstr>CPM: Pharmacy Leadership of Infusion Services</vt:lpstr>
      <vt:lpstr>CPM: Name Change (Discontinuation)</vt:lpstr>
      <vt:lpstr>CPhP: Ready-to-Use Packaging for all Settings (Discontinuation)</vt:lpstr>
      <vt:lpstr>CPhP: ASHP Statement on Reporting Medical Errors (Discontinuation)</vt:lpstr>
      <vt:lpstr>CPuP: Integrity of Pharmacist Provided Health Information</vt:lpstr>
      <vt:lpstr>CPuP: Pharmacist Engagement in and Payment for Telehealth (Discontinuation)</vt:lpstr>
      <vt:lpstr>COT: Deregulation of Prescription Drugs</vt:lpstr>
      <vt:lpstr>COT: Drug Dosing in Conditions that Modify Pharmacokinetics and Pharmacodynamics</vt:lpstr>
      <vt:lpstr>COT: Direct-to-Consumer Clinical Genetic Tests</vt:lpstr>
      <vt:lpstr>Questions or Suggestions?</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Kathleen Hemming</dc:creator>
  <cp:lastModifiedBy>Moyo Myers</cp:lastModifiedBy>
  <cp:revision>115</cp:revision>
  <cp:lastPrinted>2025-02-04T21:22:03Z</cp:lastPrinted>
  <dcterms:created xsi:type="dcterms:W3CDTF">2020-03-04T15:28:27Z</dcterms:created>
  <dcterms:modified xsi:type="dcterms:W3CDTF">2026-03-23T14:56:38Z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0x01010073A4BF3B34352241BAF9B90D1AABB212</vt:lpwstr>
  </property>
  <property fmtid="{D5CDD505-2E9C-101B-9397-08002B2CF9AE}" pid="3" name="MediaServiceImageTags">
    <vt:lpwstr/>
  </property>
</Properties>
</file>