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0"/>
  </p:notesMasterIdLst>
  <p:handoutMasterIdLst>
    <p:handoutMasterId r:id="rId131"/>
  </p:handoutMasterIdLst>
  <p:sldIdLst>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326" r:id="rId67"/>
    <p:sldId id="327" r:id="rId68"/>
    <p:sldId id="328" r:id="rId69"/>
    <p:sldId id="329" r:id="rId70"/>
    <p:sldId id="330" r:id="rId71"/>
    <p:sldId id="331" r:id="rId72"/>
    <p:sldId id="332" r:id="rId73"/>
    <p:sldId id="333" r:id="rId74"/>
    <p:sldId id="334" r:id="rId75"/>
    <p:sldId id="335" r:id="rId76"/>
    <p:sldId id="336" r:id="rId77"/>
    <p:sldId id="337" r:id="rId78"/>
    <p:sldId id="338" r:id="rId79"/>
    <p:sldId id="339" r:id="rId80"/>
    <p:sldId id="340" r:id="rId81"/>
    <p:sldId id="341" r:id="rId82"/>
    <p:sldId id="342" r:id="rId83"/>
    <p:sldId id="343" r:id="rId84"/>
    <p:sldId id="344" r:id="rId85"/>
    <p:sldId id="345" r:id="rId86"/>
    <p:sldId id="346" r:id="rId87"/>
    <p:sldId id="347" r:id="rId88"/>
    <p:sldId id="348" r:id="rId89"/>
    <p:sldId id="349" r:id="rId90"/>
    <p:sldId id="350" r:id="rId91"/>
    <p:sldId id="351" r:id="rId92"/>
    <p:sldId id="352" r:id="rId93"/>
    <p:sldId id="353" r:id="rId94"/>
    <p:sldId id="354" r:id="rId95"/>
    <p:sldId id="355" r:id="rId96"/>
    <p:sldId id="356" r:id="rId97"/>
    <p:sldId id="357" r:id="rId98"/>
    <p:sldId id="358" r:id="rId99"/>
    <p:sldId id="359" r:id="rId100"/>
    <p:sldId id="360" r:id="rId101"/>
    <p:sldId id="361" r:id="rId102"/>
    <p:sldId id="362" r:id="rId103"/>
    <p:sldId id="363" r:id="rId104"/>
    <p:sldId id="364" r:id="rId105"/>
    <p:sldId id="365" r:id="rId106"/>
    <p:sldId id="366" r:id="rId107"/>
    <p:sldId id="367" r:id="rId108"/>
    <p:sldId id="368" r:id="rId109"/>
    <p:sldId id="369" r:id="rId110"/>
    <p:sldId id="370" r:id="rId111"/>
    <p:sldId id="371" r:id="rId112"/>
    <p:sldId id="372" r:id="rId113"/>
    <p:sldId id="373" r:id="rId114"/>
    <p:sldId id="374" r:id="rId115"/>
    <p:sldId id="375" r:id="rId116"/>
    <p:sldId id="376" r:id="rId117"/>
    <p:sldId id="377" r:id="rId118"/>
    <p:sldId id="378" r:id="rId119"/>
    <p:sldId id="379" r:id="rId120"/>
    <p:sldId id="380" r:id="rId121"/>
    <p:sldId id="381" r:id="rId122"/>
    <p:sldId id="382" r:id="rId123"/>
    <p:sldId id="383" r:id="rId124"/>
    <p:sldId id="384" r:id="rId125"/>
    <p:sldId id="385" r:id="rId126"/>
    <p:sldId id="386" r:id="rId127"/>
    <p:sldId id="387" r:id="rId128"/>
    <p:sldId id="388" r:id="rId1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83394" autoAdjust="0"/>
  </p:normalViewPr>
  <p:slideViewPr>
    <p:cSldViewPr snapToGrid="0">
      <p:cViewPr varScale="1">
        <p:scale>
          <a:sx n="61" d="100"/>
          <a:sy n="61" d="100"/>
        </p:scale>
        <p:origin x="978" y="66"/>
      </p:cViewPr>
      <p:guideLst/>
    </p:cSldViewPr>
  </p:slideViewPr>
  <p:notesTextViewPr>
    <p:cViewPr>
      <p:scale>
        <a:sx n="1" d="1"/>
        <a:sy n="1" d="1"/>
      </p:scale>
      <p:origin x="0" y="0"/>
    </p:cViewPr>
  </p:notesTextViewPr>
  <p:notesViewPr>
    <p:cSldViewPr snapToGrid="0">
      <p:cViewPr varScale="1">
        <p:scale>
          <a:sx n="85" d="100"/>
          <a:sy n="85" d="100"/>
        </p:scale>
        <p:origin x="2952" y="8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notesMaster" Target="notesMasters/notesMaster1.xml"/><Relationship Id="rId135"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handoutMaster" Target="handoutMasters/handout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presProps" Target="pres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A13936-C90F-4276-9EAB-ECD2D2DD233C}" type="datetimeFigureOut">
              <a:rPr lang="en-US" smtClean="0"/>
              <a:t>5/7/2026</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3811327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A09F0A-BD0F-4ECB-A13B-0BBA24FAFDF2}" type="datetimeFigureOut">
              <a:rPr lang="en-US" smtClean="0"/>
              <a:t>5/7/2026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DECB31-ECE8-47C9-9862-C0BF7A3CC17F}" type="slidenum">
              <a:rPr lang="en-US" smtClean="0"/>
              <a:t>‹#›</a:t>
            </a:fld>
            <a:endParaRPr lang="en-US" dirty="0"/>
          </a:p>
        </p:txBody>
      </p:sp>
    </p:spTree>
    <p:extLst>
      <p:ext uri="{BB962C8B-B14F-4D97-AF65-F5344CB8AC3E}">
        <p14:creationId xmlns:p14="http://schemas.microsoft.com/office/powerpoint/2010/main" val="3583020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28E66-AFA7-4722-AD3B-5A50D7096067}" type="slidenum">
              <a:rPr lang="en-US" smtClean="0"/>
              <a:t>1</a:t>
            </a:fld>
            <a:endParaRPr lang="en-US" dirty="0"/>
          </a:p>
        </p:txBody>
      </p:sp>
    </p:spTree>
    <p:extLst>
      <p:ext uri="{BB962C8B-B14F-4D97-AF65-F5344CB8AC3E}">
        <p14:creationId xmlns:p14="http://schemas.microsoft.com/office/powerpoint/2010/main" val="2944701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please replace the ASHP Foundation logo? This one is blurry on a big screen. </a:t>
            </a:r>
          </a:p>
        </p:txBody>
      </p:sp>
      <p:sp>
        <p:nvSpPr>
          <p:cNvPr id="4" name="Slide Number Placeholder 3"/>
          <p:cNvSpPr>
            <a:spLocks noGrp="1"/>
          </p:cNvSpPr>
          <p:nvPr>
            <p:ph type="sldNum" sz="quarter" idx="5"/>
          </p:nvPr>
        </p:nvSpPr>
        <p:spPr/>
        <p:txBody>
          <a:bodyPr/>
          <a:lstStyle/>
          <a:p>
            <a:fld id="{B6228E66-AFA7-4722-AD3B-5A50D7096067}" type="slidenum">
              <a:rPr lang="en-US" smtClean="0"/>
              <a:t>2</a:t>
            </a:fld>
            <a:endParaRPr lang="en-US" dirty="0"/>
          </a:p>
        </p:txBody>
      </p:sp>
    </p:spTree>
    <p:extLst>
      <p:ext uri="{BB962C8B-B14F-4D97-AF65-F5344CB8AC3E}">
        <p14:creationId xmlns:p14="http://schemas.microsoft.com/office/powerpoint/2010/main" val="273200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title is not editable. Would like slide title to say: Pharmacy Forecast Methodology</a:t>
            </a:r>
          </a:p>
        </p:txBody>
      </p:sp>
      <p:sp>
        <p:nvSpPr>
          <p:cNvPr id="4" name="Slide Number Placeholder 3"/>
          <p:cNvSpPr>
            <a:spLocks noGrp="1"/>
          </p:cNvSpPr>
          <p:nvPr>
            <p:ph type="sldNum" sz="quarter" idx="5"/>
          </p:nvPr>
        </p:nvSpPr>
        <p:spPr/>
        <p:txBody>
          <a:bodyPr/>
          <a:lstStyle/>
          <a:p>
            <a:fld id="{B6228E66-AFA7-4722-AD3B-5A50D7096067}" type="slidenum">
              <a:rPr lang="en-US" smtClean="0"/>
              <a:t>7</a:t>
            </a:fld>
            <a:endParaRPr lang="en-US" dirty="0"/>
          </a:p>
        </p:txBody>
      </p:sp>
    </p:spTree>
    <p:extLst>
      <p:ext uri="{BB962C8B-B14F-4D97-AF65-F5344CB8AC3E}">
        <p14:creationId xmlns:p14="http://schemas.microsoft.com/office/powerpoint/2010/main" val="3812956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28E66-AFA7-4722-AD3B-5A50D7096067}" type="slidenum">
              <a:rPr lang="en-US" smtClean="0"/>
              <a:t>72</a:t>
            </a:fld>
            <a:endParaRPr lang="en-US" dirty="0"/>
          </a:p>
        </p:txBody>
      </p:sp>
    </p:spTree>
    <p:extLst>
      <p:ext uri="{BB962C8B-B14F-4D97-AF65-F5344CB8AC3E}">
        <p14:creationId xmlns:p14="http://schemas.microsoft.com/office/powerpoint/2010/main" val="1917751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28E66-AFA7-4722-AD3B-5A50D7096067}" type="slidenum">
              <a:rPr lang="en-US" smtClean="0"/>
              <a:t>97</a:t>
            </a:fld>
            <a:endParaRPr lang="en-US" dirty="0"/>
          </a:p>
        </p:txBody>
      </p:sp>
    </p:spTree>
    <p:extLst>
      <p:ext uri="{BB962C8B-B14F-4D97-AF65-F5344CB8AC3E}">
        <p14:creationId xmlns:p14="http://schemas.microsoft.com/office/powerpoint/2010/main" val="2003224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 participants</a:t>
            </a:r>
            <a:r>
              <a:rPr lang="en-US" baseline="0" dirty="0"/>
              <a:t> were asked to reflect on “preparedness” to select statements and this was compared to “likelihood” of the statement occurring responses to the survey question.  This slide shows the gap and can be used to wrap up session on the opportunities and journey that is in front of pharmacy to achieve what the ‘wisdom of the crowd’ predicts will be our practice environment.</a:t>
            </a:r>
            <a:endParaRPr lang="en-US" dirty="0"/>
          </a:p>
        </p:txBody>
      </p:sp>
      <p:sp>
        <p:nvSpPr>
          <p:cNvPr id="4" name="Slide Number Placeholder 3"/>
          <p:cNvSpPr>
            <a:spLocks noGrp="1"/>
          </p:cNvSpPr>
          <p:nvPr>
            <p:ph type="sldNum" sz="quarter" idx="10"/>
          </p:nvPr>
        </p:nvSpPr>
        <p:spPr/>
        <p:txBody>
          <a:bodyPr/>
          <a:lstStyle/>
          <a:p>
            <a:fld id="{CBDECB31-ECE8-47C9-9862-C0BF7A3CC17F}" type="slidenum">
              <a:rPr lang="en-US" smtClean="0"/>
              <a:t>118</a:t>
            </a:fld>
            <a:endParaRPr lang="en-US" dirty="0"/>
          </a:p>
        </p:txBody>
      </p:sp>
    </p:spTree>
    <p:extLst>
      <p:ext uri="{BB962C8B-B14F-4D97-AF65-F5344CB8AC3E}">
        <p14:creationId xmlns:p14="http://schemas.microsoft.com/office/powerpoint/2010/main" val="3823650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 participants were asked to reflect on “preparedness” to select statements and this was compared to “likelihood” of the statement occurring responses to the survey question.  This slide shows the gap and can be used to wrap up session on the opportunities and journey that is in front of pharmacy to achieve what the ‘wisdom of the crowd’ predicts will be our practice environment.</a:t>
            </a:r>
          </a:p>
          <a:p>
            <a:endParaRPr lang="en-US" dirty="0"/>
          </a:p>
        </p:txBody>
      </p:sp>
      <p:sp>
        <p:nvSpPr>
          <p:cNvPr id="4" name="Slide Number Placeholder 3"/>
          <p:cNvSpPr>
            <a:spLocks noGrp="1"/>
          </p:cNvSpPr>
          <p:nvPr>
            <p:ph type="sldNum" sz="quarter" idx="10"/>
          </p:nvPr>
        </p:nvSpPr>
        <p:spPr/>
        <p:txBody>
          <a:bodyPr/>
          <a:lstStyle/>
          <a:p>
            <a:fld id="{CBDECB31-ECE8-47C9-9862-C0BF7A3CC17F}" type="slidenum">
              <a:rPr lang="en-US" smtClean="0"/>
              <a:t>119</a:t>
            </a:fld>
            <a:endParaRPr lang="en-US" dirty="0"/>
          </a:p>
        </p:txBody>
      </p:sp>
    </p:spTree>
    <p:extLst>
      <p:ext uri="{BB962C8B-B14F-4D97-AF65-F5344CB8AC3E}">
        <p14:creationId xmlns:p14="http://schemas.microsoft.com/office/powerpoint/2010/main" val="299030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 participants were asked to reflect on “preparedness” to select statements and this was compared to “likelihood” of the statement occurring responses to the survey question.  This slide shows the gap and can be used to wrap up session on the opportunities and journey that is in front of pharmacy to achieve what the ‘wisdom of the crowd’ predicts will be our practice environment.</a:t>
            </a:r>
          </a:p>
          <a:p>
            <a:endParaRPr lang="en-US" dirty="0"/>
          </a:p>
        </p:txBody>
      </p:sp>
      <p:sp>
        <p:nvSpPr>
          <p:cNvPr id="4" name="Slide Number Placeholder 3"/>
          <p:cNvSpPr>
            <a:spLocks noGrp="1"/>
          </p:cNvSpPr>
          <p:nvPr>
            <p:ph type="sldNum" sz="quarter" idx="10"/>
          </p:nvPr>
        </p:nvSpPr>
        <p:spPr/>
        <p:txBody>
          <a:bodyPr/>
          <a:lstStyle/>
          <a:p>
            <a:fld id="{CBDECB31-ECE8-47C9-9862-C0BF7A3CC17F}" type="slidenum">
              <a:rPr lang="en-US" smtClean="0"/>
              <a:t>120</a:t>
            </a:fld>
            <a:endParaRPr lang="en-US" dirty="0"/>
          </a:p>
        </p:txBody>
      </p:sp>
    </p:spTree>
    <p:extLst>
      <p:ext uri="{BB962C8B-B14F-4D97-AF65-F5344CB8AC3E}">
        <p14:creationId xmlns:p14="http://schemas.microsoft.com/office/powerpoint/2010/main" val="8676939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5934" t="1905" r="-3893" b="136"/>
          <a:stretch/>
        </p:blipFill>
        <p:spPr>
          <a:xfrm>
            <a:off x="0" y="0"/>
            <a:ext cx="6760585" cy="685800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584985" y="0"/>
            <a:ext cx="10607015" cy="6858000"/>
          </a:xfrm>
          <a:prstGeom prst="rect">
            <a:avLst/>
          </a:prstGeom>
        </p:spPr>
      </p:pic>
      <p:sp>
        <p:nvSpPr>
          <p:cNvPr id="2" name="Title 1"/>
          <p:cNvSpPr>
            <a:spLocks noGrp="1"/>
          </p:cNvSpPr>
          <p:nvPr>
            <p:ph type="ctrTitle"/>
          </p:nvPr>
        </p:nvSpPr>
        <p:spPr>
          <a:xfrm>
            <a:off x="5800724" y="950913"/>
            <a:ext cx="5686426" cy="2220912"/>
          </a:xfrm>
        </p:spPr>
        <p:txBody>
          <a:bodyPr anchor="b">
            <a:normAutofit/>
          </a:bodyPr>
          <a:lstStyle>
            <a:lvl1pPr algn="ctr">
              <a:defRPr sz="5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800724" y="3446258"/>
            <a:ext cx="5686425" cy="1811542"/>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9" name="Straight Connector 8"/>
          <p:cNvCxnSpPr/>
          <p:nvPr userDrawn="1"/>
        </p:nvCxnSpPr>
        <p:spPr>
          <a:xfrm>
            <a:off x="8330054" y="3309041"/>
            <a:ext cx="62776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33387" y="5691187"/>
            <a:ext cx="1530874" cy="777875"/>
          </a:xfrm>
          <a:prstGeom prst="rect">
            <a:avLst/>
          </a:prstGeom>
        </p:spPr>
      </p:pic>
    </p:spTree>
    <p:extLst>
      <p:ext uri="{BB962C8B-B14F-4D97-AF65-F5344CB8AC3E}">
        <p14:creationId xmlns:p14="http://schemas.microsoft.com/office/powerpoint/2010/main" val="1273936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838200" y="6356350"/>
            <a:ext cx="7315200" cy="365125"/>
          </a:xfrm>
          <a:prstGeom prst="rect">
            <a:avLst/>
          </a:prstGeom>
        </p:spPr>
        <p:txBody>
          <a:bodyPr/>
          <a:lstStyle/>
          <a:p>
            <a:endParaRPr lang="en-US" dirty="0"/>
          </a:p>
        </p:txBody>
      </p:sp>
    </p:spTree>
    <p:extLst>
      <p:ext uri="{BB962C8B-B14F-4D97-AF65-F5344CB8AC3E}">
        <p14:creationId xmlns:p14="http://schemas.microsoft.com/office/powerpoint/2010/main" val="1868824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225550"/>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7381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7381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839788" y="6356350"/>
            <a:ext cx="7313612" cy="365125"/>
          </a:xfrm>
          <a:prstGeom prst="rect">
            <a:avLst/>
          </a:prstGeom>
        </p:spPr>
        <p:txBody>
          <a:bodyPr/>
          <a:lstStyle/>
          <a:p>
            <a:endParaRPr lang="en-US" dirty="0"/>
          </a:p>
        </p:txBody>
      </p:sp>
    </p:spTree>
    <p:extLst>
      <p:ext uri="{BB962C8B-B14F-4D97-AF65-F5344CB8AC3E}">
        <p14:creationId xmlns:p14="http://schemas.microsoft.com/office/powerpoint/2010/main" val="2135998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
        <p:nvSpPr>
          <p:cNvPr id="10" name="Rectangle 9"/>
          <p:cNvSpPr/>
          <p:nvPr userDrawn="1"/>
        </p:nvSpPr>
        <p:spPr>
          <a:xfrm>
            <a:off x="6194424" y="7257"/>
            <a:ext cx="5997575" cy="6850742"/>
          </a:xfrm>
          <a:prstGeom prst="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0" y="7257"/>
            <a:ext cx="5997575" cy="6850743"/>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419893" y="2281238"/>
            <a:ext cx="5120640" cy="738187"/>
          </a:xfrm>
        </p:spPr>
        <p:txBody>
          <a:bodyPr anchor="b"/>
          <a:lstStyle>
            <a:lvl1pPr marL="0" indent="0" algn="ctr">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19893" y="3239096"/>
            <a:ext cx="5120640" cy="3232347"/>
          </a:xfrm>
        </p:spPr>
        <p:txBody>
          <a:bodyPr>
            <a:normAutofit/>
          </a:bodyPr>
          <a:lstStyle>
            <a:lvl1pPr>
              <a:buClr>
                <a:schemeClr val="bg2"/>
              </a:buClr>
              <a:defRPr sz="2400">
                <a:solidFill>
                  <a:schemeClr val="bg1"/>
                </a:solidFill>
              </a:defRPr>
            </a:lvl1pPr>
            <a:lvl2pPr>
              <a:buClr>
                <a:schemeClr val="bg2"/>
              </a:buClr>
              <a:defRPr sz="2000">
                <a:solidFill>
                  <a:schemeClr val="bg1"/>
                </a:solidFill>
              </a:defRPr>
            </a:lvl2pPr>
            <a:lvl3pPr>
              <a:buClr>
                <a:schemeClr val="bg2"/>
              </a:buClr>
              <a:defRPr sz="1800">
                <a:solidFill>
                  <a:schemeClr val="bg1"/>
                </a:solidFill>
              </a:defRPr>
            </a:lvl3pPr>
            <a:lvl4pPr>
              <a:buClr>
                <a:schemeClr val="bg2"/>
              </a:buClr>
              <a:defRPr sz="1600">
                <a:solidFill>
                  <a:schemeClr val="bg1"/>
                </a:solidFill>
              </a:defRPr>
            </a:lvl4pPr>
            <a:lvl5pPr>
              <a:buClr>
                <a:schemeClr val="bg2"/>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2891" y="2281237"/>
            <a:ext cx="5120640" cy="738187"/>
          </a:xfrm>
        </p:spPr>
        <p:txBody>
          <a:bodyPr anchor="b"/>
          <a:lstStyle>
            <a:lvl1pPr marL="0" indent="0" algn="ctr">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2891" y="3239096"/>
            <a:ext cx="5120640" cy="3232348"/>
          </a:xfrm>
        </p:spPr>
        <p:txBody>
          <a:bodyPr>
            <a:normAutofit/>
          </a:bodyPr>
          <a:lstStyle>
            <a:lvl1pPr>
              <a:buClr>
                <a:schemeClr val="accent6"/>
              </a:buClr>
              <a:defRPr sz="2400">
                <a:solidFill>
                  <a:schemeClr val="bg1"/>
                </a:solidFill>
              </a:defRPr>
            </a:lvl1pPr>
            <a:lvl2pPr>
              <a:buClr>
                <a:schemeClr val="accent6"/>
              </a:buClr>
              <a:defRPr sz="2000">
                <a:solidFill>
                  <a:schemeClr val="bg1"/>
                </a:solidFill>
              </a:defRPr>
            </a:lvl2pPr>
            <a:lvl3pPr>
              <a:buClr>
                <a:schemeClr val="accent6"/>
              </a:buClr>
              <a:defRPr sz="1800">
                <a:solidFill>
                  <a:schemeClr val="bg1"/>
                </a:solidFill>
              </a:defRPr>
            </a:lvl3pPr>
            <a:lvl4pPr>
              <a:buClr>
                <a:schemeClr val="accent6"/>
              </a:buClr>
              <a:defRPr sz="1600">
                <a:solidFill>
                  <a:schemeClr val="bg1"/>
                </a:solidFill>
              </a:defRPr>
            </a:lvl4pPr>
            <a:lvl5pPr>
              <a:buClr>
                <a:schemeClr val="accent6"/>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3"/>
          <p:cNvSpPr>
            <a:spLocks noGrp="1"/>
          </p:cNvSpPr>
          <p:nvPr>
            <p:ph type="pic" sz="quarter" idx="11"/>
          </p:nvPr>
        </p:nvSpPr>
        <p:spPr>
          <a:xfrm>
            <a:off x="0" y="0"/>
            <a:ext cx="5997575" cy="2061566"/>
          </a:xfrm>
          <a:solidFill>
            <a:schemeClr val="bg1">
              <a:lumMod val="95000"/>
            </a:schemeClr>
          </a:solidFill>
        </p:spPr>
        <p:txBody>
          <a:bodyPr/>
          <a:lstStyle/>
          <a:p>
            <a:r>
              <a:rPr lang="en-US" dirty="0"/>
              <a:t>Click icon to add picture</a:t>
            </a:r>
          </a:p>
        </p:txBody>
      </p:sp>
      <p:sp>
        <p:nvSpPr>
          <p:cNvPr id="12" name="Picture Placeholder 13"/>
          <p:cNvSpPr>
            <a:spLocks noGrp="1"/>
          </p:cNvSpPr>
          <p:nvPr>
            <p:ph type="pic" sz="quarter" idx="10"/>
          </p:nvPr>
        </p:nvSpPr>
        <p:spPr>
          <a:xfrm>
            <a:off x="6194425" y="1"/>
            <a:ext cx="5997575" cy="2068824"/>
          </a:xfrm>
          <a:solidFill>
            <a:schemeClr val="bg1">
              <a:lumMod val="95000"/>
            </a:schemeClr>
          </a:solidFill>
        </p:spPr>
        <p:txBody>
          <a:bodyPr/>
          <a:lstStyle/>
          <a:p>
            <a:r>
              <a:rPr lang="en-US" dirty="0"/>
              <a:t>Click icon to add picture</a:t>
            </a:r>
          </a:p>
        </p:txBody>
      </p:sp>
      <p:cxnSp>
        <p:nvCxnSpPr>
          <p:cNvPr id="13" name="Straight Connector 12"/>
          <p:cNvCxnSpPr/>
          <p:nvPr userDrawn="1"/>
        </p:nvCxnSpPr>
        <p:spPr>
          <a:xfrm>
            <a:off x="0" y="2068825"/>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2405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838200" y="6356350"/>
            <a:ext cx="7315200" cy="365125"/>
          </a:xfrm>
          <a:prstGeom prst="rect">
            <a:avLst/>
          </a:prstGeom>
        </p:spPr>
        <p:txBody>
          <a:bodyPr/>
          <a:lstStyle/>
          <a:p>
            <a:endParaRPr lang="en-US" dirty="0"/>
          </a:p>
        </p:txBody>
      </p:sp>
    </p:spTree>
    <p:extLst>
      <p:ext uri="{BB962C8B-B14F-4D97-AF65-F5344CB8AC3E}">
        <p14:creationId xmlns:p14="http://schemas.microsoft.com/office/powerpoint/2010/main" val="1131309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377190" y="457200"/>
            <a:ext cx="11437620" cy="5943600"/>
            <a:chOff x="432435" y="460609"/>
            <a:chExt cx="11437620" cy="5943600"/>
          </a:xfrm>
        </p:grpSpPr>
        <p:grpSp>
          <p:nvGrpSpPr>
            <p:cNvPr id="5" name="Group 4"/>
            <p:cNvGrpSpPr/>
            <p:nvPr userDrawn="1"/>
          </p:nvGrpSpPr>
          <p:grpSpPr>
            <a:xfrm>
              <a:off x="5461635" y="460609"/>
              <a:ext cx="6408420" cy="5943600"/>
              <a:chOff x="5461635" y="466725"/>
              <a:chExt cx="6408420" cy="5943600"/>
            </a:xfrm>
          </p:grpSpPr>
          <p:sp>
            <p:nvSpPr>
              <p:cNvPr id="6" name="Rectangle 5"/>
              <p:cNvSpPr/>
              <p:nvPr userDrawn="1"/>
            </p:nvSpPr>
            <p:spPr>
              <a:xfrm>
                <a:off x="8665845" y="3438525"/>
                <a:ext cx="3204210" cy="29718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ctr">
                <a:normAutofit/>
              </a:bodyPr>
              <a:lstStyle/>
              <a:p>
                <a:pPr algn="ctr"/>
                <a:endParaRPr lang="en-US" dirty="0"/>
              </a:p>
            </p:txBody>
          </p:sp>
          <p:sp>
            <p:nvSpPr>
              <p:cNvPr id="7" name="Rectangle 6"/>
              <p:cNvSpPr/>
              <p:nvPr userDrawn="1"/>
            </p:nvSpPr>
            <p:spPr>
              <a:xfrm>
                <a:off x="5461635" y="466725"/>
                <a:ext cx="3204210" cy="2971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en-US" dirty="0"/>
              </a:p>
            </p:txBody>
          </p:sp>
          <p:sp>
            <p:nvSpPr>
              <p:cNvPr id="8" name="Rectangle 7"/>
              <p:cNvSpPr/>
              <p:nvPr userDrawn="1"/>
            </p:nvSpPr>
            <p:spPr>
              <a:xfrm>
                <a:off x="8665845" y="466725"/>
                <a:ext cx="3204210" cy="29718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rmAutofit/>
              </a:bodyPr>
              <a:lstStyle/>
              <a:p>
                <a:pPr algn="ctr"/>
                <a:endParaRPr lang="en-US" dirty="0"/>
              </a:p>
            </p:txBody>
          </p:sp>
          <p:sp>
            <p:nvSpPr>
              <p:cNvPr id="9" name="Rectangle 8"/>
              <p:cNvSpPr/>
              <p:nvPr userDrawn="1"/>
            </p:nvSpPr>
            <p:spPr>
              <a:xfrm>
                <a:off x="5461635" y="3438525"/>
                <a:ext cx="3204210" cy="2971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nchor="ctr">
                <a:normAutofit/>
              </a:bodyPr>
              <a:lstStyle/>
              <a:p>
                <a:pPr algn="ctr"/>
                <a:endParaRPr lang="en-US" dirty="0"/>
              </a:p>
            </p:txBody>
          </p:sp>
        </p:grpSp>
        <p:sp>
          <p:nvSpPr>
            <p:cNvPr id="10" name="Rectangle 9"/>
            <p:cNvSpPr/>
            <p:nvPr userDrawn="1"/>
          </p:nvSpPr>
          <p:spPr>
            <a:xfrm>
              <a:off x="432435" y="460609"/>
              <a:ext cx="5029200" cy="59436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en-US" dirty="0"/>
            </a:p>
          </p:txBody>
        </p:sp>
      </p:gr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563" y="5749171"/>
            <a:ext cx="1057275" cy="537448"/>
          </a:xfrm>
          <a:prstGeom prst="rect">
            <a:avLst/>
          </a:prstGeom>
        </p:spPr>
      </p:pic>
      <p:sp>
        <p:nvSpPr>
          <p:cNvPr id="13" name="Title 12"/>
          <p:cNvSpPr>
            <a:spLocks noGrp="1"/>
          </p:cNvSpPr>
          <p:nvPr>
            <p:ph type="title"/>
          </p:nvPr>
        </p:nvSpPr>
        <p:spPr>
          <a:xfrm>
            <a:off x="690563" y="784226"/>
            <a:ext cx="4405312" cy="1016000"/>
          </a:xfrm>
        </p:spPr>
        <p:txBody>
          <a:bodyPr>
            <a:normAutofit/>
          </a:bodyPr>
          <a:lstStyle>
            <a:lvl1pPr>
              <a:defRPr sz="2800"/>
            </a:lvl1pPr>
          </a:lstStyle>
          <a:p>
            <a:r>
              <a:rPr lang="en-US"/>
              <a:t>Click to edit Master title style</a:t>
            </a:r>
            <a:endParaRPr lang="en-US" dirty="0"/>
          </a:p>
        </p:txBody>
      </p:sp>
      <p:sp>
        <p:nvSpPr>
          <p:cNvPr id="15" name="Content Placeholder 14"/>
          <p:cNvSpPr>
            <a:spLocks noGrp="1"/>
          </p:cNvSpPr>
          <p:nvPr>
            <p:ph sz="quarter" idx="10"/>
          </p:nvPr>
        </p:nvSpPr>
        <p:spPr>
          <a:xfrm>
            <a:off x="690563" y="2127252"/>
            <a:ext cx="4405313" cy="3140073"/>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7" name="Picture Placeholder 16"/>
          <p:cNvSpPr>
            <a:spLocks noGrp="1"/>
          </p:cNvSpPr>
          <p:nvPr>
            <p:ph type="pic" sz="quarter" idx="11"/>
          </p:nvPr>
        </p:nvSpPr>
        <p:spPr>
          <a:xfrm>
            <a:off x="6551295" y="784226"/>
            <a:ext cx="914400" cy="914400"/>
          </a:xfrm>
        </p:spPr>
        <p:txBody>
          <a:bodyPr>
            <a:normAutofit/>
          </a:bodyPr>
          <a:lstStyle>
            <a:lvl1pPr marL="0" indent="0" algn="ctr">
              <a:buNone/>
              <a:defRPr sz="1200">
                <a:solidFill>
                  <a:schemeClr val="bg1"/>
                </a:solidFill>
              </a:defRPr>
            </a:lvl1pPr>
          </a:lstStyle>
          <a:p>
            <a:r>
              <a:rPr lang="en-US" dirty="0"/>
              <a:t>Click icon to add picture</a:t>
            </a:r>
          </a:p>
        </p:txBody>
      </p:sp>
      <p:sp>
        <p:nvSpPr>
          <p:cNvPr id="18" name="Picture Placeholder 16"/>
          <p:cNvSpPr>
            <a:spLocks noGrp="1"/>
          </p:cNvSpPr>
          <p:nvPr>
            <p:ph type="pic" sz="quarter" idx="12"/>
          </p:nvPr>
        </p:nvSpPr>
        <p:spPr>
          <a:xfrm>
            <a:off x="9755505" y="784226"/>
            <a:ext cx="914400" cy="914400"/>
          </a:xfrm>
        </p:spPr>
        <p:txBody>
          <a:bodyPr>
            <a:normAutofit/>
          </a:bodyPr>
          <a:lstStyle>
            <a:lvl1pPr marL="0" indent="0" algn="ctr">
              <a:buNone/>
              <a:defRPr sz="1200">
                <a:solidFill>
                  <a:schemeClr val="bg1"/>
                </a:solidFill>
              </a:defRPr>
            </a:lvl1pPr>
          </a:lstStyle>
          <a:p>
            <a:r>
              <a:rPr lang="en-US" dirty="0"/>
              <a:t>Click icon to add picture</a:t>
            </a:r>
          </a:p>
        </p:txBody>
      </p:sp>
      <p:sp>
        <p:nvSpPr>
          <p:cNvPr id="19" name="Picture Placeholder 16"/>
          <p:cNvSpPr>
            <a:spLocks noGrp="1"/>
          </p:cNvSpPr>
          <p:nvPr>
            <p:ph type="pic" sz="quarter" idx="13"/>
          </p:nvPr>
        </p:nvSpPr>
        <p:spPr>
          <a:xfrm>
            <a:off x="6551295" y="3756026"/>
            <a:ext cx="914400" cy="914400"/>
          </a:xfrm>
        </p:spPr>
        <p:txBody>
          <a:bodyPr>
            <a:normAutofit/>
          </a:bodyPr>
          <a:lstStyle>
            <a:lvl1pPr marL="0" indent="0" algn="ctr">
              <a:buNone/>
              <a:defRPr sz="1200">
                <a:solidFill>
                  <a:schemeClr val="bg1"/>
                </a:solidFill>
              </a:defRPr>
            </a:lvl1pPr>
          </a:lstStyle>
          <a:p>
            <a:r>
              <a:rPr lang="en-US" dirty="0"/>
              <a:t>Click icon to add picture</a:t>
            </a:r>
          </a:p>
        </p:txBody>
      </p:sp>
      <p:sp>
        <p:nvSpPr>
          <p:cNvPr id="20" name="Picture Placeholder 16"/>
          <p:cNvSpPr>
            <a:spLocks noGrp="1"/>
          </p:cNvSpPr>
          <p:nvPr>
            <p:ph type="pic" sz="quarter" idx="14"/>
          </p:nvPr>
        </p:nvSpPr>
        <p:spPr>
          <a:xfrm>
            <a:off x="9755505" y="3756026"/>
            <a:ext cx="914400" cy="914400"/>
          </a:xfrm>
        </p:spPr>
        <p:txBody>
          <a:bodyPr>
            <a:normAutofit/>
          </a:bodyPr>
          <a:lstStyle>
            <a:lvl1pPr marL="0" indent="0" algn="ctr">
              <a:buNone/>
              <a:defRPr sz="1200">
                <a:solidFill>
                  <a:schemeClr val="bg1"/>
                </a:solidFill>
              </a:defRPr>
            </a:lvl1pPr>
          </a:lstStyle>
          <a:p>
            <a:r>
              <a:rPr lang="en-US" dirty="0"/>
              <a:t>Click icon to add picture</a:t>
            </a:r>
          </a:p>
        </p:txBody>
      </p:sp>
      <p:sp>
        <p:nvSpPr>
          <p:cNvPr id="22" name="Text Placeholder 21"/>
          <p:cNvSpPr>
            <a:spLocks noGrp="1"/>
          </p:cNvSpPr>
          <p:nvPr>
            <p:ph type="body" sz="quarter" idx="15"/>
          </p:nvPr>
        </p:nvSpPr>
        <p:spPr>
          <a:xfrm>
            <a:off x="5794057" y="1943100"/>
            <a:ext cx="2428875" cy="1047750"/>
          </a:xfrm>
        </p:spPr>
        <p:txBody>
          <a:bodyPr>
            <a:norm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3" name="Text Placeholder 21"/>
          <p:cNvSpPr>
            <a:spLocks noGrp="1"/>
          </p:cNvSpPr>
          <p:nvPr>
            <p:ph type="body" sz="quarter" idx="16"/>
          </p:nvPr>
        </p:nvSpPr>
        <p:spPr>
          <a:xfrm>
            <a:off x="8998267" y="1943100"/>
            <a:ext cx="2428875" cy="1047750"/>
          </a:xfrm>
        </p:spPr>
        <p:txBody>
          <a:bodyPr>
            <a:norm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4" name="Text Placeholder 21"/>
          <p:cNvSpPr>
            <a:spLocks noGrp="1"/>
          </p:cNvSpPr>
          <p:nvPr>
            <p:ph type="body" sz="quarter" idx="17"/>
          </p:nvPr>
        </p:nvSpPr>
        <p:spPr>
          <a:xfrm>
            <a:off x="5794057" y="4914900"/>
            <a:ext cx="2428875" cy="1047750"/>
          </a:xfrm>
        </p:spPr>
        <p:txBody>
          <a:bodyPr>
            <a:norm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25" name="Text Placeholder 21"/>
          <p:cNvSpPr>
            <a:spLocks noGrp="1"/>
          </p:cNvSpPr>
          <p:nvPr>
            <p:ph type="body" sz="quarter" idx="18"/>
          </p:nvPr>
        </p:nvSpPr>
        <p:spPr>
          <a:xfrm>
            <a:off x="8921114" y="4914900"/>
            <a:ext cx="2428875" cy="1047750"/>
          </a:xfrm>
        </p:spPr>
        <p:txBody>
          <a:bodyPr>
            <a:norm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1578568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nk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388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088" y="0"/>
            <a:ext cx="5541264" cy="6858000"/>
          </a:xfrm>
          <a:prstGeom prst="rect">
            <a:avLst/>
          </a:prstGeom>
        </p:spPr>
      </p:pic>
      <p:sp>
        <p:nvSpPr>
          <p:cNvPr id="9" name="Freeform 8"/>
          <p:cNvSpPr/>
          <p:nvPr userDrawn="1"/>
        </p:nvSpPr>
        <p:spPr>
          <a:xfrm>
            <a:off x="0" y="0"/>
            <a:ext cx="4154905" cy="6858000"/>
          </a:xfrm>
          <a:custGeom>
            <a:avLst/>
            <a:gdLst>
              <a:gd name="connsiteX0" fmla="*/ 0 w 5991022"/>
              <a:gd name="connsiteY0" fmla="*/ 0 h 6858000"/>
              <a:gd name="connsiteX1" fmla="*/ 4168583 w 5991022"/>
              <a:gd name="connsiteY1" fmla="*/ 0 h 6858000"/>
              <a:gd name="connsiteX2" fmla="*/ 4247919 w 5991022"/>
              <a:gd name="connsiteY2" fmla="*/ 56418 h 6858000"/>
              <a:gd name="connsiteX3" fmla="*/ 5991022 w 5991022"/>
              <a:gd name="connsiteY3" fmla="*/ 3533802 h 6858000"/>
              <a:gd name="connsiteX4" fmla="*/ 4569308 w 5991022"/>
              <a:gd name="connsiteY4" fmla="*/ 6745969 h 6858000"/>
              <a:gd name="connsiteX5" fmla="*/ 4439975 w 5991022"/>
              <a:gd name="connsiteY5" fmla="*/ 6858000 h 6858000"/>
              <a:gd name="connsiteX6" fmla="*/ 0 w 599102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1022" h="6858000">
                <a:moveTo>
                  <a:pt x="0" y="0"/>
                </a:moveTo>
                <a:lnTo>
                  <a:pt x="4168583" y="0"/>
                </a:lnTo>
                <a:lnTo>
                  <a:pt x="4247919" y="56418"/>
                </a:lnTo>
                <a:cubicBezTo>
                  <a:pt x="5306090" y="847776"/>
                  <a:pt x="5991022" y="2110802"/>
                  <a:pt x="5991022" y="3533802"/>
                </a:cubicBezTo>
                <a:cubicBezTo>
                  <a:pt x="5991022" y="4807013"/>
                  <a:pt x="5442697" y="5952156"/>
                  <a:pt x="4569308" y="6745969"/>
                </a:cubicBezTo>
                <a:lnTo>
                  <a:pt x="4439975" y="6858000"/>
                </a:lnTo>
                <a:lnTo>
                  <a:pt x="0" y="6858000"/>
                </a:lnTo>
                <a:close/>
              </a:path>
            </a:pathLst>
          </a:cu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14349" y="2401888"/>
            <a:ext cx="3076576" cy="2054225"/>
          </a:xfrm>
        </p:spPr>
        <p:txBody>
          <a:bodyPr>
            <a:noAutofit/>
          </a:bodyPr>
          <a:lstStyle>
            <a:lvl1pPr algn="ctr">
              <a:defRPr sz="4000">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6896100" y="2181225"/>
            <a:ext cx="4581524" cy="3619500"/>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38971" y="6048708"/>
            <a:ext cx="1202871" cy="611460"/>
          </a:xfrm>
          <a:prstGeom prst="rect">
            <a:avLst/>
          </a:prstGeom>
        </p:spPr>
      </p:pic>
      <p:sp>
        <p:nvSpPr>
          <p:cNvPr id="5" name="Text Placeholder 4"/>
          <p:cNvSpPr>
            <a:spLocks noGrp="1"/>
          </p:cNvSpPr>
          <p:nvPr>
            <p:ph type="body" sz="quarter" idx="10"/>
          </p:nvPr>
        </p:nvSpPr>
        <p:spPr>
          <a:xfrm>
            <a:off x="6896100" y="914067"/>
            <a:ext cx="4581525" cy="1019175"/>
          </a:xfrm>
        </p:spPr>
        <p:txBody>
          <a:bodyPr anchor="b">
            <a:normAutofit/>
          </a:bodyPr>
          <a:lstStyle>
            <a:lvl1pPr marL="0" indent="0">
              <a:buNone/>
              <a:defRPr sz="3200" b="1">
                <a:solidFill>
                  <a:schemeClr val="accent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1285007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_3 photos">
    <p:bg>
      <p:bgPr>
        <a:solidFill>
          <a:schemeClr val="bg1"/>
        </a:solidFill>
        <a:effectLst/>
      </p:bgPr>
    </p:bg>
    <p:spTree>
      <p:nvGrpSpPr>
        <p:cNvPr id="1" name=""/>
        <p:cNvGrpSpPr/>
        <p:nvPr/>
      </p:nvGrpSpPr>
      <p:grpSpPr>
        <a:xfrm>
          <a:off x="0" y="0"/>
          <a:ext cx="0" cy="0"/>
          <a:chOff x="0" y="0"/>
          <a:chExt cx="0" cy="0"/>
        </a:xfrm>
      </p:grpSpPr>
      <p:sp>
        <p:nvSpPr>
          <p:cNvPr id="8" name="Freeform 7"/>
          <p:cNvSpPr/>
          <p:nvPr userDrawn="1"/>
        </p:nvSpPr>
        <p:spPr>
          <a:xfrm>
            <a:off x="-1" y="0"/>
            <a:ext cx="4943225" cy="6858000"/>
          </a:xfrm>
          <a:custGeom>
            <a:avLst/>
            <a:gdLst>
              <a:gd name="connsiteX0" fmla="*/ 0 w 5317958"/>
              <a:gd name="connsiteY0" fmla="*/ 0 h 6858000"/>
              <a:gd name="connsiteX1" fmla="*/ 3774779 w 5317958"/>
              <a:gd name="connsiteY1" fmla="*/ 0 h 6858000"/>
              <a:gd name="connsiteX2" fmla="*/ 3816127 w 5317958"/>
              <a:gd name="connsiteY2" fmla="*/ 35817 h 6858000"/>
              <a:gd name="connsiteX3" fmla="*/ 5311994 w 5317958"/>
              <a:gd name="connsiteY3" fmla="*/ 3193106 h 6858000"/>
              <a:gd name="connsiteX4" fmla="*/ 5317958 w 5317958"/>
              <a:gd name="connsiteY4" fmla="*/ 3428962 h 6858000"/>
              <a:gd name="connsiteX5" fmla="*/ 5317958 w 5317958"/>
              <a:gd name="connsiteY5" fmla="*/ 3429038 h 6858000"/>
              <a:gd name="connsiteX6" fmla="*/ 5311994 w 5317958"/>
              <a:gd name="connsiteY6" fmla="*/ 3664894 h 6858000"/>
              <a:gd name="connsiteX7" fmla="*/ 3816127 w 5317958"/>
              <a:gd name="connsiteY7" fmla="*/ 6822184 h 6858000"/>
              <a:gd name="connsiteX8" fmla="*/ 3774779 w 5317958"/>
              <a:gd name="connsiteY8" fmla="*/ 6858000 h 6858000"/>
              <a:gd name="connsiteX9" fmla="*/ 0 w 531795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17958" h="6858000">
                <a:moveTo>
                  <a:pt x="0" y="0"/>
                </a:moveTo>
                <a:lnTo>
                  <a:pt x="3774779" y="0"/>
                </a:lnTo>
                <a:lnTo>
                  <a:pt x="3816127" y="35817"/>
                </a:lnTo>
                <a:cubicBezTo>
                  <a:pt x="4684463" y="825037"/>
                  <a:pt x="5248627" y="1943009"/>
                  <a:pt x="5311994" y="3193106"/>
                </a:cubicBezTo>
                <a:lnTo>
                  <a:pt x="5317958" y="3428962"/>
                </a:lnTo>
                <a:lnTo>
                  <a:pt x="5317958" y="3429038"/>
                </a:lnTo>
                <a:lnTo>
                  <a:pt x="5311994" y="3664894"/>
                </a:lnTo>
                <a:cubicBezTo>
                  <a:pt x="5248627" y="4914992"/>
                  <a:pt x="4684463" y="6032963"/>
                  <a:pt x="3816127" y="6822184"/>
                </a:cubicBezTo>
                <a:lnTo>
                  <a:pt x="3774779"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49264" y="1828800"/>
            <a:ext cx="2940618" cy="3200400"/>
          </a:xfrm>
        </p:spPr>
        <p:txBody>
          <a:bodyPr anchor="ctr"/>
          <a:lstStyle>
            <a:lvl1pPr algn="ctr">
              <a:defRPr sz="48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6305550" y="987425"/>
            <a:ext cx="5049837" cy="4873625"/>
          </a:xfrm>
        </p:spPr>
        <p:txBody>
          <a:bodyPr anchor="ctr"/>
          <a:lstStyle>
            <a:lvl1pPr>
              <a:buClr>
                <a:schemeClr val="accent4"/>
              </a:buClr>
              <a:defRPr sz="3200"/>
            </a:lvl1pPr>
            <a:lvl2pPr>
              <a:buClr>
                <a:schemeClr val="accent4"/>
              </a:buClr>
              <a:defRPr sz="2800"/>
            </a:lvl2pPr>
            <a:lvl3pPr>
              <a:buClr>
                <a:schemeClr val="accent4"/>
              </a:buClr>
              <a:defRPr sz="2400"/>
            </a:lvl3pPr>
            <a:lvl4pPr>
              <a:buClr>
                <a:schemeClr val="accent4"/>
              </a:buClr>
              <a:defRPr sz="2000"/>
            </a:lvl4pPr>
            <a:lvl5pPr>
              <a:buClr>
                <a:schemeClr val="accent4"/>
              </a:buCl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7"/>
          <p:cNvSpPr>
            <a:spLocks noGrp="1" noChangeAspect="1"/>
          </p:cNvSpPr>
          <p:nvPr>
            <p:ph type="pic" sz="quarter" idx="10"/>
          </p:nvPr>
        </p:nvSpPr>
        <p:spPr>
          <a:xfrm>
            <a:off x="3608958" y="717936"/>
            <a:ext cx="1553342" cy="1554480"/>
          </a:xfrm>
          <a:prstGeom prst="ellipse">
            <a:avLst/>
          </a:prstGeom>
          <a:solidFill>
            <a:schemeClr val="bg2"/>
          </a:solidFill>
        </p:spPr>
        <p:txBody>
          <a:bodyPr>
            <a:normAutofit/>
          </a:bodyPr>
          <a:lstStyle>
            <a:lvl1pPr>
              <a:defRPr sz="1000"/>
            </a:lvl1pPr>
          </a:lstStyle>
          <a:p>
            <a:r>
              <a:rPr lang="en-US" dirty="0"/>
              <a:t>Click icon to add picture</a:t>
            </a:r>
          </a:p>
        </p:txBody>
      </p:sp>
      <p:sp>
        <p:nvSpPr>
          <p:cNvPr id="10" name="Picture Placeholder 7"/>
          <p:cNvSpPr>
            <a:spLocks noGrp="1" noChangeAspect="1"/>
          </p:cNvSpPr>
          <p:nvPr>
            <p:ph type="pic" sz="quarter" idx="11"/>
          </p:nvPr>
        </p:nvSpPr>
        <p:spPr>
          <a:xfrm>
            <a:off x="4092171" y="2651760"/>
            <a:ext cx="1553342" cy="1554480"/>
          </a:xfrm>
          <a:prstGeom prst="ellipse">
            <a:avLst/>
          </a:prstGeom>
          <a:solidFill>
            <a:schemeClr val="bg2"/>
          </a:solidFill>
        </p:spPr>
        <p:txBody>
          <a:bodyPr>
            <a:normAutofit/>
          </a:bodyPr>
          <a:lstStyle>
            <a:lvl1pPr>
              <a:defRPr sz="1000"/>
            </a:lvl1pPr>
          </a:lstStyle>
          <a:p>
            <a:r>
              <a:rPr lang="en-US" dirty="0"/>
              <a:t>Click icon to add picture</a:t>
            </a:r>
          </a:p>
        </p:txBody>
      </p:sp>
      <p:sp>
        <p:nvSpPr>
          <p:cNvPr id="11" name="Picture Placeholder 7"/>
          <p:cNvSpPr>
            <a:spLocks noGrp="1" noChangeAspect="1"/>
          </p:cNvSpPr>
          <p:nvPr>
            <p:ph type="pic" sz="quarter" idx="12"/>
          </p:nvPr>
        </p:nvSpPr>
        <p:spPr>
          <a:xfrm>
            <a:off x="3608958" y="4585584"/>
            <a:ext cx="1553342" cy="1554480"/>
          </a:xfrm>
          <a:prstGeom prst="ellipse">
            <a:avLst/>
          </a:prstGeom>
          <a:solidFill>
            <a:schemeClr val="bg2"/>
          </a:solidFill>
        </p:spPr>
        <p:txBody>
          <a:bodyPr>
            <a:normAutofit/>
          </a:bodyPr>
          <a:lstStyle>
            <a:lvl1pPr>
              <a:defRPr sz="1000"/>
            </a:lvl1pPr>
          </a:lstStyle>
          <a:p>
            <a:r>
              <a:rPr lang="en-US" dirty="0"/>
              <a:t>Click icon to add picture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688" y="6140064"/>
            <a:ext cx="1023154" cy="520104"/>
          </a:xfrm>
          <a:prstGeom prst="rect">
            <a:avLst/>
          </a:prstGeom>
        </p:spPr>
      </p:pic>
    </p:spTree>
    <p:extLst>
      <p:ext uri="{BB962C8B-B14F-4D97-AF65-F5344CB8AC3E}">
        <p14:creationId xmlns:p14="http://schemas.microsoft.com/office/powerpoint/2010/main" val="2390398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_icons">
    <p:bg>
      <p:bgPr>
        <a:solidFill>
          <a:schemeClr val="bg1"/>
        </a:solidFill>
        <a:effectLst/>
      </p:bgPr>
    </p:bg>
    <p:spTree>
      <p:nvGrpSpPr>
        <p:cNvPr id="1" name=""/>
        <p:cNvGrpSpPr/>
        <p:nvPr/>
      </p:nvGrpSpPr>
      <p:grpSpPr>
        <a:xfrm>
          <a:off x="0" y="0"/>
          <a:ext cx="0" cy="0"/>
          <a:chOff x="0" y="0"/>
          <a:chExt cx="0" cy="0"/>
        </a:xfrm>
      </p:grpSpPr>
      <p:sp>
        <p:nvSpPr>
          <p:cNvPr id="8" name="Freeform 7"/>
          <p:cNvSpPr/>
          <p:nvPr userDrawn="1"/>
        </p:nvSpPr>
        <p:spPr>
          <a:xfrm>
            <a:off x="-1" y="0"/>
            <a:ext cx="4943225" cy="6858000"/>
          </a:xfrm>
          <a:custGeom>
            <a:avLst/>
            <a:gdLst>
              <a:gd name="connsiteX0" fmla="*/ 0 w 5317958"/>
              <a:gd name="connsiteY0" fmla="*/ 0 h 6858000"/>
              <a:gd name="connsiteX1" fmla="*/ 3774779 w 5317958"/>
              <a:gd name="connsiteY1" fmla="*/ 0 h 6858000"/>
              <a:gd name="connsiteX2" fmla="*/ 3816127 w 5317958"/>
              <a:gd name="connsiteY2" fmla="*/ 35817 h 6858000"/>
              <a:gd name="connsiteX3" fmla="*/ 5311994 w 5317958"/>
              <a:gd name="connsiteY3" fmla="*/ 3193106 h 6858000"/>
              <a:gd name="connsiteX4" fmla="*/ 5317958 w 5317958"/>
              <a:gd name="connsiteY4" fmla="*/ 3428962 h 6858000"/>
              <a:gd name="connsiteX5" fmla="*/ 5317958 w 5317958"/>
              <a:gd name="connsiteY5" fmla="*/ 3429038 h 6858000"/>
              <a:gd name="connsiteX6" fmla="*/ 5311994 w 5317958"/>
              <a:gd name="connsiteY6" fmla="*/ 3664894 h 6858000"/>
              <a:gd name="connsiteX7" fmla="*/ 3816127 w 5317958"/>
              <a:gd name="connsiteY7" fmla="*/ 6822184 h 6858000"/>
              <a:gd name="connsiteX8" fmla="*/ 3774779 w 5317958"/>
              <a:gd name="connsiteY8" fmla="*/ 6858000 h 6858000"/>
              <a:gd name="connsiteX9" fmla="*/ 0 w 531795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17958" h="6858000">
                <a:moveTo>
                  <a:pt x="0" y="0"/>
                </a:moveTo>
                <a:lnTo>
                  <a:pt x="3774779" y="0"/>
                </a:lnTo>
                <a:lnTo>
                  <a:pt x="3816127" y="35817"/>
                </a:lnTo>
                <a:cubicBezTo>
                  <a:pt x="4684463" y="825037"/>
                  <a:pt x="5248627" y="1943009"/>
                  <a:pt x="5311994" y="3193106"/>
                </a:cubicBezTo>
                <a:lnTo>
                  <a:pt x="5317958" y="3428962"/>
                </a:lnTo>
                <a:lnTo>
                  <a:pt x="5317958" y="3429038"/>
                </a:lnTo>
                <a:lnTo>
                  <a:pt x="5311994" y="3664894"/>
                </a:lnTo>
                <a:cubicBezTo>
                  <a:pt x="5248627" y="4914992"/>
                  <a:pt x="4684463" y="6032963"/>
                  <a:pt x="3816127" y="6822184"/>
                </a:cubicBezTo>
                <a:lnTo>
                  <a:pt x="3774779"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49264" y="1828800"/>
            <a:ext cx="2940618" cy="3200400"/>
          </a:xfrm>
        </p:spPr>
        <p:txBody>
          <a:bodyPr anchor="ctr"/>
          <a:lstStyle>
            <a:lvl1pPr algn="ctr">
              <a:defRPr sz="48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6305550" y="987425"/>
            <a:ext cx="5049837" cy="4873625"/>
          </a:xfrm>
        </p:spPr>
        <p:txBody>
          <a:bodyPr anchor="ctr"/>
          <a:lstStyle>
            <a:lvl1pPr>
              <a:buClr>
                <a:schemeClr val="accent4"/>
              </a:buClr>
              <a:defRPr sz="3200"/>
            </a:lvl1pPr>
            <a:lvl2pPr>
              <a:buClr>
                <a:schemeClr val="accent4"/>
              </a:buClr>
              <a:defRPr sz="2800"/>
            </a:lvl2pPr>
            <a:lvl3pPr>
              <a:buClr>
                <a:schemeClr val="accent4"/>
              </a:buClr>
              <a:defRPr sz="2400"/>
            </a:lvl3pPr>
            <a:lvl4pPr>
              <a:buClr>
                <a:schemeClr val="accent4"/>
              </a:buClr>
              <a:defRPr sz="2000"/>
            </a:lvl4pPr>
            <a:lvl5pPr>
              <a:buClr>
                <a:schemeClr val="accent4"/>
              </a:buCl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688" y="6140064"/>
            <a:ext cx="1023154" cy="520104"/>
          </a:xfrm>
          <a:prstGeom prst="rect">
            <a:avLst/>
          </a:prstGeom>
        </p:spPr>
      </p:pic>
      <p:sp>
        <p:nvSpPr>
          <p:cNvPr id="13" name="Oval 12"/>
          <p:cNvSpPr/>
          <p:nvPr userDrawn="1"/>
        </p:nvSpPr>
        <p:spPr>
          <a:xfrm>
            <a:off x="3616366" y="717936"/>
            <a:ext cx="1554480" cy="15544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5"/>
          <p:cNvSpPr>
            <a:spLocks noGrp="1"/>
          </p:cNvSpPr>
          <p:nvPr>
            <p:ph type="pic" sz="quarter" idx="10" hasCustomPrompt="1"/>
          </p:nvPr>
        </p:nvSpPr>
        <p:spPr>
          <a:xfrm>
            <a:off x="3951783" y="1044313"/>
            <a:ext cx="903153" cy="901726"/>
          </a:xfrm>
        </p:spPr>
        <p:txBody>
          <a:bodyPr anchor="ctr" anchorCtr="0">
            <a:normAutofit/>
          </a:bodyPr>
          <a:lstStyle>
            <a:lvl1pPr>
              <a:defRPr sz="1000"/>
            </a:lvl1pPr>
          </a:lstStyle>
          <a:p>
            <a:r>
              <a:rPr lang="en-US" dirty="0"/>
              <a:t>Icon</a:t>
            </a:r>
          </a:p>
        </p:txBody>
      </p:sp>
      <p:sp>
        <p:nvSpPr>
          <p:cNvPr id="15" name="Oval 14"/>
          <p:cNvSpPr/>
          <p:nvPr userDrawn="1"/>
        </p:nvSpPr>
        <p:spPr>
          <a:xfrm>
            <a:off x="4091033" y="2646997"/>
            <a:ext cx="1554480" cy="15544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5"/>
          <p:cNvSpPr>
            <a:spLocks noGrp="1"/>
          </p:cNvSpPr>
          <p:nvPr>
            <p:ph type="pic" sz="quarter" idx="11" hasCustomPrompt="1"/>
          </p:nvPr>
        </p:nvSpPr>
        <p:spPr>
          <a:xfrm>
            <a:off x="4416696" y="2973205"/>
            <a:ext cx="903153" cy="901726"/>
          </a:xfrm>
        </p:spPr>
        <p:txBody>
          <a:bodyPr anchor="ctr" anchorCtr="0">
            <a:normAutofit/>
          </a:bodyPr>
          <a:lstStyle>
            <a:lvl1pPr>
              <a:defRPr sz="1000"/>
            </a:lvl1pPr>
          </a:lstStyle>
          <a:p>
            <a:r>
              <a:rPr lang="en-US" dirty="0"/>
              <a:t>Icon</a:t>
            </a:r>
          </a:p>
        </p:txBody>
      </p:sp>
      <p:sp>
        <p:nvSpPr>
          <p:cNvPr id="17" name="Oval 16"/>
          <p:cNvSpPr/>
          <p:nvPr userDrawn="1"/>
        </p:nvSpPr>
        <p:spPr>
          <a:xfrm>
            <a:off x="3616366" y="4575720"/>
            <a:ext cx="1554480" cy="15544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5"/>
          <p:cNvSpPr>
            <a:spLocks noGrp="1"/>
          </p:cNvSpPr>
          <p:nvPr>
            <p:ph type="pic" sz="quarter" idx="12" hasCustomPrompt="1"/>
          </p:nvPr>
        </p:nvSpPr>
        <p:spPr>
          <a:xfrm>
            <a:off x="3951783" y="4902097"/>
            <a:ext cx="903153" cy="901726"/>
          </a:xfrm>
        </p:spPr>
        <p:txBody>
          <a:bodyPr anchor="ctr" anchorCtr="0">
            <a:normAutofit/>
          </a:bodyPr>
          <a:lstStyle>
            <a:lvl1pPr>
              <a:defRPr sz="1000"/>
            </a:lvl1pPr>
          </a:lstStyle>
          <a:p>
            <a:r>
              <a:rPr lang="en-US" dirty="0"/>
              <a:t>Icon</a:t>
            </a:r>
          </a:p>
        </p:txBody>
      </p:sp>
    </p:spTree>
    <p:extLst>
      <p:ext uri="{BB962C8B-B14F-4D97-AF65-F5344CB8AC3E}">
        <p14:creationId xmlns:p14="http://schemas.microsoft.com/office/powerpoint/2010/main" val="2471272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Content with Caption">
    <p:bg>
      <p:bgPr>
        <a:solidFill>
          <a:schemeClr val="bg1"/>
        </a:solidFill>
        <a:effectLst/>
      </p:bgPr>
    </p:bg>
    <p:spTree>
      <p:nvGrpSpPr>
        <p:cNvPr id="1" name=""/>
        <p:cNvGrpSpPr/>
        <p:nvPr/>
      </p:nvGrpSpPr>
      <p:grpSpPr>
        <a:xfrm>
          <a:off x="0" y="0"/>
          <a:ext cx="0" cy="0"/>
          <a:chOff x="0" y="0"/>
          <a:chExt cx="0" cy="0"/>
        </a:xfrm>
      </p:grpSpPr>
      <p:pic>
        <p:nvPicPr>
          <p:cNvPr id="27" name="Picture 26"/>
          <p:cNvPicPr>
            <a:picLocks noChangeAspect="1"/>
          </p:cNvPicPr>
          <p:nvPr userDrawn="1"/>
        </p:nvPicPr>
        <p:blipFill rotWithShape="1">
          <a:blip r:embed="rId2" cstate="screen">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a:ext>
            </a:extLst>
          </a:blip>
          <a:srcRect l="14259" t="13377" r="39810" b="1389"/>
          <a:stretch/>
        </p:blipFill>
        <p:spPr>
          <a:xfrm>
            <a:off x="1106905" y="0"/>
            <a:ext cx="5543559" cy="6858000"/>
          </a:xfrm>
          <a:custGeom>
            <a:avLst/>
            <a:gdLst>
              <a:gd name="connsiteX0" fmla="*/ 0 w 5543559"/>
              <a:gd name="connsiteY0" fmla="*/ 0 h 6858000"/>
              <a:gd name="connsiteX1" fmla="*/ 4529791 w 5543559"/>
              <a:gd name="connsiteY1" fmla="*/ 0 h 6858000"/>
              <a:gd name="connsiteX2" fmla="*/ 4629711 w 5543559"/>
              <a:gd name="connsiteY2" fmla="*/ 155862 h 6858000"/>
              <a:gd name="connsiteX3" fmla="*/ 5543559 w 5543559"/>
              <a:gd name="connsiteY3" fmla="*/ 3429001 h 6858000"/>
              <a:gd name="connsiteX4" fmla="*/ 4629711 w 5543559"/>
              <a:gd name="connsiteY4" fmla="*/ 6702141 h 6858000"/>
              <a:gd name="connsiteX5" fmla="*/ 4529792 w 5543559"/>
              <a:gd name="connsiteY5" fmla="*/ 6858000 h 6858000"/>
              <a:gd name="connsiteX6" fmla="*/ 0 w 554355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43559" h="6858000">
                <a:moveTo>
                  <a:pt x="0" y="0"/>
                </a:moveTo>
                <a:lnTo>
                  <a:pt x="4529791" y="0"/>
                </a:lnTo>
                <a:lnTo>
                  <a:pt x="4629711" y="155862"/>
                </a:lnTo>
                <a:cubicBezTo>
                  <a:pt x="5209616" y="1110257"/>
                  <a:pt x="5543559" y="2230631"/>
                  <a:pt x="5543559" y="3429001"/>
                </a:cubicBezTo>
                <a:cubicBezTo>
                  <a:pt x="5543559" y="4627371"/>
                  <a:pt x="5209616" y="5747745"/>
                  <a:pt x="4629711" y="6702141"/>
                </a:cubicBezTo>
                <a:lnTo>
                  <a:pt x="4529792" y="6858000"/>
                </a:lnTo>
                <a:lnTo>
                  <a:pt x="0" y="6858000"/>
                </a:lnTo>
                <a:close/>
              </a:path>
            </a:pathLst>
          </a:custGeom>
        </p:spPr>
      </p:pic>
      <p:sp>
        <p:nvSpPr>
          <p:cNvPr id="21" name="Freeform 20"/>
          <p:cNvSpPr/>
          <p:nvPr userDrawn="1"/>
        </p:nvSpPr>
        <p:spPr>
          <a:xfrm>
            <a:off x="0" y="0"/>
            <a:ext cx="4154905" cy="6858000"/>
          </a:xfrm>
          <a:custGeom>
            <a:avLst/>
            <a:gdLst>
              <a:gd name="connsiteX0" fmla="*/ 0 w 5991022"/>
              <a:gd name="connsiteY0" fmla="*/ 0 h 6858000"/>
              <a:gd name="connsiteX1" fmla="*/ 4168583 w 5991022"/>
              <a:gd name="connsiteY1" fmla="*/ 0 h 6858000"/>
              <a:gd name="connsiteX2" fmla="*/ 4247919 w 5991022"/>
              <a:gd name="connsiteY2" fmla="*/ 56418 h 6858000"/>
              <a:gd name="connsiteX3" fmla="*/ 5991022 w 5991022"/>
              <a:gd name="connsiteY3" fmla="*/ 3533802 h 6858000"/>
              <a:gd name="connsiteX4" fmla="*/ 4569308 w 5991022"/>
              <a:gd name="connsiteY4" fmla="*/ 6745969 h 6858000"/>
              <a:gd name="connsiteX5" fmla="*/ 4439975 w 5991022"/>
              <a:gd name="connsiteY5" fmla="*/ 6858000 h 6858000"/>
              <a:gd name="connsiteX6" fmla="*/ 0 w 599102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1022" h="6858000">
                <a:moveTo>
                  <a:pt x="0" y="0"/>
                </a:moveTo>
                <a:lnTo>
                  <a:pt x="4168583" y="0"/>
                </a:lnTo>
                <a:lnTo>
                  <a:pt x="4247919" y="56418"/>
                </a:lnTo>
                <a:cubicBezTo>
                  <a:pt x="5306090" y="847776"/>
                  <a:pt x="5991022" y="2110802"/>
                  <a:pt x="5991022" y="3533802"/>
                </a:cubicBezTo>
                <a:cubicBezTo>
                  <a:pt x="5991022" y="4807013"/>
                  <a:pt x="5442697" y="5952156"/>
                  <a:pt x="4569308" y="6745969"/>
                </a:cubicBezTo>
                <a:lnTo>
                  <a:pt x="4439975" y="6858000"/>
                </a:lnTo>
                <a:lnTo>
                  <a:pt x="0" y="6858000"/>
                </a:lnTo>
                <a:close/>
              </a:path>
            </a:pathLst>
          </a:cu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930188" y="2465614"/>
            <a:ext cx="4746041" cy="3585121"/>
          </a:xfrm>
        </p:spPr>
        <p:txBody>
          <a:bodyPr anchor="t" anchorCtr="0"/>
          <a:lstStyle>
            <a:lvl1pPr>
              <a:buClr>
                <a:srgbClr val="F47933"/>
              </a:buClr>
              <a:defRPr sz="3200"/>
            </a:lvl1pPr>
            <a:lvl2pPr>
              <a:buClr>
                <a:srgbClr val="F47933"/>
              </a:buClr>
              <a:defRPr sz="2800"/>
            </a:lvl2pPr>
            <a:lvl3pPr>
              <a:buClr>
                <a:srgbClr val="F47933"/>
              </a:buClr>
              <a:defRPr sz="2400"/>
            </a:lvl3pPr>
            <a:lvl4pPr>
              <a:buClr>
                <a:srgbClr val="F47933"/>
              </a:buClr>
              <a:defRPr sz="2000"/>
            </a:lvl4pPr>
            <a:lvl5pPr>
              <a:buClr>
                <a:srgbClr val="F47933"/>
              </a:buCl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0187" y="1061358"/>
            <a:ext cx="4746041" cy="1177110"/>
          </a:xfrm>
        </p:spPr>
        <p:txBody>
          <a:bodyPr anchor="b" anchorCtr="0">
            <a:normAutofit/>
          </a:bodyPr>
          <a:lstStyle>
            <a:lvl1pPr marL="0" indent="0" algn="l">
              <a:buNone/>
              <a:defRPr sz="3200" b="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 name="Title 1"/>
          <p:cNvSpPr>
            <a:spLocks noGrp="1"/>
          </p:cNvSpPr>
          <p:nvPr>
            <p:ph type="title"/>
          </p:nvPr>
        </p:nvSpPr>
        <p:spPr>
          <a:xfrm>
            <a:off x="473242" y="2432118"/>
            <a:ext cx="3208419" cy="1993764"/>
          </a:xfrm>
        </p:spPr>
        <p:txBody>
          <a:bodyPr anchor="ctr" anchorCtr="0">
            <a:noAutofit/>
          </a:bodyPr>
          <a:lstStyle>
            <a:lvl1pPr algn="ctr">
              <a:defRPr sz="4000" b="1">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2507817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32115" t="730" r="13869" b="17077"/>
          <a:stretch/>
        </p:blipFill>
        <p:spPr>
          <a:xfrm>
            <a:off x="0" y="0"/>
            <a:ext cx="6760585" cy="6858000"/>
          </a:xfrm>
          <a:prstGeom prst="rect">
            <a:avLst/>
          </a:prstGeom>
        </p:spPr>
      </p:pic>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595524" y="0"/>
            <a:ext cx="10596476" cy="6858000"/>
          </a:xfrm>
          <a:prstGeom prst="rect">
            <a:avLst/>
          </a:prstGeom>
        </p:spPr>
      </p:pic>
      <p:sp>
        <p:nvSpPr>
          <p:cNvPr id="2" name="Title 1"/>
          <p:cNvSpPr>
            <a:spLocks noGrp="1"/>
          </p:cNvSpPr>
          <p:nvPr>
            <p:ph type="ctrTitle"/>
          </p:nvPr>
        </p:nvSpPr>
        <p:spPr>
          <a:xfrm>
            <a:off x="5800724" y="950913"/>
            <a:ext cx="5686426" cy="2220912"/>
          </a:xfrm>
        </p:spPr>
        <p:txBody>
          <a:bodyPr anchor="b">
            <a:normAutofit/>
          </a:bodyPr>
          <a:lstStyle>
            <a:lvl1pPr algn="ctr">
              <a:defRPr sz="5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800724" y="3446258"/>
            <a:ext cx="5686425" cy="1811542"/>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9" name="Straight Connector 8"/>
          <p:cNvCxnSpPr/>
          <p:nvPr userDrawn="1"/>
        </p:nvCxnSpPr>
        <p:spPr>
          <a:xfrm>
            <a:off x="8330054" y="3309041"/>
            <a:ext cx="627764" cy="0"/>
          </a:xfrm>
          <a:prstGeom prst="line">
            <a:avLst/>
          </a:prstGeom>
          <a:ln/>
        </p:spPr>
        <p:style>
          <a:lnRef idx="1">
            <a:schemeClr val="accent4"/>
          </a:lnRef>
          <a:fillRef idx="0">
            <a:schemeClr val="accent4"/>
          </a:fillRef>
          <a:effectRef idx="0">
            <a:schemeClr val="accent4"/>
          </a:effectRef>
          <a:fontRef idx="minor">
            <a:schemeClr val="tx1"/>
          </a:fontRef>
        </p:style>
      </p:cxn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33387" y="5691187"/>
            <a:ext cx="1530874" cy="777875"/>
          </a:xfrm>
          <a:prstGeom prst="rect">
            <a:avLst/>
          </a:prstGeom>
        </p:spPr>
      </p:pic>
    </p:spTree>
    <p:extLst>
      <p:ext uri="{BB962C8B-B14F-4D97-AF65-F5344CB8AC3E}">
        <p14:creationId xmlns:p14="http://schemas.microsoft.com/office/powerpoint/2010/main" val="570891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2_Custom Layout">
    <p:bg>
      <p:bgPr>
        <a:solidFill>
          <a:schemeClr val="bg1"/>
        </a:solidFill>
        <a:effectLst/>
      </p:bgPr>
    </p:bg>
    <p:spTree>
      <p:nvGrpSpPr>
        <p:cNvPr id="1" name=""/>
        <p:cNvGrpSpPr/>
        <p:nvPr/>
      </p:nvGrpSpPr>
      <p:grpSpPr>
        <a:xfrm>
          <a:off x="0" y="0"/>
          <a:ext cx="0" cy="0"/>
          <a:chOff x="0" y="0"/>
          <a:chExt cx="0" cy="0"/>
        </a:xfrm>
      </p:grpSpPr>
      <p:grpSp>
        <p:nvGrpSpPr>
          <p:cNvPr id="23" name="Group 22"/>
          <p:cNvGrpSpPr/>
          <p:nvPr userDrawn="1"/>
        </p:nvGrpSpPr>
        <p:grpSpPr>
          <a:xfrm>
            <a:off x="5461635" y="460609"/>
            <a:ext cx="6408420" cy="5943600"/>
            <a:chOff x="5461635" y="466725"/>
            <a:chExt cx="6408420" cy="5943600"/>
          </a:xfrm>
        </p:grpSpPr>
        <p:sp>
          <p:nvSpPr>
            <p:cNvPr id="24" name="Rectangle 23"/>
            <p:cNvSpPr/>
            <p:nvPr userDrawn="1"/>
          </p:nvSpPr>
          <p:spPr>
            <a:xfrm>
              <a:off x="8665845" y="3438525"/>
              <a:ext cx="3204210" cy="29718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ctr">
              <a:normAutofit/>
            </a:bodyPr>
            <a:lstStyle/>
            <a:p>
              <a:pPr algn="ctr"/>
              <a:endParaRPr lang="en-US" dirty="0"/>
            </a:p>
          </p:txBody>
        </p:sp>
        <p:sp>
          <p:nvSpPr>
            <p:cNvPr id="25" name="Rectangle 24"/>
            <p:cNvSpPr/>
            <p:nvPr userDrawn="1"/>
          </p:nvSpPr>
          <p:spPr>
            <a:xfrm>
              <a:off x="5461635" y="466725"/>
              <a:ext cx="3204210" cy="2971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en-US" dirty="0"/>
            </a:p>
          </p:txBody>
        </p:sp>
        <p:sp>
          <p:nvSpPr>
            <p:cNvPr id="26" name="Rectangle 25"/>
            <p:cNvSpPr/>
            <p:nvPr userDrawn="1"/>
          </p:nvSpPr>
          <p:spPr>
            <a:xfrm>
              <a:off x="8665845" y="466725"/>
              <a:ext cx="3204210" cy="29718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rmAutofit/>
            </a:bodyPr>
            <a:lstStyle/>
            <a:p>
              <a:pPr algn="ctr"/>
              <a:endParaRPr lang="en-US" dirty="0"/>
            </a:p>
          </p:txBody>
        </p:sp>
        <p:sp>
          <p:nvSpPr>
            <p:cNvPr id="27" name="Rectangle 26"/>
            <p:cNvSpPr/>
            <p:nvPr userDrawn="1"/>
          </p:nvSpPr>
          <p:spPr>
            <a:xfrm>
              <a:off x="5461635" y="3438525"/>
              <a:ext cx="3204210" cy="2971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nchor="ctr">
              <a:normAutofit/>
            </a:bodyPr>
            <a:lstStyle/>
            <a:p>
              <a:pPr algn="ctr"/>
              <a:endParaRPr lang="en-US" dirty="0"/>
            </a:p>
          </p:txBody>
        </p:sp>
      </p:grpSp>
      <p:sp>
        <p:nvSpPr>
          <p:cNvPr id="28" name="Rectangle 27"/>
          <p:cNvSpPr/>
          <p:nvPr userDrawn="1"/>
        </p:nvSpPr>
        <p:spPr>
          <a:xfrm>
            <a:off x="432435" y="466725"/>
            <a:ext cx="5029200" cy="59436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en-US" dirty="0"/>
          </a:p>
        </p:txBody>
      </p:sp>
      <p:sp>
        <p:nvSpPr>
          <p:cNvPr id="31" name="Title 6"/>
          <p:cNvSpPr txBox="1">
            <a:spLocks/>
          </p:cNvSpPr>
          <p:nvPr userDrawn="1"/>
        </p:nvSpPr>
        <p:spPr>
          <a:xfrm>
            <a:off x="690563" y="719440"/>
            <a:ext cx="4495800" cy="1120775"/>
          </a:xfrm>
          <a:prstGeom prst="rect">
            <a:avLst/>
          </a:prstGeom>
        </p:spPr>
        <p:txBody>
          <a:bodyPr vert="horz" wrap="square" lIns="91440" tIns="45720" rIns="91440" bIns="45720" rtlCol="0" anchor="b" anchorCtr="0">
            <a:norm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r>
              <a:rPr lang="en-US" dirty="0">
                <a:solidFill>
                  <a:schemeClr val="accent1"/>
                </a:solidFill>
              </a:rPr>
              <a:t>Click to edit Master title style</a:t>
            </a:r>
          </a:p>
        </p:txBody>
      </p:sp>
      <p:sp>
        <p:nvSpPr>
          <p:cNvPr id="32" name="Content Placeholder 8"/>
          <p:cNvSpPr>
            <a:spLocks noGrp="1"/>
          </p:cNvSpPr>
          <p:nvPr>
            <p:ph sz="quarter" idx="11"/>
          </p:nvPr>
        </p:nvSpPr>
        <p:spPr>
          <a:xfrm>
            <a:off x="690563" y="2306941"/>
            <a:ext cx="4495800" cy="2601944"/>
          </a:xfrm>
        </p:spPr>
        <p:txBody>
          <a:bodyPr wrap="square">
            <a:normAutofit/>
          </a:bodyPr>
          <a:lstStyle>
            <a:lvl1pPr marL="0" indent="0" algn="l">
              <a:buNone/>
              <a:defRPr sz="2400">
                <a:solidFill>
                  <a:schemeClr val="tx1"/>
                </a:solidFill>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US"/>
              <a:t>Edit Master text styles</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563" y="5749171"/>
            <a:ext cx="1057275" cy="537448"/>
          </a:xfrm>
          <a:prstGeom prst="rect">
            <a:avLst/>
          </a:prstGeom>
        </p:spPr>
      </p:pic>
      <p:sp>
        <p:nvSpPr>
          <p:cNvPr id="34" name="Text Placeholder 11"/>
          <p:cNvSpPr>
            <a:spLocks noGrp="1"/>
          </p:cNvSpPr>
          <p:nvPr>
            <p:ph type="body" sz="quarter" idx="12"/>
          </p:nvPr>
        </p:nvSpPr>
        <p:spPr>
          <a:xfrm>
            <a:off x="5788142" y="1876565"/>
            <a:ext cx="2551196" cy="1126517"/>
          </a:xfrm>
        </p:spPr>
        <p:txBody>
          <a:bodyPr>
            <a:normAutofit/>
          </a:bodyPr>
          <a:lstStyle>
            <a:lvl1pPr marL="0" indent="0" algn="ctr">
              <a:buNone/>
              <a:defRPr sz="2000" b="0">
                <a:solidFill>
                  <a:schemeClr val="bg1"/>
                </a:solidFill>
              </a:defRPr>
            </a:lvl1pPr>
          </a:lstStyle>
          <a:p>
            <a:pPr lvl="0"/>
            <a:r>
              <a:rPr lang="en-US"/>
              <a:t>Edit Master text styles</a:t>
            </a:r>
          </a:p>
        </p:txBody>
      </p:sp>
      <p:sp>
        <p:nvSpPr>
          <p:cNvPr id="35" name="Picture Placeholder 4"/>
          <p:cNvSpPr>
            <a:spLocks noGrp="1"/>
          </p:cNvSpPr>
          <p:nvPr>
            <p:ph type="pic" sz="quarter" idx="19"/>
          </p:nvPr>
        </p:nvSpPr>
        <p:spPr>
          <a:xfrm>
            <a:off x="6593205" y="701862"/>
            <a:ext cx="933450" cy="933450"/>
          </a:xfrm>
        </p:spPr>
        <p:txBody>
          <a:bodyPr>
            <a:normAutofit/>
          </a:bodyPr>
          <a:lstStyle>
            <a:lvl1pPr marL="0" indent="0" algn="ctr">
              <a:buNone/>
              <a:defRPr sz="1000">
                <a:solidFill>
                  <a:schemeClr val="bg1"/>
                </a:solidFill>
              </a:defRPr>
            </a:lvl1pPr>
          </a:lstStyle>
          <a:p>
            <a:r>
              <a:rPr lang="en-US" dirty="0"/>
              <a:t>Click icon to add picture</a:t>
            </a:r>
          </a:p>
        </p:txBody>
      </p:sp>
      <p:sp>
        <p:nvSpPr>
          <p:cNvPr id="36" name="Text Placeholder 11"/>
          <p:cNvSpPr>
            <a:spLocks noGrp="1"/>
          </p:cNvSpPr>
          <p:nvPr>
            <p:ph type="body" sz="quarter" idx="20"/>
          </p:nvPr>
        </p:nvSpPr>
        <p:spPr>
          <a:xfrm>
            <a:off x="9017343" y="1876565"/>
            <a:ext cx="2551196" cy="1126517"/>
          </a:xfrm>
        </p:spPr>
        <p:txBody>
          <a:bodyPr>
            <a:normAutofit/>
          </a:bodyPr>
          <a:lstStyle>
            <a:lvl1pPr marL="0" indent="0" algn="ctr">
              <a:buNone/>
              <a:defRPr sz="2000" b="0">
                <a:solidFill>
                  <a:schemeClr val="bg1"/>
                </a:solidFill>
              </a:defRPr>
            </a:lvl1pPr>
          </a:lstStyle>
          <a:p>
            <a:pPr lvl="0"/>
            <a:r>
              <a:rPr lang="en-US"/>
              <a:t>Edit Master text styles</a:t>
            </a:r>
          </a:p>
        </p:txBody>
      </p:sp>
      <p:sp>
        <p:nvSpPr>
          <p:cNvPr id="37" name="Picture Placeholder 4"/>
          <p:cNvSpPr>
            <a:spLocks noGrp="1"/>
          </p:cNvSpPr>
          <p:nvPr>
            <p:ph type="pic" sz="quarter" idx="21"/>
          </p:nvPr>
        </p:nvSpPr>
        <p:spPr>
          <a:xfrm>
            <a:off x="9822406" y="701862"/>
            <a:ext cx="933450" cy="933450"/>
          </a:xfrm>
        </p:spPr>
        <p:txBody>
          <a:bodyPr>
            <a:normAutofit/>
          </a:bodyPr>
          <a:lstStyle>
            <a:lvl1pPr marL="0" indent="0" algn="ctr">
              <a:buNone/>
              <a:defRPr sz="1000">
                <a:solidFill>
                  <a:schemeClr val="bg1"/>
                </a:solidFill>
              </a:defRPr>
            </a:lvl1pPr>
          </a:lstStyle>
          <a:p>
            <a:r>
              <a:rPr lang="en-US" dirty="0"/>
              <a:t>Click icon to add picture</a:t>
            </a:r>
          </a:p>
        </p:txBody>
      </p:sp>
      <p:sp>
        <p:nvSpPr>
          <p:cNvPr id="38" name="Text Placeholder 11"/>
          <p:cNvSpPr>
            <a:spLocks noGrp="1"/>
          </p:cNvSpPr>
          <p:nvPr>
            <p:ph type="body" sz="quarter" idx="22"/>
          </p:nvPr>
        </p:nvSpPr>
        <p:spPr>
          <a:xfrm>
            <a:off x="5788142" y="4909425"/>
            <a:ext cx="2551196" cy="1126517"/>
          </a:xfrm>
        </p:spPr>
        <p:txBody>
          <a:bodyPr>
            <a:normAutofit/>
          </a:bodyPr>
          <a:lstStyle>
            <a:lvl1pPr marL="0" indent="0" algn="ctr">
              <a:buNone/>
              <a:defRPr sz="2000" b="0">
                <a:solidFill>
                  <a:schemeClr val="bg1"/>
                </a:solidFill>
              </a:defRPr>
            </a:lvl1pPr>
          </a:lstStyle>
          <a:p>
            <a:pPr lvl="0"/>
            <a:r>
              <a:rPr lang="en-US"/>
              <a:t>Edit Master text styles</a:t>
            </a:r>
          </a:p>
        </p:txBody>
      </p:sp>
      <p:sp>
        <p:nvSpPr>
          <p:cNvPr id="39" name="Picture Placeholder 4"/>
          <p:cNvSpPr>
            <a:spLocks noGrp="1"/>
          </p:cNvSpPr>
          <p:nvPr>
            <p:ph type="pic" sz="quarter" idx="23"/>
          </p:nvPr>
        </p:nvSpPr>
        <p:spPr>
          <a:xfrm>
            <a:off x="6593205" y="3734722"/>
            <a:ext cx="933450" cy="933450"/>
          </a:xfrm>
        </p:spPr>
        <p:txBody>
          <a:bodyPr>
            <a:normAutofit/>
          </a:bodyPr>
          <a:lstStyle>
            <a:lvl1pPr marL="0" indent="0" algn="ctr">
              <a:buNone/>
              <a:defRPr sz="1000">
                <a:solidFill>
                  <a:schemeClr val="bg1"/>
                </a:solidFill>
              </a:defRPr>
            </a:lvl1pPr>
          </a:lstStyle>
          <a:p>
            <a:r>
              <a:rPr lang="en-US" dirty="0"/>
              <a:t>Click icon to add picture</a:t>
            </a:r>
          </a:p>
        </p:txBody>
      </p:sp>
      <p:sp>
        <p:nvSpPr>
          <p:cNvPr id="40" name="Text Placeholder 11"/>
          <p:cNvSpPr>
            <a:spLocks noGrp="1"/>
          </p:cNvSpPr>
          <p:nvPr>
            <p:ph type="body" sz="quarter" idx="24"/>
          </p:nvPr>
        </p:nvSpPr>
        <p:spPr>
          <a:xfrm>
            <a:off x="9017343" y="4909425"/>
            <a:ext cx="2551196" cy="1126517"/>
          </a:xfrm>
        </p:spPr>
        <p:txBody>
          <a:bodyPr>
            <a:normAutofit/>
          </a:bodyPr>
          <a:lstStyle>
            <a:lvl1pPr marL="0" indent="0" algn="ctr">
              <a:buNone/>
              <a:defRPr sz="2000" b="0">
                <a:solidFill>
                  <a:schemeClr val="bg1"/>
                </a:solidFill>
              </a:defRPr>
            </a:lvl1pPr>
          </a:lstStyle>
          <a:p>
            <a:pPr lvl="0"/>
            <a:r>
              <a:rPr lang="en-US"/>
              <a:t>Edit Master text styles</a:t>
            </a:r>
          </a:p>
        </p:txBody>
      </p:sp>
      <p:sp>
        <p:nvSpPr>
          <p:cNvPr id="41" name="Picture Placeholder 4"/>
          <p:cNvSpPr>
            <a:spLocks noGrp="1"/>
          </p:cNvSpPr>
          <p:nvPr>
            <p:ph type="pic" sz="quarter" idx="25"/>
          </p:nvPr>
        </p:nvSpPr>
        <p:spPr>
          <a:xfrm>
            <a:off x="9822406" y="3734722"/>
            <a:ext cx="933450" cy="933450"/>
          </a:xfrm>
        </p:spPr>
        <p:txBody>
          <a:bodyPr>
            <a:normAutofit/>
          </a:bodyPr>
          <a:lstStyle>
            <a:lvl1pPr marL="0" indent="0" algn="ctr">
              <a:buNone/>
              <a:defRPr sz="1000">
                <a:solidFill>
                  <a:schemeClr val="bg1"/>
                </a:solidFill>
              </a:defRPr>
            </a:lvl1pPr>
          </a:lstStyle>
          <a:p>
            <a:r>
              <a:rPr lang="en-US" dirty="0"/>
              <a:t>Click icon to add picture</a:t>
            </a:r>
          </a:p>
        </p:txBody>
      </p:sp>
    </p:spTree>
    <p:extLst>
      <p:ext uri="{BB962C8B-B14F-4D97-AF65-F5344CB8AC3E}">
        <p14:creationId xmlns:p14="http://schemas.microsoft.com/office/powerpoint/2010/main" val="1323419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95524" y="0"/>
            <a:ext cx="10596476" cy="6858000"/>
          </a:xfrm>
          <a:prstGeom prst="rect">
            <a:avLst/>
          </a:prstGeom>
        </p:spPr>
      </p:pic>
      <p:sp>
        <p:nvSpPr>
          <p:cNvPr id="2" name="Title 1"/>
          <p:cNvSpPr>
            <a:spLocks noGrp="1"/>
          </p:cNvSpPr>
          <p:nvPr>
            <p:ph type="ctrTitle"/>
          </p:nvPr>
        </p:nvSpPr>
        <p:spPr>
          <a:xfrm>
            <a:off x="5800724" y="950913"/>
            <a:ext cx="5686426" cy="2220912"/>
          </a:xfrm>
        </p:spPr>
        <p:txBody>
          <a:bodyPr anchor="b">
            <a:normAutofit/>
          </a:bodyPr>
          <a:lstStyle>
            <a:lvl1pPr algn="ctr">
              <a:defRPr sz="5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800724" y="3446258"/>
            <a:ext cx="5686425" cy="1811542"/>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9" name="Straight Connector 8"/>
          <p:cNvCxnSpPr/>
          <p:nvPr userDrawn="1"/>
        </p:nvCxnSpPr>
        <p:spPr>
          <a:xfrm>
            <a:off x="8330054" y="3309041"/>
            <a:ext cx="627764" cy="0"/>
          </a:xfrm>
          <a:prstGeom prst="line">
            <a:avLst/>
          </a:prstGeom>
          <a:ln/>
        </p:spPr>
        <p:style>
          <a:lnRef idx="1">
            <a:schemeClr val="accent4"/>
          </a:lnRef>
          <a:fillRef idx="0">
            <a:schemeClr val="accent4"/>
          </a:fillRef>
          <a:effectRef idx="0">
            <a:schemeClr val="accent4"/>
          </a:effectRef>
          <a:fontRef idx="minor">
            <a:schemeClr val="tx1"/>
          </a:fontRef>
        </p:style>
      </p:cxn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3387" y="5691187"/>
            <a:ext cx="1530874" cy="777875"/>
          </a:xfrm>
          <a:prstGeom prst="rect">
            <a:avLst/>
          </a:prstGeom>
        </p:spPr>
      </p:pic>
      <p:sp>
        <p:nvSpPr>
          <p:cNvPr id="11" name="Picture Placeholder 18"/>
          <p:cNvSpPr>
            <a:spLocks noGrp="1"/>
          </p:cNvSpPr>
          <p:nvPr>
            <p:ph type="pic" sz="quarter" idx="10"/>
          </p:nvPr>
        </p:nvSpPr>
        <p:spPr>
          <a:xfrm>
            <a:off x="1" y="-1"/>
            <a:ext cx="6057900" cy="6858001"/>
          </a:xfrm>
          <a:custGeom>
            <a:avLst/>
            <a:gdLst>
              <a:gd name="connsiteX0" fmla="*/ 0 w 6089161"/>
              <a:gd name="connsiteY0" fmla="*/ 0 h 6858001"/>
              <a:gd name="connsiteX1" fmla="*/ 2052312 w 6089161"/>
              <a:gd name="connsiteY1" fmla="*/ 0 h 6858001"/>
              <a:gd name="connsiteX2" fmla="*/ 2349437 w 6089161"/>
              <a:gd name="connsiteY2" fmla="*/ 297884 h 6858001"/>
              <a:gd name="connsiteX3" fmla="*/ 6055050 w 6089161"/>
              <a:gd name="connsiteY3" fmla="*/ 6737419 h 6858001"/>
              <a:gd name="connsiteX4" fmla="*/ 6089161 w 6089161"/>
              <a:gd name="connsiteY4" fmla="*/ 6858001 h 6858001"/>
              <a:gd name="connsiteX5" fmla="*/ 0 w 6089161"/>
              <a:gd name="connsiteY5" fmla="*/ 6858001 h 6858001"/>
              <a:gd name="connsiteX0" fmla="*/ 0 w 6089161"/>
              <a:gd name="connsiteY0" fmla="*/ 0 h 6858001"/>
              <a:gd name="connsiteX1" fmla="*/ 2099937 w 6089161"/>
              <a:gd name="connsiteY1" fmla="*/ 9525 h 6858001"/>
              <a:gd name="connsiteX2" fmla="*/ 2349437 w 6089161"/>
              <a:gd name="connsiteY2" fmla="*/ 297884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38037 w 6089161"/>
              <a:gd name="connsiteY1" fmla="*/ 0 h 6858001"/>
              <a:gd name="connsiteX2" fmla="*/ 2349437 w 6089161"/>
              <a:gd name="connsiteY2" fmla="*/ 297884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38037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9161" h="6858001">
                <a:moveTo>
                  <a:pt x="0" y="0"/>
                </a:moveTo>
                <a:lnTo>
                  <a:pt x="2109462" y="0"/>
                </a:lnTo>
                <a:cubicBezTo>
                  <a:pt x="2257600" y="136116"/>
                  <a:pt x="2278881" y="189153"/>
                  <a:pt x="2378012" y="288359"/>
                </a:cubicBezTo>
                <a:cubicBezTo>
                  <a:pt x="3988653" y="1900213"/>
                  <a:pt x="5534153" y="4505295"/>
                  <a:pt x="6065724" y="6733861"/>
                </a:cubicBezTo>
                <a:lnTo>
                  <a:pt x="6089161" y="6858001"/>
                </a:lnTo>
                <a:lnTo>
                  <a:pt x="0" y="6858001"/>
                </a:lnTo>
                <a:lnTo>
                  <a:pt x="0" y="0"/>
                </a:lnTo>
                <a:close/>
              </a:path>
            </a:pathLst>
          </a:custGeom>
          <a:solidFill>
            <a:schemeClr val="bg2"/>
          </a:solidFill>
        </p:spPr>
        <p:txBody>
          <a:bodyPr wrap="square">
            <a:noAutofit/>
          </a:bodyPr>
          <a:lstStyle/>
          <a:p>
            <a:r>
              <a:rPr lang="en-US" dirty="0"/>
              <a:t>Click icon to add picture</a:t>
            </a:r>
          </a:p>
        </p:txBody>
      </p:sp>
    </p:spTree>
    <p:extLst>
      <p:ext uri="{BB962C8B-B14F-4D97-AF65-F5344CB8AC3E}">
        <p14:creationId xmlns:p14="http://schemas.microsoft.com/office/powerpoint/2010/main" val="3542304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6325" y="2028558"/>
            <a:ext cx="8585675" cy="4829442"/>
          </a:xfrm>
          <a:prstGeom prst="rect">
            <a:avLst/>
          </a:prstGeom>
        </p:spPr>
      </p:pic>
      <p:sp>
        <p:nvSpPr>
          <p:cNvPr id="2" name="Title 1"/>
          <p:cNvSpPr>
            <a:spLocks noGrp="1"/>
          </p:cNvSpPr>
          <p:nvPr>
            <p:ph type="ctrTitle"/>
          </p:nvPr>
        </p:nvSpPr>
        <p:spPr>
          <a:xfrm>
            <a:off x="733424" y="950913"/>
            <a:ext cx="10753725" cy="2220912"/>
          </a:xfrm>
        </p:spPr>
        <p:txBody>
          <a:bodyPr anchor="b">
            <a:normAutofit/>
          </a:bodyPr>
          <a:lstStyle>
            <a:lvl1pPr algn="l">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733424" y="3446258"/>
            <a:ext cx="8039101" cy="1811542"/>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3387" y="5691187"/>
            <a:ext cx="1530874" cy="777875"/>
          </a:xfrm>
          <a:prstGeom prst="rect">
            <a:avLst/>
          </a:prstGeom>
        </p:spPr>
      </p:pic>
      <p:cxnSp>
        <p:nvCxnSpPr>
          <p:cNvPr id="13" name="Straight Connector 12"/>
          <p:cNvCxnSpPr/>
          <p:nvPr userDrawn="1"/>
        </p:nvCxnSpPr>
        <p:spPr>
          <a:xfrm>
            <a:off x="806388" y="3295652"/>
            <a:ext cx="627764" cy="0"/>
          </a:xfrm>
          <a:prstGeom prst="line">
            <a:avLst/>
          </a:prstGeom>
          <a:ln w="19050">
            <a:solidFill>
              <a:srgbClr val="F479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684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838200" y="6356350"/>
            <a:ext cx="7315200" cy="365125"/>
          </a:xfrm>
          <a:prstGeom prst="rect">
            <a:avLst/>
          </a:prstGeom>
        </p:spPr>
        <p:txBody>
          <a:bodyPr/>
          <a:lstStyle/>
          <a:p>
            <a:endParaRPr lang="en-US" dirty="0"/>
          </a:p>
        </p:txBody>
      </p:sp>
    </p:spTree>
    <p:extLst>
      <p:ext uri="{BB962C8B-B14F-4D97-AF65-F5344CB8AC3E}">
        <p14:creationId xmlns:p14="http://schemas.microsoft.com/office/powerpoint/2010/main" val="865358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1974" y="1013506"/>
            <a:ext cx="3286125" cy="4830989"/>
          </a:xfrm>
        </p:spPr>
        <p:txBody>
          <a:bodyPr/>
          <a:lstStyle>
            <a:lvl1pPr>
              <a:defRPr>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5457824" y="1013506"/>
            <a:ext cx="5895976" cy="4830989"/>
          </a:xfrm>
        </p:spPr>
        <p:txBody>
          <a:bodyPr anchor="ct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38971" y="6048708"/>
            <a:ext cx="1202871" cy="611460"/>
          </a:xfrm>
          <a:prstGeom prst="rect">
            <a:avLst/>
          </a:prstGeom>
        </p:spPr>
      </p:pic>
    </p:spTree>
    <p:extLst>
      <p:ext uri="{BB962C8B-B14F-4D97-AF65-F5344CB8AC3E}">
        <p14:creationId xmlns:p14="http://schemas.microsoft.com/office/powerpoint/2010/main" val="3973244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57824" y="365125"/>
            <a:ext cx="5895975" cy="1325563"/>
          </a:xfrm>
        </p:spPr>
        <p:txBody>
          <a:bodyPr/>
          <a:lstStyle>
            <a:lvl1pPr>
              <a:defRPr>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5457824" y="1825625"/>
            <a:ext cx="5895976" cy="4018870"/>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0"/>
          </p:nvPr>
        </p:nvSpPr>
        <p:spPr>
          <a:xfrm>
            <a:off x="419100" y="967695"/>
            <a:ext cx="3209925" cy="4876800"/>
          </a:xfrm>
        </p:spPr>
        <p:txBody>
          <a:bodyPr/>
          <a:lstStyle/>
          <a:p>
            <a:r>
              <a:rPr lang="en-US" dirty="0"/>
              <a:t>Click icon to add picture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38971" y="6048708"/>
            <a:ext cx="1202871" cy="611460"/>
          </a:xfrm>
          <a:prstGeom prst="rect">
            <a:avLst/>
          </a:prstGeom>
        </p:spPr>
      </p:pic>
    </p:spTree>
    <p:extLst>
      <p:ext uri="{BB962C8B-B14F-4D97-AF65-F5344CB8AC3E}">
        <p14:creationId xmlns:p14="http://schemas.microsoft.com/office/powerpoint/2010/main" val="4237952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723" y="0"/>
            <a:ext cx="11581215" cy="6858000"/>
          </a:xfrm>
          <a:prstGeom prst="rect">
            <a:avLst/>
          </a:prstGeom>
          <a:blipFill>
            <a:blip r:embed="rId3" cstate="screen">
              <a:extLst>
                <a:ext uri="{28A0092B-C50C-407E-A947-70E740481C1C}">
                  <a14:useLocalDpi xmlns:a14="http://schemas.microsoft.com/office/drawing/2010/main"/>
                </a:ext>
              </a:extLst>
            </a:blip>
            <a:stretch>
              <a:fillRect/>
            </a:stretch>
          </a:blipFill>
        </p:spPr>
      </p:pic>
      <p:sp>
        <p:nvSpPr>
          <p:cNvPr id="2" name="Title 1"/>
          <p:cNvSpPr>
            <a:spLocks noGrp="1"/>
          </p:cNvSpPr>
          <p:nvPr>
            <p:ph type="title"/>
          </p:nvPr>
        </p:nvSpPr>
        <p:spPr>
          <a:xfrm>
            <a:off x="476250" y="553463"/>
            <a:ext cx="5895975" cy="1325563"/>
          </a:xfrm>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476249" y="2013963"/>
            <a:ext cx="5895976" cy="4018870"/>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9317" y="6140064"/>
            <a:ext cx="1023154" cy="520104"/>
          </a:xfrm>
          <a:prstGeom prst="rect">
            <a:avLst/>
          </a:prstGeom>
        </p:spPr>
      </p:pic>
      <p:sp>
        <p:nvSpPr>
          <p:cNvPr id="10" name="Picture Placeholder 47"/>
          <p:cNvSpPr>
            <a:spLocks noGrp="1"/>
          </p:cNvSpPr>
          <p:nvPr>
            <p:ph type="pic" sz="quarter" idx="10"/>
          </p:nvPr>
        </p:nvSpPr>
        <p:spPr>
          <a:xfrm>
            <a:off x="7116763" y="0"/>
            <a:ext cx="5075237" cy="6858000"/>
          </a:xfrm>
          <a:custGeom>
            <a:avLst/>
            <a:gdLst>
              <a:gd name="connsiteX0" fmla="*/ 1033963 w 5075237"/>
              <a:gd name="connsiteY0" fmla="*/ 0 h 6858000"/>
              <a:gd name="connsiteX1" fmla="*/ 5075237 w 5075237"/>
              <a:gd name="connsiteY1" fmla="*/ 0 h 6858000"/>
              <a:gd name="connsiteX2" fmla="*/ 5075237 w 5075237"/>
              <a:gd name="connsiteY2" fmla="*/ 6858000 h 6858000"/>
              <a:gd name="connsiteX3" fmla="*/ 1114496 w 5075237"/>
              <a:gd name="connsiteY3" fmla="*/ 6858000 h 6858000"/>
              <a:gd name="connsiteX4" fmla="*/ 1026237 w 5075237"/>
              <a:gd name="connsiteY4" fmla="*/ 6733886 h 6858000"/>
              <a:gd name="connsiteX5" fmla="*/ 7261 w 5075237"/>
              <a:gd name="connsiteY5" fmla="*/ 3681766 h 6858000"/>
              <a:gd name="connsiteX6" fmla="*/ 0 w 5075237"/>
              <a:gd name="connsiteY6" fmla="*/ 3394641 h 6858000"/>
              <a:gd name="connsiteX7" fmla="*/ 0 w 5075237"/>
              <a:gd name="connsiteY7" fmla="*/ 3350111 h 6858000"/>
              <a:gd name="connsiteX8" fmla="*/ 7261 w 5075237"/>
              <a:gd name="connsiteY8" fmla="*/ 3062986 h 6858000"/>
              <a:gd name="connsiteX9" fmla="*/ 1026237 w 5075237"/>
              <a:gd name="connsiteY9" fmla="*/ 108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75237" h="6858000">
                <a:moveTo>
                  <a:pt x="1033963" y="0"/>
                </a:moveTo>
                <a:lnTo>
                  <a:pt x="5075237" y="0"/>
                </a:lnTo>
                <a:lnTo>
                  <a:pt x="5075237" y="6858000"/>
                </a:lnTo>
                <a:lnTo>
                  <a:pt x="1114496" y="6858000"/>
                </a:lnTo>
                <a:lnTo>
                  <a:pt x="1026237" y="6733886"/>
                </a:lnTo>
                <a:cubicBezTo>
                  <a:pt x="431991" y="5854288"/>
                  <a:pt x="64399" y="4808981"/>
                  <a:pt x="7261" y="3681766"/>
                </a:cubicBezTo>
                <a:lnTo>
                  <a:pt x="0" y="3394641"/>
                </a:lnTo>
                <a:lnTo>
                  <a:pt x="0" y="3350111"/>
                </a:lnTo>
                <a:lnTo>
                  <a:pt x="7261" y="3062986"/>
                </a:lnTo>
                <a:cubicBezTo>
                  <a:pt x="64399" y="1935772"/>
                  <a:pt x="431991" y="890465"/>
                  <a:pt x="1026237" y="10866"/>
                </a:cubicBezTo>
                <a:close/>
              </a:path>
            </a:pathLst>
          </a:custGeom>
          <a:solidFill>
            <a:schemeClr val="tx1">
              <a:lumMod val="20000"/>
              <a:lumOff val="80000"/>
            </a:schemeClr>
          </a:solidFill>
        </p:spPr>
        <p:txBody>
          <a:bodyPr wrap="square" anchor="ctr" anchorCtr="0">
            <a:noAutofit/>
          </a:bodyPr>
          <a:lstStyle>
            <a:lvl1pPr algn="ctr">
              <a:defRPr/>
            </a:lvl1pPr>
          </a:lstStyle>
          <a:p>
            <a:r>
              <a:rPr lang="en-US" dirty="0"/>
              <a:t>Click icon to add picture</a:t>
            </a:r>
          </a:p>
        </p:txBody>
      </p:sp>
    </p:spTree>
    <p:extLst>
      <p:ext uri="{BB962C8B-B14F-4D97-AF65-F5344CB8AC3E}">
        <p14:creationId xmlns:p14="http://schemas.microsoft.com/office/powerpoint/2010/main" val="1942593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 y="-1"/>
            <a:ext cx="12190815" cy="6857333"/>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726830"/>
            <a:ext cx="12190815" cy="6131169"/>
          </a:xfrm>
          <a:prstGeom prst="rect">
            <a:avLst/>
          </a:prstGeom>
        </p:spPr>
      </p:pic>
      <p:sp>
        <p:nvSpPr>
          <p:cNvPr id="2" name="Title 1"/>
          <p:cNvSpPr>
            <a:spLocks noGrp="1"/>
          </p:cNvSpPr>
          <p:nvPr>
            <p:ph type="title"/>
          </p:nvPr>
        </p:nvSpPr>
        <p:spPr>
          <a:xfrm>
            <a:off x="831850" y="3629024"/>
            <a:ext cx="10515600" cy="1647825"/>
          </a:xfrm>
        </p:spPr>
        <p:txBody>
          <a:bodyPr anchor="b"/>
          <a:lstStyle>
            <a:lvl1pPr algn="ct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5524500"/>
            <a:ext cx="10515600" cy="971550"/>
          </a:xfrm>
        </p:spPr>
        <p:txBody>
          <a:bodyPr/>
          <a:lstStyle>
            <a:lvl1pPr marL="0" indent="0" algn="ctr">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9510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1082130" y="6241695"/>
            <a:ext cx="944217" cy="479780"/>
          </a:xfrm>
          <a:prstGeom prst="rect">
            <a:avLst/>
          </a:prstGeom>
        </p:spPr>
      </p:pic>
      <p:sp>
        <p:nvSpPr>
          <p:cNvPr id="9" name="Footer Placeholder 8"/>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38945956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50" r:id="rId5"/>
    <p:sldLayoutId id="2147483664" r:id="rId6"/>
    <p:sldLayoutId id="2147483663" r:id="rId7"/>
    <p:sldLayoutId id="2147483665" r:id="rId8"/>
    <p:sldLayoutId id="2147483651" r:id="rId9"/>
    <p:sldLayoutId id="2147483652" r:id="rId10"/>
    <p:sldLayoutId id="2147483653" r:id="rId11"/>
    <p:sldLayoutId id="2147483666" r:id="rId12"/>
    <p:sldLayoutId id="2147483654" r:id="rId13"/>
    <p:sldLayoutId id="2147483655" r:id="rId14"/>
    <p:sldLayoutId id="2147483667" r:id="rId15"/>
    <p:sldLayoutId id="2147483668" r:id="rId16"/>
    <p:sldLayoutId id="2147483656" r:id="rId17"/>
    <p:sldLayoutId id="2147483669" r:id="rId18"/>
    <p:sldLayoutId id="2147483670" r:id="rId19"/>
    <p:sldLayoutId id="2147483671" r:id="rId20"/>
  </p:sldLayoutIdLst>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1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hyperlink" Target="http://www.ashpfoundation.org/MainMenuCategories/CenterforPharmacyLeadership/Pharmacy-Forecast" TargetMode="Externa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hyperlink" Target="http://www.ashpfoundation.org/MainMenuCategories/CenterforPharmacyLeadership/Pharmacy-Forecast" TargetMode="Externa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hyperlink" Target="http://www.ashpfoundation.org/MainMenuCategories/CenterforPharmacyLeadership/Pharmacy-Forecast"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www.ashpfoundation.org/MainMenuCategories/CenterforPharmacyLeadership/Pharmacy-Forecast" TargetMode="External"/><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41735" y="753530"/>
            <a:ext cx="6357475" cy="2387600"/>
          </a:xfrm>
        </p:spPr>
        <p:txBody>
          <a:bodyPr>
            <a:noAutofit/>
          </a:bodyPr>
          <a:lstStyle/>
          <a:p>
            <a:r>
              <a:rPr lang="en-US" sz="3600" dirty="0"/>
              <a:t>Student Pharmacy Forecast Workshop: </a:t>
            </a:r>
            <a:r>
              <a:rPr lang="en-US" sz="3600" i="1" dirty="0"/>
              <a:t>Trends that Will Shape Your Future</a:t>
            </a:r>
          </a:p>
        </p:txBody>
      </p:sp>
      <p:sp>
        <p:nvSpPr>
          <p:cNvPr id="3" name="Subtitle 2"/>
          <p:cNvSpPr>
            <a:spLocks noGrp="1"/>
          </p:cNvSpPr>
          <p:nvPr>
            <p:ph type="subTitle" idx="1"/>
          </p:nvPr>
        </p:nvSpPr>
        <p:spPr/>
        <p:txBody>
          <a:bodyPr/>
          <a:lstStyle/>
          <a:p>
            <a:r>
              <a:rPr lang="en-US" dirty="0"/>
              <a:t>Presented by ASHP’s</a:t>
            </a:r>
          </a:p>
          <a:p>
            <a:r>
              <a:rPr lang="en-US" dirty="0"/>
              <a:t> Section of Pharmacy Practice Leaders</a:t>
            </a:r>
          </a:p>
        </p:txBody>
      </p:sp>
    </p:spTree>
    <p:extLst>
      <p:ext uri="{BB962C8B-B14F-4D97-AF65-F5344CB8AC3E}">
        <p14:creationId xmlns:p14="http://schemas.microsoft.com/office/powerpoint/2010/main" val="1012716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7A6E-AE10-DC94-8BB7-CAE3E1FB3A08}"/>
              </a:ext>
            </a:extLst>
          </p:cNvPr>
          <p:cNvSpPr>
            <a:spLocks noGrp="1"/>
          </p:cNvSpPr>
          <p:nvPr>
            <p:ph type="title"/>
          </p:nvPr>
        </p:nvSpPr>
        <p:spPr/>
        <p:txBody>
          <a:bodyPr/>
          <a:lstStyle/>
          <a:p>
            <a:r>
              <a:rPr lang="en-US" dirty="0"/>
              <a:t>Student Professional Development</a:t>
            </a:r>
          </a:p>
        </p:txBody>
      </p:sp>
      <p:sp>
        <p:nvSpPr>
          <p:cNvPr id="3" name="Content Placeholder 2">
            <a:extLst>
              <a:ext uri="{FF2B5EF4-FFF2-40B4-BE49-F238E27FC236}">
                <a16:creationId xmlns:a16="http://schemas.microsoft.com/office/drawing/2014/main" id="{B8B4A012-DB9C-8ADA-2DDE-63F6C7F3F2A5}"/>
              </a:ext>
            </a:extLst>
          </p:cNvPr>
          <p:cNvSpPr>
            <a:spLocks noGrp="1"/>
          </p:cNvSpPr>
          <p:nvPr>
            <p:ph idx="1"/>
          </p:nvPr>
        </p:nvSpPr>
        <p:spPr/>
        <p:txBody>
          <a:bodyPr/>
          <a:lstStyle/>
          <a:p>
            <a:pPr marL="0" indent="0">
              <a:buNone/>
            </a:pPr>
            <a:r>
              <a:rPr lang="en-US" b="1" dirty="0"/>
              <a:t>How is the forecast relevant for pharmacy students?</a:t>
            </a:r>
          </a:p>
          <a:p>
            <a:r>
              <a:rPr lang="en-US" dirty="0"/>
              <a:t>Recognizing emerging trends in pharmacy </a:t>
            </a:r>
          </a:p>
          <a:p>
            <a:r>
              <a:rPr lang="en-US" dirty="0"/>
              <a:t>Providing insights into expected challenges in pharmacy </a:t>
            </a:r>
          </a:p>
          <a:p>
            <a:r>
              <a:rPr lang="en-US" dirty="0"/>
              <a:t>Promote thought-provoking discussion and research</a:t>
            </a:r>
          </a:p>
          <a:p>
            <a:r>
              <a:rPr lang="en-US" dirty="0"/>
              <a:t>Serve as topics for journal clubs, topic discussions, presentations, and interview questions</a:t>
            </a:r>
          </a:p>
        </p:txBody>
      </p:sp>
    </p:spTree>
    <p:extLst>
      <p:ext uri="{BB962C8B-B14F-4D97-AF65-F5344CB8AC3E}">
        <p14:creationId xmlns:p14="http://schemas.microsoft.com/office/powerpoint/2010/main" val="70147968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1</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85000" lnSpcReduction="20000"/>
          </a:bodyPr>
          <a:lstStyle/>
          <a:p>
            <a:pPr marL="0" indent="0">
              <a:buNone/>
            </a:pPr>
            <a:r>
              <a:rPr lang="en-US" sz="3200" dirty="0"/>
              <a:t>How likely is it that the following will occur, by the year 2027, in the geographic region where you work? </a:t>
            </a:r>
          </a:p>
          <a:p>
            <a:pPr marL="0" indent="0">
              <a:buNone/>
            </a:pPr>
            <a:endParaRPr lang="en-US" sz="3200" dirty="0"/>
          </a:p>
          <a:p>
            <a:pPr marL="0" indent="0">
              <a:buNone/>
            </a:pPr>
            <a:r>
              <a:rPr lang="en-US" sz="3200" b="1" dirty="0"/>
              <a:t>Sustained pharmacy enterprise leadership vacancies will drive health systems to fill these roles with non-pharmacists.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4806050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5317C-0F98-97D6-B905-038DA016DF2B}"/>
              </a:ext>
            </a:extLst>
          </p:cNvPr>
          <p:cNvSpPr>
            <a:spLocks noGrp="1"/>
          </p:cNvSpPr>
          <p:nvPr>
            <p:ph type="title"/>
          </p:nvPr>
        </p:nvSpPr>
        <p:spPr/>
        <p:txBody>
          <a:bodyPr/>
          <a:lstStyle/>
          <a:p>
            <a:r>
              <a:rPr lang="en-US" dirty="0"/>
              <a:t>A Changing Workforce</a:t>
            </a:r>
          </a:p>
        </p:txBody>
      </p:sp>
      <p:sp>
        <p:nvSpPr>
          <p:cNvPr id="3" name="Content Placeholder 2">
            <a:extLst>
              <a:ext uri="{FF2B5EF4-FFF2-40B4-BE49-F238E27FC236}">
                <a16:creationId xmlns:a16="http://schemas.microsoft.com/office/drawing/2014/main" id="{75795237-92DE-D408-7713-810589BBDBA7}"/>
              </a:ext>
            </a:extLst>
          </p:cNvPr>
          <p:cNvSpPr>
            <a:spLocks noGrp="1"/>
          </p:cNvSpPr>
          <p:nvPr>
            <p:ph idx="1"/>
          </p:nvPr>
        </p:nvSpPr>
        <p:spPr/>
        <p:txBody>
          <a:bodyPr/>
          <a:lstStyle/>
          <a:p>
            <a:r>
              <a:rPr lang="en-US" dirty="0"/>
              <a:t>In addition to the ongoing COVID-19 vacancies, trends point to a surge in retirement for those workers who delayed due to the COVID crisis</a:t>
            </a:r>
          </a:p>
          <a:p>
            <a:r>
              <a:rPr lang="en-US" dirty="0"/>
              <a:t>A surge in leadership vacancies has prompted consideration of non-pharmacists for leadership roles</a:t>
            </a:r>
          </a:p>
          <a:p>
            <a:r>
              <a:rPr lang="en-US" dirty="0"/>
              <a:t>Professional, regulatory, and operational expertise are key assets for pharmacy executives</a:t>
            </a:r>
          </a:p>
          <a:p>
            <a:r>
              <a:rPr lang="en-US" dirty="0"/>
              <a:t>Without a pharmacy background, leaders may lack credibility and trust</a:t>
            </a:r>
          </a:p>
          <a:p>
            <a:pPr marL="0" indent="0">
              <a:buNone/>
            </a:pPr>
            <a:endParaRPr lang="en-US" dirty="0"/>
          </a:p>
        </p:txBody>
      </p:sp>
    </p:spTree>
    <p:extLst>
      <p:ext uri="{BB962C8B-B14F-4D97-AF65-F5344CB8AC3E}">
        <p14:creationId xmlns:p14="http://schemas.microsoft.com/office/powerpoint/2010/main" val="24424751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Google Shape;309;p54">
            <a:extLst>
              <a:ext uri="{FF2B5EF4-FFF2-40B4-BE49-F238E27FC236}">
                <a16:creationId xmlns:a16="http://schemas.microsoft.com/office/drawing/2014/main" id="{8C76C222-5523-0CB5-1281-05F80F5D83C4}"/>
              </a:ext>
            </a:extLst>
          </p:cNvPr>
          <p:cNvPicPr preferRelativeResize="0">
            <a:picLocks/>
          </p:cNvPicPr>
          <p:nvPr/>
        </p:nvPicPr>
        <p:blipFill rotWithShape="1">
          <a:blip r:embed="rId3">
            <a:alphaModFix/>
          </a:blip>
          <a:srcRect l="3912" t="21285" r="2086" b="50000"/>
          <a:stretch/>
        </p:blipFill>
        <p:spPr>
          <a:xfrm>
            <a:off x="2037521" y="2605397"/>
            <a:ext cx="8077200" cy="1647206"/>
          </a:xfrm>
          <a:prstGeom prst="rect">
            <a:avLst/>
          </a:prstGeom>
          <a:noFill/>
          <a:ln>
            <a:noFill/>
          </a:ln>
        </p:spPr>
      </p:pic>
    </p:spTree>
    <p:extLst>
      <p:ext uri="{BB962C8B-B14F-4D97-AF65-F5344CB8AC3E}">
        <p14:creationId xmlns:p14="http://schemas.microsoft.com/office/powerpoint/2010/main" val="38243946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3</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sz="3200" dirty="0"/>
              <a:t>How likely is it that the following will occur, by the year 2027, in the geographic region where you work? </a:t>
            </a:r>
          </a:p>
          <a:p>
            <a:pPr marL="0" indent="0">
              <a:buNone/>
            </a:pPr>
            <a:endParaRPr lang="en-US" sz="3200" dirty="0"/>
          </a:p>
          <a:p>
            <a:pPr marL="0" indent="0">
              <a:buNone/>
            </a:pPr>
            <a:r>
              <a:rPr lang="en-US" sz="3200" b="1" dirty="0"/>
              <a:t>Healthcare organizations will be required to implement enhanced recruitment incentives that compete with other employment sectors (i.e. outside of health systems)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1939926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54E8A-0509-864F-8343-DF6A2B2283B9}"/>
              </a:ext>
            </a:extLst>
          </p:cNvPr>
          <p:cNvSpPr>
            <a:spLocks noGrp="1"/>
          </p:cNvSpPr>
          <p:nvPr>
            <p:ph type="title"/>
          </p:nvPr>
        </p:nvSpPr>
        <p:spPr/>
        <p:txBody>
          <a:bodyPr/>
          <a:lstStyle/>
          <a:p>
            <a:r>
              <a:rPr lang="en-US" dirty="0"/>
              <a:t>Recruitment and Development</a:t>
            </a:r>
          </a:p>
        </p:txBody>
      </p:sp>
      <p:sp>
        <p:nvSpPr>
          <p:cNvPr id="3" name="Content Placeholder 2">
            <a:extLst>
              <a:ext uri="{FF2B5EF4-FFF2-40B4-BE49-F238E27FC236}">
                <a16:creationId xmlns:a16="http://schemas.microsoft.com/office/drawing/2014/main" id="{F5075602-D146-E257-4030-76B94A9978BD}"/>
              </a:ext>
            </a:extLst>
          </p:cNvPr>
          <p:cNvSpPr>
            <a:spLocks noGrp="1"/>
          </p:cNvSpPr>
          <p:nvPr>
            <p:ph idx="1"/>
          </p:nvPr>
        </p:nvSpPr>
        <p:spPr/>
        <p:txBody>
          <a:bodyPr>
            <a:normAutofit/>
          </a:bodyPr>
          <a:lstStyle/>
          <a:p>
            <a:pPr marL="0" indent="0">
              <a:buNone/>
            </a:pPr>
            <a:r>
              <a:rPr lang="en-US" dirty="0"/>
              <a:t>Technician shortages continue to overshadow pharmacist shortages, but recruitment, retention, and development of pharmacists is also necessary. </a:t>
            </a:r>
          </a:p>
          <a:p>
            <a:r>
              <a:rPr lang="en-US" dirty="0"/>
              <a:t>Pharmacy leaders should engage HR and health-system leaders to develop innovative recruitment strategies</a:t>
            </a:r>
          </a:p>
          <a:p>
            <a:r>
              <a:rPr lang="en-US" dirty="0"/>
              <a:t>Foster active succession planning through recruiting and hiring pharmacists with potential as future leaders</a:t>
            </a:r>
          </a:p>
          <a:p>
            <a:r>
              <a:rPr lang="en-US" dirty="0"/>
              <a:t>Growth and development of pharmacists remains a priority </a:t>
            </a:r>
          </a:p>
          <a:p>
            <a:endParaRPr lang="en-US" dirty="0"/>
          </a:p>
          <a:p>
            <a:endParaRPr lang="en-US" dirty="0"/>
          </a:p>
        </p:txBody>
      </p:sp>
    </p:spTree>
    <p:extLst>
      <p:ext uri="{BB962C8B-B14F-4D97-AF65-F5344CB8AC3E}">
        <p14:creationId xmlns:p14="http://schemas.microsoft.com/office/powerpoint/2010/main" val="66204941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4" name="Google Shape;316;p55">
            <a:extLst>
              <a:ext uri="{FF2B5EF4-FFF2-40B4-BE49-F238E27FC236}">
                <a16:creationId xmlns:a16="http://schemas.microsoft.com/office/drawing/2014/main" id="{3E7AE3A8-7A4C-21BB-D752-CEE9BC6D5943}"/>
              </a:ext>
            </a:extLst>
          </p:cNvPr>
          <p:cNvPicPr preferRelativeResize="0"/>
          <p:nvPr/>
        </p:nvPicPr>
        <p:blipFill rotWithShape="1">
          <a:blip r:embed="rId3">
            <a:alphaModFix/>
          </a:blip>
          <a:srcRect l="3637" t="74643" r="909"/>
          <a:stretch/>
        </p:blipFill>
        <p:spPr>
          <a:xfrm>
            <a:off x="2075621" y="2705100"/>
            <a:ext cx="8001000" cy="1447800"/>
          </a:xfrm>
          <a:prstGeom prst="rect">
            <a:avLst/>
          </a:prstGeom>
          <a:noFill/>
          <a:ln>
            <a:noFill/>
          </a:ln>
        </p:spPr>
      </p:pic>
    </p:spTree>
    <p:extLst>
      <p:ext uri="{BB962C8B-B14F-4D97-AF65-F5344CB8AC3E}">
        <p14:creationId xmlns:p14="http://schemas.microsoft.com/office/powerpoint/2010/main" val="40529674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4</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sz="3200" dirty="0"/>
              <a:t>How likely is it that the following will occur, by the year 2027, in the geographic region where you work? </a:t>
            </a:r>
          </a:p>
          <a:p>
            <a:pPr marL="0" indent="0">
              <a:buNone/>
            </a:pPr>
            <a:endParaRPr lang="en-US" sz="3200" dirty="0"/>
          </a:p>
          <a:p>
            <a:pPr marL="0" indent="0">
              <a:buNone/>
            </a:pPr>
            <a:r>
              <a:rPr lang="en-US" sz="3200" b="1" dirty="0"/>
              <a:t>The reduction in applicants to schools and colleges of pharmacy, combined with accelerated pharmacist attrition, will result in a severe shortage of pharmacists.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5131759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4A902-1CA8-324B-7830-96ECA36FE027}"/>
              </a:ext>
            </a:extLst>
          </p:cNvPr>
          <p:cNvSpPr>
            <a:spLocks noGrp="1"/>
          </p:cNvSpPr>
          <p:nvPr>
            <p:ph type="title"/>
          </p:nvPr>
        </p:nvSpPr>
        <p:spPr/>
        <p:txBody>
          <a:bodyPr/>
          <a:lstStyle/>
          <a:p>
            <a:r>
              <a:rPr lang="en-US" dirty="0"/>
              <a:t>Pharmacist Vacancies and Decreasing Pharmacy School Enrollment</a:t>
            </a:r>
          </a:p>
        </p:txBody>
      </p:sp>
      <p:sp>
        <p:nvSpPr>
          <p:cNvPr id="3" name="Content Placeholder 2">
            <a:extLst>
              <a:ext uri="{FF2B5EF4-FFF2-40B4-BE49-F238E27FC236}">
                <a16:creationId xmlns:a16="http://schemas.microsoft.com/office/drawing/2014/main" id="{CB3B1C19-9D4B-E57F-EEC2-303687882185}"/>
              </a:ext>
            </a:extLst>
          </p:cNvPr>
          <p:cNvSpPr>
            <a:spLocks noGrp="1"/>
          </p:cNvSpPr>
          <p:nvPr>
            <p:ph idx="1"/>
          </p:nvPr>
        </p:nvSpPr>
        <p:spPr/>
        <p:txBody>
          <a:bodyPr/>
          <a:lstStyle/>
          <a:p>
            <a:pPr marL="0" indent="0">
              <a:buNone/>
            </a:pPr>
            <a:r>
              <a:rPr lang="en-US" dirty="0"/>
              <a:t>National pharmacy school enrollment has declined in recent years to levels not seen since 2003, even though the number of pharmacy schools has more than tripled since that time.</a:t>
            </a:r>
          </a:p>
          <a:p>
            <a:r>
              <a:rPr lang="en-US" dirty="0"/>
              <a:t>Declining applicant pool has resulted in pressure to reduce enrollment</a:t>
            </a:r>
          </a:p>
          <a:p>
            <a:r>
              <a:rPr lang="en-US" dirty="0"/>
              <a:t>Fewer graduates may reduce health-system and residency applicants</a:t>
            </a:r>
          </a:p>
          <a:p>
            <a:r>
              <a:rPr lang="en-US" dirty="0"/>
              <a:t>Health systems must develop effective, long-term strategies to partner with schools/colleges of pharmacy to recruit qualified individuals into pharmacy</a:t>
            </a:r>
          </a:p>
        </p:txBody>
      </p:sp>
    </p:spTree>
    <p:extLst>
      <p:ext uri="{BB962C8B-B14F-4D97-AF65-F5344CB8AC3E}">
        <p14:creationId xmlns:p14="http://schemas.microsoft.com/office/powerpoint/2010/main" val="9908353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Google Shape;323;p56">
            <a:extLst>
              <a:ext uri="{FF2B5EF4-FFF2-40B4-BE49-F238E27FC236}">
                <a16:creationId xmlns:a16="http://schemas.microsoft.com/office/drawing/2014/main" id="{6E9BD893-FC4A-698A-3DD6-F0473CF0BC0C}"/>
              </a:ext>
            </a:extLst>
          </p:cNvPr>
          <p:cNvPicPr preferRelativeResize="0">
            <a:picLocks/>
          </p:cNvPicPr>
          <p:nvPr/>
        </p:nvPicPr>
        <p:blipFill rotWithShape="1">
          <a:blip r:embed="rId3">
            <a:alphaModFix/>
          </a:blip>
          <a:srcRect l="2405" r="1824" b="74433"/>
          <a:stretch/>
        </p:blipFill>
        <p:spPr>
          <a:xfrm>
            <a:off x="2075621" y="2721716"/>
            <a:ext cx="8001000" cy="1414567"/>
          </a:xfrm>
          <a:prstGeom prst="rect">
            <a:avLst/>
          </a:prstGeom>
          <a:noFill/>
          <a:ln>
            <a:noFill/>
          </a:ln>
        </p:spPr>
      </p:pic>
    </p:spTree>
    <p:extLst>
      <p:ext uri="{BB962C8B-B14F-4D97-AF65-F5344CB8AC3E}">
        <p14:creationId xmlns:p14="http://schemas.microsoft.com/office/powerpoint/2010/main" val="26501624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2</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85000" lnSpcReduction="20000"/>
          </a:bodyPr>
          <a:lstStyle/>
          <a:p>
            <a:pPr marL="0" indent="0">
              <a:buNone/>
            </a:pPr>
            <a:r>
              <a:rPr lang="en-US" sz="3200" dirty="0"/>
              <a:t>How likely is it that the following will occur, by the year 2027, in the geographic region where you work? </a:t>
            </a:r>
          </a:p>
          <a:p>
            <a:pPr marL="0" indent="0">
              <a:buNone/>
            </a:pPr>
            <a:endParaRPr lang="en-US" sz="3200" dirty="0"/>
          </a:p>
          <a:p>
            <a:pPr marL="0" lvl="0" indent="0" algn="l" rtl="0">
              <a:spcBef>
                <a:spcPts val="1200"/>
              </a:spcBef>
              <a:spcAft>
                <a:spcPts val="0"/>
              </a:spcAft>
              <a:buNone/>
            </a:pPr>
            <a:r>
              <a:rPr lang="en-US" sz="3200" b="1" dirty="0"/>
              <a:t>In 30% of health systems, advanced pharmacy practice models will regress because of the pharmacy technician shortage.</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702248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D125-A043-0C6E-F55F-1999E0546F9D}"/>
              </a:ext>
            </a:extLst>
          </p:cNvPr>
          <p:cNvSpPr>
            <a:spLocks noGrp="1"/>
          </p:cNvSpPr>
          <p:nvPr>
            <p:ph type="title"/>
          </p:nvPr>
        </p:nvSpPr>
        <p:spPr/>
        <p:txBody>
          <a:bodyPr>
            <a:normAutofit fontScale="90000"/>
          </a:bodyPr>
          <a:lstStyle/>
          <a:p>
            <a:r>
              <a:rPr lang="en-US" dirty="0"/>
              <a:t>Theme 1: </a:t>
            </a:r>
            <a:br>
              <a:rPr lang="en-US" dirty="0"/>
            </a:br>
            <a:r>
              <a:rPr lang="en-US" dirty="0"/>
              <a:t>COVID-19: Lessons Learned Across the Pandemic</a:t>
            </a:r>
          </a:p>
        </p:txBody>
      </p:sp>
      <p:sp>
        <p:nvSpPr>
          <p:cNvPr id="3" name="Text Placeholder 2">
            <a:extLst>
              <a:ext uri="{FF2B5EF4-FFF2-40B4-BE49-F238E27FC236}">
                <a16:creationId xmlns:a16="http://schemas.microsoft.com/office/drawing/2014/main" id="{0583E955-5904-6069-B93B-11A7DACB185A}"/>
              </a:ext>
            </a:extLst>
          </p:cNvPr>
          <p:cNvSpPr>
            <a:spLocks noGrp="1"/>
          </p:cNvSpPr>
          <p:nvPr>
            <p:ph type="body" idx="1"/>
          </p:nvPr>
        </p:nvSpPr>
        <p:spPr/>
        <p:txBody>
          <a:bodyPr>
            <a:normAutofit/>
          </a:bodyPr>
          <a:lstStyle/>
          <a:p>
            <a:pPr algn="l"/>
            <a:endParaRPr lang="en-US" dirty="0"/>
          </a:p>
        </p:txBody>
      </p:sp>
    </p:spTree>
    <p:extLst>
      <p:ext uri="{BB962C8B-B14F-4D97-AF65-F5344CB8AC3E}">
        <p14:creationId xmlns:p14="http://schemas.microsoft.com/office/powerpoint/2010/main" val="340031506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C56EB-2978-FB39-DFDA-CEC1FDABA05A}"/>
              </a:ext>
            </a:extLst>
          </p:cNvPr>
          <p:cNvSpPr>
            <a:spLocks noGrp="1"/>
          </p:cNvSpPr>
          <p:nvPr>
            <p:ph type="title"/>
          </p:nvPr>
        </p:nvSpPr>
        <p:spPr/>
        <p:txBody>
          <a:bodyPr/>
          <a:lstStyle/>
          <a:p>
            <a:r>
              <a:rPr lang="en-US" dirty="0"/>
              <a:t>Pharmacy Workforce Model Changes</a:t>
            </a:r>
          </a:p>
        </p:txBody>
      </p:sp>
      <p:sp>
        <p:nvSpPr>
          <p:cNvPr id="3" name="Content Placeholder 2">
            <a:extLst>
              <a:ext uri="{FF2B5EF4-FFF2-40B4-BE49-F238E27FC236}">
                <a16:creationId xmlns:a16="http://schemas.microsoft.com/office/drawing/2014/main" id="{A7BD2693-22CE-B345-C375-38D907736B6A}"/>
              </a:ext>
            </a:extLst>
          </p:cNvPr>
          <p:cNvSpPr>
            <a:spLocks noGrp="1"/>
          </p:cNvSpPr>
          <p:nvPr>
            <p:ph idx="1"/>
          </p:nvPr>
        </p:nvSpPr>
        <p:spPr/>
        <p:txBody>
          <a:bodyPr>
            <a:normAutofit fontScale="92500"/>
          </a:bodyPr>
          <a:lstStyle/>
          <a:p>
            <a:pPr marL="0" indent="0">
              <a:buNone/>
            </a:pPr>
            <a:r>
              <a:rPr lang="en-US" dirty="0"/>
              <a:t>Administrators are reporting turnover rates of at least 21% in 2021. </a:t>
            </a:r>
          </a:p>
          <a:p>
            <a:r>
              <a:rPr lang="en-US" dirty="0"/>
              <a:t>Rising wages for competing entry-level positions continue to make recruitment and retention of technicians more difficult</a:t>
            </a:r>
          </a:p>
          <a:p>
            <a:r>
              <a:rPr lang="en-US" dirty="0"/>
              <a:t>Health systems must develop an infrastructure that supports long-term sustainability of technician roles</a:t>
            </a:r>
          </a:p>
          <a:p>
            <a:r>
              <a:rPr lang="en-US" dirty="0"/>
              <a:t>Consider creating novel opportunities, expanding roles, and launching career ladders to support technician growth</a:t>
            </a:r>
          </a:p>
          <a:p>
            <a:r>
              <a:rPr lang="en-US" dirty="0"/>
              <a:t>Developing novel paths of access to pharmacy school (perhaps through work-and-learn arrangements) may offer new workforce opportunities</a:t>
            </a:r>
          </a:p>
        </p:txBody>
      </p:sp>
    </p:spTree>
    <p:extLst>
      <p:ext uri="{BB962C8B-B14F-4D97-AF65-F5344CB8AC3E}">
        <p14:creationId xmlns:p14="http://schemas.microsoft.com/office/powerpoint/2010/main" val="276016297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4" name="Google Shape;330;p57">
            <a:extLst>
              <a:ext uri="{FF2B5EF4-FFF2-40B4-BE49-F238E27FC236}">
                <a16:creationId xmlns:a16="http://schemas.microsoft.com/office/drawing/2014/main" id="{5DCEB86E-62DF-2DA7-8CAE-B23B0B90F936}"/>
              </a:ext>
            </a:extLst>
          </p:cNvPr>
          <p:cNvPicPr preferRelativeResize="0">
            <a:picLocks/>
          </p:cNvPicPr>
          <p:nvPr/>
        </p:nvPicPr>
        <p:blipFill rotWithShape="1">
          <a:blip r:embed="rId3">
            <a:alphaModFix/>
          </a:blip>
          <a:srcRect l="3479" t="50001" r="869" b="25087"/>
          <a:stretch/>
        </p:blipFill>
        <p:spPr>
          <a:xfrm>
            <a:off x="1905000" y="2676973"/>
            <a:ext cx="8382000" cy="1504053"/>
          </a:xfrm>
          <a:prstGeom prst="rect">
            <a:avLst/>
          </a:prstGeom>
          <a:noFill/>
          <a:ln>
            <a:noFill/>
          </a:ln>
        </p:spPr>
      </p:pic>
    </p:spTree>
    <p:extLst>
      <p:ext uri="{BB962C8B-B14F-4D97-AF65-F5344CB8AC3E}">
        <p14:creationId xmlns:p14="http://schemas.microsoft.com/office/powerpoint/2010/main" val="18093683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7</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2027, in the geographic region where you work? </a:t>
            </a:r>
          </a:p>
          <a:p>
            <a:pPr marL="0" indent="0">
              <a:buNone/>
            </a:pPr>
            <a:endParaRPr lang="en-US" sz="3200" dirty="0"/>
          </a:p>
          <a:p>
            <a:pPr marL="0" indent="0">
              <a:buNone/>
            </a:pPr>
            <a:r>
              <a:rPr lang="en-US" sz="3200" b="1" dirty="0"/>
              <a:t>In response to staffing shortages, health system pharmacy personnel will be required to perform cross-functional duties traditionally managed by other departments (e.g., patient medication education, care coordination, diabetes education)</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03301027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56700-6888-0EAA-7AA2-4DABE0058A95}"/>
              </a:ext>
            </a:extLst>
          </p:cNvPr>
          <p:cNvSpPr>
            <a:spLocks noGrp="1"/>
          </p:cNvSpPr>
          <p:nvPr>
            <p:ph type="title"/>
          </p:nvPr>
        </p:nvSpPr>
        <p:spPr/>
        <p:txBody>
          <a:bodyPr/>
          <a:lstStyle/>
          <a:p>
            <a:r>
              <a:rPr lang="en-US" dirty="0"/>
              <a:t>Pharmacy Workforce Model Changes</a:t>
            </a:r>
          </a:p>
        </p:txBody>
      </p:sp>
      <p:sp>
        <p:nvSpPr>
          <p:cNvPr id="3" name="Content Placeholder 2">
            <a:extLst>
              <a:ext uri="{FF2B5EF4-FFF2-40B4-BE49-F238E27FC236}">
                <a16:creationId xmlns:a16="http://schemas.microsoft.com/office/drawing/2014/main" id="{C22314D4-5037-ABAA-09A7-A1BBC6BE297B}"/>
              </a:ext>
            </a:extLst>
          </p:cNvPr>
          <p:cNvSpPr>
            <a:spLocks noGrp="1"/>
          </p:cNvSpPr>
          <p:nvPr>
            <p:ph idx="1"/>
          </p:nvPr>
        </p:nvSpPr>
        <p:spPr/>
        <p:txBody>
          <a:bodyPr/>
          <a:lstStyle/>
          <a:p>
            <a:pPr marL="0" indent="0">
              <a:buNone/>
            </a:pPr>
            <a:r>
              <a:rPr lang="en-US" dirty="0"/>
              <a:t>Projected shortages of nurses, physicians, and hospital staff may require even further expanded roles of pharmacists.</a:t>
            </a:r>
          </a:p>
          <a:p>
            <a:r>
              <a:rPr lang="en-US" dirty="0"/>
              <a:t>Pharmacists will likely be expected to do more with less, including medication education, care coordination, and diabetes education</a:t>
            </a:r>
          </a:p>
          <a:p>
            <a:r>
              <a:rPr lang="en-US" dirty="0"/>
              <a:t>Telepharmacy will likely grow, especially in therapy monitoring, transitions of care, and patient consultations </a:t>
            </a:r>
          </a:p>
          <a:p>
            <a:pPr marL="0" indent="0">
              <a:buNone/>
            </a:pPr>
            <a:endParaRPr lang="en-US" dirty="0"/>
          </a:p>
        </p:txBody>
      </p:sp>
    </p:spTree>
    <p:extLst>
      <p:ext uri="{BB962C8B-B14F-4D97-AF65-F5344CB8AC3E}">
        <p14:creationId xmlns:p14="http://schemas.microsoft.com/office/powerpoint/2010/main" val="355875812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Google Shape;351;p60">
            <a:extLst>
              <a:ext uri="{FF2B5EF4-FFF2-40B4-BE49-F238E27FC236}">
                <a16:creationId xmlns:a16="http://schemas.microsoft.com/office/drawing/2014/main" id="{8545E893-F423-9D21-4EEF-8C4BC851661A}"/>
              </a:ext>
            </a:extLst>
          </p:cNvPr>
          <p:cNvPicPr preferRelativeResize="0"/>
          <p:nvPr/>
        </p:nvPicPr>
        <p:blipFill rotWithShape="1">
          <a:blip r:embed="rId3">
            <a:alphaModFix/>
          </a:blip>
          <a:srcRect l="1835" t="72398" r="1304"/>
          <a:stretch/>
        </p:blipFill>
        <p:spPr>
          <a:xfrm>
            <a:off x="1828800" y="2552700"/>
            <a:ext cx="8534400" cy="1752600"/>
          </a:xfrm>
          <a:prstGeom prst="rect">
            <a:avLst/>
          </a:prstGeom>
          <a:noFill/>
          <a:ln>
            <a:noFill/>
          </a:ln>
        </p:spPr>
      </p:pic>
    </p:spTree>
    <p:extLst>
      <p:ext uri="{BB962C8B-B14F-4D97-AF65-F5344CB8AC3E}">
        <p14:creationId xmlns:p14="http://schemas.microsoft.com/office/powerpoint/2010/main" val="259965616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A8B75-EEDD-557E-1F3B-F1061C8FB350}"/>
              </a:ext>
            </a:extLst>
          </p:cNvPr>
          <p:cNvSpPr>
            <a:spLocks noGrp="1"/>
          </p:cNvSpPr>
          <p:nvPr>
            <p:ph type="title"/>
          </p:nvPr>
        </p:nvSpPr>
        <p:spPr/>
        <p:txBody>
          <a:bodyPr/>
          <a:lstStyle/>
          <a:p>
            <a:r>
              <a:rPr lang="en-US" dirty="0"/>
              <a:t>A Sustainable Model for Job Satisfaction</a:t>
            </a:r>
          </a:p>
        </p:txBody>
      </p:sp>
      <p:sp>
        <p:nvSpPr>
          <p:cNvPr id="3" name="Content Placeholder 2">
            <a:extLst>
              <a:ext uri="{FF2B5EF4-FFF2-40B4-BE49-F238E27FC236}">
                <a16:creationId xmlns:a16="http://schemas.microsoft.com/office/drawing/2014/main" id="{0D30D432-ED7C-A10B-F207-0CA6BF403AE7}"/>
              </a:ext>
            </a:extLst>
          </p:cNvPr>
          <p:cNvSpPr>
            <a:spLocks noGrp="1"/>
          </p:cNvSpPr>
          <p:nvPr>
            <p:ph idx="1"/>
          </p:nvPr>
        </p:nvSpPr>
        <p:spPr/>
        <p:txBody>
          <a:bodyPr/>
          <a:lstStyle/>
          <a:p>
            <a:pPr marL="0" indent="0">
              <a:buNone/>
            </a:pPr>
            <a:r>
              <a:rPr lang="en-US" dirty="0"/>
              <a:t>Society’s changing attitudes toward how and where we work will continue to impact pharmacy.</a:t>
            </a:r>
          </a:p>
          <a:p>
            <a:r>
              <a:rPr lang="en-US" dirty="0"/>
              <a:t>Innovative scheduling and remote work solutions are necessary to maintain quality pharmacy services and to mitigate healthcare burnout</a:t>
            </a:r>
          </a:p>
          <a:p>
            <a:r>
              <a:rPr lang="en-US" dirty="0"/>
              <a:t>Health systems must balance workplace needs with employee wellbeing </a:t>
            </a:r>
          </a:p>
          <a:p>
            <a:pPr marL="0" indent="0">
              <a:buNone/>
            </a:pPr>
            <a:endParaRPr lang="en-US" dirty="0"/>
          </a:p>
        </p:txBody>
      </p:sp>
    </p:spTree>
    <p:extLst>
      <p:ext uri="{BB962C8B-B14F-4D97-AF65-F5344CB8AC3E}">
        <p14:creationId xmlns:p14="http://schemas.microsoft.com/office/powerpoint/2010/main" val="420785959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F049-C28B-CFE0-F795-5A4EDB3C6C86}"/>
              </a:ext>
            </a:extLst>
          </p:cNvPr>
          <p:cNvSpPr>
            <a:spLocks noGrp="1"/>
          </p:cNvSpPr>
          <p:nvPr>
            <p:ph type="title"/>
          </p:nvPr>
        </p:nvSpPr>
        <p:spPr>
          <a:xfrm>
            <a:off x="261258" y="1013506"/>
            <a:ext cx="3827416" cy="4830989"/>
          </a:xfrm>
        </p:spPr>
        <p:txBody>
          <a:bodyPr>
            <a:normAutofit/>
          </a:bodyPr>
          <a:lstStyle/>
          <a:p>
            <a:r>
              <a:rPr lang="en-US" sz="3200" dirty="0"/>
              <a:t>Strategic Recommendations for Practice Leaders</a:t>
            </a:r>
          </a:p>
        </p:txBody>
      </p:sp>
      <p:sp>
        <p:nvSpPr>
          <p:cNvPr id="4" name="Content Placeholder 3">
            <a:extLst>
              <a:ext uri="{FF2B5EF4-FFF2-40B4-BE49-F238E27FC236}">
                <a16:creationId xmlns:a16="http://schemas.microsoft.com/office/drawing/2014/main" id="{BDB44932-B999-5CEC-21E2-B031C1F93FA6}"/>
              </a:ext>
            </a:extLst>
          </p:cNvPr>
          <p:cNvSpPr>
            <a:spLocks noGrp="1"/>
          </p:cNvSpPr>
          <p:nvPr>
            <p:ph idx="1"/>
          </p:nvPr>
        </p:nvSpPr>
        <p:spPr/>
        <p:txBody>
          <a:bodyPr>
            <a:normAutofit fontScale="62500" lnSpcReduction="20000"/>
          </a:bodyPr>
          <a:lstStyle/>
          <a:p>
            <a:pPr marL="457200" indent="-457200">
              <a:buClrTx/>
              <a:buFont typeface="+mj-lt"/>
              <a:buAutoNum type="arabicPeriod"/>
            </a:pPr>
            <a:r>
              <a:rPr lang="en-US" dirty="0"/>
              <a:t>Focus on salaries, worker wellness and resilience, and workforce shortages.</a:t>
            </a:r>
          </a:p>
          <a:p>
            <a:pPr marL="457200" indent="-457200">
              <a:buClrTx/>
              <a:buFont typeface="+mj-lt"/>
              <a:buAutoNum type="arabicPeriod"/>
            </a:pPr>
            <a:r>
              <a:rPr lang="en-US" dirty="0"/>
              <a:t>Innovative post-pandemic models of care are critical to recruit, retain, and engage students, technicians, and pharmacists</a:t>
            </a:r>
          </a:p>
          <a:p>
            <a:pPr marL="457200" indent="-457200">
              <a:buClrTx/>
              <a:buFont typeface="+mj-lt"/>
              <a:buAutoNum type="arabicPeriod"/>
            </a:pPr>
            <a:r>
              <a:rPr lang="en-US" dirty="0"/>
              <a:t>Modernize talent recruitment with market-competitive salaries for all pharmacy positions</a:t>
            </a:r>
          </a:p>
          <a:p>
            <a:pPr marL="457200" indent="-457200">
              <a:buClrTx/>
              <a:buFont typeface="+mj-lt"/>
              <a:buAutoNum type="arabicPeriod"/>
            </a:pPr>
            <a:r>
              <a:rPr lang="en-US" dirty="0"/>
              <a:t>Develop succession plans for pharmacists and leaders to address current and future pharmacy practice needs</a:t>
            </a:r>
          </a:p>
          <a:p>
            <a:pPr marL="457200" indent="-457200">
              <a:buClrTx/>
              <a:buFont typeface="+mj-lt"/>
              <a:buAutoNum type="arabicPeriod"/>
            </a:pPr>
            <a:r>
              <a:rPr lang="en-US" dirty="0"/>
              <a:t>Create and/or expand training pathways, competencies, and skill sets for specialization in practice areas or leadership roles</a:t>
            </a:r>
          </a:p>
          <a:p>
            <a:pPr marL="457200" indent="-457200">
              <a:buClrTx/>
              <a:buFont typeface="+mj-lt"/>
              <a:buAutoNum type="arabicPeriod"/>
            </a:pPr>
            <a:r>
              <a:rPr lang="en-US" dirty="0"/>
              <a:t>Encourage flexible scheduling and hybrid work models to help address employee satisfaction </a:t>
            </a:r>
          </a:p>
          <a:p>
            <a:pPr marL="457200" indent="-457200">
              <a:buClrTx/>
              <a:buFont typeface="+mj-lt"/>
              <a:buAutoNum type="arabicPeriod"/>
            </a:pPr>
            <a:r>
              <a:rPr lang="en-US" dirty="0"/>
              <a:t>Establish telehealth care delivery for pharmacy services and ensure pharmacists are directly involved during remote care planning and development</a:t>
            </a:r>
          </a:p>
        </p:txBody>
      </p:sp>
    </p:spTree>
    <p:extLst>
      <p:ext uri="{BB962C8B-B14F-4D97-AF65-F5344CB8AC3E}">
        <p14:creationId xmlns:p14="http://schemas.microsoft.com/office/powerpoint/2010/main" val="277626058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0DB91-B412-300E-1BF7-69B728790E09}"/>
              </a:ext>
            </a:extLst>
          </p:cNvPr>
          <p:cNvSpPr>
            <a:spLocks noGrp="1"/>
          </p:cNvSpPr>
          <p:nvPr>
            <p:ph type="ctrTitle"/>
          </p:nvPr>
        </p:nvSpPr>
        <p:spPr/>
        <p:txBody>
          <a:bodyPr/>
          <a:lstStyle/>
          <a:p>
            <a:r>
              <a:rPr lang="en-US" dirty="0"/>
              <a:t>Pharmacy Preparedness</a:t>
            </a:r>
          </a:p>
        </p:txBody>
      </p:sp>
      <p:sp>
        <p:nvSpPr>
          <p:cNvPr id="3" name="Subtitle 2">
            <a:extLst>
              <a:ext uri="{FF2B5EF4-FFF2-40B4-BE49-F238E27FC236}">
                <a16:creationId xmlns:a16="http://schemas.microsoft.com/office/drawing/2014/main" id="{F4B2FCA7-7E91-1664-A1A3-82E8630E753F}"/>
              </a:ext>
            </a:extLst>
          </p:cNvPr>
          <p:cNvSpPr>
            <a:spLocks noGrp="1"/>
          </p:cNvSpPr>
          <p:nvPr>
            <p:ph type="subTitle" idx="1"/>
          </p:nvPr>
        </p:nvSpPr>
        <p:spPr/>
        <p:txBody>
          <a:bodyPr/>
          <a:lstStyle/>
          <a:p>
            <a:r>
              <a:rPr lang="en-US" dirty="0"/>
              <a:t>Identifying Gaps</a:t>
            </a:r>
          </a:p>
          <a:p>
            <a:r>
              <a:rPr lang="en-US" dirty="0"/>
              <a:t>(For Presenters – optional slides for wrap up discussion)</a:t>
            </a:r>
          </a:p>
        </p:txBody>
      </p:sp>
    </p:spTree>
    <p:extLst>
      <p:ext uri="{BB962C8B-B14F-4D97-AF65-F5344CB8AC3E}">
        <p14:creationId xmlns:p14="http://schemas.microsoft.com/office/powerpoint/2010/main" val="3354090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Are We Prepared for Change?</a:t>
            </a:r>
            <a:br>
              <a:rPr lang="en-US" dirty="0"/>
            </a:br>
            <a:r>
              <a:rPr lang="en-US" sz="2000" dirty="0"/>
              <a:t>(Selected Questions from Themes) </a:t>
            </a:r>
            <a:r>
              <a:rPr lang="en-US" sz="2000" dirty="0">
                <a:solidFill>
                  <a:srgbClr val="FF0000"/>
                </a:solidFill>
              </a:rPr>
              <a:t>(Presenter see notes)</a:t>
            </a:r>
          </a:p>
        </p:txBody>
      </p:sp>
      <p:pic>
        <p:nvPicPr>
          <p:cNvPr id="4" name="Content Placeholder 7">
            <a:extLst>
              <a:ext uri="{FF2B5EF4-FFF2-40B4-BE49-F238E27FC236}">
                <a16:creationId xmlns:a16="http://schemas.microsoft.com/office/drawing/2014/main" id="{98EE9175-4C7D-3EBB-9B06-C34B4D428190}"/>
              </a:ext>
            </a:extLst>
          </p:cNvPr>
          <p:cNvPicPr>
            <a:picLocks noChangeAspect="1"/>
          </p:cNvPicPr>
          <p:nvPr/>
        </p:nvPicPr>
        <p:blipFill rotWithShape="1">
          <a:blip r:embed="rId3"/>
          <a:srcRect l="22925" t="-39301" r="44509" b="-15199"/>
          <a:stretch/>
        </p:blipFill>
        <p:spPr>
          <a:xfrm>
            <a:off x="4652744" y="5611449"/>
            <a:ext cx="2886510" cy="601664"/>
          </a:xfrm>
          <a:prstGeom prst="rect">
            <a:avLst/>
          </a:prstGeom>
        </p:spPr>
      </p:pic>
      <p:pic>
        <p:nvPicPr>
          <p:cNvPr id="5" name="Picture 4">
            <a:extLst>
              <a:ext uri="{FF2B5EF4-FFF2-40B4-BE49-F238E27FC236}">
                <a16:creationId xmlns:a16="http://schemas.microsoft.com/office/drawing/2014/main" id="{5BB00C1F-D7B2-37D1-CA05-8E2EB93847DA}"/>
              </a:ext>
            </a:extLst>
          </p:cNvPr>
          <p:cNvPicPr>
            <a:picLocks noChangeAspect="1"/>
          </p:cNvPicPr>
          <p:nvPr/>
        </p:nvPicPr>
        <p:blipFill>
          <a:blip r:embed="rId4"/>
          <a:stretch>
            <a:fillRect/>
          </a:stretch>
        </p:blipFill>
        <p:spPr>
          <a:xfrm>
            <a:off x="801850" y="1825625"/>
            <a:ext cx="9706044" cy="3785824"/>
          </a:xfrm>
          <a:prstGeom prst="rect">
            <a:avLst/>
          </a:prstGeom>
        </p:spPr>
      </p:pic>
    </p:spTree>
    <p:extLst>
      <p:ext uri="{BB962C8B-B14F-4D97-AF65-F5344CB8AC3E}">
        <p14:creationId xmlns:p14="http://schemas.microsoft.com/office/powerpoint/2010/main" val="128123056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6EB7"/>
                </a:solidFill>
              </a:rPr>
              <a:t>Are We Prepared for Change?</a:t>
            </a:r>
            <a:br>
              <a:rPr lang="en-US" dirty="0">
                <a:solidFill>
                  <a:srgbClr val="006EB7"/>
                </a:solidFill>
              </a:rPr>
            </a:br>
            <a:r>
              <a:rPr lang="en-US" sz="2000" dirty="0">
                <a:solidFill>
                  <a:srgbClr val="006EB7"/>
                </a:solidFill>
              </a:rPr>
              <a:t>(Selected Questions from Themes) </a:t>
            </a:r>
            <a:r>
              <a:rPr lang="en-US" sz="2000" dirty="0">
                <a:solidFill>
                  <a:srgbClr val="FF0000"/>
                </a:solidFill>
              </a:rPr>
              <a:t>(Presenter see notes)</a:t>
            </a:r>
            <a:endParaRPr lang="en-US" dirty="0"/>
          </a:p>
        </p:txBody>
      </p:sp>
      <p:pic>
        <p:nvPicPr>
          <p:cNvPr id="4" name="Content Placeholder 7">
            <a:extLst>
              <a:ext uri="{FF2B5EF4-FFF2-40B4-BE49-F238E27FC236}">
                <a16:creationId xmlns:a16="http://schemas.microsoft.com/office/drawing/2014/main" id="{98EE9175-4C7D-3EBB-9B06-C34B4D428190}"/>
              </a:ext>
            </a:extLst>
          </p:cNvPr>
          <p:cNvPicPr>
            <a:picLocks noChangeAspect="1"/>
          </p:cNvPicPr>
          <p:nvPr/>
        </p:nvPicPr>
        <p:blipFill rotWithShape="1">
          <a:blip r:embed="rId3"/>
          <a:srcRect l="22925" t="-39301" r="44509" b="-15199"/>
          <a:stretch/>
        </p:blipFill>
        <p:spPr>
          <a:xfrm>
            <a:off x="4526620" y="5953090"/>
            <a:ext cx="2886510" cy="601664"/>
          </a:xfrm>
          <a:prstGeom prst="rect">
            <a:avLst/>
          </a:prstGeom>
        </p:spPr>
      </p:pic>
      <p:pic>
        <p:nvPicPr>
          <p:cNvPr id="6" name="Picture 5">
            <a:extLst>
              <a:ext uri="{FF2B5EF4-FFF2-40B4-BE49-F238E27FC236}">
                <a16:creationId xmlns:a16="http://schemas.microsoft.com/office/drawing/2014/main" id="{967D5264-4CEF-A563-8C89-5103490DE5AE}"/>
              </a:ext>
            </a:extLst>
          </p:cNvPr>
          <p:cNvPicPr>
            <a:picLocks noChangeAspect="1"/>
          </p:cNvPicPr>
          <p:nvPr/>
        </p:nvPicPr>
        <p:blipFill>
          <a:blip r:embed="rId4"/>
          <a:stretch>
            <a:fillRect/>
          </a:stretch>
        </p:blipFill>
        <p:spPr>
          <a:xfrm>
            <a:off x="1103586" y="1789475"/>
            <a:ext cx="8911355" cy="4064828"/>
          </a:xfrm>
          <a:prstGeom prst="rect">
            <a:avLst/>
          </a:prstGeom>
        </p:spPr>
      </p:pic>
    </p:spTree>
    <p:extLst>
      <p:ext uri="{BB962C8B-B14F-4D97-AF65-F5344CB8AC3E}">
        <p14:creationId xmlns:p14="http://schemas.microsoft.com/office/powerpoint/2010/main" val="2977157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l="27232" r="2287" b="13043"/>
          <a:stretch/>
        </p:blipFill>
        <p:spPr>
          <a:xfrm>
            <a:off x="-12033" y="0"/>
            <a:ext cx="3705728" cy="6858000"/>
          </a:xfrm>
          <a:prstGeom prst="rect">
            <a:avLst/>
          </a:prstGeom>
        </p:spPr>
      </p:pic>
      <p:sp>
        <p:nvSpPr>
          <p:cNvPr id="2" name="Title 1">
            <a:extLst>
              <a:ext uri="{FF2B5EF4-FFF2-40B4-BE49-F238E27FC236}">
                <a16:creationId xmlns:a16="http://schemas.microsoft.com/office/drawing/2014/main" id="{624B681C-29A2-537C-BFDE-5B766A24253E}"/>
              </a:ext>
            </a:extLst>
          </p:cNvPr>
          <p:cNvSpPr>
            <a:spLocks noGrp="1"/>
          </p:cNvSpPr>
          <p:nvPr>
            <p:ph type="title"/>
          </p:nvPr>
        </p:nvSpPr>
        <p:spPr>
          <a:xfrm>
            <a:off x="340894" y="697832"/>
            <a:ext cx="2999874" cy="2438233"/>
          </a:xfrm>
        </p:spPr>
        <p:txBody>
          <a:bodyPr>
            <a:normAutofit fontScale="90000"/>
          </a:bodyPr>
          <a:lstStyle/>
          <a:p>
            <a:r>
              <a:rPr lang="en-US" dirty="0">
                <a:solidFill>
                  <a:schemeClr val="bg1"/>
                </a:solidFill>
              </a:rPr>
              <a:t>COVID-19: Lessons Learned Across the Pandemic </a:t>
            </a:r>
          </a:p>
        </p:txBody>
      </p:sp>
      <p:sp>
        <p:nvSpPr>
          <p:cNvPr id="3" name="Content Placeholder 2">
            <a:extLst>
              <a:ext uri="{FF2B5EF4-FFF2-40B4-BE49-F238E27FC236}">
                <a16:creationId xmlns:a16="http://schemas.microsoft.com/office/drawing/2014/main" id="{4AAD73F8-5934-D013-4939-9C48233E8B87}"/>
              </a:ext>
            </a:extLst>
          </p:cNvPr>
          <p:cNvSpPr>
            <a:spLocks noGrp="1"/>
          </p:cNvSpPr>
          <p:nvPr>
            <p:ph idx="1"/>
          </p:nvPr>
        </p:nvSpPr>
        <p:spPr>
          <a:xfrm>
            <a:off x="4307305" y="697832"/>
            <a:ext cx="7046494" cy="5479131"/>
          </a:xfrm>
        </p:spPr>
        <p:txBody>
          <a:bodyPr>
            <a:normAutofit lnSpcReduction="10000"/>
          </a:bodyPr>
          <a:lstStyle/>
          <a:p>
            <a:r>
              <a:rPr lang="en-US" dirty="0"/>
              <a:t>Coronavirus disease 2019 (COVID-19) pandemic exacerbated and revealed critical issues for health systems</a:t>
            </a:r>
          </a:p>
          <a:p>
            <a:r>
              <a:rPr lang="en-US" dirty="0"/>
              <a:t>COVID-19 is transitioning from an acute pandemic to a chronic endemic phase </a:t>
            </a:r>
          </a:p>
          <a:p>
            <a:pPr lvl="1"/>
            <a:r>
              <a:rPr lang="en-US" dirty="0"/>
              <a:t>Health systems must prepare for the next unforeseen threat utilizing lessons learned during the COVID-19 pandemic </a:t>
            </a:r>
          </a:p>
          <a:p>
            <a:r>
              <a:rPr lang="en-US" dirty="0"/>
              <a:t>Identified challenges have been associated with: </a:t>
            </a:r>
          </a:p>
          <a:p>
            <a:pPr lvl="1"/>
            <a:r>
              <a:rPr lang="en-US" dirty="0"/>
              <a:t>Emergency preparedness</a:t>
            </a:r>
          </a:p>
          <a:p>
            <a:pPr lvl="1"/>
            <a:r>
              <a:rPr lang="en-US" dirty="0"/>
              <a:t>Supply chain disruptions</a:t>
            </a:r>
          </a:p>
          <a:p>
            <a:pPr lvl="1"/>
            <a:r>
              <a:rPr lang="en-US" dirty="0"/>
              <a:t>Workforce shortages</a:t>
            </a:r>
          </a:p>
          <a:p>
            <a:pPr lvl="1"/>
            <a:r>
              <a:rPr lang="en-US" dirty="0"/>
              <a:t>Leadership vacancies </a:t>
            </a:r>
          </a:p>
        </p:txBody>
      </p:sp>
    </p:spTree>
    <p:extLst>
      <p:ext uri="{BB962C8B-B14F-4D97-AF65-F5344CB8AC3E}">
        <p14:creationId xmlns:p14="http://schemas.microsoft.com/office/powerpoint/2010/main" val="14719918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6EB7"/>
                </a:solidFill>
              </a:rPr>
              <a:t>Are We Prepared for Change?</a:t>
            </a:r>
            <a:br>
              <a:rPr lang="en-US" dirty="0">
                <a:solidFill>
                  <a:srgbClr val="006EB7"/>
                </a:solidFill>
              </a:rPr>
            </a:br>
            <a:r>
              <a:rPr lang="en-US" sz="2000" dirty="0">
                <a:solidFill>
                  <a:srgbClr val="006EB7"/>
                </a:solidFill>
              </a:rPr>
              <a:t>(Selected Questions from Themes) </a:t>
            </a:r>
            <a:r>
              <a:rPr lang="en-US" sz="2000" dirty="0">
                <a:solidFill>
                  <a:srgbClr val="FF0000"/>
                </a:solidFill>
              </a:rPr>
              <a:t>(Presenter see notes)</a:t>
            </a:r>
            <a:endParaRPr lang="en-US" dirty="0"/>
          </a:p>
        </p:txBody>
      </p:sp>
      <p:pic>
        <p:nvPicPr>
          <p:cNvPr id="4" name="Content Placeholder 7">
            <a:extLst>
              <a:ext uri="{FF2B5EF4-FFF2-40B4-BE49-F238E27FC236}">
                <a16:creationId xmlns:a16="http://schemas.microsoft.com/office/drawing/2014/main" id="{98EE9175-4C7D-3EBB-9B06-C34B4D428190}"/>
              </a:ext>
            </a:extLst>
          </p:cNvPr>
          <p:cNvPicPr>
            <a:picLocks noChangeAspect="1"/>
          </p:cNvPicPr>
          <p:nvPr/>
        </p:nvPicPr>
        <p:blipFill rotWithShape="1">
          <a:blip r:embed="rId3"/>
          <a:srcRect l="22925" t="-39301" r="44509" b="-15199"/>
          <a:stretch/>
        </p:blipFill>
        <p:spPr>
          <a:xfrm>
            <a:off x="4117720" y="5746386"/>
            <a:ext cx="2886510" cy="601664"/>
          </a:xfrm>
          <a:prstGeom prst="rect">
            <a:avLst/>
          </a:prstGeom>
        </p:spPr>
      </p:pic>
      <p:pic>
        <p:nvPicPr>
          <p:cNvPr id="6" name="Picture 5">
            <a:extLst>
              <a:ext uri="{FF2B5EF4-FFF2-40B4-BE49-F238E27FC236}">
                <a16:creationId xmlns:a16="http://schemas.microsoft.com/office/drawing/2014/main" id="{4E04320C-B7FF-5AC4-F61F-AF6E6D34531D}"/>
              </a:ext>
            </a:extLst>
          </p:cNvPr>
          <p:cNvPicPr>
            <a:picLocks noChangeAspect="1"/>
          </p:cNvPicPr>
          <p:nvPr/>
        </p:nvPicPr>
        <p:blipFill>
          <a:blip r:embed="rId4"/>
          <a:stretch>
            <a:fillRect/>
          </a:stretch>
        </p:blipFill>
        <p:spPr>
          <a:xfrm>
            <a:off x="906033" y="1825625"/>
            <a:ext cx="9309885" cy="3785824"/>
          </a:xfrm>
          <a:prstGeom prst="rect">
            <a:avLst/>
          </a:prstGeom>
        </p:spPr>
      </p:pic>
    </p:spTree>
    <p:extLst>
      <p:ext uri="{BB962C8B-B14F-4D97-AF65-F5344CB8AC3E}">
        <p14:creationId xmlns:p14="http://schemas.microsoft.com/office/powerpoint/2010/main" val="167369955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DC0F7-3E95-9311-0885-028881958F71}"/>
              </a:ext>
            </a:extLst>
          </p:cNvPr>
          <p:cNvSpPr>
            <a:spLocks noGrp="1"/>
          </p:cNvSpPr>
          <p:nvPr>
            <p:ph type="ctrTitle"/>
          </p:nvPr>
        </p:nvSpPr>
        <p:spPr/>
        <p:txBody>
          <a:bodyPr/>
          <a:lstStyle/>
          <a:p>
            <a:r>
              <a:rPr lang="en-US" dirty="0"/>
              <a:t>Case Study Transition</a:t>
            </a:r>
          </a:p>
        </p:txBody>
      </p:sp>
      <p:sp>
        <p:nvSpPr>
          <p:cNvPr id="3" name="Subtitle 2">
            <a:extLst>
              <a:ext uri="{FF2B5EF4-FFF2-40B4-BE49-F238E27FC236}">
                <a16:creationId xmlns:a16="http://schemas.microsoft.com/office/drawing/2014/main" id="{5AE758D4-C733-FDB8-F176-E1489B68D620}"/>
              </a:ext>
            </a:extLst>
          </p:cNvPr>
          <p:cNvSpPr>
            <a:spLocks noGrp="1"/>
          </p:cNvSpPr>
          <p:nvPr>
            <p:ph type="subTitle" idx="1"/>
          </p:nvPr>
        </p:nvSpPr>
        <p:spPr/>
        <p:txBody>
          <a:bodyPr/>
          <a:lstStyle/>
          <a:p>
            <a:endParaRPr lang="en-US" dirty="0"/>
          </a:p>
        </p:txBody>
      </p:sp>
      <p:sp>
        <p:nvSpPr>
          <p:cNvPr id="4" name="Picture Placeholder 3">
            <a:extLst>
              <a:ext uri="{FF2B5EF4-FFF2-40B4-BE49-F238E27FC236}">
                <a16:creationId xmlns:a16="http://schemas.microsoft.com/office/drawing/2014/main" id="{80F1DF61-60AA-907B-E367-1791F5194EA1}"/>
              </a:ext>
            </a:extLst>
          </p:cNvPr>
          <p:cNvSpPr>
            <a:spLocks noGrp="1"/>
          </p:cNvSpPr>
          <p:nvPr>
            <p:ph type="pic" sz="quarter" idx="10"/>
          </p:nvPr>
        </p:nvSpPr>
        <p:spPr/>
      </p:sp>
    </p:spTree>
    <p:extLst>
      <p:ext uri="{BB962C8B-B14F-4D97-AF65-F5344CB8AC3E}">
        <p14:creationId xmlns:p14="http://schemas.microsoft.com/office/powerpoint/2010/main" val="199396459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B3AC-AEC2-0122-2DF2-77EA55C6B52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DA6999B-1E35-90AA-5BE1-4777BBC9148E}"/>
              </a:ext>
            </a:extLst>
          </p:cNvPr>
          <p:cNvSpPr>
            <a:spLocks noGrp="1"/>
          </p:cNvSpPr>
          <p:nvPr>
            <p:ph idx="1"/>
          </p:nvPr>
        </p:nvSpPr>
        <p:spPr/>
        <p:txBody>
          <a:bodyPr/>
          <a:lstStyle/>
          <a:p>
            <a:r>
              <a:rPr lang="en-US" dirty="0"/>
              <a:t>30 minutes to work on assigned case and answer questions in a small group (4-8 people)</a:t>
            </a:r>
          </a:p>
          <a:p>
            <a:r>
              <a:rPr lang="en-US" dirty="0"/>
              <a:t>5 minutes per group to present the scenario and answer the questions from the case</a:t>
            </a:r>
          </a:p>
          <a:p>
            <a:r>
              <a:rPr lang="en-US" dirty="0"/>
              <a:t>Each group should select:</a:t>
            </a:r>
          </a:p>
          <a:p>
            <a:pPr lvl="1"/>
            <a:r>
              <a:rPr lang="en-US" dirty="0"/>
              <a:t>A person to lead or facilitate discuss among the group</a:t>
            </a:r>
          </a:p>
          <a:p>
            <a:pPr lvl="1"/>
            <a:r>
              <a:rPr lang="en-US" dirty="0"/>
              <a:t>A person to record discussions/decisions made </a:t>
            </a:r>
          </a:p>
          <a:p>
            <a:pPr lvl="1"/>
            <a:r>
              <a:rPr lang="en-US" dirty="0"/>
              <a:t>A timekeeper to keep the group on task</a:t>
            </a:r>
          </a:p>
          <a:p>
            <a:pPr lvl="1"/>
            <a:r>
              <a:rPr lang="en-US" dirty="0"/>
              <a:t>One or two presenters </a:t>
            </a:r>
          </a:p>
        </p:txBody>
      </p:sp>
    </p:spTree>
    <p:extLst>
      <p:ext uri="{BB962C8B-B14F-4D97-AF65-F5344CB8AC3E}">
        <p14:creationId xmlns:p14="http://schemas.microsoft.com/office/powerpoint/2010/main" val="246674091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21EBE-3000-9C9F-E963-B51A735BF913}"/>
              </a:ext>
            </a:extLst>
          </p:cNvPr>
          <p:cNvSpPr>
            <a:spLocks noGrp="1"/>
          </p:cNvSpPr>
          <p:nvPr>
            <p:ph type="ctrTitle"/>
          </p:nvPr>
        </p:nvSpPr>
        <p:spPr/>
        <p:txBody>
          <a:bodyPr/>
          <a:lstStyle/>
          <a:p>
            <a:r>
              <a:rPr lang="en-US" dirty="0"/>
              <a:t>Large Group Wrap-Up</a:t>
            </a:r>
          </a:p>
        </p:txBody>
      </p:sp>
      <p:sp>
        <p:nvSpPr>
          <p:cNvPr id="3" name="Subtitle 2">
            <a:extLst>
              <a:ext uri="{FF2B5EF4-FFF2-40B4-BE49-F238E27FC236}">
                <a16:creationId xmlns:a16="http://schemas.microsoft.com/office/drawing/2014/main" id="{A29908BE-1224-1E85-0BE0-22EF06DD9626}"/>
              </a:ext>
            </a:extLst>
          </p:cNvPr>
          <p:cNvSpPr>
            <a:spLocks noGrp="1"/>
          </p:cNvSpPr>
          <p:nvPr>
            <p:ph type="subTitle" idx="1"/>
          </p:nvPr>
        </p:nvSpPr>
        <p:spPr/>
        <p:txBody>
          <a:bodyPr/>
          <a:lstStyle/>
          <a:p>
            <a:endParaRPr lang="en-US" dirty="0"/>
          </a:p>
        </p:txBody>
      </p:sp>
      <p:sp>
        <p:nvSpPr>
          <p:cNvPr id="4" name="Picture Placeholder 3">
            <a:extLst>
              <a:ext uri="{FF2B5EF4-FFF2-40B4-BE49-F238E27FC236}">
                <a16:creationId xmlns:a16="http://schemas.microsoft.com/office/drawing/2014/main" id="{814D66AE-0CE1-05B6-ED71-2A170616FA29}"/>
              </a:ext>
            </a:extLst>
          </p:cNvPr>
          <p:cNvSpPr>
            <a:spLocks noGrp="1"/>
          </p:cNvSpPr>
          <p:nvPr>
            <p:ph type="pic" sz="quarter" idx="10"/>
          </p:nvPr>
        </p:nvSpPr>
        <p:spPr/>
      </p:sp>
    </p:spTree>
    <p:extLst>
      <p:ext uri="{BB962C8B-B14F-4D97-AF65-F5344CB8AC3E}">
        <p14:creationId xmlns:p14="http://schemas.microsoft.com/office/powerpoint/2010/main" val="133001349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73A6-E30E-7616-D5B8-9B52F717BBBD}"/>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0B0D4076-04BF-AF33-9501-C1C17338135E}"/>
              </a:ext>
            </a:extLst>
          </p:cNvPr>
          <p:cNvSpPr>
            <a:spLocks noGrp="1"/>
          </p:cNvSpPr>
          <p:nvPr>
            <p:ph idx="1"/>
          </p:nvPr>
        </p:nvSpPr>
        <p:spPr/>
        <p:txBody>
          <a:bodyPr/>
          <a:lstStyle/>
          <a:p>
            <a:r>
              <a:rPr lang="en-US" dirty="0"/>
              <a:t>The pharmacy forecast improves the effectiveness of leaders in hospital and health-system pharmacy practice</a:t>
            </a:r>
          </a:p>
          <a:p>
            <a:r>
              <a:rPr lang="en-US" dirty="0"/>
              <a:t>The forecast allows for students or other pharmacy professionals to better understand the emerging trends and predicted challenges</a:t>
            </a:r>
          </a:p>
          <a:p>
            <a:r>
              <a:rPr lang="en-US" dirty="0"/>
              <a:t>Pharmacists are positioned to improve access to care on multiple fronts associated with population health, technology and data, and virtual services</a:t>
            </a:r>
          </a:p>
          <a:p>
            <a:endParaRPr lang="en-US" dirty="0"/>
          </a:p>
        </p:txBody>
      </p:sp>
    </p:spTree>
    <p:extLst>
      <p:ext uri="{BB962C8B-B14F-4D97-AF65-F5344CB8AC3E}">
        <p14:creationId xmlns:p14="http://schemas.microsoft.com/office/powerpoint/2010/main" val="396941335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B2BC3-DF4D-6AAE-9E64-AB3C579BA239}"/>
              </a:ext>
            </a:extLst>
          </p:cNvPr>
          <p:cNvSpPr>
            <a:spLocks noGrp="1"/>
          </p:cNvSpPr>
          <p:nvPr>
            <p:ph type="ctrTitle"/>
          </p:nvPr>
        </p:nvSpPr>
        <p:spPr/>
        <p:txBody>
          <a:bodyPr/>
          <a:lstStyle/>
          <a:p>
            <a:r>
              <a:rPr lang="en-US" dirty="0"/>
              <a:t>Group Q&amp;A</a:t>
            </a:r>
          </a:p>
        </p:txBody>
      </p:sp>
      <p:sp>
        <p:nvSpPr>
          <p:cNvPr id="3" name="Subtitle 2">
            <a:extLst>
              <a:ext uri="{FF2B5EF4-FFF2-40B4-BE49-F238E27FC236}">
                <a16:creationId xmlns:a16="http://schemas.microsoft.com/office/drawing/2014/main" id="{6D843D38-4105-ACFE-1B04-C15BAF2FF3F8}"/>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384609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1:</a:t>
            </a:r>
            <a:br>
              <a:rPr lang="en-US" dirty="0"/>
            </a:br>
            <a:r>
              <a:rPr lang="en-US" dirty="0"/>
              <a:t>Forecast Question 1</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85000" lnSpcReduction="20000"/>
          </a:bodyPr>
          <a:lstStyle/>
          <a:p>
            <a:pPr marL="0" indent="0">
              <a:buNone/>
            </a:pPr>
            <a:r>
              <a:rPr lang="en-US" dirty="0"/>
              <a:t>How likely is it that the following will occur, by the year 2027, in the geographic region where you work? </a:t>
            </a:r>
          </a:p>
          <a:p>
            <a:endParaRPr lang="en-US" dirty="0"/>
          </a:p>
          <a:p>
            <a:pPr marL="0" indent="0">
              <a:buNone/>
            </a:pPr>
            <a:r>
              <a:rPr lang="en-US" b="1" dirty="0"/>
              <a:t>25% of health systems will expand drills to prepare for a prolonged state of emergency (e.g. electrical grid collapse, natural disaster, chemical spill). </a:t>
            </a:r>
          </a:p>
          <a:p>
            <a:endParaRPr lang="en-US" dirty="0"/>
          </a:p>
          <a:p>
            <a:pPr marL="457200" indent="-457200">
              <a:buFont typeface="+mj-lt"/>
              <a:buAutoNum type="arabicPeriod"/>
            </a:pPr>
            <a:r>
              <a:rPr lang="en-US" dirty="0"/>
              <a:t>Very Likely</a:t>
            </a:r>
          </a:p>
          <a:p>
            <a:pPr marL="457200" indent="-457200">
              <a:buFont typeface="+mj-lt"/>
              <a:buAutoNum type="arabicPeriod"/>
            </a:pPr>
            <a:r>
              <a:rPr lang="en-US" dirty="0"/>
              <a:t>Somewhat Likely</a:t>
            </a:r>
          </a:p>
          <a:p>
            <a:pPr marL="457200" indent="-457200">
              <a:buFont typeface="+mj-lt"/>
              <a:buAutoNum type="arabicPeriod"/>
            </a:pPr>
            <a:r>
              <a:rPr lang="en-US" dirty="0"/>
              <a:t>Somewhat Unlikely</a:t>
            </a:r>
          </a:p>
          <a:p>
            <a:pPr marL="457200" indent="-457200">
              <a:buFont typeface="+mj-lt"/>
              <a:buAutoNum type="arabicPeriod"/>
            </a:pPr>
            <a:r>
              <a:rPr lang="en-US" dirty="0"/>
              <a:t>Very Unlikely</a:t>
            </a:r>
          </a:p>
        </p:txBody>
      </p:sp>
    </p:spTree>
    <p:extLst>
      <p:ext uri="{BB962C8B-B14F-4D97-AF65-F5344CB8AC3E}">
        <p14:creationId xmlns:p14="http://schemas.microsoft.com/office/powerpoint/2010/main" val="443221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37153-1F40-9942-57E8-40702B2CE274}"/>
              </a:ext>
            </a:extLst>
          </p:cNvPr>
          <p:cNvSpPr>
            <a:spLocks noGrp="1"/>
          </p:cNvSpPr>
          <p:nvPr>
            <p:ph type="title"/>
          </p:nvPr>
        </p:nvSpPr>
        <p:spPr/>
        <p:txBody>
          <a:bodyPr/>
          <a:lstStyle/>
          <a:p>
            <a:r>
              <a:rPr lang="en-US" dirty="0"/>
              <a:t>Emergency Preparedness and Cybersecurity</a:t>
            </a:r>
          </a:p>
        </p:txBody>
      </p:sp>
      <p:sp>
        <p:nvSpPr>
          <p:cNvPr id="3" name="Content Placeholder 2">
            <a:extLst>
              <a:ext uri="{FF2B5EF4-FFF2-40B4-BE49-F238E27FC236}">
                <a16:creationId xmlns:a16="http://schemas.microsoft.com/office/drawing/2014/main" id="{7A5AA840-7BEB-BA37-53A5-F837104AE03D}"/>
              </a:ext>
            </a:extLst>
          </p:cNvPr>
          <p:cNvSpPr>
            <a:spLocks noGrp="1"/>
          </p:cNvSpPr>
          <p:nvPr>
            <p:ph idx="1"/>
          </p:nvPr>
        </p:nvSpPr>
        <p:spPr/>
        <p:txBody>
          <a:bodyPr>
            <a:normAutofit fontScale="92500" lnSpcReduction="10000"/>
          </a:bodyPr>
          <a:lstStyle/>
          <a:p>
            <a:r>
              <a:rPr lang="en-US" dirty="0"/>
              <a:t>The duration of the COVID-19 pandemic heightened health-system leadership concern for prolonged states of emergency (e.g. electrical grid collapse, natural disasters, chemical spills)</a:t>
            </a:r>
          </a:p>
          <a:p>
            <a:r>
              <a:rPr lang="en-US" dirty="0"/>
              <a:t>External threats such as ransomware attacks increased at the beginning of the pandemic </a:t>
            </a:r>
          </a:p>
          <a:p>
            <a:r>
              <a:rPr lang="en-US" dirty="0"/>
              <a:t>Prolonged system downtimes are complex and impactful in today’s environment with a broad adoption of electronic health record (EHR) systems and the necessary interfaces with a variety of platforms including: </a:t>
            </a:r>
          </a:p>
          <a:p>
            <a:pPr lvl="1"/>
            <a:r>
              <a:rPr lang="en-US" dirty="0"/>
              <a:t>Drug libraries and formularies </a:t>
            </a:r>
          </a:p>
          <a:p>
            <a:pPr lvl="1"/>
            <a:r>
              <a:rPr lang="en-US" dirty="0"/>
              <a:t>Billing systems </a:t>
            </a:r>
          </a:p>
          <a:p>
            <a:pPr lvl="1"/>
            <a:r>
              <a:rPr lang="en-US" dirty="0"/>
              <a:t>Automated dispensing cabinets </a:t>
            </a:r>
          </a:p>
        </p:txBody>
      </p:sp>
    </p:spTree>
    <p:extLst>
      <p:ext uri="{BB962C8B-B14F-4D97-AF65-F5344CB8AC3E}">
        <p14:creationId xmlns:p14="http://schemas.microsoft.com/office/powerpoint/2010/main" val="1632837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BD21C99A-753A-C792-B790-5187E8FFEE75}"/>
              </a:ext>
            </a:extLst>
          </p:cNvPr>
          <p:cNvPicPr>
            <a:picLocks noChangeAspect="1"/>
          </p:cNvPicPr>
          <p:nvPr/>
        </p:nvPicPr>
        <p:blipFill>
          <a:blip r:embed="rId2"/>
          <a:stretch>
            <a:fillRect/>
          </a:stretch>
        </p:blipFill>
        <p:spPr>
          <a:xfrm>
            <a:off x="1524000" y="2535649"/>
            <a:ext cx="9144000" cy="1786702"/>
          </a:xfrm>
          <a:prstGeom prst="rect">
            <a:avLst/>
          </a:prstGeom>
        </p:spPr>
      </p:pic>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3"/>
          <a:stretch>
            <a:fillRect/>
          </a:stretch>
        </p:blipFill>
        <p:spPr>
          <a:xfrm>
            <a:off x="2553195" y="4572000"/>
            <a:ext cx="7620000" cy="609600"/>
          </a:xfrm>
          <a:prstGeom prst="rect">
            <a:avLst/>
          </a:prstGeom>
        </p:spPr>
      </p:pic>
    </p:spTree>
    <p:extLst>
      <p:ext uri="{BB962C8B-B14F-4D97-AF65-F5344CB8AC3E}">
        <p14:creationId xmlns:p14="http://schemas.microsoft.com/office/powerpoint/2010/main" val="2175880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1: </a:t>
            </a:r>
            <a:r>
              <a:rPr lang="en-US" dirty="0"/>
              <a:t>Forecast Question 2</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85000" lnSpcReduction="20000"/>
          </a:bodyPr>
          <a:lstStyle/>
          <a:p>
            <a:pPr marL="0" indent="0">
              <a:buNone/>
            </a:pPr>
            <a:r>
              <a:rPr lang="en-US" dirty="0"/>
              <a:t>How likely is it that the following will occur, by the year 2027, in the geographic region where you work? </a:t>
            </a:r>
          </a:p>
          <a:p>
            <a:pPr marL="0" indent="0">
              <a:buNone/>
            </a:pPr>
            <a:endParaRPr lang="en-US" dirty="0"/>
          </a:p>
          <a:p>
            <a:pPr marL="0" indent="0">
              <a:buNone/>
            </a:pPr>
            <a:r>
              <a:rPr lang="en-US" b="1" dirty="0"/>
              <a:t>Health systems will budget 25% more to purchase drugs wholly manufactured (e.g. including active pharmaceutical ingredients), in the United States. </a:t>
            </a:r>
          </a:p>
          <a:p>
            <a:pPr marL="0" indent="0">
              <a:buNone/>
            </a:pPr>
            <a:endParaRPr lang="en-US" b="1" dirty="0"/>
          </a:p>
          <a:p>
            <a:pPr marL="514350" indent="-514350">
              <a:buFont typeface="+mj-lt"/>
              <a:buAutoNum type="alphaUcPeriod"/>
            </a:pPr>
            <a:r>
              <a:rPr lang="en-US" dirty="0"/>
              <a:t>Very Likely</a:t>
            </a:r>
          </a:p>
          <a:p>
            <a:pPr marL="514350" indent="-514350">
              <a:buFont typeface="+mj-lt"/>
              <a:buAutoNum type="alphaUcPeriod"/>
            </a:pPr>
            <a:r>
              <a:rPr lang="en-US" dirty="0"/>
              <a:t>Somewhat Likely</a:t>
            </a:r>
          </a:p>
          <a:p>
            <a:pPr marL="514350" indent="-514350">
              <a:buFont typeface="+mj-lt"/>
              <a:buAutoNum type="alphaUcPeriod"/>
            </a:pPr>
            <a:r>
              <a:rPr lang="en-US" dirty="0"/>
              <a:t>Somewhat Unlikely</a:t>
            </a:r>
          </a:p>
          <a:p>
            <a:pPr marL="514350" indent="-514350">
              <a:buFont typeface="+mj-lt"/>
              <a:buAutoNum type="alphaUcPeriod"/>
            </a:pPr>
            <a:r>
              <a:rPr lang="en-US" dirty="0"/>
              <a:t>Very Unlikely</a:t>
            </a:r>
          </a:p>
        </p:txBody>
      </p:sp>
    </p:spTree>
    <p:extLst>
      <p:ext uri="{BB962C8B-B14F-4D97-AF65-F5344CB8AC3E}">
        <p14:creationId xmlns:p14="http://schemas.microsoft.com/office/powerpoint/2010/main" val="1188361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1: </a:t>
            </a:r>
            <a:r>
              <a:rPr lang="en-US" dirty="0"/>
              <a:t>Forecast Question 3</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92500" lnSpcReduction="20000"/>
          </a:bodyPr>
          <a:lstStyle/>
          <a:p>
            <a:pPr marL="0" indent="0">
              <a:buNone/>
            </a:pPr>
            <a:r>
              <a:rPr lang="en-US" dirty="0"/>
              <a:t>How likely is it that the following will occur, by the year 2027, in the geographic region where you work? </a:t>
            </a:r>
          </a:p>
          <a:p>
            <a:pPr marL="0" indent="0">
              <a:buNone/>
            </a:pPr>
            <a:endParaRPr lang="en-US" dirty="0"/>
          </a:p>
          <a:p>
            <a:pPr marL="0" indent="0">
              <a:buNone/>
            </a:pPr>
            <a:r>
              <a:rPr lang="en-US" b="1" dirty="0"/>
              <a:t>Health systems will increase their drug and medical supply inventories by 25% to develop and maintain an “emergency stockpile.”</a:t>
            </a:r>
          </a:p>
          <a:p>
            <a:pPr marL="0" indent="0">
              <a:buNone/>
            </a:pPr>
            <a:endParaRPr lang="en-US" b="1" dirty="0"/>
          </a:p>
          <a:p>
            <a:pPr marL="514350" indent="-514350">
              <a:buFont typeface="+mj-lt"/>
              <a:buAutoNum type="alphaUcPeriod"/>
            </a:pPr>
            <a:r>
              <a:rPr lang="en-US" dirty="0"/>
              <a:t>Very Likely</a:t>
            </a:r>
          </a:p>
          <a:p>
            <a:pPr marL="514350" indent="-514350">
              <a:buFont typeface="+mj-lt"/>
              <a:buAutoNum type="alphaUcPeriod"/>
            </a:pPr>
            <a:r>
              <a:rPr lang="en-US" dirty="0"/>
              <a:t>Somewhat Likely</a:t>
            </a:r>
          </a:p>
          <a:p>
            <a:pPr marL="514350" indent="-514350">
              <a:buFont typeface="+mj-lt"/>
              <a:buAutoNum type="alphaUcPeriod"/>
            </a:pPr>
            <a:r>
              <a:rPr lang="en-US" dirty="0"/>
              <a:t>Somewhat Unlikely</a:t>
            </a:r>
          </a:p>
          <a:p>
            <a:pPr marL="514350" indent="-514350">
              <a:buFont typeface="+mj-lt"/>
              <a:buAutoNum type="alphaUcPeriod"/>
            </a:pPr>
            <a:r>
              <a:rPr lang="en-US" dirty="0"/>
              <a:t>Very Unlikely</a:t>
            </a:r>
          </a:p>
        </p:txBody>
      </p:sp>
    </p:spTree>
    <p:extLst>
      <p:ext uri="{BB962C8B-B14F-4D97-AF65-F5344CB8AC3E}">
        <p14:creationId xmlns:p14="http://schemas.microsoft.com/office/powerpoint/2010/main" val="1497936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1: </a:t>
            </a:r>
            <a:r>
              <a:rPr lang="en-US" dirty="0"/>
              <a:t>Forecast Question 4</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85000" lnSpcReduction="20000"/>
          </a:bodyPr>
          <a:lstStyle/>
          <a:p>
            <a:pPr marL="0" indent="0">
              <a:buNone/>
            </a:pPr>
            <a:r>
              <a:rPr lang="en-US" sz="3200" dirty="0"/>
              <a:t>How likely is it that the following will occur, by the year 2027, in the geographic region where you work? </a:t>
            </a:r>
          </a:p>
          <a:p>
            <a:pPr marL="0" indent="0">
              <a:buNone/>
            </a:pPr>
            <a:endParaRPr lang="en-US" sz="3200" dirty="0"/>
          </a:p>
          <a:p>
            <a:pPr marL="0" indent="0">
              <a:buNone/>
            </a:pPr>
            <a:r>
              <a:rPr lang="en-US" sz="3200" b="1" dirty="0"/>
              <a:t>To mitigate shortages and reduce waste, the FDA will require and evaluate extended stability data for all approved drugs.  </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707360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76B18-116E-CC00-F7D8-C79FDEB0A329}"/>
              </a:ext>
            </a:extLst>
          </p:cNvPr>
          <p:cNvSpPr>
            <a:spLocks noGrp="1"/>
          </p:cNvSpPr>
          <p:nvPr>
            <p:ph type="title"/>
          </p:nvPr>
        </p:nvSpPr>
        <p:spPr/>
        <p:txBody>
          <a:bodyPr/>
          <a:lstStyle/>
          <a:p>
            <a:r>
              <a:rPr lang="en-US" dirty="0"/>
              <a:t>Pharmaceutical Supply Chain</a:t>
            </a:r>
          </a:p>
        </p:txBody>
      </p:sp>
      <p:sp>
        <p:nvSpPr>
          <p:cNvPr id="3" name="Content Placeholder 2">
            <a:extLst>
              <a:ext uri="{FF2B5EF4-FFF2-40B4-BE49-F238E27FC236}">
                <a16:creationId xmlns:a16="http://schemas.microsoft.com/office/drawing/2014/main" id="{24B01FB5-4F9E-E104-4D2C-A9ACDA6FC5CF}"/>
              </a:ext>
            </a:extLst>
          </p:cNvPr>
          <p:cNvSpPr>
            <a:spLocks noGrp="1"/>
          </p:cNvSpPr>
          <p:nvPr>
            <p:ph idx="1"/>
          </p:nvPr>
        </p:nvSpPr>
        <p:spPr/>
        <p:txBody>
          <a:bodyPr>
            <a:normAutofit fontScale="85000" lnSpcReduction="10000"/>
          </a:bodyPr>
          <a:lstStyle/>
          <a:p>
            <a:r>
              <a:rPr lang="en-US" dirty="0"/>
              <a:t>Pharmaceutical Supply Chain disruptions have existed for decades, and health systems routinely monitor and manage inevitable strategies </a:t>
            </a:r>
          </a:p>
          <a:p>
            <a:r>
              <a:rPr lang="en-US" dirty="0"/>
              <a:t>Drug shortages increased in frequency and duration during the pandemic</a:t>
            </a:r>
          </a:p>
          <a:p>
            <a:r>
              <a:rPr lang="en-US" dirty="0"/>
              <a:t>Increased likelihood health systems will invest greater resources to develop strategies to mitigate threats: </a:t>
            </a:r>
          </a:p>
          <a:p>
            <a:pPr lvl="1"/>
            <a:r>
              <a:rPr lang="en-US" dirty="0"/>
              <a:t>Increased domestic production</a:t>
            </a:r>
          </a:p>
          <a:p>
            <a:pPr lvl="1"/>
            <a:r>
              <a:rPr lang="en-US" dirty="0"/>
              <a:t>Emergency stockpiles</a:t>
            </a:r>
          </a:p>
          <a:p>
            <a:pPr lvl="1"/>
            <a:r>
              <a:rPr lang="en-US" dirty="0"/>
              <a:t>Research for extending drug stability data</a:t>
            </a:r>
          </a:p>
          <a:p>
            <a:r>
              <a:rPr lang="en-US" dirty="0"/>
              <a:t>New technologies may lessen or even obliviate the need to make assumptions about specific shortages such as: </a:t>
            </a:r>
          </a:p>
          <a:p>
            <a:pPr lvl="1"/>
            <a:r>
              <a:rPr lang="en-US" dirty="0"/>
              <a:t>Continuous flow production</a:t>
            </a:r>
          </a:p>
          <a:p>
            <a:pPr lvl="1"/>
            <a:r>
              <a:rPr lang="en-US" dirty="0"/>
              <a:t>3-D Printing </a:t>
            </a:r>
          </a:p>
        </p:txBody>
      </p:sp>
    </p:spTree>
    <p:extLst>
      <p:ext uri="{BB962C8B-B14F-4D97-AF65-F5344CB8AC3E}">
        <p14:creationId xmlns:p14="http://schemas.microsoft.com/office/powerpoint/2010/main" val="86100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A5B7-440F-E50F-B625-BE3610F2603F}"/>
              </a:ext>
            </a:extLst>
          </p:cNvPr>
          <p:cNvSpPr>
            <a:spLocks noGrp="1"/>
          </p:cNvSpPr>
          <p:nvPr>
            <p:ph type="title"/>
          </p:nvPr>
        </p:nvSpPr>
        <p:spPr/>
        <p:txBody>
          <a:bodyPr>
            <a:normAutofit/>
          </a:bodyPr>
          <a:lstStyle/>
          <a:p>
            <a:r>
              <a:rPr lang="en-US" dirty="0"/>
              <a:t>Special Acknowledgements</a:t>
            </a:r>
          </a:p>
        </p:txBody>
      </p:sp>
      <p:sp>
        <p:nvSpPr>
          <p:cNvPr id="3" name="Content Placeholder 2">
            <a:extLst>
              <a:ext uri="{FF2B5EF4-FFF2-40B4-BE49-F238E27FC236}">
                <a16:creationId xmlns:a16="http://schemas.microsoft.com/office/drawing/2014/main" id="{28C479C1-2613-35CC-CA7E-99BECAD31FC3}"/>
              </a:ext>
            </a:extLst>
          </p:cNvPr>
          <p:cNvSpPr>
            <a:spLocks noGrp="1"/>
          </p:cNvSpPr>
          <p:nvPr>
            <p:ph idx="1"/>
          </p:nvPr>
        </p:nvSpPr>
        <p:spPr>
          <a:xfrm>
            <a:off x="5457823" y="1825625"/>
            <a:ext cx="6102805" cy="4018870"/>
          </a:xfrm>
        </p:spPr>
        <p:txBody>
          <a:bodyPr/>
          <a:lstStyle/>
          <a:p>
            <a:r>
              <a:rPr lang="en-US" dirty="0"/>
              <a:t>Forecast 2023 Advisory Committee</a:t>
            </a:r>
          </a:p>
          <a:p>
            <a:r>
              <a:rPr lang="en-US" dirty="0"/>
              <a:t>Chapter authors</a:t>
            </a:r>
          </a:p>
          <a:p>
            <a:r>
              <a:rPr lang="en-US" dirty="0"/>
              <a:t>Forecast Panelists (FPs) who responded to the survey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519" y="2850732"/>
            <a:ext cx="3690287" cy="1156537"/>
          </a:xfrm>
          <a:prstGeom prst="rect">
            <a:avLst/>
          </a:prstGeom>
        </p:spPr>
      </p:pic>
    </p:spTree>
    <p:extLst>
      <p:ext uri="{BB962C8B-B14F-4D97-AF65-F5344CB8AC3E}">
        <p14:creationId xmlns:p14="http://schemas.microsoft.com/office/powerpoint/2010/main" val="602437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Picture 5">
            <a:extLst>
              <a:ext uri="{FF2B5EF4-FFF2-40B4-BE49-F238E27FC236}">
                <a16:creationId xmlns:a16="http://schemas.microsoft.com/office/drawing/2014/main" id="{054EA509-E39E-2048-E3D0-50F7D0B320A9}"/>
              </a:ext>
            </a:extLst>
          </p:cNvPr>
          <p:cNvPicPr>
            <a:picLocks noChangeAspect="1"/>
          </p:cNvPicPr>
          <p:nvPr/>
        </p:nvPicPr>
        <p:blipFill>
          <a:blip r:embed="rId3"/>
          <a:stretch>
            <a:fillRect/>
          </a:stretch>
        </p:blipFill>
        <p:spPr>
          <a:xfrm>
            <a:off x="1731113" y="2626208"/>
            <a:ext cx="8690016" cy="1605583"/>
          </a:xfrm>
          <a:prstGeom prst="rect">
            <a:avLst/>
          </a:prstGeom>
        </p:spPr>
      </p:pic>
    </p:spTree>
    <p:extLst>
      <p:ext uri="{BB962C8B-B14F-4D97-AF65-F5344CB8AC3E}">
        <p14:creationId xmlns:p14="http://schemas.microsoft.com/office/powerpoint/2010/main" val="3726779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4" name="Picture 3">
            <a:extLst>
              <a:ext uri="{FF2B5EF4-FFF2-40B4-BE49-F238E27FC236}">
                <a16:creationId xmlns:a16="http://schemas.microsoft.com/office/drawing/2014/main" id="{B023B272-5838-4DBE-C92B-E86E3596D091}"/>
              </a:ext>
            </a:extLst>
          </p:cNvPr>
          <p:cNvPicPr>
            <a:picLocks noChangeAspect="1"/>
          </p:cNvPicPr>
          <p:nvPr/>
        </p:nvPicPr>
        <p:blipFill>
          <a:blip r:embed="rId3"/>
          <a:stretch>
            <a:fillRect/>
          </a:stretch>
        </p:blipFill>
        <p:spPr>
          <a:xfrm>
            <a:off x="1684759" y="2638425"/>
            <a:ext cx="8822481" cy="1581150"/>
          </a:xfrm>
          <a:prstGeom prst="rect">
            <a:avLst/>
          </a:prstGeom>
        </p:spPr>
      </p:pic>
    </p:spTree>
    <p:extLst>
      <p:ext uri="{BB962C8B-B14F-4D97-AF65-F5344CB8AC3E}">
        <p14:creationId xmlns:p14="http://schemas.microsoft.com/office/powerpoint/2010/main" val="2316918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Picture 5">
            <a:extLst>
              <a:ext uri="{FF2B5EF4-FFF2-40B4-BE49-F238E27FC236}">
                <a16:creationId xmlns:a16="http://schemas.microsoft.com/office/drawing/2014/main" id="{24312ADD-076B-971B-7E74-BF48C52C7A7D}"/>
              </a:ext>
            </a:extLst>
          </p:cNvPr>
          <p:cNvPicPr>
            <a:picLocks noChangeAspect="1"/>
          </p:cNvPicPr>
          <p:nvPr/>
        </p:nvPicPr>
        <p:blipFill>
          <a:blip r:embed="rId3"/>
          <a:stretch>
            <a:fillRect/>
          </a:stretch>
        </p:blipFill>
        <p:spPr>
          <a:xfrm>
            <a:off x="1663664" y="2645401"/>
            <a:ext cx="8824913" cy="1567197"/>
          </a:xfrm>
          <a:prstGeom prst="rect">
            <a:avLst/>
          </a:prstGeom>
        </p:spPr>
      </p:pic>
    </p:spTree>
    <p:extLst>
      <p:ext uri="{BB962C8B-B14F-4D97-AF65-F5344CB8AC3E}">
        <p14:creationId xmlns:p14="http://schemas.microsoft.com/office/powerpoint/2010/main" val="2337806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1: </a:t>
            </a:r>
            <a:r>
              <a:rPr lang="en-US" dirty="0"/>
              <a:t>Forecast Question 5</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sz="3200" dirty="0"/>
              <a:t>How likely is it that the following will occur, by the year 2027, in the geographic region where you work? </a:t>
            </a:r>
          </a:p>
          <a:p>
            <a:pPr marL="0" indent="0">
              <a:buNone/>
            </a:pPr>
            <a:endParaRPr lang="en-US" sz="3200" dirty="0"/>
          </a:p>
          <a:p>
            <a:pPr marL="0" indent="0">
              <a:buNone/>
            </a:pPr>
            <a:r>
              <a:rPr lang="en-US" sz="3200" b="1" dirty="0"/>
              <a:t>At least 25% of seasoned leaders of pharmacy health-system enterprises will leave their positions earlier than expected because of increasing stress and complexity of their role.  </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86947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1: </a:t>
            </a:r>
            <a:r>
              <a:rPr lang="en-US" dirty="0"/>
              <a:t>Forecast Question 6</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85000" lnSpcReduction="20000"/>
          </a:bodyPr>
          <a:lstStyle/>
          <a:p>
            <a:pPr marL="0" indent="0">
              <a:buNone/>
            </a:pPr>
            <a:r>
              <a:rPr lang="en-US" sz="3200" dirty="0"/>
              <a:t>How likely is it that the following will occur, by the year 2027, in the geographic region where you work? </a:t>
            </a:r>
          </a:p>
          <a:p>
            <a:pPr marL="0" indent="0">
              <a:buNone/>
            </a:pPr>
            <a:endParaRPr lang="en-US" sz="3200" dirty="0"/>
          </a:p>
          <a:p>
            <a:pPr marL="0" indent="0">
              <a:buNone/>
            </a:pPr>
            <a:r>
              <a:rPr lang="en-US" sz="3200" b="1" dirty="0"/>
              <a:t>Health systems will invest in expanded programs that support behavioral health of their employees. </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2483985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A2AC1-1FEB-BA61-FA20-3140B8C9327C}"/>
              </a:ext>
            </a:extLst>
          </p:cNvPr>
          <p:cNvSpPr>
            <a:spLocks noGrp="1"/>
          </p:cNvSpPr>
          <p:nvPr>
            <p:ph type="title"/>
          </p:nvPr>
        </p:nvSpPr>
        <p:spPr/>
        <p:txBody>
          <a:bodyPr/>
          <a:lstStyle/>
          <a:p>
            <a:r>
              <a:rPr lang="en-US" dirty="0"/>
              <a:t>Leadership and Succession Planning</a:t>
            </a:r>
          </a:p>
        </p:txBody>
      </p:sp>
      <p:sp>
        <p:nvSpPr>
          <p:cNvPr id="3" name="Content Placeholder 2">
            <a:extLst>
              <a:ext uri="{FF2B5EF4-FFF2-40B4-BE49-F238E27FC236}">
                <a16:creationId xmlns:a16="http://schemas.microsoft.com/office/drawing/2014/main" id="{84E8ADA8-C76B-47AD-8B04-EDA573F586F7}"/>
              </a:ext>
            </a:extLst>
          </p:cNvPr>
          <p:cNvSpPr>
            <a:spLocks noGrp="1"/>
          </p:cNvSpPr>
          <p:nvPr>
            <p:ph idx="1"/>
          </p:nvPr>
        </p:nvSpPr>
        <p:spPr/>
        <p:txBody>
          <a:bodyPr/>
          <a:lstStyle/>
          <a:p>
            <a:r>
              <a:rPr lang="en-US" dirty="0"/>
              <a:t>The COVID-19 pandemic has led many healthcare professionals to reexamine their purpose and the connection to the mission of organizations </a:t>
            </a:r>
          </a:p>
          <a:p>
            <a:r>
              <a:rPr lang="en-US" dirty="0"/>
              <a:t>The rise in multiple hospital systems has increased the breadth of responsibilities for healthcare executives while the quest for lean operating has consolidated many organizational leadership structures</a:t>
            </a:r>
          </a:p>
          <a:p>
            <a:r>
              <a:rPr lang="en-US" dirty="0"/>
              <a:t>Forward-looking work such as strategic planning is a critical element to preserve and engage leaders </a:t>
            </a:r>
          </a:p>
          <a:p>
            <a:endParaRPr lang="en-US" dirty="0"/>
          </a:p>
        </p:txBody>
      </p:sp>
    </p:spTree>
    <p:extLst>
      <p:ext uri="{BB962C8B-B14F-4D97-AF65-F5344CB8AC3E}">
        <p14:creationId xmlns:p14="http://schemas.microsoft.com/office/powerpoint/2010/main" val="2959153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4" name="Picture 3">
            <a:extLst>
              <a:ext uri="{FF2B5EF4-FFF2-40B4-BE49-F238E27FC236}">
                <a16:creationId xmlns:a16="http://schemas.microsoft.com/office/drawing/2014/main" id="{75A2678D-92B6-5989-F837-D97596DA36E0}"/>
              </a:ext>
            </a:extLst>
          </p:cNvPr>
          <p:cNvPicPr>
            <a:picLocks noChangeAspect="1"/>
          </p:cNvPicPr>
          <p:nvPr/>
        </p:nvPicPr>
        <p:blipFill>
          <a:blip r:embed="rId3"/>
          <a:stretch>
            <a:fillRect/>
          </a:stretch>
        </p:blipFill>
        <p:spPr>
          <a:xfrm>
            <a:off x="1781175" y="2664400"/>
            <a:ext cx="8629650" cy="1529200"/>
          </a:xfrm>
          <a:prstGeom prst="rect">
            <a:avLst/>
          </a:prstGeom>
        </p:spPr>
      </p:pic>
    </p:spTree>
    <p:extLst>
      <p:ext uri="{BB962C8B-B14F-4D97-AF65-F5344CB8AC3E}">
        <p14:creationId xmlns:p14="http://schemas.microsoft.com/office/powerpoint/2010/main" val="39472427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Picture 5">
            <a:extLst>
              <a:ext uri="{FF2B5EF4-FFF2-40B4-BE49-F238E27FC236}">
                <a16:creationId xmlns:a16="http://schemas.microsoft.com/office/drawing/2014/main" id="{6B7D3D68-C3B1-B784-A414-32ACD7B1526F}"/>
              </a:ext>
            </a:extLst>
          </p:cNvPr>
          <p:cNvPicPr>
            <a:picLocks noChangeAspect="1"/>
          </p:cNvPicPr>
          <p:nvPr/>
        </p:nvPicPr>
        <p:blipFill>
          <a:blip r:embed="rId3"/>
          <a:stretch>
            <a:fillRect/>
          </a:stretch>
        </p:blipFill>
        <p:spPr>
          <a:xfrm>
            <a:off x="1677953" y="2644507"/>
            <a:ext cx="8796335" cy="1568986"/>
          </a:xfrm>
          <a:prstGeom prst="rect">
            <a:avLst/>
          </a:prstGeom>
        </p:spPr>
      </p:pic>
    </p:spTree>
    <p:extLst>
      <p:ext uri="{BB962C8B-B14F-4D97-AF65-F5344CB8AC3E}">
        <p14:creationId xmlns:p14="http://schemas.microsoft.com/office/powerpoint/2010/main" val="2057699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1: </a:t>
            </a:r>
            <a:r>
              <a:rPr lang="en-US" dirty="0"/>
              <a:t>Forecast Question 7</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sz="3200" dirty="0"/>
              <a:t>How likely is it that the following will occur, by the year 2027, in the geographic region where you work? </a:t>
            </a:r>
          </a:p>
          <a:p>
            <a:pPr marL="0" indent="0">
              <a:buNone/>
            </a:pPr>
            <a:endParaRPr lang="en-US" sz="3200" dirty="0"/>
          </a:p>
          <a:p>
            <a:pPr marL="0" indent="0">
              <a:buNone/>
            </a:pPr>
            <a:r>
              <a:rPr lang="en-US" sz="3200" b="1" dirty="0"/>
              <a:t>50% of health systems will have specialized pharmacy staff dedicated to medication management for patients with substance use disorders.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728616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DCCE1-8D29-E0CD-52A3-017945218B3E}"/>
              </a:ext>
            </a:extLst>
          </p:cNvPr>
          <p:cNvSpPr>
            <a:spLocks noGrp="1"/>
          </p:cNvSpPr>
          <p:nvPr>
            <p:ph type="title"/>
          </p:nvPr>
        </p:nvSpPr>
        <p:spPr/>
        <p:txBody>
          <a:bodyPr/>
          <a:lstStyle/>
          <a:p>
            <a:r>
              <a:rPr lang="en-US" dirty="0"/>
              <a:t>Patient Care Challenges: Substance Use Disorder Services</a:t>
            </a:r>
          </a:p>
        </p:txBody>
      </p:sp>
      <p:sp>
        <p:nvSpPr>
          <p:cNvPr id="3" name="Content Placeholder 2">
            <a:extLst>
              <a:ext uri="{FF2B5EF4-FFF2-40B4-BE49-F238E27FC236}">
                <a16:creationId xmlns:a16="http://schemas.microsoft.com/office/drawing/2014/main" id="{74A8A6D8-D8D4-73BB-C668-62286C5C6E4D}"/>
              </a:ext>
            </a:extLst>
          </p:cNvPr>
          <p:cNvSpPr>
            <a:spLocks noGrp="1"/>
          </p:cNvSpPr>
          <p:nvPr>
            <p:ph idx="1"/>
          </p:nvPr>
        </p:nvSpPr>
        <p:spPr/>
        <p:txBody>
          <a:bodyPr>
            <a:normAutofit lnSpcReduction="10000"/>
          </a:bodyPr>
          <a:lstStyle/>
          <a:p>
            <a:r>
              <a:rPr lang="en-US" dirty="0"/>
              <a:t>Drug overdose deaths in the United States increased by 12.5% from January 2021 to January 2022</a:t>
            </a:r>
          </a:p>
          <a:p>
            <a:r>
              <a:rPr lang="en-US" dirty="0"/>
              <a:t>Organizations have started offering acute care consultative services for patients during admission with longitudinal outpatient follow-up </a:t>
            </a:r>
          </a:p>
          <a:p>
            <a:r>
              <a:rPr lang="en-US" dirty="0"/>
              <a:t>Availability of services has not kept pace with the need and demand</a:t>
            </a:r>
          </a:p>
          <a:p>
            <a:pPr lvl="1"/>
            <a:r>
              <a:rPr lang="en-US" dirty="0"/>
              <a:t>Elimination of the need for clinicians to apply for an X waiver from the Substance Abuse and Mental Health Services Administration to prescribe and administer medications for opioid use will expand availability therapy to patients </a:t>
            </a:r>
          </a:p>
        </p:txBody>
      </p:sp>
    </p:spTree>
    <p:extLst>
      <p:ext uri="{BB962C8B-B14F-4D97-AF65-F5344CB8AC3E}">
        <p14:creationId xmlns:p14="http://schemas.microsoft.com/office/powerpoint/2010/main" val="1594323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F5B6-E6BC-4495-1FE4-606CEB335870}"/>
              </a:ext>
            </a:extLst>
          </p:cNvPr>
          <p:cNvSpPr>
            <a:spLocks noGrp="1"/>
          </p:cNvSpPr>
          <p:nvPr>
            <p:ph type="title"/>
          </p:nvPr>
        </p:nvSpPr>
        <p:spPr/>
        <p:txBody>
          <a:bodyPr>
            <a:noAutofit/>
          </a:bodyPr>
          <a:lstStyle/>
          <a:p>
            <a:r>
              <a:rPr lang="en-US" sz="3200" dirty="0"/>
              <a:t>Acknowledgements for Preparing Workshop Slides: Section of Pharmacy Practice Leaders</a:t>
            </a:r>
            <a:br>
              <a:rPr lang="en-US" sz="3200" dirty="0"/>
            </a:br>
            <a:r>
              <a:rPr lang="en-US" sz="3200" dirty="0"/>
              <a:t>Advisory Group for New and Emerging Leaders</a:t>
            </a:r>
          </a:p>
        </p:txBody>
      </p:sp>
      <p:sp>
        <p:nvSpPr>
          <p:cNvPr id="3" name="Content Placeholder 2">
            <a:extLst>
              <a:ext uri="{FF2B5EF4-FFF2-40B4-BE49-F238E27FC236}">
                <a16:creationId xmlns:a16="http://schemas.microsoft.com/office/drawing/2014/main" id="{C4E54BCB-15E8-60FF-DF18-E14A4794A876}"/>
              </a:ext>
            </a:extLst>
          </p:cNvPr>
          <p:cNvSpPr>
            <a:spLocks noGrp="1"/>
          </p:cNvSpPr>
          <p:nvPr>
            <p:ph idx="1"/>
          </p:nvPr>
        </p:nvSpPr>
        <p:spPr>
          <a:xfrm>
            <a:off x="555029" y="1877876"/>
            <a:ext cx="11081942" cy="4542518"/>
          </a:xfrm>
        </p:spPr>
        <p:txBody>
          <a:bodyPr numCol="2">
            <a:noAutofit/>
          </a:bodyPr>
          <a:lstStyle/>
          <a:p>
            <a:pPr>
              <a:lnSpc>
                <a:spcPct val="120000"/>
              </a:lnSpc>
            </a:pPr>
            <a:r>
              <a:rPr lang="en-US" sz="2200" b="1" dirty="0"/>
              <a:t>Conner Ball, PharmD, MBA</a:t>
            </a:r>
            <a:br>
              <a:rPr lang="en-US" sz="2400" dirty="0"/>
            </a:br>
            <a:r>
              <a:rPr lang="en-US" sz="2000" dirty="0"/>
              <a:t>HSPAL Resident</a:t>
            </a:r>
            <a:br>
              <a:rPr lang="en-US" sz="2000" dirty="0"/>
            </a:br>
            <a:r>
              <a:rPr lang="en-US" sz="2000" dirty="0"/>
              <a:t>University of Michigan Health – Ann Arbor, MI</a:t>
            </a:r>
          </a:p>
          <a:p>
            <a:pPr>
              <a:lnSpc>
                <a:spcPct val="120000"/>
              </a:lnSpc>
            </a:pPr>
            <a:r>
              <a:rPr lang="en-US" sz="2200" b="1" dirty="0"/>
              <a:t>Mary Jane Braham, PharmD</a:t>
            </a:r>
            <a:br>
              <a:rPr lang="en-US" sz="2400" dirty="0"/>
            </a:br>
            <a:r>
              <a:rPr lang="en-US" sz="2000" dirty="0"/>
              <a:t>HSPAL Resident</a:t>
            </a:r>
            <a:br>
              <a:rPr lang="en-US" sz="2000" dirty="0"/>
            </a:br>
            <a:r>
              <a:rPr lang="en-US" sz="2000" dirty="0"/>
              <a:t>WVU Medicine – Morgantown, WV</a:t>
            </a:r>
          </a:p>
          <a:p>
            <a:pPr>
              <a:lnSpc>
                <a:spcPct val="120000"/>
              </a:lnSpc>
            </a:pPr>
            <a:r>
              <a:rPr lang="en-US" sz="2200" b="1" dirty="0"/>
              <a:t>Michelle Carrasquillo, PharmD, MS</a:t>
            </a:r>
            <a:br>
              <a:rPr lang="en-US" sz="2400" dirty="0"/>
            </a:br>
            <a:r>
              <a:rPr lang="en-US" sz="2000" dirty="0"/>
              <a:t>Pharmacy Manager</a:t>
            </a:r>
            <a:br>
              <a:rPr lang="en-US" sz="2000" dirty="0"/>
            </a:br>
            <a:r>
              <a:rPr lang="en-US" sz="2000" dirty="0"/>
              <a:t>BayCare Health System – Lutz, FL</a:t>
            </a:r>
          </a:p>
          <a:p>
            <a:pPr>
              <a:lnSpc>
                <a:spcPct val="120000"/>
              </a:lnSpc>
            </a:pPr>
            <a:endParaRPr lang="en-US" sz="2200" b="1" dirty="0"/>
          </a:p>
          <a:p>
            <a:pPr>
              <a:lnSpc>
                <a:spcPct val="120000"/>
              </a:lnSpc>
            </a:pPr>
            <a:r>
              <a:rPr lang="en-US" sz="2200" b="1" dirty="0"/>
              <a:t>Nicholas Senne, PharmD</a:t>
            </a:r>
            <a:br>
              <a:rPr lang="en-US" sz="2400" dirty="0"/>
            </a:br>
            <a:r>
              <a:rPr lang="en-US" sz="2000" dirty="0"/>
              <a:t>HSPAL Resident</a:t>
            </a:r>
            <a:br>
              <a:rPr lang="en-US" sz="2000" dirty="0"/>
            </a:br>
            <a:r>
              <a:rPr lang="en-US" sz="2000" dirty="0"/>
              <a:t>Abbott Northwestern Hospital/Allina Health – Minneapolis, MN</a:t>
            </a:r>
          </a:p>
          <a:p>
            <a:pPr>
              <a:lnSpc>
                <a:spcPct val="120000"/>
              </a:lnSpc>
            </a:pPr>
            <a:r>
              <a:rPr lang="en-US" sz="2200" b="1" dirty="0"/>
              <a:t>Ashley Sidebottom, PharmD, MBA</a:t>
            </a:r>
            <a:br>
              <a:rPr lang="en-US" sz="2400" dirty="0"/>
            </a:br>
            <a:r>
              <a:rPr lang="en-US" sz="2000" dirty="0"/>
              <a:t>HSPAL Resident</a:t>
            </a:r>
            <a:br>
              <a:rPr lang="en-US" sz="2000" dirty="0"/>
            </a:br>
            <a:r>
              <a:rPr lang="en-US" sz="2000" dirty="0"/>
              <a:t>Baylor St. Luke's Medical Center – Houston, TX</a:t>
            </a:r>
          </a:p>
        </p:txBody>
      </p:sp>
    </p:spTree>
    <p:extLst>
      <p:ext uri="{BB962C8B-B14F-4D97-AF65-F5344CB8AC3E}">
        <p14:creationId xmlns:p14="http://schemas.microsoft.com/office/powerpoint/2010/main" val="1592555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4" name="Picture 3">
            <a:extLst>
              <a:ext uri="{FF2B5EF4-FFF2-40B4-BE49-F238E27FC236}">
                <a16:creationId xmlns:a16="http://schemas.microsoft.com/office/drawing/2014/main" id="{9E04F1C4-332F-56A3-D551-D8F4FF8ECCC4}"/>
              </a:ext>
            </a:extLst>
          </p:cNvPr>
          <p:cNvPicPr>
            <a:picLocks noChangeAspect="1"/>
          </p:cNvPicPr>
          <p:nvPr/>
        </p:nvPicPr>
        <p:blipFill>
          <a:blip r:embed="rId3"/>
          <a:stretch>
            <a:fillRect/>
          </a:stretch>
        </p:blipFill>
        <p:spPr>
          <a:xfrm>
            <a:off x="1691389" y="2640806"/>
            <a:ext cx="8809221" cy="1576387"/>
          </a:xfrm>
          <a:prstGeom prst="rect">
            <a:avLst/>
          </a:prstGeom>
        </p:spPr>
      </p:pic>
    </p:spTree>
    <p:extLst>
      <p:ext uri="{BB962C8B-B14F-4D97-AF65-F5344CB8AC3E}">
        <p14:creationId xmlns:p14="http://schemas.microsoft.com/office/powerpoint/2010/main" val="3631170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F049-C28B-CFE0-F795-5A4EDB3C6C86}"/>
              </a:ext>
            </a:extLst>
          </p:cNvPr>
          <p:cNvSpPr>
            <a:spLocks noGrp="1"/>
          </p:cNvSpPr>
          <p:nvPr>
            <p:ph type="title"/>
          </p:nvPr>
        </p:nvSpPr>
        <p:spPr>
          <a:xfrm>
            <a:off x="235131" y="1013506"/>
            <a:ext cx="3866605" cy="4830989"/>
          </a:xfrm>
        </p:spPr>
        <p:txBody>
          <a:bodyPr>
            <a:normAutofit/>
          </a:bodyPr>
          <a:lstStyle/>
          <a:p>
            <a:r>
              <a:rPr lang="en-US" sz="3200" dirty="0"/>
              <a:t>Strategic Recommendations for Practice Leaders</a:t>
            </a:r>
          </a:p>
        </p:txBody>
      </p:sp>
      <p:sp>
        <p:nvSpPr>
          <p:cNvPr id="4" name="Content Placeholder 3">
            <a:extLst>
              <a:ext uri="{FF2B5EF4-FFF2-40B4-BE49-F238E27FC236}">
                <a16:creationId xmlns:a16="http://schemas.microsoft.com/office/drawing/2014/main" id="{BDB44932-B999-5CEC-21E2-B031C1F93FA6}"/>
              </a:ext>
            </a:extLst>
          </p:cNvPr>
          <p:cNvSpPr>
            <a:spLocks noGrp="1"/>
          </p:cNvSpPr>
          <p:nvPr>
            <p:ph idx="1"/>
          </p:nvPr>
        </p:nvSpPr>
        <p:spPr/>
        <p:txBody>
          <a:bodyPr>
            <a:normAutofit/>
          </a:bodyPr>
          <a:lstStyle/>
          <a:p>
            <a:pPr marL="514350" indent="-514350">
              <a:buClrTx/>
              <a:buFont typeface="+mj-lt"/>
              <a:buAutoNum type="arabicPeriod"/>
            </a:pPr>
            <a:r>
              <a:rPr lang="en-US" sz="1600" dirty="0"/>
              <a:t>Develop and apply predictive data analytics capabilities to prospectively monitor drug utilization, predict future consumption, and direct purchasing decisions.</a:t>
            </a:r>
          </a:p>
          <a:p>
            <a:pPr marL="514350" indent="-514350">
              <a:buClrTx/>
              <a:buFont typeface="+mj-lt"/>
              <a:buAutoNum type="arabicPeriod"/>
            </a:pPr>
            <a:r>
              <a:rPr lang="en-US" sz="1600" dirty="0"/>
              <a:t>Plan to allocate resources for evolving, advanced manufacturing technology to expand supply chain resiliency and to maximize flexibility in responding to drug shortages.</a:t>
            </a:r>
          </a:p>
          <a:p>
            <a:pPr marL="514350" indent="-514350">
              <a:buClrTx/>
              <a:buFont typeface="+mj-lt"/>
              <a:buAutoNum type="arabicPeriod"/>
            </a:pPr>
            <a:r>
              <a:rPr lang="en-US" sz="1600" dirty="0"/>
              <a:t>Consciously engage and monitor teams to ensure work brings individual fulfillment and is aligned with their personal mission, vision, and values and those of the organization.</a:t>
            </a:r>
          </a:p>
          <a:p>
            <a:pPr marL="514350" indent="-514350">
              <a:buClrTx/>
              <a:buFont typeface="+mj-lt"/>
              <a:buAutoNum type="arabicPeriod"/>
            </a:pPr>
            <a:r>
              <a:rPr lang="en-US" sz="1600" dirty="0"/>
              <a:t>Optimize pharmacy executive leaders while fostering growth for the next generation of leaders by facilitating effective delegation of operational responsibilities </a:t>
            </a:r>
          </a:p>
          <a:p>
            <a:pPr marL="514350" indent="-514350">
              <a:buClrTx/>
              <a:buFont typeface="+mj-lt"/>
              <a:buAutoNum type="arabicPeriod"/>
            </a:pPr>
            <a:r>
              <a:rPr lang="en-US" sz="1600" dirty="0"/>
              <a:t>Assess gaps and resource allocation needed to adequately address SUD management, and invest in specialized pharmacy staff for interprofessional teams</a:t>
            </a:r>
          </a:p>
        </p:txBody>
      </p:sp>
    </p:spTree>
    <p:extLst>
      <p:ext uri="{BB962C8B-B14F-4D97-AF65-F5344CB8AC3E}">
        <p14:creationId xmlns:p14="http://schemas.microsoft.com/office/powerpoint/2010/main" val="3507403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D125-A043-0C6E-F55F-1999E0546F9D}"/>
              </a:ext>
            </a:extLst>
          </p:cNvPr>
          <p:cNvSpPr>
            <a:spLocks noGrp="1"/>
          </p:cNvSpPr>
          <p:nvPr>
            <p:ph type="title"/>
          </p:nvPr>
        </p:nvSpPr>
        <p:spPr/>
        <p:txBody>
          <a:bodyPr>
            <a:normAutofit fontScale="90000"/>
          </a:bodyPr>
          <a:lstStyle/>
          <a:p>
            <a:r>
              <a:rPr lang="en-US" dirty="0"/>
              <a:t>Theme 2: </a:t>
            </a:r>
            <a:br>
              <a:rPr lang="en-US" dirty="0"/>
            </a:br>
            <a:r>
              <a:rPr lang="en-US" dirty="0"/>
              <a:t>Regaining Trust in Public Health</a:t>
            </a:r>
          </a:p>
        </p:txBody>
      </p:sp>
      <p:sp>
        <p:nvSpPr>
          <p:cNvPr id="3" name="Text Placeholder 2">
            <a:extLst>
              <a:ext uri="{FF2B5EF4-FFF2-40B4-BE49-F238E27FC236}">
                <a16:creationId xmlns:a16="http://schemas.microsoft.com/office/drawing/2014/main" id="{0583E955-5904-6069-B93B-11A7DACB185A}"/>
              </a:ext>
            </a:extLst>
          </p:cNvPr>
          <p:cNvSpPr>
            <a:spLocks noGrp="1"/>
          </p:cNvSpPr>
          <p:nvPr>
            <p:ph type="body" idx="1"/>
          </p:nvPr>
        </p:nvSpPr>
        <p:spPr/>
        <p:txBody>
          <a:bodyPr>
            <a:normAutofit/>
          </a:bodyPr>
          <a:lstStyle/>
          <a:p>
            <a:pPr algn="l"/>
            <a:endParaRPr lang="en-US" dirty="0"/>
          </a:p>
        </p:txBody>
      </p:sp>
    </p:spTree>
    <p:extLst>
      <p:ext uri="{BB962C8B-B14F-4D97-AF65-F5344CB8AC3E}">
        <p14:creationId xmlns:p14="http://schemas.microsoft.com/office/powerpoint/2010/main" val="3078795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2673" y="0"/>
            <a:ext cx="3706368" cy="6858000"/>
          </a:xfrm>
          <a:prstGeom prst="rect">
            <a:avLst/>
          </a:prstGeom>
        </p:spPr>
      </p:pic>
      <p:sp>
        <p:nvSpPr>
          <p:cNvPr id="3" name="Content Placeholder 2">
            <a:extLst>
              <a:ext uri="{FF2B5EF4-FFF2-40B4-BE49-F238E27FC236}">
                <a16:creationId xmlns:a16="http://schemas.microsoft.com/office/drawing/2014/main" id="{4DCF2535-7802-B2E6-6F12-2DDA74361F46}"/>
              </a:ext>
            </a:extLst>
          </p:cNvPr>
          <p:cNvSpPr>
            <a:spLocks noGrp="1"/>
          </p:cNvSpPr>
          <p:nvPr>
            <p:ph idx="1"/>
          </p:nvPr>
        </p:nvSpPr>
        <p:spPr>
          <a:xfrm>
            <a:off x="4046622" y="697832"/>
            <a:ext cx="7307178" cy="5479131"/>
          </a:xfrm>
        </p:spPr>
        <p:txBody>
          <a:bodyPr>
            <a:normAutofit fontScale="92500" lnSpcReduction="20000"/>
          </a:bodyPr>
          <a:lstStyle/>
          <a:p>
            <a:r>
              <a:rPr lang="en-US" dirty="0"/>
              <a:t>Trust in public health institutions has been declining over the past decades </a:t>
            </a:r>
          </a:p>
          <a:p>
            <a:pPr lvl="1"/>
            <a:r>
              <a:rPr lang="en-US" dirty="0"/>
              <a:t>Early 1900s: Bubonic plague outbreak</a:t>
            </a:r>
          </a:p>
          <a:p>
            <a:pPr lvl="1"/>
            <a:r>
              <a:rPr lang="en-US" dirty="0"/>
              <a:t>1918: Influenza pandemic</a:t>
            </a:r>
          </a:p>
          <a:p>
            <a:pPr lvl="1"/>
            <a:r>
              <a:rPr lang="en-US" dirty="0"/>
              <a:t>2019: COVID-19 pandemic </a:t>
            </a:r>
          </a:p>
          <a:p>
            <a:r>
              <a:rPr lang="en-US" dirty="0"/>
              <a:t>Reasons for mistrust include: </a:t>
            </a:r>
          </a:p>
          <a:p>
            <a:pPr lvl="1"/>
            <a:r>
              <a:rPr lang="en-US" dirty="0"/>
              <a:t>Lack of confidence in the government </a:t>
            </a:r>
          </a:p>
          <a:p>
            <a:pPr lvl="1"/>
            <a:r>
              <a:rPr lang="en-US" dirty="0"/>
              <a:t>Misinformation and conspiracy theories spread through traditional and social media</a:t>
            </a:r>
          </a:p>
          <a:p>
            <a:pPr lvl="1"/>
            <a:r>
              <a:rPr lang="en-US" dirty="0"/>
              <a:t>Suspect profit motivates of healthcare companies </a:t>
            </a:r>
          </a:p>
          <a:p>
            <a:pPr lvl="1"/>
            <a:r>
              <a:rPr lang="en-US" dirty="0"/>
              <a:t>Political polarization </a:t>
            </a:r>
          </a:p>
          <a:p>
            <a:pPr lvl="1"/>
            <a:r>
              <a:rPr lang="en-US" dirty="0"/>
              <a:t>Misinformation propagated by individuals including health professionals </a:t>
            </a:r>
          </a:p>
          <a:p>
            <a:r>
              <a:rPr lang="en-US" dirty="0"/>
              <a:t>Health systems and health professionals shaping the future of the United States public health system must work diligently to address the lack of trust </a:t>
            </a:r>
          </a:p>
        </p:txBody>
      </p:sp>
      <p:sp>
        <p:nvSpPr>
          <p:cNvPr id="6" name="Title 1">
            <a:extLst>
              <a:ext uri="{FF2B5EF4-FFF2-40B4-BE49-F238E27FC236}">
                <a16:creationId xmlns:a16="http://schemas.microsoft.com/office/drawing/2014/main" id="{624B681C-29A2-537C-BFDE-5B766A24253E}"/>
              </a:ext>
            </a:extLst>
          </p:cNvPr>
          <p:cNvSpPr txBox="1">
            <a:spLocks/>
          </p:cNvSpPr>
          <p:nvPr/>
        </p:nvSpPr>
        <p:spPr>
          <a:xfrm>
            <a:off x="340894" y="697832"/>
            <a:ext cx="2999874" cy="243823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dirty="0">
                <a:solidFill>
                  <a:schemeClr val="bg1"/>
                </a:solidFill>
              </a:rPr>
              <a:t>Regaining Trust in Public Health</a:t>
            </a:r>
          </a:p>
        </p:txBody>
      </p:sp>
    </p:spTree>
    <p:extLst>
      <p:ext uri="{BB962C8B-B14F-4D97-AF65-F5344CB8AC3E}">
        <p14:creationId xmlns:p14="http://schemas.microsoft.com/office/powerpoint/2010/main" val="2719742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2: </a:t>
            </a:r>
            <a:r>
              <a:rPr lang="en-US" dirty="0"/>
              <a:t>Forecast Question 1</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sz="3200" dirty="0"/>
              <a:t>How likely is it that the following will occur, by the year 2027, in the geographic region where you work? </a:t>
            </a:r>
          </a:p>
          <a:p>
            <a:pPr marL="0" indent="0">
              <a:buNone/>
            </a:pPr>
            <a:endParaRPr lang="en-US" sz="3200" dirty="0"/>
          </a:p>
          <a:p>
            <a:pPr marL="0" indent="0">
              <a:buNone/>
            </a:pPr>
            <a:r>
              <a:rPr lang="en-US" sz="3200" b="1" dirty="0"/>
              <a:t>Health systems will invest in a systematic effort or program to regain consumer trust in scientific evidence, healthcare professionals, and the healthcare system itself. </a:t>
            </a:r>
          </a:p>
          <a:p>
            <a:pPr marL="0" indent="0">
              <a:buNone/>
            </a:pPr>
            <a:endParaRPr lang="en-US" sz="3200"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8734268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2: </a:t>
            </a:r>
            <a:r>
              <a:rPr lang="en-US" dirty="0"/>
              <a:t>Forecast Question 5</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sz="3200" dirty="0"/>
              <a:t>How likely is it that the following will occur, by the year 2027, in the geographic region where you work? </a:t>
            </a:r>
          </a:p>
          <a:p>
            <a:pPr marL="0" indent="0">
              <a:buNone/>
            </a:pPr>
            <a:endParaRPr lang="en-US" sz="3200" dirty="0"/>
          </a:p>
          <a:p>
            <a:pPr marL="0" indent="0">
              <a:buNone/>
            </a:pPr>
            <a:r>
              <a:rPr lang="en-US" sz="3200" b="1" dirty="0"/>
              <a:t>At least 50% of state health professional licensing boards will develop and exercise regulations to discipline professionals that spread medical misinformation.</a:t>
            </a:r>
          </a:p>
          <a:p>
            <a:pPr marL="0" indent="0">
              <a:buNone/>
            </a:pPr>
            <a:endParaRPr lang="en-US" sz="3200"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0821043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F1CBD-A8E4-DBB4-EBC0-15A3F7798011}"/>
              </a:ext>
            </a:extLst>
          </p:cNvPr>
          <p:cNvSpPr>
            <a:spLocks noGrp="1"/>
          </p:cNvSpPr>
          <p:nvPr>
            <p:ph type="title"/>
          </p:nvPr>
        </p:nvSpPr>
        <p:spPr/>
        <p:txBody>
          <a:bodyPr/>
          <a:lstStyle/>
          <a:p>
            <a:r>
              <a:rPr lang="en-US" dirty="0"/>
              <a:t>Distribution of Accurate Medical Information</a:t>
            </a:r>
          </a:p>
        </p:txBody>
      </p:sp>
      <p:sp>
        <p:nvSpPr>
          <p:cNvPr id="3" name="Content Placeholder 2">
            <a:extLst>
              <a:ext uri="{FF2B5EF4-FFF2-40B4-BE49-F238E27FC236}">
                <a16:creationId xmlns:a16="http://schemas.microsoft.com/office/drawing/2014/main" id="{984EA619-2BBD-41C9-D42E-EF3BEFDEA8C6}"/>
              </a:ext>
            </a:extLst>
          </p:cNvPr>
          <p:cNvSpPr>
            <a:spLocks noGrp="1"/>
          </p:cNvSpPr>
          <p:nvPr>
            <p:ph idx="1"/>
          </p:nvPr>
        </p:nvSpPr>
        <p:spPr/>
        <p:txBody>
          <a:bodyPr>
            <a:normAutofit fontScale="92500" lnSpcReduction="20000"/>
          </a:bodyPr>
          <a:lstStyle/>
          <a:p>
            <a:r>
              <a:rPr lang="en-US" dirty="0"/>
              <a:t>Dissemination of inaccurate information prevalent in the COVID-19 pandemic</a:t>
            </a:r>
          </a:p>
          <a:p>
            <a:r>
              <a:rPr lang="en-US" dirty="0"/>
              <a:t>Coordinated campaigns organized to disseminate inaccurate information about vaccines </a:t>
            </a:r>
          </a:p>
          <a:p>
            <a:r>
              <a:rPr lang="en-US" dirty="0"/>
              <a:t>Dramatic increase in the dissemination of COVID-19 vaccine misinformation by physicians and other healthcare processionals </a:t>
            </a:r>
          </a:p>
          <a:p>
            <a:r>
              <a:rPr lang="en-US" dirty="0"/>
              <a:t>Next Steps: </a:t>
            </a:r>
          </a:p>
          <a:p>
            <a:pPr lvl="1"/>
            <a:r>
              <a:rPr lang="en-US" dirty="0"/>
              <a:t>Health system partnerships with public health departments, health plans, and other health systems to promptly provide succinct and practical responses to health misinformation </a:t>
            </a:r>
          </a:p>
          <a:p>
            <a:pPr lvl="1"/>
            <a:r>
              <a:rPr lang="en-US" dirty="0"/>
              <a:t>Provider and facilitate access to fact-based information in easy-to-understand and translated formats that are easy for consumers to access</a:t>
            </a:r>
          </a:p>
          <a:p>
            <a:pPr lvl="1"/>
            <a:r>
              <a:rPr lang="en-US" dirty="0"/>
              <a:t>Continued health system efforts to curb the spread of medical misinformation by clinicians in their system</a:t>
            </a:r>
          </a:p>
        </p:txBody>
      </p:sp>
    </p:spTree>
    <p:extLst>
      <p:ext uri="{BB962C8B-B14F-4D97-AF65-F5344CB8AC3E}">
        <p14:creationId xmlns:p14="http://schemas.microsoft.com/office/powerpoint/2010/main" val="3664785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Picture 5">
            <a:extLst>
              <a:ext uri="{FF2B5EF4-FFF2-40B4-BE49-F238E27FC236}">
                <a16:creationId xmlns:a16="http://schemas.microsoft.com/office/drawing/2014/main" id="{012866D3-EC1A-CA3D-4A9B-B310EB0277C1}"/>
              </a:ext>
            </a:extLst>
          </p:cNvPr>
          <p:cNvPicPr>
            <a:picLocks noChangeAspect="1"/>
          </p:cNvPicPr>
          <p:nvPr/>
        </p:nvPicPr>
        <p:blipFill>
          <a:blip r:embed="rId3"/>
          <a:stretch>
            <a:fillRect/>
          </a:stretch>
        </p:blipFill>
        <p:spPr>
          <a:xfrm>
            <a:off x="1817077" y="2617060"/>
            <a:ext cx="8557846" cy="1623880"/>
          </a:xfrm>
          <a:prstGeom prst="rect">
            <a:avLst/>
          </a:prstGeom>
        </p:spPr>
      </p:pic>
    </p:spTree>
    <p:extLst>
      <p:ext uri="{BB962C8B-B14F-4D97-AF65-F5344CB8AC3E}">
        <p14:creationId xmlns:p14="http://schemas.microsoft.com/office/powerpoint/2010/main" val="3792385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4" name="Picture 3">
            <a:extLst>
              <a:ext uri="{FF2B5EF4-FFF2-40B4-BE49-F238E27FC236}">
                <a16:creationId xmlns:a16="http://schemas.microsoft.com/office/drawing/2014/main" id="{B1392935-5D5D-CAC1-CA52-0A03CE206377}"/>
              </a:ext>
            </a:extLst>
          </p:cNvPr>
          <p:cNvPicPr>
            <a:picLocks noChangeAspect="1"/>
          </p:cNvPicPr>
          <p:nvPr/>
        </p:nvPicPr>
        <p:blipFill>
          <a:blip r:embed="rId3"/>
          <a:stretch>
            <a:fillRect/>
          </a:stretch>
        </p:blipFill>
        <p:spPr>
          <a:xfrm>
            <a:off x="1581150" y="2645855"/>
            <a:ext cx="9029700" cy="1566289"/>
          </a:xfrm>
          <a:prstGeom prst="rect">
            <a:avLst/>
          </a:prstGeom>
        </p:spPr>
      </p:pic>
    </p:spTree>
    <p:extLst>
      <p:ext uri="{BB962C8B-B14F-4D97-AF65-F5344CB8AC3E}">
        <p14:creationId xmlns:p14="http://schemas.microsoft.com/office/powerpoint/2010/main" val="3052356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2: </a:t>
            </a:r>
            <a:r>
              <a:rPr lang="en-US" dirty="0"/>
              <a:t>Forecast Question 2</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2027, in the geographic region where you work? </a:t>
            </a:r>
          </a:p>
          <a:p>
            <a:pPr marL="0" indent="0">
              <a:buNone/>
            </a:pPr>
            <a:endParaRPr lang="en-US" sz="3200" dirty="0"/>
          </a:p>
          <a:p>
            <a:pPr marL="0" indent="0">
              <a:buNone/>
            </a:pPr>
            <a:r>
              <a:rPr lang="en-US" sz="3200" b="1" dirty="0"/>
              <a:t>Health systems will form or partner with a new entity to serve as a centralized clearing house, independent of the FDA, to gather real-world evidence and conduct evidence-based evaluations of approved drugs used for unapproved indications. </a:t>
            </a:r>
          </a:p>
          <a:p>
            <a:pPr marL="0" indent="0">
              <a:buNone/>
            </a:pPr>
            <a:endParaRPr lang="en-US" sz="3200"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517959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7D8EA-8A97-978C-CEC2-22F2CDA85698}"/>
              </a:ext>
            </a:extLst>
          </p:cNvPr>
          <p:cNvSpPr>
            <a:spLocks noGrp="1"/>
          </p:cNvSpPr>
          <p:nvPr>
            <p:ph type="title"/>
          </p:nvPr>
        </p:nvSpPr>
        <p:spPr/>
        <p:txBody>
          <a:bodyPr/>
          <a:lstStyle/>
          <a:p>
            <a:r>
              <a:rPr lang="en-US" dirty="0"/>
              <a:t>Objectives</a:t>
            </a:r>
          </a:p>
        </p:txBody>
      </p:sp>
      <p:sp>
        <p:nvSpPr>
          <p:cNvPr id="4" name="Content Placeholder 3">
            <a:extLst>
              <a:ext uri="{FF2B5EF4-FFF2-40B4-BE49-F238E27FC236}">
                <a16:creationId xmlns:a16="http://schemas.microsoft.com/office/drawing/2014/main" id="{2D9EE2A0-76E0-CDA3-D59B-0888F06BC47A}"/>
              </a:ext>
            </a:extLst>
          </p:cNvPr>
          <p:cNvSpPr>
            <a:spLocks noGrp="1"/>
          </p:cNvSpPr>
          <p:nvPr>
            <p:ph sz="half" idx="1"/>
          </p:nvPr>
        </p:nvSpPr>
        <p:spPr/>
        <p:txBody>
          <a:bodyPr/>
          <a:lstStyle/>
          <a:p>
            <a:pPr marL="514350" indent="-514350">
              <a:buFont typeface="+mj-lt"/>
              <a:buAutoNum type="arabicPeriod"/>
            </a:pPr>
            <a:r>
              <a:rPr lang="en-US" dirty="0"/>
              <a:t>Introduce and provide background on the Pharmacy Forecast Report</a:t>
            </a:r>
          </a:p>
          <a:p>
            <a:pPr marL="514350" indent="-514350">
              <a:buFont typeface="+mj-lt"/>
              <a:buAutoNum type="arabicPeriod"/>
            </a:pPr>
            <a:r>
              <a:rPr lang="en-US" dirty="0"/>
              <a:t>Discuss survey questions and results from each domain of the report </a:t>
            </a:r>
          </a:p>
          <a:p>
            <a:pPr marL="514350" indent="-514350">
              <a:buFont typeface="+mj-lt"/>
              <a:buAutoNum type="arabicPeriod"/>
            </a:pPr>
            <a:r>
              <a:rPr lang="en-US" dirty="0"/>
              <a:t>Apply key trends to case study activities</a:t>
            </a:r>
          </a:p>
        </p:txBody>
      </p:sp>
      <p:pic>
        <p:nvPicPr>
          <p:cNvPr id="9" name="Picture 8">
            <a:extLst>
              <a:ext uri="{FF2B5EF4-FFF2-40B4-BE49-F238E27FC236}">
                <a16:creationId xmlns:a16="http://schemas.microsoft.com/office/drawing/2014/main" id="{232303E4-745D-7264-DD3A-AAC101AB94C1}"/>
              </a:ext>
            </a:extLst>
          </p:cNvPr>
          <p:cNvPicPr>
            <a:picLocks noChangeAspect="1"/>
          </p:cNvPicPr>
          <p:nvPr/>
        </p:nvPicPr>
        <p:blipFill>
          <a:blip r:embed="rId2"/>
          <a:stretch>
            <a:fillRect/>
          </a:stretch>
        </p:blipFill>
        <p:spPr>
          <a:xfrm>
            <a:off x="7465291" y="1311703"/>
            <a:ext cx="4504641" cy="415621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512954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2: </a:t>
            </a:r>
            <a:r>
              <a:rPr lang="en-US" dirty="0"/>
              <a:t>Forecast Question 6</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2027, in the geographic region where you work? </a:t>
            </a:r>
          </a:p>
          <a:p>
            <a:pPr marL="0" indent="0">
              <a:buNone/>
            </a:pPr>
            <a:endParaRPr lang="en-US" sz="3200" dirty="0"/>
          </a:p>
          <a:p>
            <a:pPr marL="0" indent="0">
              <a:buNone/>
            </a:pPr>
            <a:r>
              <a:rPr lang="en-US" sz="3200" b="1" dirty="0"/>
              <a:t>There will be a restructuring of the FDA to increase autonomy and shield the agency from outside influences (e.g. political interests, patient lobbying groups, and the pharmaceutical industry). </a:t>
            </a:r>
          </a:p>
          <a:p>
            <a:pPr marL="0" indent="0">
              <a:buNone/>
            </a:pPr>
            <a:endParaRPr lang="en-US" sz="3200"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8196394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3F2BD-9AC2-8A86-DEAC-6AB73A536E47}"/>
              </a:ext>
            </a:extLst>
          </p:cNvPr>
          <p:cNvSpPr>
            <a:spLocks noGrp="1"/>
          </p:cNvSpPr>
          <p:nvPr>
            <p:ph type="title"/>
          </p:nvPr>
        </p:nvSpPr>
        <p:spPr/>
        <p:txBody>
          <a:bodyPr>
            <a:normAutofit fontScale="90000"/>
          </a:bodyPr>
          <a:lstStyle/>
          <a:p>
            <a:r>
              <a:rPr lang="en-US" dirty="0"/>
              <a:t>Perceptions of Government Regulatory Bodies and Public Health Agencies</a:t>
            </a:r>
          </a:p>
        </p:txBody>
      </p:sp>
      <p:sp>
        <p:nvSpPr>
          <p:cNvPr id="3" name="Content Placeholder 2">
            <a:extLst>
              <a:ext uri="{FF2B5EF4-FFF2-40B4-BE49-F238E27FC236}">
                <a16:creationId xmlns:a16="http://schemas.microsoft.com/office/drawing/2014/main" id="{651EFDF9-308D-9FC9-48BD-B4B586B84E98}"/>
              </a:ext>
            </a:extLst>
          </p:cNvPr>
          <p:cNvSpPr>
            <a:spLocks noGrp="1"/>
          </p:cNvSpPr>
          <p:nvPr>
            <p:ph idx="1"/>
          </p:nvPr>
        </p:nvSpPr>
        <p:spPr/>
        <p:txBody>
          <a:bodyPr>
            <a:normAutofit lnSpcReduction="10000"/>
          </a:bodyPr>
          <a:lstStyle/>
          <a:p>
            <a:r>
              <a:rPr lang="en-US" dirty="0"/>
              <a:t>Partnerships with health systems and new (non-FDA) entities exist and increased during the COVID-19 pandemic (e.g., FDA and CDC collaboration with Kaiser Permanente, the Department of Veterans Affairs, and Marshfield Clinic)</a:t>
            </a:r>
          </a:p>
          <a:p>
            <a:r>
              <a:rPr lang="en-US" dirty="0"/>
              <a:t>Conducted studies on FDA-approved agents for repurposed indications related to the COVID-19 pandemic </a:t>
            </a:r>
          </a:p>
          <a:p>
            <a:r>
              <a:rPr lang="en-US" dirty="0"/>
              <a:t>Necessary to address external influencers that could sway the FDA’s decision-making processes including: </a:t>
            </a:r>
          </a:p>
          <a:p>
            <a:pPr lvl="1"/>
            <a:r>
              <a:rPr lang="en-US" dirty="0"/>
              <a:t>Special interest groups </a:t>
            </a:r>
          </a:p>
          <a:p>
            <a:pPr lvl="1"/>
            <a:r>
              <a:rPr lang="en-US" dirty="0"/>
              <a:t>Pharmaceutical industry</a:t>
            </a:r>
          </a:p>
          <a:p>
            <a:pPr lvl="1"/>
            <a:r>
              <a:rPr lang="en-US" dirty="0"/>
              <a:t>For-profit healthcare systems </a:t>
            </a:r>
          </a:p>
          <a:p>
            <a:pPr marL="0" indent="0">
              <a:buNone/>
            </a:pPr>
            <a:endParaRPr lang="en-US" dirty="0"/>
          </a:p>
        </p:txBody>
      </p:sp>
    </p:spTree>
    <p:extLst>
      <p:ext uri="{BB962C8B-B14F-4D97-AF65-F5344CB8AC3E}">
        <p14:creationId xmlns:p14="http://schemas.microsoft.com/office/powerpoint/2010/main" val="36333203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4" name="Picture 3">
            <a:extLst>
              <a:ext uri="{FF2B5EF4-FFF2-40B4-BE49-F238E27FC236}">
                <a16:creationId xmlns:a16="http://schemas.microsoft.com/office/drawing/2014/main" id="{05EC6EE6-6528-503A-3B20-A70FDB6BB971}"/>
              </a:ext>
            </a:extLst>
          </p:cNvPr>
          <p:cNvPicPr>
            <a:picLocks noChangeAspect="1"/>
          </p:cNvPicPr>
          <p:nvPr/>
        </p:nvPicPr>
        <p:blipFill>
          <a:blip r:embed="rId3"/>
          <a:stretch>
            <a:fillRect/>
          </a:stretch>
        </p:blipFill>
        <p:spPr>
          <a:xfrm>
            <a:off x="1614957" y="2642946"/>
            <a:ext cx="8922327" cy="1572107"/>
          </a:xfrm>
          <a:prstGeom prst="rect">
            <a:avLst/>
          </a:prstGeom>
        </p:spPr>
      </p:pic>
    </p:spTree>
    <p:extLst>
      <p:ext uri="{BB962C8B-B14F-4D97-AF65-F5344CB8AC3E}">
        <p14:creationId xmlns:p14="http://schemas.microsoft.com/office/powerpoint/2010/main" val="18168993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Picture 5">
            <a:extLst>
              <a:ext uri="{FF2B5EF4-FFF2-40B4-BE49-F238E27FC236}">
                <a16:creationId xmlns:a16="http://schemas.microsoft.com/office/drawing/2014/main" id="{F0453154-3265-6B64-E8B7-0379B2F28E08}"/>
              </a:ext>
            </a:extLst>
          </p:cNvPr>
          <p:cNvPicPr>
            <a:picLocks noChangeAspect="1"/>
          </p:cNvPicPr>
          <p:nvPr/>
        </p:nvPicPr>
        <p:blipFill>
          <a:blip r:embed="rId3"/>
          <a:stretch>
            <a:fillRect/>
          </a:stretch>
        </p:blipFill>
        <p:spPr>
          <a:xfrm>
            <a:off x="1762112" y="2625665"/>
            <a:ext cx="8667775" cy="1606669"/>
          </a:xfrm>
          <a:prstGeom prst="rect">
            <a:avLst/>
          </a:prstGeom>
        </p:spPr>
      </p:pic>
    </p:spTree>
    <p:extLst>
      <p:ext uri="{BB962C8B-B14F-4D97-AF65-F5344CB8AC3E}">
        <p14:creationId xmlns:p14="http://schemas.microsoft.com/office/powerpoint/2010/main" val="7501450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2: </a:t>
            </a:r>
            <a:r>
              <a:rPr lang="en-US" dirty="0"/>
              <a:t>Forecast Question 3</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sz="3200" dirty="0"/>
              <a:t>How likely is it that the following will occur, by the year 2027, in the geographic region where you work? </a:t>
            </a:r>
          </a:p>
          <a:p>
            <a:pPr marL="0" indent="0">
              <a:buNone/>
            </a:pPr>
            <a:endParaRPr lang="en-US" sz="3200" dirty="0"/>
          </a:p>
          <a:p>
            <a:pPr marL="0" indent="0">
              <a:buNone/>
            </a:pPr>
            <a:r>
              <a:rPr lang="en-US" sz="3200" b="1" dirty="0"/>
              <a:t>The Supreme Court will address the right of healthcare professionals to exercise professional judgement and discretion. </a:t>
            </a:r>
          </a:p>
          <a:p>
            <a:pPr marL="0" indent="0">
              <a:buNone/>
            </a:pPr>
            <a:endParaRPr lang="en-US" sz="3200"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481957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2: </a:t>
            </a:r>
            <a:r>
              <a:rPr lang="en-US" dirty="0"/>
              <a:t>Forecast Question 4</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2027, in the geographic region where you work? </a:t>
            </a:r>
          </a:p>
          <a:p>
            <a:pPr marL="0" indent="0">
              <a:buNone/>
            </a:pPr>
            <a:endParaRPr lang="en-US" sz="3200" dirty="0"/>
          </a:p>
          <a:p>
            <a:pPr marL="0" indent="0">
              <a:buNone/>
            </a:pPr>
            <a:r>
              <a:rPr lang="en-US" sz="3200" b="1" dirty="0"/>
              <a:t>50% of health systems will have a defined grievance process for when a physician declines to prescribe or dispense, respectively, a medication based on their professional judgement and discretion. </a:t>
            </a:r>
          </a:p>
          <a:p>
            <a:pPr marL="0" indent="0">
              <a:buNone/>
            </a:pPr>
            <a:endParaRPr lang="en-US" sz="3200"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1836418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2: </a:t>
            </a:r>
            <a:r>
              <a:rPr lang="en-US" dirty="0"/>
              <a:t>Forecast Question 7</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sz="3200" dirty="0"/>
              <a:t>How likely is it that the following will occur, by the year 2027, in the geographic region where you work? </a:t>
            </a:r>
          </a:p>
          <a:p>
            <a:pPr marL="0" indent="0">
              <a:buNone/>
            </a:pPr>
            <a:endParaRPr lang="en-US" sz="3200" dirty="0"/>
          </a:p>
          <a:p>
            <a:pPr marL="0" indent="0">
              <a:buNone/>
            </a:pPr>
            <a:r>
              <a:rPr lang="en-US" sz="3200" b="1" dirty="0"/>
              <a:t>75% of health systems will execute strategies (e.g. code of conduct rules) to ensure accurate health information is conveyed by its providers. </a:t>
            </a:r>
          </a:p>
          <a:p>
            <a:pPr marL="0" indent="0">
              <a:buNone/>
            </a:pPr>
            <a:endParaRPr lang="en-US" sz="3200"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13683936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438A3-DC83-3B3C-F127-1ACACF6A1A40}"/>
              </a:ext>
            </a:extLst>
          </p:cNvPr>
          <p:cNvSpPr>
            <a:spLocks noGrp="1"/>
          </p:cNvSpPr>
          <p:nvPr>
            <p:ph type="title"/>
          </p:nvPr>
        </p:nvSpPr>
        <p:spPr/>
        <p:txBody>
          <a:bodyPr/>
          <a:lstStyle/>
          <a:p>
            <a:r>
              <a:rPr lang="en-US" dirty="0"/>
              <a:t>Medical Decision-Making</a:t>
            </a:r>
          </a:p>
        </p:txBody>
      </p:sp>
      <p:sp>
        <p:nvSpPr>
          <p:cNvPr id="3" name="Content Placeholder 2">
            <a:extLst>
              <a:ext uri="{FF2B5EF4-FFF2-40B4-BE49-F238E27FC236}">
                <a16:creationId xmlns:a16="http://schemas.microsoft.com/office/drawing/2014/main" id="{6D0547B0-C31A-2728-24B9-F5A8AD69FBCD}"/>
              </a:ext>
            </a:extLst>
          </p:cNvPr>
          <p:cNvSpPr>
            <a:spLocks noGrp="1"/>
          </p:cNvSpPr>
          <p:nvPr>
            <p:ph idx="1"/>
          </p:nvPr>
        </p:nvSpPr>
        <p:spPr/>
        <p:txBody>
          <a:bodyPr>
            <a:normAutofit fontScale="92500" lnSpcReduction="20000"/>
          </a:bodyPr>
          <a:lstStyle/>
          <a:p>
            <a:pPr marL="0" indent="0">
              <a:buNone/>
            </a:pPr>
            <a:r>
              <a:rPr lang="en-US" dirty="0"/>
              <a:t>Health systems must: </a:t>
            </a:r>
          </a:p>
          <a:p>
            <a:r>
              <a:rPr lang="en-US" dirty="0"/>
              <a:t>Defend the value of healthcare providers’ professional expertise and judgement </a:t>
            </a:r>
          </a:p>
          <a:p>
            <a:r>
              <a:rPr lang="en-US" dirty="0"/>
              <a:t>Enhance access of programs that support evidence-based practices for prescribing medications for given disease states to patient populations</a:t>
            </a:r>
          </a:p>
          <a:p>
            <a:r>
              <a:rPr lang="en-US" dirty="0"/>
              <a:t>Provide evidence supporting a provider or pharmacist decision to decline to prescribe or dispense an agent that should be readily available for people in society to view </a:t>
            </a:r>
          </a:p>
          <a:p>
            <a:r>
              <a:rPr lang="en-US" dirty="0"/>
              <a:t>Develop systems that receive and address patient grievances to ensure that patients are heard while still addressing medical misinformation </a:t>
            </a:r>
          </a:p>
        </p:txBody>
      </p:sp>
    </p:spTree>
    <p:extLst>
      <p:ext uri="{BB962C8B-B14F-4D97-AF65-F5344CB8AC3E}">
        <p14:creationId xmlns:p14="http://schemas.microsoft.com/office/powerpoint/2010/main" val="36934596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4" name="Picture 3">
            <a:extLst>
              <a:ext uri="{FF2B5EF4-FFF2-40B4-BE49-F238E27FC236}">
                <a16:creationId xmlns:a16="http://schemas.microsoft.com/office/drawing/2014/main" id="{43EE2986-33E4-001D-1C97-F499B3F0D9DB}"/>
              </a:ext>
            </a:extLst>
          </p:cNvPr>
          <p:cNvPicPr>
            <a:picLocks noChangeAspect="1"/>
          </p:cNvPicPr>
          <p:nvPr/>
        </p:nvPicPr>
        <p:blipFill>
          <a:blip r:embed="rId3"/>
          <a:stretch>
            <a:fillRect/>
          </a:stretch>
        </p:blipFill>
        <p:spPr>
          <a:xfrm>
            <a:off x="1583251" y="2595885"/>
            <a:ext cx="8985739" cy="1666230"/>
          </a:xfrm>
          <a:prstGeom prst="rect">
            <a:avLst/>
          </a:prstGeom>
        </p:spPr>
      </p:pic>
    </p:spTree>
    <p:extLst>
      <p:ext uri="{BB962C8B-B14F-4D97-AF65-F5344CB8AC3E}">
        <p14:creationId xmlns:p14="http://schemas.microsoft.com/office/powerpoint/2010/main" val="25956444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Picture 5">
            <a:extLst>
              <a:ext uri="{FF2B5EF4-FFF2-40B4-BE49-F238E27FC236}">
                <a16:creationId xmlns:a16="http://schemas.microsoft.com/office/drawing/2014/main" id="{043045CE-AD8F-94FC-2F1E-7291004CD7C4}"/>
              </a:ext>
            </a:extLst>
          </p:cNvPr>
          <p:cNvPicPr>
            <a:picLocks noChangeAspect="1"/>
          </p:cNvPicPr>
          <p:nvPr/>
        </p:nvPicPr>
        <p:blipFill>
          <a:blip r:embed="rId3"/>
          <a:stretch>
            <a:fillRect/>
          </a:stretch>
        </p:blipFill>
        <p:spPr>
          <a:xfrm>
            <a:off x="1504121" y="2616599"/>
            <a:ext cx="9144000" cy="1624802"/>
          </a:xfrm>
          <a:prstGeom prst="rect">
            <a:avLst/>
          </a:prstGeom>
        </p:spPr>
      </p:pic>
    </p:spTree>
    <p:extLst>
      <p:ext uri="{BB962C8B-B14F-4D97-AF65-F5344CB8AC3E}">
        <p14:creationId xmlns:p14="http://schemas.microsoft.com/office/powerpoint/2010/main" val="2083653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2A2164-11E2-9159-BCC3-61F4DE1A98BD}"/>
              </a:ext>
            </a:extLst>
          </p:cNvPr>
          <p:cNvSpPr>
            <a:spLocks noGrp="1"/>
          </p:cNvSpPr>
          <p:nvPr>
            <p:ph idx="1"/>
          </p:nvPr>
        </p:nvSpPr>
        <p:spPr>
          <a:xfrm>
            <a:off x="6930188" y="2465614"/>
            <a:ext cx="4746041" cy="3585121"/>
          </a:xfrm>
        </p:spPr>
        <p:txBody>
          <a:bodyPr anchor="t">
            <a:normAutofit/>
          </a:bodyPr>
          <a:lstStyle/>
          <a:p>
            <a:pPr marL="0" indent="0">
              <a:buNone/>
            </a:pPr>
            <a:r>
              <a:rPr lang="en-US" dirty="0"/>
              <a:t>To improve the effectiveness of leaders in hospital and health-system pharmacy practice </a:t>
            </a:r>
          </a:p>
          <a:p>
            <a:endParaRPr lang="en-US" dirty="0"/>
          </a:p>
        </p:txBody>
      </p:sp>
      <p:sp>
        <p:nvSpPr>
          <p:cNvPr id="8" name="Text Placeholder 2">
            <a:extLst>
              <a:ext uri="{FF2B5EF4-FFF2-40B4-BE49-F238E27FC236}">
                <a16:creationId xmlns:a16="http://schemas.microsoft.com/office/drawing/2014/main" id="{FAFAA035-B87E-B5CA-A59C-A799E712F13A}"/>
              </a:ext>
            </a:extLst>
          </p:cNvPr>
          <p:cNvSpPr>
            <a:spLocks noGrp="1"/>
          </p:cNvSpPr>
          <p:nvPr>
            <p:ph type="body" sz="half" idx="2"/>
          </p:nvPr>
        </p:nvSpPr>
        <p:spPr>
          <a:xfrm>
            <a:off x="6930187" y="1061358"/>
            <a:ext cx="4746041" cy="1177110"/>
          </a:xfrm>
        </p:spPr>
        <p:txBody>
          <a:bodyPr/>
          <a:lstStyle/>
          <a:p>
            <a:r>
              <a:rPr lang="en-US" dirty="0"/>
              <a:t>Purpose</a:t>
            </a:r>
          </a:p>
        </p:txBody>
      </p:sp>
      <p:sp>
        <p:nvSpPr>
          <p:cNvPr id="2" name="Title 1">
            <a:extLst>
              <a:ext uri="{FF2B5EF4-FFF2-40B4-BE49-F238E27FC236}">
                <a16:creationId xmlns:a16="http://schemas.microsoft.com/office/drawing/2014/main" id="{C5AF97BC-E988-4985-1FCA-636D8E9A98E6}"/>
              </a:ext>
            </a:extLst>
          </p:cNvPr>
          <p:cNvSpPr>
            <a:spLocks noGrp="1"/>
          </p:cNvSpPr>
          <p:nvPr>
            <p:ph type="title"/>
          </p:nvPr>
        </p:nvSpPr>
        <p:spPr>
          <a:xfrm>
            <a:off x="473242" y="2432118"/>
            <a:ext cx="3208419" cy="1993764"/>
          </a:xfrm>
        </p:spPr>
        <p:txBody>
          <a:bodyPr anchor="ctr">
            <a:normAutofit/>
          </a:bodyPr>
          <a:lstStyle/>
          <a:p>
            <a:r>
              <a:rPr lang="en-US" dirty="0"/>
              <a:t>Pharmacy Forecast</a:t>
            </a:r>
          </a:p>
        </p:txBody>
      </p:sp>
      <p:sp>
        <p:nvSpPr>
          <p:cNvPr id="4" name="TextBox 3">
            <a:extLst>
              <a:ext uri="{FF2B5EF4-FFF2-40B4-BE49-F238E27FC236}">
                <a16:creationId xmlns:a16="http://schemas.microsoft.com/office/drawing/2014/main" id="{584F8408-E9BC-E5CC-B496-96C75A2DF6D4}"/>
              </a:ext>
            </a:extLst>
          </p:cNvPr>
          <p:cNvSpPr txBox="1"/>
          <p:nvPr/>
        </p:nvSpPr>
        <p:spPr>
          <a:xfrm>
            <a:off x="6096000" y="6277881"/>
            <a:ext cx="6096000" cy="553998"/>
          </a:xfrm>
          <a:prstGeom prst="rect">
            <a:avLst/>
          </a:prstGeom>
          <a:noFill/>
        </p:spPr>
        <p:txBody>
          <a:bodyPr wrap="square" rtlCol="0">
            <a:spAutoFit/>
          </a:bodyPr>
          <a:lstStyle/>
          <a:p>
            <a:r>
              <a:rPr lang="en-US" sz="1000" dirty="0"/>
              <a:t>ASHP Foundation. </a:t>
            </a:r>
            <a:r>
              <a:rPr lang="en-US" sz="1000" dirty="0">
                <a:hlinkClick r:id="rId2"/>
              </a:rPr>
              <a:t>http://www.ashpfoundation.org/MainMenuCategories/CenterforPharmacyLeadership/Pharmacy-Forecast</a:t>
            </a:r>
            <a:r>
              <a:rPr lang="en-US" sz="1000" dirty="0"/>
              <a:t> (accessed 2023 Mar 03).</a:t>
            </a:r>
          </a:p>
        </p:txBody>
      </p:sp>
    </p:spTree>
    <p:extLst>
      <p:ext uri="{BB962C8B-B14F-4D97-AF65-F5344CB8AC3E}">
        <p14:creationId xmlns:p14="http://schemas.microsoft.com/office/powerpoint/2010/main" val="2245412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Picture 5">
            <a:extLst>
              <a:ext uri="{FF2B5EF4-FFF2-40B4-BE49-F238E27FC236}">
                <a16:creationId xmlns:a16="http://schemas.microsoft.com/office/drawing/2014/main" id="{2E7B329E-8688-793F-78C8-F41F7BF9B2F0}"/>
              </a:ext>
            </a:extLst>
          </p:cNvPr>
          <p:cNvPicPr>
            <a:picLocks noChangeAspect="1"/>
          </p:cNvPicPr>
          <p:nvPr/>
        </p:nvPicPr>
        <p:blipFill>
          <a:blip r:embed="rId3"/>
          <a:stretch>
            <a:fillRect/>
          </a:stretch>
        </p:blipFill>
        <p:spPr>
          <a:xfrm>
            <a:off x="1504121" y="2566358"/>
            <a:ext cx="9144000" cy="1725283"/>
          </a:xfrm>
          <a:prstGeom prst="rect">
            <a:avLst/>
          </a:prstGeom>
        </p:spPr>
      </p:pic>
    </p:spTree>
    <p:extLst>
      <p:ext uri="{BB962C8B-B14F-4D97-AF65-F5344CB8AC3E}">
        <p14:creationId xmlns:p14="http://schemas.microsoft.com/office/powerpoint/2010/main" val="30106132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2: </a:t>
            </a:r>
            <a:r>
              <a:rPr lang="en-US" dirty="0"/>
              <a:t>Forecast Question 8</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2027, in the geographic region where you work? </a:t>
            </a:r>
          </a:p>
          <a:p>
            <a:pPr marL="0" indent="0">
              <a:buNone/>
            </a:pPr>
            <a:endParaRPr lang="en-US" sz="3200" dirty="0"/>
          </a:p>
          <a:p>
            <a:pPr marL="0" indent="0">
              <a:buNone/>
            </a:pPr>
            <a:r>
              <a:rPr lang="en-US" sz="3200" b="1" dirty="0"/>
              <a:t>75% of health systems will partner with or expand partnerships with community organizations to increase trust in public health measures to prevent disease (e.g., the importance of childhood vaccinations). </a:t>
            </a:r>
          </a:p>
          <a:p>
            <a:pPr marL="0" indent="0">
              <a:buNone/>
            </a:pPr>
            <a:endParaRPr lang="en-US" sz="3200"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3459164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6D410-5693-92C3-544C-093449E4BCD7}"/>
              </a:ext>
            </a:extLst>
          </p:cNvPr>
          <p:cNvSpPr>
            <a:spLocks noGrp="1"/>
          </p:cNvSpPr>
          <p:nvPr>
            <p:ph type="title"/>
          </p:nvPr>
        </p:nvSpPr>
        <p:spPr/>
        <p:txBody>
          <a:bodyPr/>
          <a:lstStyle/>
          <a:p>
            <a:r>
              <a:rPr lang="en-US" dirty="0"/>
              <a:t>Partnerships with Community Organizations</a:t>
            </a:r>
          </a:p>
        </p:txBody>
      </p:sp>
      <p:sp>
        <p:nvSpPr>
          <p:cNvPr id="3" name="Content Placeholder 2">
            <a:extLst>
              <a:ext uri="{FF2B5EF4-FFF2-40B4-BE49-F238E27FC236}">
                <a16:creationId xmlns:a16="http://schemas.microsoft.com/office/drawing/2014/main" id="{E6CC6295-F282-3A0B-B91C-5843BDCFC3DF}"/>
              </a:ext>
            </a:extLst>
          </p:cNvPr>
          <p:cNvSpPr>
            <a:spLocks noGrp="1"/>
          </p:cNvSpPr>
          <p:nvPr>
            <p:ph idx="1"/>
          </p:nvPr>
        </p:nvSpPr>
        <p:spPr/>
        <p:txBody>
          <a:bodyPr/>
          <a:lstStyle/>
          <a:p>
            <a:r>
              <a:rPr lang="en-US" dirty="0"/>
              <a:t>Pharmacists are well positioned to partner with local and state health departments and community organizations. </a:t>
            </a:r>
          </a:p>
          <a:p>
            <a:r>
              <a:rPr lang="en-US" dirty="0"/>
              <a:t>Benefits of partnerships: </a:t>
            </a:r>
          </a:p>
          <a:p>
            <a:pPr lvl="1"/>
            <a:r>
              <a:rPr lang="en-US" dirty="0"/>
              <a:t>Improve public trust of healthcare providers by increasing interactions between providers and community members </a:t>
            </a:r>
          </a:p>
          <a:p>
            <a:pPr lvl="1"/>
            <a:r>
              <a:rPr lang="en-US" dirty="0"/>
              <a:t>Address specific areas to improve public health </a:t>
            </a:r>
          </a:p>
          <a:p>
            <a:pPr lvl="1"/>
            <a:r>
              <a:rPr lang="en-US" dirty="0"/>
              <a:t>Promote good exercise, nutrition, and preventative care </a:t>
            </a:r>
          </a:p>
          <a:p>
            <a:endParaRPr lang="en-US" dirty="0"/>
          </a:p>
        </p:txBody>
      </p:sp>
    </p:spTree>
    <p:extLst>
      <p:ext uri="{BB962C8B-B14F-4D97-AF65-F5344CB8AC3E}">
        <p14:creationId xmlns:p14="http://schemas.microsoft.com/office/powerpoint/2010/main" val="6647572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4" name="Picture 3">
            <a:extLst>
              <a:ext uri="{FF2B5EF4-FFF2-40B4-BE49-F238E27FC236}">
                <a16:creationId xmlns:a16="http://schemas.microsoft.com/office/drawing/2014/main" id="{E313AB82-4695-1DAB-C4D2-D708562E080F}"/>
              </a:ext>
            </a:extLst>
          </p:cNvPr>
          <p:cNvPicPr>
            <a:picLocks noChangeAspect="1"/>
          </p:cNvPicPr>
          <p:nvPr/>
        </p:nvPicPr>
        <p:blipFill>
          <a:blip r:embed="rId3"/>
          <a:stretch>
            <a:fillRect/>
          </a:stretch>
        </p:blipFill>
        <p:spPr>
          <a:xfrm>
            <a:off x="1504121" y="2618238"/>
            <a:ext cx="9144000" cy="1621523"/>
          </a:xfrm>
          <a:prstGeom prst="rect">
            <a:avLst/>
          </a:prstGeom>
        </p:spPr>
      </p:pic>
    </p:spTree>
    <p:extLst>
      <p:ext uri="{BB962C8B-B14F-4D97-AF65-F5344CB8AC3E}">
        <p14:creationId xmlns:p14="http://schemas.microsoft.com/office/powerpoint/2010/main" val="1854438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F049-C28B-CFE0-F795-5A4EDB3C6C86}"/>
              </a:ext>
            </a:extLst>
          </p:cNvPr>
          <p:cNvSpPr>
            <a:spLocks noGrp="1"/>
          </p:cNvSpPr>
          <p:nvPr>
            <p:ph type="title"/>
          </p:nvPr>
        </p:nvSpPr>
        <p:spPr>
          <a:xfrm>
            <a:off x="222070" y="1013506"/>
            <a:ext cx="3918856" cy="4830989"/>
          </a:xfrm>
        </p:spPr>
        <p:txBody>
          <a:bodyPr>
            <a:normAutofit/>
          </a:bodyPr>
          <a:lstStyle/>
          <a:p>
            <a:r>
              <a:rPr lang="en-US" sz="3200" dirty="0"/>
              <a:t>Strategic Recommendations for Practice Leaders</a:t>
            </a:r>
          </a:p>
        </p:txBody>
      </p:sp>
      <p:sp>
        <p:nvSpPr>
          <p:cNvPr id="4" name="Content Placeholder 3">
            <a:extLst>
              <a:ext uri="{FF2B5EF4-FFF2-40B4-BE49-F238E27FC236}">
                <a16:creationId xmlns:a16="http://schemas.microsoft.com/office/drawing/2014/main" id="{BDB44932-B999-5CEC-21E2-B031C1F93FA6}"/>
              </a:ext>
            </a:extLst>
          </p:cNvPr>
          <p:cNvSpPr>
            <a:spLocks noGrp="1"/>
          </p:cNvSpPr>
          <p:nvPr>
            <p:ph idx="1"/>
          </p:nvPr>
        </p:nvSpPr>
        <p:spPr/>
        <p:txBody>
          <a:bodyPr>
            <a:normAutofit/>
          </a:bodyPr>
          <a:lstStyle/>
          <a:p>
            <a:pPr marL="514350" indent="-514350">
              <a:buClrTx/>
              <a:buFont typeface="+mj-lt"/>
              <a:buAutoNum type="arabicPeriod"/>
            </a:pPr>
            <a:r>
              <a:rPr lang="en-US" sz="1400" dirty="0"/>
              <a:t>Strengthen partnerships with local, state, and federal health programs to develop or expand public health programs to address health misinformation </a:t>
            </a:r>
          </a:p>
          <a:p>
            <a:pPr marL="514350" indent="-514350">
              <a:buClrTx/>
              <a:buFont typeface="+mj-lt"/>
              <a:buAutoNum type="arabicPeriod"/>
            </a:pPr>
            <a:r>
              <a:rPr lang="en-US" sz="1400" dirty="0"/>
              <a:t>Ensure that providers have access to up-to-date public health recommendations and related medical information </a:t>
            </a:r>
          </a:p>
          <a:p>
            <a:pPr marL="514350" indent="-514350">
              <a:buClrTx/>
              <a:buFont typeface="+mj-lt"/>
              <a:buAutoNum type="arabicPeriod"/>
            </a:pPr>
            <a:r>
              <a:rPr lang="en-US" sz="1400" dirty="0"/>
              <a:t>Utilize existing technology and media platforms for boarder visibility as a trusted source of health information to the community to combat medical disinformation. </a:t>
            </a:r>
          </a:p>
          <a:p>
            <a:pPr marL="514350" indent="-514350">
              <a:buClrTx/>
              <a:buFont typeface="+mj-lt"/>
              <a:buAutoNum type="arabicPeriod"/>
            </a:pPr>
            <a:r>
              <a:rPr lang="en-US" sz="1400" dirty="0"/>
              <a:t>Implement programs to rapidly identify medical misinformation and enforce grounds for discipline when misinformation is promoted by health-system employees. </a:t>
            </a:r>
          </a:p>
          <a:p>
            <a:pPr marL="514350" indent="-514350">
              <a:buClrTx/>
              <a:buFont typeface="+mj-lt"/>
              <a:buAutoNum type="arabicPeriod"/>
            </a:pPr>
            <a:r>
              <a:rPr lang="en-US" sz="1400" dirty="0"/>
              <a:t>Take steps to ensure that providers are trusted messengers. Patients want a bidirectional relationship with their care teams, and they want clinicians to act in their best interests.  </a:t>
            </a:r>
          </a:p>
          <a:p>
            <a:pPr marL="514350" indent="-514350">
              <a:buClrTx/>
              <a:buFont typeface="+mj-lt"/>
              <a:buAutoNum type="arabicPeriod"/>
            </a:pPr>
            <a:r>
              <a:rPr lang="en-US" sz="1400" dirty="0"/>
              <a:t>Proactively address patient concerns resulting from medical misinformation (e.g., requesting that providers prescribe inappropriate treatments) and devise better methods to engage patients. </a:t>
            </a:r>
          </a:p>
        </p:txBody>
      </p:sp>
    </p:spTree>
    <p:extLst>
      <p:ext uri="{BB962C8B-B14F-4D97-AF65-F5344CB8AC3E}">
        <p14:creationId xmlns:p14="http://schemas.microsoft.com/office/powerpoint/2010/main" val="24404854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D125-A043-0C6E-F55F-1999E0546F9D}"/>
              </a:ext>
            </a:extLst>
          </p:cNvPr>
          <p:cNvSpPr>
            <a:spLocks noGrp="1"/>
          </p:cNvSpPr>
          <p:nvPr>
            <p:ph type="title"/>
          </p:nvPr>
        </p:nvSpPr>
        <p:spPr>
          <a:xfrm>
            <a:off x="1254368" y="3516923"/>
            <a:ext cx="9659817" cy="2056563"/>
          </a:xfrm>
        </p:spPr>
        <p:txBody>
          <a:bodyPr>
            <a:normAutofit fontScale="90000"/>
          </a:bodyPr>
          <a:lstStyle/>
          <a:p>
            <a:r>
              <a:rPr lang="en-US" dirty="0"/>
              <a:t>Theme 3: </a:t>
            </a:r>
            <a:br>
              <a:rPr lang="en-US" dirty="0"/>
            </a:br>
            <a:r>
              <a:rPr lang="en-US" sz="5300" dirty="0"/>
              <a:t>Addressing Health Disparities in Health Systems: From Awareness to Action</a:t>
            </a:r>
            <a:endParaRPr lang="en-US" dirty="0"/>
          </a:p>
        </p:txBody>
      </p:sp>
      <p:sp>
        <p:nvSpPr>
          <p:cNvPr id="3" name="Text Placeholder 2">
            <a:extLst>
              <a:ext uri="{FF2B5EF4-FFF2-40B4-BE49-F238E27FC236}">
                <a16:creationId xmlns:a16="http://schemas.microsoft.com/office/drawing/2014/main" id="{0583E955-5904-6069-B93B-11A7DACB185A}"/>
              </a:ext>
            </a:extLst>
          </p:cNvPr>
          <p:cNvSpPr>
            <a:spLocks noGrp="1"/>
          </p:cNvSpPr>
          <p:nvPr>
            <p:ph type="body" idx="1"/>
          </p:nvPr>
        </p:nvSpPr>
        <p:spPr/>
        <p:txBody>
          <a:bodyPr>
            <a:normAutofit/>
          </a:bodyPr>
          <a:lstStyle/>
          <a:p>
            <a:pPr algn="l"/>
            <a:endParaRPr lang="en-US" dirty="0"/>
          </a:p>
        </p:txBody>
      </p:sp>
    </p:spTree>
    <p:extLst>
      <p:ext uri="{BB962C8B-B14F-4D97-AF65-F5344CB8AC3E}">
        <p14:creationId xmlns:p14="http://schemas.microsoft.com/office/powerpoint/2010/main" val="20100837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2673" y="0"/>
            <a:ext cx="3706368" cy="6858000"/>
          </a:xfrm>
          <a:prstGeom prst="rect">
            <a:avLst/>
          </a:prstGeom>
        </p:spPr>
      </p:pic>
      <p:sp>
        <p:nvSpPr>
          <p:cNvPr id="5" name="Title 1">
            <a:extLst>
              <a:ext uri="{FF2B5EF4-FFF2-40B4-BE49-F238E27FC236}">
                <a16:creationId xmlns:a16="http://schemas.microsoft.com/office/drawing/2014/main" id="{624B681C-29A2-537C-BFDE-5B766A24253E}"/>
              </a:ext>
            </a:extLst>
          </p:cNvPr>
          <p:cNvSpPr txBox="1">
            <a:spLocks/>
          </p:cNvSpPr>
          <p:nvPr/>
        </p:nvSpPr>
        <p:spPr>
          <a:xfrm>
            <a:off x="340894" y="697832"/>
            <a:ext cx="2999874" cy="3019926"/>
          </a:xfrm>
          <a:prstGeom prst="rect">
            <a:avLst/>
          </a:prstGeom>
        </p:spPr>
        <p:txBody>
          <a:bodyPr vert="horz" lIns="91440" tIns="45720" rIns="91440" bIns="45720" rtlCol="0" anchor="t">
            <a:normAutofit fontScale="60000" lnSpcReduction="20000"/>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nSpc>
                <a:spcPct val="120000"/>
              </a:lnSpc>
            </a:pPr>
            <a:r>
              <a:rPr lang="en-US" dirty="0">
                <a:solidFill>
                  <a:schemeClr val="bg1"/>
                </a:solidFill>
              </a:rPr>
              <a:t>Addressing Health Disparities in Health Systems: </a:t>
            </a:r>
            <a:br>
              <a:rPr lang="en-US" dirty="0">
                <a:solidFill>
                  <a:schemeClr val="bg1"/>
                </a:solidFill>
              </a:rPr>
            </a:br>
            <a:r>
              <a:rPr lang="en-US" dirty="0">
                <a:solidFill>
                  <a:schemeClr val="bg1"/>
                </a:solidFill>
              </a:rPr>
              <a:t>From Awareness to Action</a:t>
            </a:r>
          </a:p>
        </p:txBody>
      </p:sp>
      <p:sp>
        <p:nvSpPr>
          <p:cNvPr id="3" name="Content Placeholder 2">
            <a:extLst>
              <a:ext uri="{FF2B5EF4-FFF2-40B4-BE49-F238E27FC236}">
                <a16:creationId xmlns:a16="http://schemas.microsoft.com/office/drawing/2014/main" id="{E5E36794-BEDD-FE77-520B-97E7A71C9814}"/>
              </a:ext>
            </a:extLst>
          </p:cNvPr>
          <p:cNvSpPr>
            <a:spLocks noGrp="1"/>
          </p:cNvSpPr>
          <p:nvPr>
            <p:ph idx="1"/>
          </p:nvPr>
        </p:nvSpPr>
        <p:spPr>
          <a:xfrm>
            <a:off x="4047262" y="697832"/>
            <a:ext cx="7306538" cy="5479131"/>
          </a:xfrm>
        </p:spPr>
        <p:txBody>
          <a:bodyPr>
            <a:normAutofit/>
          </a:bodyPr>
          <a:lstStyle/>
          <a:p>
            <a:r>
              <a:rPr lang="en-US" dirty="0"/>
              <a:t>Health disparities are commonplace among historically marginalized groups </a:t>
            </a:r>
          </a:p>
          <a:p>
            <a:pPr lvl="1"/>
            <a:r>
              <a:rPr lang="en-US" dirty="0"/>
              <a:t>Racial and Ethnic Minorities</a:t>
            </a:r>
          </a:p>
          <a:p>
            <a:pPr lvl="1"/>
            <a:r>
              <a:rPr lang="en-US" dirty="0"/>
              <a:t>LGBTQ+</a:t>
            </a:r>
          </a:p>
          <a:p>
            <a:pPr lvl="1"/>
            <a:r>
              <a:rPr lang="en-US" dirty="0"/>
              <a:t>Rural Communities </a:t>
            </a:r>
          </a:p>
          <a:p>
            <a:pPr lvl="1"/>
            <a:r>
              <a:rPr lang="en-US" dirty="0"/>
              <a:t>Women</a:t>
            </a:r>
          </a:p>
          <a:p>
            <a:r>
              <a:rPr lang="en-US" dirty="0"/>
              <a:t>Health systems must acknowledge, understand, and mitigate:</a:t>
            </a:r>
          </a:p>
          <a:p>
            <a:pPr lvl="1"/>
            <a:r>
              <a:rPr lang="en-US" dirty="0"/>
              <a:t> The social determinants of health </a:t>
            </a:r>
          </a:p>
          <a:p>
            <a:pPr lvl="1"/>
            <a:r>
              <a:rPr lang="en-US" dirty="0"/>
              <a:t> Barriers to healthcare contributing to inequities in patient outcomes</a:t>
            </a:r>
          </a:p>
          <a:p>
            <a:endParaRPr lang="en-US" dirty="0"/>
          </a:p>
        </p:txBody>
      </p:sp>
    </p:spTree>
    <p:extLst>
      <p:ext uri="{BB962C8B-B14F-4D97-AF65-F5344CB8AC3E}">
        <p14:creationId xmlns:p14="http://schemas.microsoft.com/office/powerpoint/2010/main" val="33192238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1</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sz="3200" dirty="0"/>
              <a:t>How likely is it that the following will occur, by the year 2027, in the geographic region where you work? </a:t>
            </a:r>
          </a:p>
          <a:p>
            <a:pPr marL="0" indent="0">
              <a:buNone/>
            </a:pPr>
            <a:endParaRPr lang="en-US" sz="3200" dirty="0"/>
          </a:p>
          <a:p>
            <a:pPr marL="0" indent="0">
              <a:buNone/>
            </a:pPr>
            <a:r>
              <a:rPr lang="en-US" sz="3200" b="1" dirty="0"/>
              <a:t>Health systems will double their capacity (e.g. the number of providers and available appointments) to deliver mental health services.</a:t>
            </a:r>
          </a:p>
          <a:p>
            <a:pPr marL="0" indent="0">
              <a:buNone/>
            </a:pPr>
            <a:endParaRPr lang="en-US" sz="3200"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0864970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2</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85000" lnSpcReduction="20000"/>
          </a:bodyPr>
          <a:lstStyle/>
          <a:p>
            <a:pPr marL="0" indent="0">
              <a:buNone/>
            </a:pPr>
            <a:r>
              <a:rPr lang="en-US" sz="3200" dirty="0"/>
              <a:t>How likely is it that the following will occur, by the year 2027, in the geographic region where you work? </a:t>
            </a:r>
          </a:p>
          <a:p>
            <a:pPr marL="0" indent="0">
              <a:buNone/>
            </a:pPr>
            <a:endParaRPr lang="en-US" sz="3200" dirty="0"/>
          </a:p>
          <a:p>
            <a:pPr marL="0" indent="0">
              <a:buNone/>
            </a:pPr>
            <a:r>
              <a:rPr lang="en-US" sz="3200" b="1" dirty="0"/>
              <a:t>The demand for pharmacists with advanced training in mental health (e.g. board certified in psychiatry) will increase.</a:t>
            </a:r>
          </a:p>
          <a:p>
            <a:pPr marL="0" indent="0">
              <a:buNone/>
            </a:pPr>
            <a:endParaRPr lang="en-US" sz="3200"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41830649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182F8-3302-05DB-F24A-5CDEB7B86423}"/>
              </a:ext>
            </a:extLst>
          </p:cNvPr>
          <p:cNvSpPr>
            <a:spLocks noGrp="1"/>
          </p:cNvSpPr>
          <p:nvPr>
            <p:ph type="title"/>
          </p:nvPr>
        </p:nvSpPr>
        <p:spPr/>
        <p:txBody>
          <a:bodyPr/>
          <a:lstStyle/>
          <a:p>
            <a:r>
              <a:rPr lang="en-US" dirty="0"/>
              <a:t>Mental Health</a:t>
            </a:r>
          </a:p>
        </p:txBody>
      </p:sp>
      <p:sp>
        <p:nvSpPr>
          <p:cNvPr id="3" name="Content Placeholder 2">
            <a:extLst>
              <a:ext uri="{FF2B5EF4-FFF2-40B4-BE49-F238E27FC236}">
                <a16:creationId xmlns:a16="http://schemas.microsoft.com/office/drawing/2014/main" id="{28D8E941-4C28-FB52-A412-7B22A4913F83}"/>
              </a:ext>
            </a:extLst>
          </p:cNvPr>
          <p:cNvSpPr>
            <a:spLocks noGrp="1"/>
          </p:cNvSpPr>
          <p:nvPr>
            <p:ph idx="1"/>
          </p:nvPr>
        </p:nvSpPr>
        <p:spPr/>
        <p:txBody>
          <a:bodyPr/>
          <a:lstStyle/>
          <a:p>
            <a:r>
              <a:rPr lang="en-US" dirty="0"/>
              <a:t>Approximately 20% of American adults experience mental health disorders each year</a:t>
            </a:r>
          </a:p>
          <a:p>
            <a:r>
              <a:rPr lang="en-US" dirty="0"/>
              <a:t>The prevalence of anxiety and/or depressive symptoms has substantially increased during the COVID-19 pandemic</a:t>
            </a:r>
          </a:p>
          <a:p>
            <a:r>
              <a:rPr lang="en-US" dirty="0"/>
              <a:t>Nearly 40% of the US population faces a shortage of mental health professionals</a:t>
            </a:r>
          </a:p>
          <a:p>
            <a:endParaRPr lang="en-US" dirty="0"/>
          </a:p>
        </p:txBody>
      </p:sp>
    </p:spTree>
    <p:extLst>
      <p:ext uri="{BB962C8B-B14F-4D97-AF65-F5344CB8AC3E}">
        <p14:creationId xmlns:p14="http://schemas.microsoft.com/office/powerpoint/2010/main" val="3366087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FB37A-4D40-BAF4-6C2F-632D2EB52FE5}"/>
              </a:ext>
            </a:extLst>
          </p:cNvPr>
          <p:cNvSpPr>
            <a:spLocks noGrp="1"/>
          </p:cNvSpPr>
          <p:nvPr>
            <p:ph type="title"/>
          </p:nvPr>
        </p:nvSpPr>
        <p:spPr/>
        <p:txBody>
          <a:bodyPr/>
          <a:lstStyle/>
          <a:p>
            <a:r>
              <a:rPr lang="en-US" dirty="0"/>
              <a:t>Pharmacy Forecast: Overview</a:t>
            </a:r>
          </a:p>
        </p:txBody>
      </p:sp>
      <p:sp>
        <p:nvSpPr>
          <p:cNvPr id="3" name="Content Placeholder 2">
            <a:extLst>
              <a:ext uri="{FF2B5EF4-FFF2-40B4-BE49-F238E27FC236}">
                <a16:creationId xmlns:a16="http://schemas.microsoft.com/office/drawing/2014/main" id="{AB08E9A1-21B4-CD93-559C-CD3D860B4877}"/>
              </a:ext>
            </a:extLst>
          </p:cNvPr>
          <p:cNvSpPr>
            <a:spLocks noGrp="1"/>
          </p:cNvSpPr>
          <p:nvPr>
            <p:ph idx="1"/>
          </p:nvPr>
        </p:nvSpPr>
        <p:spPr/>
        <p:txBody>
          <a:bodyPr/>
          <a:lstStyle/>
          <a:p>
            <a:r>
              <a:rPr lang="en-US" dirty="0"/>
              <a:t>Predicts developments in general themes likely to challenge pharmacy leaders in hospitals and health-systems over the coming 5 years</a:t>
            </a:r>
          </a:p>
          <a:p>
            <a:r>
              <a:rPr lang="en-US" dirty="0"/>
              <a:t>Presents authoritative, actionable strategic recommendations to pharmacy practice leaders</a:t>
            </a:r>
          </a:p>
          <a:p>
            <a:r>
              <a:rPr lang="en-US" dirty="0"/>
              <a:t>Reports survey results of trend watchers and leaders in health-system pharmacy and analyzes predicted trends</a:t>
            </a:r>
          </a:p>
          <a:p>
            <a:r>
              <a:rPr lang="en-US" dirty="0"/>
              <a:t>Trend reports from ASHP Research and Education Foundation’s Center for Health-System Pharmacy Leadership</a:t>
            </a:r>
          </a:p>
        </p:txBody>
      </p:sp>
      <p:sp>
        <p:nvSpPr>
          <p:cNvPr id="4" name="TextBox 3">
            <a:extLst>
              <a:ext uri="{FF2B5EF4-FFF2-40B4-BE49-F238E27FC236}">
                <a16:creationId xmlns:a16="http://schemas.microsoft.com/office/drawing/2014/main" id="{6831E078-4856-BDCE-0C6B-0B23BA37646A}"/>
              </a:ext>
            </a:extLst>
          </p:cNvPr>
          <p:cNvSpPr txBox="1"/>
          <p:nvPr/>
        </p:nvSpPr>
        <p:spPr>
          <a:xfrm>
            <a:off x="0" y="6311900"/>
            <a:ext cx="6096000" cy="553998"/>
          </a:xfrm>
          <a:prstGeom prst="rect">
            <a:avLst/>
          </a:prstGeom>
          <a:noFill/>
        </p:spPr>
        <p:txBody>
          <a:bodyPr wrap="square" rtlCol="0">
            <a:spAutoFit/>
          </a:bodyPr>
          <a:lstStyle/>
          <a:p>
            <a:r>
              <a:rPr lang="en-US" sz="1000" dirty="0"/>
              <a:t>ASHP Foundation. </a:t>
            </a:r>
            <a:r>
              <a:rPr lang="en-US" sz="1000" dirty="0">
                <a:hlinkClick r:id="rId2"/>
              </a:rPr>
              <a:t>http://www.ashpfoundation.org/MainMenuCategories/CenterforPharmacyLeadership/Pharmacy-Forecast</a:t>
            </a:r>
            <a:r>
              <a:rPr lang="en-US" sz="1000" dirty="0"/>
              <a:t> (accessed 2023 Mar 03).</a:t>
            </a:r>
          </a:p>
        </p:txBody>
      </p:sp>
    </p:spTree>
    <p:extLst>
      <p:ext uri="{BB962C8B-B14F-4D97-AF65-F5344CB8AC3E}">
        <p14:creationId xmlns:p14="http://schemas.microsoft.com/office/powerpoint/2010/main" val="23473798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Picture 2" descr="Forecast Panelists’ responses to the question, “How likely is it that the following will occur, by the year 2027, in the geographic region where you work?”">
            <a:extLst>
              <a:ext uri="{FF2B5EF4-FFF2-40B4-BE49-F238E27FC236}">
                <a16:creationId xmlns:a16="http://schemas.microsoft.com/office/drawing/2014/main" id="{AD0A4D56-DCF9-C519-87C3-D7DFF10DC8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0" t="7357" r="769" b="77281"/>
          <a:stretch/>
        </p:blipFill>
        <p:spPr bwMode="auto">
          <a:xfrm>
            <a:off x="1947722" y="2675812"/>
            <a:ext cx="8296556" cy="1506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7664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4" name="Picture 3" descr="Forecast Panelists’ responses to the question, “How likely is it that the following will occur, by the year 2027, in the geographic region where you work?”">
            <a:extLst>
              <a:ext uri="{FF2B5EF4-FFF2-40B4-BE49-F238E27FC236}">
                <a16:creationId xmlns:a16="http://schemas.microsoft.com/office/drawing/2014/main" id="{441C1007-2092-8D33-F82F-2ABF6C9819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0" t="22190" r="769" b="61539"/>
          <a:stretch/>
        </p:blipFill>
        <p:spPr bwMode="auto">
          <a:xfrm>
            <a:off x="1836293" y="2613591"/>
            <a:ext cx="8479655" cy="1630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7873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3</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85000" lnSpcReduction="20000"/>
          </a:bodyPr>
          <a:lstStyle/>
          <a:p>
            <a:pPr marL="0" indent="0">
              <a:buNone/>
            </a:pPr>
            <a:r>
              <a:rPr lang="en-US" sz="3200" dirty="0"/>
              <a:t>How likely is it that the following will occur, by the year 2027, in the geographic region where you work? </a:t>
            </a:r>
          </a:p>
          <a:p>
            <a:pPr marL="0" indent="0">
              <a:buNone/>
            </a:pPr>
            <a:endParaRPr lang="en-US" sz="3200" dirty="0"/>
          </a:p>
          <a:p>
            <a:pPr marL="0" indent="0">
              <a:buNone/>
            </a:pPr>
            <a:r>
              <a:rPr lang="en-US" sz="3200" b="1" dirty="0"/>
              <a:t>All healthcare providers will be required to screen and refer patients who may be potential victims of human trafficking.</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1609694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4</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2027, in the geographic region where you work? </a:t>
            </a:r>
          </a:p>
          <a:p>
            <a:pPr marL="0" indent="0">
              <a:buNone/>
            </a:pPr>
            <a:endParaRPr lang="en-US" sz="3200" dirty="0"/>
          </a:p>
          <a:p>
            <a:pPr marL="0" indent="0">
              <a:buNone/>
            </a:pPr>
            <a:r>
              <a:rPr lang="en-US" sz="3200" b="1" dirty="0"/>
              <a:t>50% of health systems will be actively engaged in providing substantial resources to address social determinants of health (e.g. tangible support for unhoused individuals or those with food insecurity).</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6163842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5</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2027, in the geographic region where you work? </a:t>
            </a:r>
          </a:p>
          <a:p>
            <a:pPr marL="0" indent="0">
              <a:buNone/>
            </a:pPr>
            <a:endParaRPr lang="en-US" sz="3200" dirty="0"/>
          </a:p>
          <a:p>
            <a:pPr marL="0" indent="0">
              <a:buNone/>
            </a:pPr>
            <a:r>
              <a:rPr lang="en-US" sz="3200" b="1" dirty="0"/>
              <a:t>That community-level social determinants of health data (e.g. socioeconomic status, education, neighborhood and physical environment, and employment statistics) will be integrated into electronic health record and routinely used to support optimal implementation into the care plan.</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6778250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058FC-FBCE-8254-5FCC-1968DAEEF6AC}"/>
              </a:ext>
            </a:extLst>
          </p:cNvPr>
          <p:cNvSpPr>
            <a:spLocks noGrp="1"/>
          </p:cNvSpPr>
          <p:nvPr>
            <p:ph type="title"/>
          </p:nvPr>
        </p:nvSpPr>
        <p:spPr/>
        <p:txBody>
          <a:bodyPr/>
          <a:lstStyle/>
          <a:p>
            <a:r>
              <a:rPr lang="en-US" dirty="0"/>
              <a:t>Social Determinants of Health (SDOH)</a:t>
            </a:r>
          </a:p>
        </p:txBody>
      </p:sp>
      <p:sp>
        <p:nvSpPr>
          <p:cNvPr id="3" name="Content Placeholder 2">
            <a:extLst>
              <a:ext uri="{FF2B5EF4-FFF2-40B4-BE49-F238E27FC236}">
                <a16:creationId xmlns:a16="http://schemas.microsoft.com/office/drawing/2014/main" id="{1A088836-9569-574D-7AEB-152D87F81B9F}"/>
              </a:ext>
            </a:extLst>
          </p:cNvPr>
          <p:cNvSpPr>
            <a:spLocks noGrp="1"/>
          </p:cNvSpPr>
          <p:nvPr>
            <p:ph idx="1"/>
          </p:nvPr>
        </p:nvSpPr>
        <p:spPr/>
        <p:txBody>
          <a:bodyPr/>
          <a:lstStyle/>
          <a:p>
            <a:pPr marL="0" indent="0">
              <a:buNone/>
            </a:pPr>
            <a:r>
              <a:rPr lang="en-US" sz="2400" dirty="0"/>
              <a:t>Conditions in the environment that affect a wide range of health, functioning, and quality-of-life outcomes and risks</a:t>
            </a:r>
          </a:p>
          <a:p>
            <a:r>
              <a:rPr lang="en-US" sz="2400" dirty="0"/>
              <a:t>Home environment</a:t>
            </a:r>
          </a:p>
          <a:p>
            <a:r>
              <a:rPr lang="en-US" sz="2400" dirty="0"/>
              <a:t>Community environment</a:t>
            </a:r>
          </a:p>
          <a:p>
            <a:r>
              <a:rPr lang="en-US" sz="2400" dirty="0"/>
              <a:t>Work environment</a:t>
            </a:r>
          </a:p>
          <a:p>
            <a:r>
              <a:rPr lang="en-US" sz="2400" dirty="0"/>
              <a:t>Social environment</a:t>
            </a:r>
          </a:p>
          <a:p>
            <a:r>
              <a:rPr lang="en-US" sz="2400" dirty="0"/>
              <a:t>Schooling</a:t>
            </a:r>
          </a:p>
          <a:p>
            <a:r>
              <a:rPr lang="en-US" sz="2400" dirty="0"/>
              <a:t>Age</a:t>
            </a:r>
          </a:p>
        </p:txBody>
      </p:sp>
    </p:spTree>
    <p:extLst>
      <p:ext uri="{BB962C8B-B14F-4D97-AF65-F5344CB8AC3E}">
        <p14:creationId xmlns:p14="http://schemas.microsoft.com/office/powerpoint/2010/main" val="37650451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Picture 2" descr="Forecast Panelists’ responses to the question, “How likely is it that the following will occur, by the year 2027, in the geographic region where you work?”">
            <a:extLst>
              <a:ext uri="{FF2B5EF4-FFF2-40B4-BE49-F238E27FC236}">
                <a16:creationId xmlns:a16="http://schemas.microsoft.com/office/drawing/2014/main" id="{9EAC578C-02B3-56C1-86E2-B875905BAE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5" t="37577" r="700" b="46479"/>
          <a:stretch/>
        </p:blipFill>
        <p:spPr bwMode="auto">
          <a:xfrm>
            <a:off x="1604774" y="2593078"/>
            <a:ext cx="8982451" cy="1671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1561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4" name="Picture 2" descr="Forecast Panelists’ responses to the question, “How likely is it that the following will occur, by the year 2027, in the geographic region where you work?”">
            <a:extLst>
              <a:ext uri="{FF2B5EF4-FFF2-40B4-BE49-F238E27FC236}">
                <a16:creationId xmlns:a16="http://schemas.microsoft.com/office/drawing/2014/main" id="{BA7088C2-0A61-1EF7-499B-4BA7E6C01A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5" t="52597" r="700" b="31460"/>
          <a:stretch/>
        </p:blipFill>
        <p:spPr bwMode="auto">
          <a:xfrm>
            <a:off x="1602561" y="2607128"/>
            <a:ext cx="8947120" cy="1643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1790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Picture 5" descr="Forecast Panelists’ responses to the question, “How likely is it that the following will occur, by the year 2027, in the geographic region where you work?”">
            <a:extLst>
              <a:ext uri="{FF2B5EF4-FFF2-40B4-BE49-F238E27FC236}">
                <a16:creationId xmlns:a16="http://schemas.microsoft.com/office/drawing/2014/main" id="{A0C43F0D-3AA8-5BF8-BEE6-1FDE58B3A2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5" t="68106" r="700" b="15744"/>
          <a:stretch/>
        </p:blipFill>
        <p:spPr bwMode="auto">
          <a:xfrm>
            <a:off x="1736682" y="2556557"/>
            <a:ext cx="8718635" cy="1744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9414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6</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85000" lnSpcReduction="20000"/>
          </a:bodyPr>
          <a:lstStyle/>
          <a:p>
            <a:pPr marL="0" indent="0">
              <a:buNone/>
            </a:pPr>
            <a:r>
              <a:rPr lang="en-US" sz="3200" dirty="0"/>
              <a:t>How likely is it that the following will occur, by the year 2027, in the geographic region where you work? </a:t>
            </a:r>
          </a:p>
          <a:p>
            <a:pPr marL="0" indent="0">
              <a:buNone/>
            </a:pPr>
            <a:endParaRPr lang="en-US" sz="3200" dirty="0"/>
          </a:p>
          <a:p>
            <a:pPr marL="0" indent="0">
              <a:buNone/>
            </a:pPr>
            <a:r>
              <a:rPr lang="en-US" sz="3200" b="1" dirty="0"/>
              <a:t>That health system leadership and workforce diversity is representative of the community where care is delivered.</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193366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C7E20A-CCFE-CC4C-DBF3-BDEB5745AE95}"/>
              </a:ext>
            </a:extLst>
          </p:cNvPr>
          <p:cNvSpPr>
            <a:spLocks noGrp="1"/>
          </p:cNvSpPr>
          <p:nvPr>
            <p:ph type="body" sz="quarter" idx="12"/>
          </p:nvPr>
        </p:nvSpPr>
        <p:spPr>
          <a:xfrm>
            <a:off x="5788142" y="822059"/>
            <a:ext cx="2551196" cy="2181024"/>
          </a:xfrm>
        </p:spPr>
        <p:txBody>
          <a:bodyPr anchor="ctr">
            <a:normAutofit/>
          </a:bodyPr>
          <a:lstStyle/>
          <a:p>
            <a:r>
              <a:rPr lang="en-US" b="1" dirty="0"/>
              <a:t>Appointed Forecast Panel (FP) completes a questionnaire </a:t>
            </a:r>
          </a:p>
        </p:txBody>
      </p:sp>
      <p:sp>
        <p:nvSpPr>
          <p:cNvPr id="5" name="Text Placeholder 4">
            <a:extLst>
              <a:ext uri="{FF2B5EF4-FFF2-40B4-BE49-F238E27FC236}">
                <a16:creationId xmlns:a16="http://schemas.microsoft.com/office/drawing/2014/main" id="{C7F4B934-FE5B-DB76-4B25-A1DB53A47CE1}"/>
              </a:ext>
            </a:extLst>
          </p:cNvPr>
          <p:cNvSpPr>
            <a:spLocks noGrp="1"/>
          </p:cNvSpPr>
          <p:nvPr>
            <p:ph type="body" sz="quarter" idx="20"/>
          </p:nvPr>
        </p:nvSpPr>
        <p:spPr>
          <a:xfrm>
            <a:off x="9017343" y="822059"/>
            <a:ext cx="2551196" cy="2181024"/>
          </a:xfrm>
        </p:spPr>
        <p:txBody>
          <a:bodyPr anchor="ctr">
            <a:normAutofit/>
          </a:bodyPr>
          <a:lstStyle/>
          <a:p>
            <a:r>
              <a:rPr lang="en-US" b="1" dirty="0"/>
              <a:t>Survey asks likelihood of certain trends occurring over next five years</a:t>
            </a:r>
          </a:p>
        </p:txBody>
      </p:sp>
      <p:sp>
        <p:nvSpPr>
          <p:cNvPr id="7" name="Text Placeholder 6">
            <a:extLst>
              <a:ext uri="{FF2B5EF4-FFF2-40B4-BE49-F238E27FC236}">
                <a16:creationId xmlns:a16="http://schemas.microsoft.com/office/drawing/2014/main" id="{DD933B37-6E77-A4D0-4671-898F9477A408}"/>
              </a:ext>
            </a:extLst>
          </p:cNvPr>
          <p:cNvSpPr>
            <a:spLocks noGrp="1"/>
          </p:cNvSpPr>
          <p:nvPr>
            <p:ph type="body" sz="quarter" idx="22"/>
          </p:nvPr>
        </p:nvSpPr>
        <p:spPr>
          <a:xfrm>
            <a:off x="5788142" y="3854919"/>
            <a:ext cx="2551196" cy="2181023"/>
          </a:xfrm>
        </p:spPr>
        <p:txBody>
          <a:bodyPr anchor="ctr">
            <a:normAutofit/>
          </a:bodyPr>
          <a:lstStyle/>
          <a:p>
            <a:r>
              <a:rPr lang="en-US" b="1" dirty="0"/>
              <a:t>Experts recruited to write a brief chapter for each domain</a:t>
            </a:r>
          </a:p>
        </p:txBody>
      </p:sp>
      <p:sp>
        <p:nvSpPr>
          <p:cNvPr id="9" name="Text Placeholder 8">
            <a:extLst>
              <a:ext uri="{FF2B5EF4-FFF2-40B4-BE49-F238E27FC236}">
                <a16:creationId xmlns:a16="http://schemas.microsoft.com/office/drawing/2014/main" id="{5C1DDF84-D12B-796D-240F-9B0EBE927F65}"/>
              </a:ext>
            </a:extLst>
          </p:cNvPr>
          <p:cNvSpPr>
            <a:spLocks noGrp="1"/>
          </p:cNvSpPr>
          <p:nvPr>
            <p:ph type="body" sz="quarter" idx="24"/>
          </p:nvPr>
        </p:nvSpPr>
        <p:spPr>
          <a:xfrm>
            <a:off x="9017343" y="3854919"/>
            <a:ext cx="2551196" cy="2181023"/>
          </a:xfrm>
        </p:spPr>
        <p:txBody>
          <a:bodyPr anchor="ctr">
            <a:noAutofit/>
          </a:bodyPr>
          <a:lstStyle/>
          <a:p>
            <a:r>
              <a:rPr lang="en-US" b="1" dirty="0"/>
              <a:t>Each chapter presents the survey results, authors assessment of predictions and strategic recommendations </a:t>
            </a:r>
          </a:p>
        </p:txBody>
      </p:sp>
      <p:sp>
        <p:nvSpPr>
          <p:cNvPr id="14" name="Content Placeholder 13">
            <a:extLst>
              <a:ext uri="{FF2B5EF4-FFF2-40B4-BE49-F238E27FC236}">
                <a16:creationId xmlns:a16="http://schemas.microsoft.com/office/drawing/2014/main" id="{4B26B056-21A9-1F69-412C-11E87F8F2189}"/>
              </a:ext>
            </a:extLst>
          </p:cNvPr>
          <p:cNvSpPr>
            <a:spLocks noGrp="1"/>
          </p:cNvSpPr>
          <p:nvPr>
            <p:ph sz="quarter" idx="11"/>
          </p:nvPr>
        </p:nvSpPr>
        <p:spPr>
          <a:xfrm>
            <a:off x="623461" y="845513"/>
            <a:ext cx="4601682" cy="2601944"/>
          </a:xfrm>
          <a:solidFill>
            <a:srgbClr val="D6DCE5"/>
          </a:solidFill>
        </p:spPr>
        <p:txBody>
          <a:bodyPr>
            <a:normAutofit/>
          </a:bodyPr>
          <a:lstStyle/>
          <a:p>
            <a:pPr>
              <a:lnSpc>
                <a:spcPct val="100000"/>
              </a:lnSpc>
            </a:pPr>
            <a:r>
              <a:rPr lang="en-US" sz="3200" b="1" dirty="0">
                <a:solidFill>
                  <a:srgbClr val="006EB7"/>
                </a:solidFill>
              </a:rPr>
              <a:t>Pharmacy Forecast: Methodology</a:t>
            </a:r>
          </a:p>
        </p:txBody>
      </p:sp>
      <p:pic>
        <p:nvPicPr>
          <p:cNvPr id="15" name="Picture 14">
            <a:extLst>
              <a:ext uri="{FF2B5EF4-FFF2-40B4-BE49-F238E27FC236}">
                <a16:creationId xmlns:a16="http://schemas.microsoft.com/office/drawing/2014/main" id="{89BBDFDD-CECD-D46F-9600-15F1B0630DB7}"/>
              </a:ext>
            </a:extLst>
          </p:cNvPr>
          <p:cNvPicPr>
            <a:picLocks noChangeAspect="1"/>
          </p:cNvPicPr>
          <p:nvPr/>
        </p:nvPicPr>
        <p:blipFill>
          <a:blip r:embed="rId3"/>
          <a:stretch>
            <a:fillRect/>
          </a:stretch>
        </p:blipFill>
        <p:spPr>
          <a:xfrm>
            <a:off x="1057402" y="2146485"/>
            <a:ext cx="3733800" cy="3444998"/>
          </a:xfrm>
          <a:prstGeom prst="rect">
            <a:avLst/>
          </a:prstGeom>
        </p:spPr>
      </p:pic>
      <p:sp>
        <p:nvSpPr>
          <p:cNvPr id="16" name="TextBox 15">
            <a:extLst>
              <a:ext uri="{FF2B5EF4-FFF2-40B4-BE49-F238E27FC236}">
                <a16:creationId xmlns:a16="http://schemas.microsoft.com/office/drawing/2014/main" id="{B6EE93A8-2CA1-A2AA-F714-38D3C49EF6A4}"/>
              </a:ext>
            </a:extLst>
          </p:cNvPr>
          <p:cNvSpPr txBox="1"/>
          <p:nvPr/>
        </p:nvSpPr>
        <p:spPr>
          <a:xfrm>
            <a:off x="0" y="6611779"/>
            <a:ext cx="9650186" cy="246221"/>
          </a:xfrm>
          <a:prstGeom prst="rect">
            <a:avLst/>
          </a:prstGeom>
          <a:noFill/>
        </p:spPr>
        <p:txBody>
          <a:bodyPr wrap="square" rtlCol="0">
            <a:spAutoFit/>
          </a:bodyPr>
          <a:lstStyle/>
          <a:p>
            <a:r>
              <a:rPr lang="en-US" sz="1000" dirty="0"/>
              <a:t>ASHP Foundation. </a:t>
            </a:r>
            <a:r>
              <a:rPr lang="en-US" sz="1000" dirty="0">
                <a:hlinkClick r:id="rId4"/>
              </a:rPr>
              <a:t>http://www.ashpfoundation.org/MainMenuCategories/CenterforPharmacyLeadership/Pharmacy-Forecast</a:t>
            </a:r>
            <a:r>
              <a:rPr lang="en-US" sz="1000" dirty="0"/>
              <a:t> (accessed 2023 Mar 03).</a:t>
            </a:r>
          </a:p>
        </p:txBody>
      </p:sp>
    </p:spTree>
    <p:extLst>
      <p:ext uri="{BB962C8B-B14F-4D97-AF65-F5344CB8AC3E}">
        <p14:creationId xmlns:p14="http://schemas.microsoft.com/office/powerpoint/2010/main" val="32401889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D908D-B06A-3BC1-B45F-B667104C1C27}"/>
              </a:ext>
            </a:extLst>
          </p:cNvPr>
          <p:cNvSpPr>
            <a:spLocks noGrp="1"/>
          </p:cNvSpPr>
          <p:nvPr>
            <p:ph type="title"/>
          </p:nvPr>
        </p:nvSpPr>
        <p:spPr/>
        <p:txBody>
          <a:bodyPr/>
          <a:lstStyle/>
          <a:p>
            <a:r>
              <a:rPr lang="en-US" dirty="0"/>
              <a:t>Workforce Diversity</a:t>
            </a:r>
          </a:p>
        </p:txBody>
      </p:sp>
      <p:sp>
        <p:nvSpPr>
          <p:cNvPr id="3" name="Content Placeholder 2">
            <a:extLst>
              <a:ext uri="{FF2B5EF4-FFF2-40B4-BE49-F238E27FC236}">
                <a16:creationId xmlns:a16="http://schemas.microsoft.com/office/drawing/2014/main" id="{4CC27038-2951-6330-72B1-50F6CFCD863E}"/>
              </a:ext>
            </a:extLst>
          </p:cNvPr>
          <p:cNvSpPr>
            <a:spLocks noGrp="1"/>
          </p:cNvSpPr>
          <p:nvPr>
            <p:ph idx="1"/>
          </p:nvPr>
        </p:nvSpPr>
        <p:spPr/>
        <p:txBody>
          <a:bodyPr/>
          <a:lstStyle/>
          <a:p>
            <a:r>
              <a:rPr lang="en-US" dirty="0"/>
              <a:t>Racial and ethnic minorities are generally underrepresented in healthcare professions and health-system leadership </a:t>
            </a:r>
          </a:p>
          <a:p>
            <a:pPr lvl="1"/>
            <a:r>
              <a:rPr lang="en-US" dirty="0"/>
              <a:t>Racial/ethnic concordance between providers and patients is associated with improved communication and patient satisfaction</a:t>
            </a:r>
          </a:p>
          <a:p>
            <a:pPr lvl="1"/>
            <a:r>
              <a:rPr lang="en-US" dirty="0"/>
              <a:t>Diverse workforce and C-suite is vital to improving access and quality of care</a:t>
            </a:r>
          </a:p>
          <a:p>
            <a:r>
              <a:rPr lang="en-US" dirty="0"/>
              <a:t>Innovative recruitment, retention, and development strategies are needed to diversify the future workforce</a:t>
            </a:r>
          </a:p>
          <a:p>
            <a:endParaRPr lang="en-US" dirty="0"/>
          </a:p>
        </p:txBody>
      </p:sp>
    </p:spTree>
    <p:extLst>
      <p:ext uri="{BB962C8B-B14F-4D97-AF65-F5344CB8AC3E}">
        <p14:creationId xmlns:p14="http://schemas.microsoft.com/office/powerpoint/2010/main" val="366873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4" name="Content Placeholder 2" descr="Forecast Panelists’ responses to the question, “How likely is it that the following will occur, by the year 2027, in the geographic region where you work?”">
            <a:extLst>
              <a:ext uri="{FF2B5EF4-FFF2-40B4-BE49-F238E27FC236}">
                <a16:creationId xmlns:a16="http://schemas.microsoft.com/office/drawing/2014/main" id="{EB63DE73-F99E-8BCD-5D4E-8A8FCF07BD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7" t="83110" r="577" b="557"/>
          <a:stretch/>
        </p:blipFill>
        <p:spPr bwMode="auto">
          <a:xfrm>
            <a:off x="2166315" y="2686050"/>
            <a:ext cx="7819612"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9478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F049-C28B-CFE0-F795-5A4EDB3C6C86}"/>
              </a:ext>
            </a:extLst>
          </p:cNvPr>
          <p:cNvSpPr>
            <a:spLocks noGrp="1"/>
          </p:cNvSpPr>
          <p:nvPr>
            <p:ph type="title"/>
          </p:nvPr>
        </p:nvSpPr>
        <p:spPr>
          <a:xfrm>
            <a:off x="352697" y="1013506"/>
            <a:ext cx="3879669" cy="4830989"/>
          </a:xfrm>
        </p:spPr>
        <p:txBody>
          <a:bodyPr>
            <a:normAutofit/>
          </a:bodyPr>
          <a:lstStyle/>
          <a:p>
            <a:r>
              <a:rPr lang="en-US" sz="3200" dirty="0"/>
              <a:t>Strategic Recommendations for Practice Leaders</a:t>
            </a:r>
          </a:p>
        </p:txBody>
      </p:sp>
      <p:sp>
        <p:nvSpPr>
          <p:cNvPr id="4" name="Content Placeholder 3">
            <a:extLst>
              <a:ext uri="{FF2B5EF4-FFF2-40B4-BE49-F238E27FC236}">
                <a16:creationId xmlns:a16="http://schemas.microsoft.com/office/drawing/2014/main" id="{BDB44932-B999-5CEC-21E2-B031C1F93FA6}"/>
              </a:ext>
            </a:extLst>
          </p:cNvPr>
          <p:cNvSpPr>
            <a:spLocks noGrp="1"/>
          </p:cNvSpPr>
          <p:nvPr>
            <p:ph idx="1"/>
          </p:nvPr>
        </p:nvSpPr>
        <p:spPr/>
        <p:txBody>
          <a:bodyPr>
            <a:normAutofit/>
          </a:bodyPr>
          <a:lstStyle/>
          <a:p>
            <a:pPr marL="457200" indent="-457200">
              <a:buClrTx/>
              <a:buFont typeface="+mj-lt"/>
              <a:buAutoNum type="arabicPeriod"/>
            </a:pPr>
            <a:r>
              <a:rPr lang="en-US" sz="1600" dirty="0"/>
              <a:t>Create and implement a proactive, multimodal plan to eliminate health disparities and promote health equity in their communities.</a:t>
            </a:r>
          </a:p>
          <a:p>
            <a:pPr marL="457200" indent="-457200">
              <a:buClrTx/>
              <a:buFont typeface="+mj-lt"/>
              <a:buAutoNum type="arabicPeriod"/>
            </a:pPr>
            <a:r>
              <a:rPr lang="en-US" sz="1600" dirty="0"/>
              <a:t>Training of healthcare professionals should include utilization of SDOH to reduce health disparities and improve patient outcomes.</a:t>
            </a:r>
          </a:p>
          <a:p>
            <a:pPr marL="457200" indent="-457200">
              <a:buClrTx/>
              <a:buFont typeface="+mj-lt"/>
              <a:buAutoNum type="arabicPeriod"/>
            </a:pPr>
            <a:r>
              <a:rPr lang="en-US" sz="1600" dirty="0"/>
              <a:t>Develop and implement standardized SDOH data collection and ongoing use, including integration into the EHR.</a:t>
            </a:r>
          </a:p>
          <a:p>
            <a:pPr marL="457200" indent="-457200">
              <a:buClrTx/>
              <a:buFont typeface="+mj-lt"/>
              <a:buAutoNum type="arabicPeriod"/>
            </a:pPr>
            <a:r>
              <a:rPr lang="en-US" sz="1600" dirty="0"/>
              <a:t>Expand mental health provider recruitment and training opportunities.</a:t>
            </a:r>
          </a:p>
          <a:p>
            <a:pPr marL="457200" indent="-457200">
              <a:buClrTx/>
              <a:buFont typeface="+mj-lt"/>
              <a:buAutoNum type="arabicPeriod"/>
            </a:pPr>
            <a:r>
              <a:rPr lang="en-US" sz="1600" dirty="0"/>
              <a:t>Provide training to healthcare providers on how to screen and refer patients who may be potential victims of human trafficking.</a:t>
            </a:r>
          </a:p>
          <a:p>
            <a:pPr marL="457200" indent="-457200">
              <a:buClrTx/>
              <a:buFont typeface="+mj-lt"/>
              <a:buAutoNum type="arabicPeriod"/>
            </a:pPr>
            <a:r>
              <a:rPr lang="en-US" sz="1600" dirty="0"/>
              <a:t>Develop and implement innovative strategies to recruit, retain, and develop a pipeline of diverse talent across healthcare professions.</a:t>
            </a:r>
          </a:p>
        </p:txBody>
      </p:sp>
    </p:spTree>
    <p:extLst>
      <p:ext uri="{BB962C8B-B14F-4D97-AF65-F5344CB8AC3E}">
        <p14:creationId xmlns:p14="http://schemas.microsoft.com/office/powerpoint/2010/main" val="11335958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D125-A043-0C6E-F55F-1999E0546F9D}"/>
              </a:ext>
            </a:extLst>
          </p:cNvPr>
          <p:cNvSpPr>
            <a:spLocks noGrp="1"/>
          </p:cNvSpPr>
          <p:nvPr>
            <p:ph type="title"/>
          </p:nvPr>
        </p:nvSpPr>
        <p:spPr/>
        <p:txBody>
          <a:bodyPr>
            <a:normAutofit fontScale="90000"/>
          </a:bodyPr>
          <a:lstStyle/>
          <a:p>
            <a:r>
              <a:rPr lang="en-US" dirty="0"/>
              <a:t>Theme 4: </a:t>
            </a:r>
            <a:br>
              <a:rPr lang="en-US" dirty="0"/>
            </a:br>
            <a:r>
              <a:rPr lang="en-US" dirty="0"/>
              <a:t>Patient-Centric Healthcare Delivery</a:t>
            </a:r>
          </a:p>
        </p:txBody>
      </p:sp>
      <p:sp>
        <p:nvSpPr>
          <p:cNvPr id="3" name="Text Placeholder 2">
            <a:extLst>
              <a:ext uri="{FF2B5EF4-FFF2-40B4-BE49-F238E27FC236}">
                <a16:creationId xmlns:a16="http://schemas.microsoft.com/office/drawing/2014/main" id="{0583E955-5904-6069-B93B-11A7DACB185A}"/>
              </a:ext>
            </a:extLst>
          </p:cNvPr>
          <p:cNvSpPr>
            <a:spLocks noGrp="1"/>
          </p:cNvSpPr>
          <p:nvPr>
            <p:ph type="body" idx="1"/>
          </p:nvPr>
        </p:nvSpPr>
        <p:spPr/>
        <p:txBody>
          <a:bodyPr>
            <a:normAutofit/>
          </a:bodyPr>
          <a:lstStyle/>
          <a:p>
            <a:pPr algn="l"/>
            <a:endParaRPr lang="en-US" dirty="0"/>
          </a:p>
        </p:txBody>
      </p:sp>
    </p:spTree>
    <p:extLst>
      <p:ext uri="{BB962C8B-B14F-4D97-AF65-F5344CB8AC3E}">
        <p14:creationId xmlns:p14="http://schemas.microsoft.com/office/powerpoint/2010/main" val="1241281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0" y="0"/>
            <a:ext cx="3706368" cy="6858000"/>
          </a:xfrm>
          <a:prstGeom prst="rect">
            <a:avLst/>
          </a:prstGeom>
        </p:spPr>
      </p:pic>
      <p:sp>
        <p:nvSpPr>
          <p:cNvPr id="3" name="Content Placeholder 2">
            <a:extLst>
              <a:ext uri="{FF2B5EF4-FFF2-40B4-BE49-F238E27FC236}">
                <a16:creationId xmlns:a16="http://schemas.microsoft.com/office/drawing/2014/main" id="{62737279-489A-95FA-BBDE-3F321120BC0C}"/>
              </a:ext>
            </a:extLst>
          </p:cNvPr>
          <p:cNvSpPr>
            <a:spLocks noGrp="1"/>
          </p:cNvSpPr>
          <p:nvPr>
            <p:ph idx="1"/>
          </p:nvPr>
        </p:nvSpPr>
        <p:spPr>
          <a:xfrm>
            <a:off x="4047262" y="697832"/>
            <a:ext cx="7306538" cy="5479131"/>
          </a:xfrm>
        </p:spPr>
        <p:txBody>
          <a:bodyPr>
            <a:normAutofit/>
          </a:bodyPr>
          <a:lstStyle/>
          <a:p>
            <a:r>
              <a:rPr lang="en-US" dirty="0"/>
              <a:t>Patient-centric healthcare is the delivery of safe, effective, efficient care based on patients’ needs and agnostic sites of care, or simply stated: healthcare without walls.</a:t>
            </a:r>
          </a:p>
          <a:p>
            <a:r>
              <a:rPr lang="en-US" dirty="0"/>
              <a:t>Driving Forces:</a:t>
            </a:r>
          </a:p>
          <a:p>
            <a:pPr lvl="1"/>
            <a:r>
              <a:rPr lang="en-US" dirty="0"/>
              <a:t>Aging of baby boomer population</a:t>
            </a:r>
          </a:p>
          <a:p>
            <a:pPr lvl="1"/>
            <a:r>
              <a:rPr lang="en-US" dirty="0"/>
              <a:t>Increased chronic disease prevalence</a:t>
            </a:r>
          </a:p>
          <a:p>
            <a:pPr lvl="1"/>
            <a:r>
              <a:rPr lang="en-US" dirty="0"/>
              <a:t>Increased healthcare costs</a:t>
            </a:r>
          </a:p>
          <a:p>
            <a:pPr lvl="1"/>
            <a:r>
              <a:rPr lang="en-US" dirty="0"/>
              <a:t>Consumer preference for stakeholdership in their care</a:t>
            </a:r>
          </a:p>
          <a:p>
            <a:pPr lvl="1"/>
            <a:r>
              <a:rPr lang="en-US" dirty="0"/>
              <a:t>Vertical integration of healthcare systems</a:t>
            </a:r>
          </a:p>
          <a:p>
            <a:pPr lvl="1"/>
            <a:r>
              <a:rPr lang="en-US" dirty="0"/>
              <a:t>Payer policy and drive for non-traditional care</a:t>
            </a:r>
          </a:p>
        </p:txBody>
      </p:sp>
      <p:sp>
        <p:nvSpPr>
          <p:cNvPr id="5" name="Title 1">
            <a:extLst>
              <a:ext uri="{FF2B5EF4-FFF2-40B4-BE49-F238E27FC236}">
                <a16:creationId xmlns:a16="http://schemas.microsoft.com/office/drawing/2014/main" id="{624B681C-29A2-537C-BFDE-5B766A24253E}"/>
              </a:ext>
            </a:extLst>
          </p:cNvPr>
          <p:cNvSpPr txBox="1">
            <a:spLocks/>
          </p:cNvSpPr>
          <p:nvPr/>
        </p:nvSpPr>
        <p:spPr>
          <a:xfrm>
            <a:off x="340894" y="697832"/>
            <a:ext cx="2999874" cy="2153652"/>
          </a:xfrm>
          <a:prstGeom prst="rect">
            <a:avLst/>
          </a:prstGeom>
        </p:spPr>
        <p:txBody>
          <a:bodyPr vert="horz" lIns="91440" tIns="45720" rIns="91440" bIns="45720" rtlCol="0" anchor="t">
            <a:normAutofit fontScale="75000" lnSpcReduction="20000"/>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nSpc>
                <a:spcPct val="120000"/>
              </a:lnSpc>
            </a:pPr>
            <a:r>
              <a:rPr lang="en-US" dirty="0">
                <a:solidFill>
                  <a:schemeClr val="bg1"/>
                </a:solidFill>
              </a:rPr>
              <a:t>Patient-Centric Healthcare Delivery</a:t>
            </a:r>
          </a:p>
        </p:txBody>
      </p:sp>
    </p:spTree>
    <p:extLst>
      <p:ext uri="{BB962C8B-B14F-4D97-AF65-F5344CB8AC3E}">
        <p14:creationId xmlns:p14="http://schemas.microsoft.com/office/powerpoint/2010/main" val="41573099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4: </a:t>
            </a:r>
            <a:r>
              <a:rPr lang="en-US" dirty="0"/>
              <a:t>Forecast Question 4</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2027, in the geographic region where you work? </a:t>
            </a:r>
          </a:p>
          <a:p>
            <a:pPr marL="0" indent="0">
              <a:buNone/>
            </a:pPr>
            <a:endParaRPr lang="en-US" sz="3200" dirty="0"/>
          </a:p>
          <a:p>
            <a:pPr marL="0" indent="0">
              <a:buNone/>
            </a:pPr>
            <a:r>
              <a:rPr lang="en-US" sz="3200" b="1" dirty="0"/>
              <a:t>Payers will shift 50% of hospital- and health system-based infusion services (e.g., chemotherapy, chronic infusion treatment) to other, lower cost of care settings (e.g., physician practice, private, network infusion center, and infusions at home).</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2813941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B761F-8439-CECE-44AA-FE5F0FA43904}"/>
              </a:ext>
            </a:extLst>
          </p:cNvPr>
          <p:cNvSpPr>
            <a:spLocks noGrp="1"/>
          </p:cNvSpPr>
          <p:nvPr>
            <p:ph type="title"/>
          </p:nvPr>
        </p:nvSpPr>
        <p:spPr/>
        <p:txBody>
          <a:bodyPr/>
          <a:lstStyle/>
          <a:p>
            <a:r>
              <a:rPr lang="en" dirty="0"/>
              <a:t>Healthcare Without Boundaries and Pharmacy Without Walls</a:t>
            </a:r>
            <a:endParaRPr lang="en-US" dirty="0"/>
          </a:p>
        </p:txBody>
      </p:sp>
      <p:sp>
        <p:nvSpPr>
          <p:cNvPr id="3" name="Content Placeholder 2">
            <a:extLst>
              <a:ext uri="{FF2B5EF4-FFF2-40B4-BE49-F238E27FC236}">
                <a16:creationId xmlns:a16="http://schemas.microsoft.com/office/drawing/2014/main" id="{79BE8586-CEA8-508B-2A67-F3437773FB21}"/>
              </a:ext>
            </a:extLst>
          </p:cNvPr>
          <p:cNvSpPr>
            <a:spLocks noGrp="1"/>
          </p:cNvSpPr>
          <p:nvPr>
            <p:ph idx="1"/>
          </p:nvPr>
        </p:nvSpPr>
        <p:spPr/>
        <p:txBody>
          <a:bodyPr/>
          <a:lstStyle/>
          <a:p>
            <a:r>
              <a:rPr lang="en-US" dirty="0"/>
              <a:t>Alternative sites of care such as home infusion and ambulatory surgery centers have growing bodies of literature demonstrating positive outcomes with hospital-at-home care</a:t>
            </a:r>
          </a:p>
          <a:p>
            <a:r>
              <a:rPr lang="en-US" dirty="0"/>
              <a:t>Expanding innovation in health care delivery and business relationships to deliver healthcare services</a:t>
            </a:r>
          </a:p>
          <a:p>
            <a:r>
              <a:rPr lang="en-US" dirty="0"/>
              <a:t>Increased pressure from insurance reimbursement trends to transition care to outpatient settings</a:t>
            </a:r>
          </a:p>
          <a:p>
            <a:endParaRPr lang="en-US" dirty="0"/>
          </a:p>
        </p:txBody>
      </p:sp>
    </p:spTree>
    <p:extLst>
      <p:ext uri="{BB962C8B-B14F-4D97-AF65-F5344CB8AC3E}">
        <p14:creationId xmlns:p14="http://schemas.microsoft.com/office/powerpoint/2010/main" val="179642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Google Shape;178;p33">
            <a:extLst>
              <a:ext uri="{FF2B5EF4-FFF2-40B4-BE49-F238E27FC236}">
                <a16:creationId xmlns:a16="http://schemas.microsoft.com/office/drawing/2014/main" id="{F591F0EF-D297-DF80-A04D-AFA43425BB4C}"/>
              </a:ext>
            </a:extLst>
          </p:cNvPr>
          <p:cNvPicPr preferRelativeResize="0">
            <a:picLocks/>
          </p:cNvPicPr>
          <p:nvPr/>
        </p:nvPicPr>
        <p:blipFill>
          <a:blip r:embed="rId3">
            <a:alphaModFix/>
          </a:blip>
          <a:stretch>
            <a:fillRect/>
          </a:stretch>
        </p:blipFill>
        <p:spPr>
          <a:xfrm>
            <a:off x="1981200" y="2702517"/>
            <a:ext cx="8229600" cy="1452966"/>
          </a:xfrm>
          <a:prstGeom prst="rect">
            <a:avLst/>
          </a:prstGeom>
          <a:noFill/>
          <a:ln>
            <a:noFill/>
          </a:ln>
        </p:spPr>
      </p:pic>
    </p:spTree>
    <p:extLst>
      <p:ext uri="{BB962C8B-B14F-4D97-AF65-F5344CB8AC3E}">
        <p14:creationId xmlns:p14="http://schemas.microsoft.com/office/powerpoint/2010/main" val="32009063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4: </a:t>
            </a:r>
            <a:r>
              <a:rPr lang="en-US" dirty="0"/>
              <a:t>Forecast Question 7</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sz="3200" dirty="0"/>
              <a:t>How likely is it that the following will occur, by the year 2027, in the geographic region where you work? </a:t>
            </a:r>
          </a:p>
          <a:p>
            <a:pPr marL="0" indent="0">
              <a:buNone/>
            </a:pPr>
            <a:endParaRPr lang="en-US" sz="3200" dirty="0"/>
          </a:p>
          <a:p>
            <a:pPr marL="0" indent="0">
              <a:buNone/>
            </a:pPr>
            <a:r>
              <a:rPr lang="en-US" sz="3200" b="1" dirty="0"/>
              <a:t>With the expanded use of aging in place, there will be an increased demand for team-based pharmacy services for homebound individuals.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19185515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D4CD4-F99D-B2AF-0D10-EC122B239408}"/>
              </a:ext>
            </a:extLst>
          </p:cNvPr>
          <p:cNvSpPr>
            <a:spLocks noGrp="1"/>
          </p:cNvSpPr>
          <p:nvPr>
            <p:ph type="title"/>
          </p:nvPr>
        </p:nvSpPr>
        <p:spPr/>
        <p:txBody>
          <a:bodyPr/>
          <a:lstStyle/>
          <a:p>
            <a:r>
              <a:rPr lang="en-US" dirty="0"/>
              <a:t>Telehealth</a:t>
            </a:r>
          </a:p>
        </p:txBody>
      </p:sp>
      <p:sp>
        <p:nvSpPr>
          <p:cNvPr id="3" name="Content Placeholder 2">
            <a:extLst>
              <a:ext uri="{FF2B5EF4-FFF2-40B4-BE49-F238E27FC236}">
                <a16:creationId xmlns:a16="http://schemas.microsoft.com/office/drawing/2014/main" id="{7C082BC3-5590-8780-21E0-471A68A7C73A}"/>
              </a:ext>
            </a:extLst>
          </p:cNvPr>
          <p:cNvSpPr>
            <a:spLocks noGrp="1"/>
          </p:cNvSpPr>
          <p:nvPr>
            <p:ph idx="1"/>
          </p:nvPr>
        </p:nvSpPr>
        <p:spPr/>
        <p:txBody>
          <a:bodyPr>
            <a:normAutofit lnSpcReduction="10000"/>
          </a:bodyPr>
          <a:lstStyle/>
          <a:p>
            <a:r>
              <a:rPr lang="en-US" dirty="0"/>
              <a:t>Growing evidence supports positive clinical, quality, and financial outcomes from pharmacy telehealth services</a:t>
            </a:r>
          </a:p>
          <a:p>
            <a:r>
              <a:rPr lang="en-US" dirty="0"/>
              <a:t>While it is unlikely that consumers will expect access to pharmacist-provided telehealth services 24/7, telehealth is a platform that can be leveraged for providing services to homebound individuals</a:t>
            </a:r>
          </a:p>
          <a:p>
            <a:r>
              <a:rPr lang="en-US" dirty="0"/>
              <a:t>Growing number of service line models have been explored for telehealth services, including:</a:t>
            </a:r>
          </a:p>
          <a:p>
            <a:pPr lvl="1"/>
            <a:r>
              <a:rPr lang="en-US" dirty="0"/>
              <a:t>Emergency medicine</a:t>
            </a:r>
          </a:p>
          <a:p>
            <a:pPr lvl="1"/>
            <a:r>
              <a:rPr lang="en-US" dirty="0"/>
              <a:t>Remote patient monitoring</a:t>
            </a:r>
          </a:p>
          <a:p>
            <a:pPr lvl="1"/>
            <a:r>
              <a:rPr lang="en-US" dirty="0"/>
              <a:t>Transitions of care</a:t>
            </a:r>
          </a:p>
        </p:txBody>
      </p:sp>
    </p:spTree>
    <p:extLst>
      <p:ext uri="{BB962C8B-B14F-4D97-AF65-F5344CB8AC3E}">
        <p14:creationId xmlns:p14="http://schemas.microsoft.com/office/powerpoint/2010/main" val="2596803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57DBA-EB00-C308-0B65-3A77FEDB72C2}"/>
              </a:ext>
            </a:extLst>
          </p:cNvPr>
          <p:cNvSpPr>
            <a:spLocks noGrp="1"/>
          </p:cNvSpPr>
          <p:nvPr>
            <p:ph type="title"/>
          </p:nvPr>
        </p:nvSpPr>
        <p:spPr/>
        <p:txBody>
          <a:bodyPr/>
          <a:lstStyle/>
          <a:p>
            <a:r>
              <a:rPr lang="en-US" dirty="0"/>
              <a:t>Pharmacy Forecast: Representation</a:t>
            </a:r>
          </a:p>
        </p:txBody>
      </p:sp>
      <p:pic>
        <p:nvPicPr>
          <p:cNvPr id="3" name="Picture 2">
            <a:extLst>
              <a:ext uri="{FF2B5EF4-FFF2-40B4-BE49-F238E27FC236}">
                <a16:creationId xmlns:a16="http://schemas.microsoft.com/office/drawing/2014/main" id="{9A9A163B-7E8D-95EF-6B37-A5FBB09040EB}"/>
              </a:ext>
            </a:extLst>
          </p:cNvPr>
          <p:cNvPicPr>
            <a:picLocks noChangeAspect="1"/>
          </p:cNvPicPr>
          <p:nvPr/>
        </p:nvPicPr>
        <p:blipFill>
          <a:blip r:embed="rId2"/>
          <a:stretch>
            <a:fillRect/>
          </a:stretch>
        </p:blipFill>
        <p:spPr>
          <a:xfrm>
            <a:off x="2537266" y="1432506"/>
            <a:ext cx="7117468" cy="4853994"/>
          </a:xfrm>
          <a:prstGeom prst="rect">
            <a:avLst/>
          </a:prstGeom>
        </p:spPr>
      </p:pic>
      <p:sp>
        <p:nvSpPr>
          <p:cNvPr id="4" name="TextBox 3">
            <a:extLst>
              <a:ext uri="{FF2B5EF4-FFF2-40B4-BE49-F238E27FC236}">
                <a16:creationId xmlns:a16="http://schemas.microsoft.com/office/drawing/2014/main" id="{61216CD6-F594-4CAF-1D41-ECB2F8D3D11B}"/>
              </a:ext>
            </a:extLst>
          </p:cNvPr>
          <p:cNvSpPr txBox="1"/>
          <p:nvPr/>
        </p:nvSpPr>
        <p:spPr>
          <a:xfrm>
            <a:off x="0" y="6611779"/>
            <a:ext cx="9650186" cy="246221"/>
          </a:xfrm>
          <a:prstGeom prst="rect">
            <a:avLst/>
          </a:prstGeom>
          <a:noFill/>
        </p:spPr>
        <p:txBody>
          <a:bodyPr wrap="square" rtlCol="0">
            <a:spAutoFit/>
          </a:bodyPr>
          <a:lstStyle/>
          <a:p>
            <a:r>
              <a:rPr lang="en-US" sz="1000" dirty="0"/>
              <a:t>ASHP Foundation. </a:t>
            </a:r>
            <a:r>
              <a:rPr lang="en-US" sz="1000" dirty="0">
                <a:hlinkClick r:id="rId3"/>
              </a:rPr>
              <a:t>http://www.ashpfoundation.org/MainMenuCategories/CenterforPharmacyLeadership/Pharmacy-Forecast</a:t>
            </a:r>
            <a:r>
              <a:rPr lang="en-US" sz="1000" dirty="0"/>
              <a:t> (accessed 2023 Mar 03).</a:t>
            </a:r>
          </a:p>
        </p:txBody>
      </p:sp>
    </p:spTree>
    <p:extLst>
      <p:ext uri="{BB962C8B-B14F-4D97-AF65-F5344CB8AC3E}">
        <p14:creationId xmlns:p14="http://schemas.microsoft.com/office/powerpoint/2010/main" val="8577285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4" name="Google Shape;197;p36">
            <a:extLst>
              <a:ext uri="{FF2B5EF4-FFF2-40B4-BE49-F238E27FC236}">
                <a16:creationId xmlns:a16="http://schemas.microsoft.com/office/drawing/2014/main" id="{99EF08DB-4378-41B2-2368-2B636F92D9CF}"/>
              </a:ext>
            </a:extLst>
          </p:cNvPr>
          <p:cNvPicPr preferRelativeResize="0">
            <a:picLocks/>
          </p:cNvPicPr>
          <p:nvPr/>
        </p:nvPicPr>
        <p:blipFill>
          <a:blip r:embed="rId3">
            <a:alphaModFix/>
          </a:blip>
          <a:stretch>
            <a:fillRect/>
          </a:stretch>
        </p:blipFill>
        <p:spPr>
          <a:xfrm>
            <a:off x="1981200" y="2576607"/>
            <a:ext cx="8229600" cy="1424687"/>
          </a:xfrm>
          <a:prstGeom prst="rect">
            <a:avLst/>
          </a:prstGeom>
          <a:noFill/>
          <a:ln>
            <a:noFill/>
          </a:ln>
        </p:spPr>
      </p:pic>
    </p:spTree>
    <p:extLst>
      <p:ext uri="{BB962C8B-B14F-4D97-AF65-F5344CB8AC3E}">
        <p14:creationId xmlns:p14="http://schemas.microsoft.com/office/powerpoint/2010/main" val="13111864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4: </a:t>
            </a:r>
            <a:r>
              <a:rPr lang="en-US" dirty="0"/>
              <a:t>Forecast Question 8</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85000" lnSpcReduction="20000"/>
          </a:bodyPr>
          <a:lstStyle/>
          <a:p>
            <a:pPr marL="0" indent="0">
              <a:buNone/>
            </a:pPr>
            <a:r>
              <a:rPr lang="en-US" sz="3200" dirty="0"/>
              <a:t>How likely is it that the following will occur, by the year 2027, in the geographic region where you work? </a:t>
            </a:r>
          </a:p>
          <a:p>
            <a:pPr marL="0" indent="0">
              <a:buNone/>
            </a:pPr>
            <a:endParaRPr lang="en-US" sz="3200" dirty="0"/>
          </a:p>
          <a:p>
            <a:pPr marL="0" indent="0">
              <a:buNone/>
            </a:pPr>
            <a:r>
              <a:rPr lang="en-US" sz="3200" b="1" dirty="0"/>
              <a:t>25% of health systems will establish a pharmacogenomics service.</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9157089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5FDCD-C810-81BF-3765-CD3CC02006C3}"/>
              </a:ext>
            </a:extLst>
          </p:cNvPr>
          <p:cNvSpPr>
            <a:spLocks noGrp="1"/>
          </p:cNvSpPr>
          <p:nvPr>
            <p:ph type="title"/>
          </p:nvPr>
        </p:nvSpPr>
        <p:spPr/>
        <p:txBody>
          <a:bodyPr/>
          <a:lstStyle/>
          <a:p>
            <a:r>
              <a:rPr lang="en-US" dirty="0"/>
              <a:t>Pharmacogenomics</a:t>
            </a:r>
          </a:p>
        </p:txBody>
      </p:sp>
      <p:sp>
        <p:nvSpPr>
          <p:cNvPr id="3" name="Content Placeholder 2">
            <a:extLst>
              <a:ext uri="{FF2B5EF4-FFF2-40B4-BE49-F238E27FC236}">
                <a16:creationId xmlns:a16="http://schemas.microsoft.com/office/drawing/2014/main" id="{39440E45-B49E-88DD-907D-C55270EDB5D7}"/>
              </a:ext>
            </a:extLst>
          </p:cNvPr>
          <p:cNvSpPr>
            <a:spLocks noGrp="1"/>
          </p:cNvSpPr>
          <p:nvPr>
            <p:ph idx="1"/>
          </p:nvPr>
        </p:nvSpPr>
        <p:spPr/>
        <p:txBody>
          <a:bodyPr/>
          <a:lstStyle/>
          <a:p>
            <a:r>
              <a:rPr lang="en-US" dirty="0"/>
              <a:t>Pharmacogenomics has the potential to optimize therapy, decrease treatment failures, improve outcomes, and decrease potential adverse effects</a:t>
            </a:r>
          </a:p>
          <a:p>
            <a:r>
              <a:rPr lang="en-US" dirty="0"/>
              <a:t>Pharmacists are uniquely positioned and qualified to incorporate pharmacogenomics into comprehensive medication management </a:t>
            </a:r>
          </a:p>
          <a:p>
            <a:r>
              <a:rPr lang="en-US" dirty="0"/>
              <a:t>Current improvements to pharmacogenomic payer coverage and reimbursement are ongoing to support program development</a:t>
            </a:r>
          </a:p>
          <a:p>
            <a:endParaRPr lang="en-US" dirty="0"/>
          </a:p>
        </p:txBody>
      </p:sp>
    </p:spTree>
    <p:extLst>
      <p:ext uri="{BB962C8B-B14F-4D97-AF65-F5344CB8AC3E}">
        <p14:creationId xmlns:p14="http://schemas.microsoft.com/office/powerpoint/2010/main" val="38783703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Content Placeholder 5">
            <a:extLst>
              <a:ext uri="{FF2B5EF4-FFF2-40B4-BE49-F238E27FC236}">
                <a16:creationId xmlns:a16="http://schemas.microsoft.com/office/drawing/2014/main" id="{650A77BE-00E3-46C4-7433-611D4B62CF96}"/>
              </a:ext>
            </a:extLst>
          </p:cNvPr>
          <p:cNvPicPr>
            <a:picLocks noChangeAspect="1"/>
          </p:cNvPicPr>
          <p:nvPr/>
        </p:nvPicPr>
        <p:blipFill>
          <a:blip r:embed="rId3"/>
          <a:stretch>
            <a:fillRect/>
          </a:stretch>
        </p:blipFill>
        <p:spPr>
          <a:xfrm>
            <a:off x="1981200" y="2740446"/>
            <a:ext cx="8229600" cy="1377108"/>
          </a:xfrm>
          <a:prstGeom prst="rect">
            <a:avLst/>
          </a:prstGeom>
        </p:spPr>
      </p:pic>
    </p:spTree>
    <p:extLst>
      <p:ext uri="{BB962C8B-B14F-4D97-AF65-F5344CB8AC3E}">
        <p14:creationId xmlns:p14="http://schemas.microsoft.com/office/powerpoint/2010/main" val="6846856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F049-C28B-CFE0-F795-5A4EDB3C6C86}"/>
              </a:ext>
            </a:extLst>
          </p:cNvPr>
          <p:cNvSpPr>
            <a:spLocks noGrp="1"/>
          </p:cNvSpPr>
          <p:nvPr>
            <p:ph type="title"/>
          </p:nvPr>
        </p:nvSpPr>
        <p:spPr/>
        <p:txBody>
          <a:bodyPr>
            <a:normAutofit fontScale="90000"/>
          </a:bodyPr>
          <a:lstStyle/>
          <a:p>
            <a:r>
              <a:rPr lang="en-US" dirty="0"/>
              <a:t>Strategic Recommendations for Practice Leaders</a:t>
            </a:r>
          </a:p>
        </p:txBody>
      </p:sp>
      <p:sp>
        <p:nvSpPr>
          <p:cNvPr id="4" name="Content Placeholder 3">
            <a:extLst>
              <a:ext uri="{FF2B5EF4-FFF2-40B4-BE49-F238E27FC236}">
                <a16:creationId xmlns:a16="http://schemas.microsoft.com/office/drawing/2014/main" id="{BDB44932-B999-5CEC-21E2-B031C1F93FA6}"/>
              </a:ext>
            </a:extLst>
          </p:cNvPr>
          <p:cNvSpPr>
            <a:spLocks noGrp="1"/>
          </p:cNvSpPr>
          <p:nvPr>
            <p:ph sz="half" idx="1"/>
          </p:nvPr>
        </p:nvSpPr>
        <p:spPr/>
        <p:txBody>
          <a:bodyPr>
            <a:normAutofit fontScale="55000" lnSpcReduction="20000"/>
          </a:bodyPr>
          <a:lstStyle/>
          <a:p>
            <a:pPr marL="457200" indent="-457200">
              <a:buClrTx/>
              <a:buFont typeface="+mj-lt"/>
              <a:buAutoNum type="arabicPeriod"/>
            </a:pPr>
            <a:r>
              <a:rPr lang="en-US" dirty="0"/>
              <a:t>Engage staff, executive leaders, and payers in demonstrating pharmacy’s roles in medication management regardless of site of care. </a:t>
            </a:r>
          </a:p>
          <a:p>
            <a:pPr marL="457200" indent="-457200">
              <a:buClrTx/>
              <a:buFont typeface="+mj-lt"/>
              <a:buAutoNum type="arabicPeriod"/>
            </a:pPr>
            <a:r>
              <a:rPr lang="en-US" dirty="0"/>
              <a:t>Create relationships with post-acute care providers and community pharmacies to ensure safe medication transitions. </a:t>
            </a:r>
          </a:p>
          <a:p>
            <a:pPr marL="457200" indent="-457200">
              <a:buClrTx/>
              <a:buFont typeface="+mj-lt"/>
              <a:buAutoNum type="arabicPeriod"/>
            </a:pPr>
            <a:r>
              <a:rPr lang="en-US" dirty="0"/>
              <a:t>Health-system and pharmacy school leaders should collaborate on operational and clinical workforce needs to support acute hospital-at-home services. </a:t>
            </a:r>
          </a:p>
          <a:p>
            <a:pPr marL="457200" indent="-457200">
              <a:buClrTx/>
              <a:buFont typeface="+mj-lt"/>
              <a:buAutoNum type="arabicPeriod"/>
            </a:pPr>
            <a:r>
              <a:rPr lang="en-US" dirty="0"/>
              <a:t>Expand patient-centered care to seamlessly provide 24/7 access to pharmacists via telehealth platforms for the spectrum of consumers (e.g., patients, nurses, providers). </a:t>
            </a:r>
          </a:p>
          <a:p>
            <a:pPr marL="457200" indent="-457200">
              <a:buClrTx/>
              <a:buFont typeface="+mj-lt"/>
              <a:buAutoNum type="arabicPeriod"/>
            </a:pPr>
            <a:r>
              <a:rPr lang="en-US" dirty="0"/>
              <a:t>Establish pharmacogenomics as a strategic priority and recognize pharmacists as subject matter experts. Establish pharmacogenomics services, in collaboration with other providers, laboratory professionals, and genetic counselors. </a:t>
            </a:r>
          </a:p>
          <a:p>
            <a:pPr marL="457200" indent="-457200">
              <a:buClrTx/>
              <a:buFont typeface="+mj-lt"/>
              <a:buAutoNum type="arabicPeriod"/>
            </a:pPr>
            <a:r>
              <a:rPr lang="en-US" dirty="0"/>
              <a:t>Engage in strategic planning for pharmacy services without walls.</a:t>
            </a:r>
          </a:p>
        </p:txBody>
      </p:sp>
      <p:sp>
        <p:nvSpPr>
          <p:cNvPr id="3" name="Picture Placeholder 2"/>
          <p:cNvSpPr>
            <a:spLocks noGrp="1"/>
          </p:cNvSpPr>
          <p:nvPr>
            <p:ph type="pic" sz="quarter" idx="10"/>
          </p:nvPr>
        </p:nvSpPr>
        <p:spPr/>
      </p:sp>
    </p:spTree>
    <p:extLst>
      <p:ext uri="{BB962C8B-B14F-4D97-AF65-F5344CB8AC3E}">
        <p14:creationId xmlns:p14="http://schemas.microsoft.com/office/powerpoint/2010/main" val="16693527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D125-A043-0C6E-F55F-1999E0546F9D}"/>
              </a:ext>
            </a:extLst>
          </p:cNvPr>
          <p:cNvSpPr>
            <a:spLocks noGrp="1"/>
          </p:cNvSpPr>
          <p:nvPr>
            <p:ph type="title"/>
          </p:nvPr>
        </p:nvSpPr>
        <p:spPr/>
        <p:txBody>
          <a:bodyPr>
            <a:normAutofit fontScale="90000"/>
          </a:bodyPr>
          <a:lstStyle/>
          <a:p>
            <a:r>
              <a:rPr lang="en-US" dirty="0"/>
              <a:t>Theme 5: </a:t>
            </a:r>
            <a:br>
              <a:rPr lang="en-US" dirty="0"/>
            </a:br>
            <a:r>
              <a:rPr lang="en-US" dirty="0"/>
              <a:t>Reliance on Technology: Opportunities and Risks</a:t>
            </a:r>
          </a:p>
        </p:txBody>
      </p:sp>
      <p:sp>
        <p:nvSpPr>
          <p:cNvPr id="3" name="Text Placeholder 2">
            <a:extLst>
              <a:ext uri="{FF2B5EF4-FFF2-40B4-BE49-F238E27FC236}">
                <a16:creationId xmlns:a16="http://schemas.microsoft.com/office/drawing/2014/main" id="{0583E955-5904-6069-B93B-11A7DACB185A}"/>
              </a:ext>
            </a:extLst>
          </p:cNvPr>
          <p:cNvSpPr>
            <a:spLocks noGrp="1"/>
          </p:cNvSpPr>
          <p:nvPr>
            <p:ph type="body" idx="1"/>
          </p:nvPr>
        </p:nvSpPr>
        <p:spPr/>
        <p:txBody>
          <a:bodyPr>
            <a:normAutofit/>
          </a:bodyPr>
          <a:lstStyle/>
          <a:p>
            <a:pPr algn="l"/>
            <a:endParaRPr lang="en-US" dirty="0"/>
          </a:p>
        </p:txBody>
      </p:sp>
    </p:spTree>
    <p:extLst>
      <p:ext uri="{BB962C8B-B14F-4D97-AF65-F5344CB8AC3E}">
        <p14:creationId xmlns:p14="http://schemas.microsoft.com/office/powerpoint/2010/main" val="34644587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706368" cy="6858000"/>
          </a:xfrm>
          <a:prstGeom prst="rect">
            <a:avLst/>
          </a:prstGeom>
        </p:spPr>
      </p:pic>
      <p:sp>
        <p:nvSpPr>
          <p:cNvPr id="5" name="Title 1">
            <a:extLst>
              <a:ext uri="{FF2B5EF4-FFF2-40B4-BE49-F238E27FC236}">
                <a16:creationId xmlns:a16="http://schemas.microsoft.com/office/drawing/2014/main" id="{624B681C-29A2-537C-BFDE-5B766A24253E}"/>
              </a:ext>
            </a:extLst>
          </p:cNvPr>
          <p:cNvSpPr txBox="1">
            <a:spLocks/>
          </p:cNvSpPr>
          <p:nvPr/>
        </p:nvSpPr>
        <p:spPr>
          <a:xfrm>
            <a:off x="340894" y="697832"/>
            <a:ext cx="2999874" cy="2153652"/>
          </a:xfrm>
          <a:prstGeom prst="rect">
            <a:avLst/>
          </a:prstGeom>
        </p:spPr>
        <p:txBody>
          <a:bodyPr vert="horz" lIns="91440" tIns="45720" rIns="91440" bIns="45720" rtlCol="0" anchor="t">
            <a:normAutofit fontScale="75000" lnSpcReduction="20000"/>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nSpc>
                <a:spcPct val="120000"/>
              </a:lnSpc>
            </a:pPr>
            <a:r>
              <a:rPr lang="en-US" dirty="0">
                <a:solidFill>
                  <a:schemeClr val="bg1"/>
                </a:solidFill>
              </a:rPr>
              <a:t>Reliance on Technology: Opportunities and Risks</a:t>
            </a:r>
          </a:p>
        </p:txBody>
      </p:sp>
      <p:sp>
        <p:nvSpPr>
          <p:cNvPr id="3" name="Content Placeholder 2">
            <a:extLst>
              <a:ext uri="{FF2B5EF4-FFF2-40B4-BE49-F238E27FC236}">
                <a16:creationId xmlns:a16="http://schemas.microsoft.com/office/drawing/2014/main" id="{F45ED029-3C66-8B36-8376-7D939F1BC281}"/>
              </a:ext>
            </a:extLst>
          </p:cNvPr>
          <p:cNvSpPr>
            <a:spLocks noGrp="1"/>
          </p:cNvSpPr>
          <p:nvPr>
            <p:ph idx="1"/>
          </p:nvPr>
        </p:nvSpPr>
        <p:spPr>
          <a:xfrm>
            <a:off x="4047262" y="697832"/>
            <a:ext cx="7306538" cy="5479131"/>
          </a:xfrm>
        </p:spPr>
        <p:txBody>
          <a:bodyPr>
            <a:normAutofit/>
          </a:bodyPr>
          <a:lstStyle/>
          <a:p>
            <a:r>
              <a:rPr lang="en-US" dirty="0"/>
              <a:t>Technology is ubiquitous with healthcare and impacts most, if not all, aspects of the 2023 Pharmacy Forecast report</a:t>
            </a:r>
          </a:p>
          <a:p>
            <a:r>
              <a:rPr lang="en-US" dirty="0"/>
              <a:t>Expanding technology provides opportunities to advance clinical practice, improve patient care, patient safety, and financial viability</a:t>
            </a:r>
          </a:p>
          <a:p>
            <a:r>
              <a:rPr lang="en-US" dirty="0"/>
              <a:t>Challenges and Opportunities </a:t>
            </a:r>
          </a:p>
          <a:p>
            <a:pPr lvl="1"/>
            <a:r>
              <a:rPr lang="en-US" dirty="0"/>
              <a:t>Artificial intelligence safety and effectiveness</a:t>
            </a:r>
          </a:p>
          <a:p>
            <a:pPr lvl="1"/>
            <a:r>
              <a:rPr lang="en-US" dirty="0"/>
              <a:t>Advanced clinical decision support</a:t>
            </a:r>
          </a:p>
          <a:p>
            <a:pPr lvl="1"/>
            <a:r>
              <a:rPr lang="en-US" dirty="0"/>
              <a:t>Cybersecurity</a:t>
            </a:r>
          </a:p>
        </p:txBody>
      </p:sp>
    </p:spTree>
    <p:extLst>
      <p:ext uri="{BB962C8B-B14F-4D97-AF65-F5344CB8AC3E}">
        <p14:creationId xmlns:p14="http://schemas.microsoft.com/office/powerpoint/2010/main" val="19213241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5: </a:t>
            </a:r>
            <a:r>
              <a:rPr lang="en-US" dirty="0"/>
              <a:t>Forecast Question 1</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sz="3200" dirty="0"/>
              <a:t>How likely is it that the following will occur, by the year 2027, in the geographic region where you work? </a:t>
            </a:r>
          </a:p>
          <a:p>
            <a:pPr marL="0" indent="0">
              <a:buNone/>
            </a:pPr>
            <a:endParaRPr lang="en-US" sz="3200" dirty="0"/>
          </a:p>
          <a:p>
            <a:pPr marL="0" lvl="0" indent="0" algn="l" rtl="0">
              <a:spcBef>
                <a:spcPts val="1200"/>
              </a:spcBef>
              <a:spcAft>
                <a:spcPts val="0"/>
              </a:spcAft>
              <a:buNone/>
            </a:pPr>
            <a:r>
              <a:rPr lang="en-US" sz="3200" b="1" dirty="0"/>
              <a:t>The FDA will develop standards that regulate the safety and efficacy of clinical decision support driven by artificial intelligence software.</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11045293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ED3CD-891F-E47E-6DC2-90F619E7CAAF}"/>
              </a:ext>
            </a:extLst>
          </p:cNvPr>
          <p:cNvSpPr>
            <a:spLocks noGrp="1"/>
          </p:cNvSpPr>
          <p:nvPr>
            <p:ph type="title"/>
          </p:nvPr>
        </p:nvSpPr>
        <p:spPr/>
        <p:txBody>
          <a:bodyPr/>
          <a:lstStyle/>
          <a:p>
            <a:r>
              <a:rPr lang="en-US" dirty="0"/>
              <a:t>Artificial Intelligence (AI) Safety and Effectiveness</a:t>
            </a:r>
          </a:p>
        </p:txBody>
      </p:sp>
      <p:sp>
        <p:nvSpPr>
          <p:cNvPr id="3" name="Content Placeholder 2">
            <a:extLst>
              <a:ext uri="{FF2B5EF4-FFF2-40B4-BE49-F238E27FC236}">
                <a16:creationId xmlns:a16="http://schemas.microsoft.com/office/drawing/2014/main" id="{4E72659E-627E-474C-1CFF-24DCD4093518}"/>
              </a:ext>
            </a:extLst>
          </p:cNvPr>
          <p:cNvSpPr>
            <a:spLocks noGrp="1"/>
          </p:cNvSpPr>
          <p:nvPr>
            <p:ph idx="1"/>
          </p:nvPr>
        </p:nvSpPr>
        <p:spPr/>
        <p:txBody>
          <a:bodyPr/>
          <a:lstStyle/>
          <a:p>
            <a:r>
              <a:rPr lang="en-US" dirty="0"/>
              <a:t>AI has been defined as “theory and development of computer systems to perform tasks that regularly require human cognition”</a:t>
            </a:r>
          </a:p>
          <a:p>
            <a:r>
              <a:rPr lang="en-US" dirty="0"/>
              <a:t>Challenges: In clinical decision making there has been issues with accuracy and bias in models leading to errors and inequities in populations less represented, such as children and minorities</a:t>
            </a:r>
          </a:p>
          <a:p>
            <a:r>
              <a:rPr lang="en-US" dirty="0"/>
              <a:t>The FDA proposed a framework to monitor pre and post marketing performance and allow iterative improvement of algorithms</a:t>
            </a:r>
          </a:p>
        </p:txBody>
      </p:sp>
    </p:spTree>
    <p:extLst>
      <p:ext uri="{BB962C8B-B14F-4D97-AF65-F5344CB8AC3E}">
        <p14:creationId xmlns:p14="http://schemas.microsoft.com/office/powerpoint/2010/main" val="89087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4" name="Content Placeholder 6">
            <a:extLst>
              <a:ext uri="{FF2B5EF4-FFF2-40B4-BE49-F238E27FC236}">
                <a16:creationId xmlns:a16="http://schemas.microsoft.com/office/drawing/2014/main" id="{0EC2F165-65C9-E815-4AFB-FE51F1F87C47}"/>
              </a:ext>
            </a:extLst>
          </p:cNvPr>
          <p:cNvPicPr>
            <a:picLocks noChangeAspect="1"/>
          </p:cNvPicPr>
          <p:nvPr/>
        </p:nvPicPr>
        <p:blipFill>
          <a:blip r:embed="rId3"/>
          <a:stretch>
            <a:fillRect/>
          </a:stretch>
        </p:blipFill>
        <p:spPr>
          <a:xfrm>
            <a:off x="1981200" y="2576689"/>
            <a:ext cx="8229600" cy="1704622"/>
          </a:xfrm>
          <a:prstGeom prst="rect">
            <a:avLst/>
          </a:prstGeom>
        </p:spPr>
      </p:pic>
    </p:spTree>
    <p:extLst>
      <p:ext uri="{BB962C8B-B14F-4D97-AF65-F5344CB8AC3E}">
        <p14:creationId xmlns:p14="http://schemas.microsoft.com/office/powerpoint/2010/main" val="3601564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5175B5-3FCD-3963-15EA-E6F5C7296CC3}"/>
              </a:ext>
            </a:extLst>
          </p:cNvPr>
          <p:cNvSpPr>
            <a:spLocks noGrp="1"/>
          </p:cNvSpPr>
          <p:nvPr>
            <p:ph type="title"/>
          </p:nvPr>
        </p:nvSpPr>
        <p:spPr/>
        <p:txBody>
          <a:bodyPr/>
          <a:lstStyle/>
          <a:p>
            <a:r>
              <a:rPr lang="en-US" dirty="0"/>
              <a:t>2023 Forecast Themes</a:t>
            </a:r>
          </a:p>
        </p:txBody>
      </p:sp>
      <p:sp>
        <p:nvSpPr>
          <p:cNvPr id="6" name="Content Placeholder 5">
            <a:extLst>
              <a:ext uri="{FF2B5EF4-FFF2-40B4-BE49-F238E27FC236}">
                <a16:creationId xmlns:a16="http://schemas.microsoft.com/office/drawing/2014/main" id="{68A85C09-28A7-6BE6-971F-5161DD8DCC68}"/>
              </a:ext>
            </a:extLst>
          </p:cNvPr>
          <p:cNvSpPr>
            <a:spLocks noGrp="1"/>
          </p:cNvSpPr>
          <p:nvPr>
            <p:ph idx="1"/>
          </p:nvPr>
        </p:nvSpPr>
        <p:spPr>
          <a:xfrm>
            <a:off x="5457824" y="1013506"/>
            <a:ext cx="6337936" cy="4830989"/>
          </a:xfrm>
        </p:spPr>
        <p:txBody>
          <a:bodyPr>
            <a:normAutofit fontScale="85000" lnSpcReduction="10000"/>
          </a:bodyPr>
          <a:lstStyle/>
          <a:p>
            <a:pPr marL="457200" indent="-457200">
              <a:buFont typeface="+mj-lt"/>
              <a:buAutoNum type="arabicPeriod"/>
            </a:pPr>
            <a:r>
              <a:rPr lang="en-US" sz="3200" dirty="0"/>
              <a:t>COVID-19: Lessons Learned Across the Pandemic</a:t>
            </a:r>
          </a:p>
          <a:p>
            <a:pPr marL="457200" indent="-457200">
              <a:buFont typeface="+mj-lt"/>
              <a:buAutoNum type="arabicPeriod"/>
            </a:pPr>
            <a:r>
              <a:rPr lang="en-US" sz="3200" dirty="0"/>
              <a:t>Regaining Trust in Public Health</a:t>
            </a:r>
          </a:p>
          <a:p>
            <a:pPr marL="457200" indent="-457200">
              <a:buFont typeface="+mj-lt"/>
              <a:buAutoNum type="arabicPeriod"/>
            </a:pPr>
            <a:r>
              <a:rPr lang="en-US" sz="3200" dirty="0"/>
              <a:t>Addressing Health Disparities in Health Systems: From Awareness to Action</a:t>
            </a:r>
          </a:p>
          <a:p>
            <a:pPr marL="457200" indent="-457200">
              <a:buFont typeface="+mj-lt"/>
              <a:buAutoNum type="arabicPeriod"/>
            </a:pPr>
            <a:r>
              <a:rPr lang="en-US" sz="3200" dirty="0"/>
              <a:t>Patient-Centric Healthcare Delivery</a:t>
            </a:r>
          </a:p>
          <a:p>
            <a:pPr marL="457200" indent="-457200">
              <a:buFont typeface="+mj-lt"/>
              <a:buAutoNum type="arabicPeriod"/>
            </a:pPr>
            <a:r>
              <a:rPr lang="en-US" sz="3200" dirty="0"/>
              <a:t>Reliance on Technology: Opportunities and Risk</a:t>
            </a:r>
          </a:p>
          <a:p>
            <a:pPr marL="457200" indent="-457200">
              <a:buFont typeface="+mj-lt"/>
              <a:buAutoNum type="arabicPeriod"/>
            </a:pPr>
            <a:r>
              <a:rPr lang="en-US" sz="3200" dirty="0"/>
              <a:t>Strengthening the Foundation of the Pharmacy Enterprise: Workforce Planning and Optimization</a:t>
            </a:r>
          </a:p>
        </p:txBody>
      </p:sp>
    </p:spTree>
    <p:extLst>
      <p:ext uri="{BB962C8B-B14F-4D97-AF65-F5344CB8AC3E}">
        <p14:creationId xmlns:p14="http://schemas.microsoft.com/office/powerpoint/2010/main" val="7363438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CE8D5-BFDB-873A-DCF9-86596B079BBE}"/>
              </a:ext>
            </a:extLst>
          </p:cNvPr>
          <p:cNvSpPr>
            <a:spLocks noGrp="1"/>
          </p:cNvSpPr>
          <p:nvPr>
            <p:ph type="title"/>
          </p:nvPr>
        </p:nvSpPr>
        <p:spPr/>
        <p:txBody>
          <a:bodyPr/>
          <a:lstStyle/>
          <a:p>
            <a:r>
              <a:rPr lang="en-US" dirty="0"/>
              <a:t>Healthcare Systems Responsibility with Artificial Intelligence</a:t>
            </a:r>
          </a:p>
        </p:txBody>
      </p:sp>
      <p:sp>
        <p:nvSpPr>
          <p:cNvPr id="3" name="Content Placeholder 2">
            <a:extLst>
              <a:ext uri="{FF2B5EF4-FFF2-40B4-BE49-F238E27FC236}">
                <a16:creationId xmlns:a16="http://schemas.microsoft.com/office/drawing/2014/main" id="{437331F9-25EB-83E9-1B58-C7B54B17CAE7}"/>
              </a:ext>
            </a:extLst>
          </p:cNvPr>
          <p:cNvSpPr>
            <a:spLocks noGrp="1"/>
          </p:cNvSpPr>
          <p:nvPr>
            <p:ph idx="1"/>
          </p:nvPr>
        </p:nvSpPr>
        <p:spPr/>
        <p:txBody>
          <a:bodyPr/>
          <a:lstStyle/>
          <a:p>
            <a:r>
              <a:rPr lang="en-US" dirty="0"/>
              <a:t>Validate safety and effectiveness of AI tools</a:t>
            </a:r>
          </a:p>
          <a:p>
            <a:pPr lvl="1"/>
            <a:r>
              <a:rPr lang="en-US" dirty="0"/>
              <a:t>73% of respondents say health systems will be required to do this</a:t>
            </a:r>
          </a:p>
          <a:p>
            <a:pPr lvl="1"/>
            <a:r>
              <a:rPr lang="en-US" dirty="0"/>
              <a:t>Only 37% of respondents reported they are prepared to perform this validation</a:t>
            </a:r>
          </a:p>
          <a:p>
            <a:r>
              <a:rPr lang="en-US" dirty="0"/>
              <a:t>Healthcare systems are responsible for considering diversity in model development and evaluate performance to ensure accuracy is not compromised over time</a:t>
            </a:r>
          </a:p>
          <a:p>
            <a:r>
              <a:rPr lang="en-US" dirty="0"/>
              <a:t>There will be a need to employ individuals who understand how to assess model performance and error</a:t>
            </a:r>
          </a:p>
        </p:txBody>
      </p:sp>
    </p:spTree>
    <p:extLst>
      <p:ext uri="{BB962C8B-B14F-4D97-AF65-F5344CB8AC3E}">
        <p14:creationId xmlns:p14="http://schemas.microsoft.com/office/powerpoint/2010/main" val="935346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5: </a:t>
            </a:r>
            <a:r>
              <a:rPr lang="en-US" dirty="0"/>
              <a:t>Forecast Question 3</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sz="3200" dirty="0"/>
              <a:t>How likely is it that the following will occur, by the year 2027, in the geographic region where you work? </a:t>
            </a:r>
          </a:p>
          <a:p>
            <a:pPr marL="0" indent="0">
              <a:buNone/>
            </a:pPr>
            <a:endParaRPr lang="en-US" sz="3200" dirty="0"/>
          </a:p>
          <a:p>
            <a:pPr marL="0" lvl="0" indent="0" algn="l" rtl="0">
              <a:spcBef>
                <a:spcPts val="1200"/>
              </a:spcBef>
              <a:spcAft>
                <a:spcPts val="0"/>
              </a:spcAft>
              <a:buNone/>
            </a:pPr>
            <a:r>
              <a:rPr lang="en-US" sz="3200" b="1" dirty="0"/>
              <a:t>Health systems will implement AI software that providers relevant medication-related alerts in lieu of a human clinical review and assessment.</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4905322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9F17D-FA75-B86F-221C-2C87AC97DEC9}"/>
              </a:ext>
            </a:extLst>
          </p:cNvPr>
          <p:cNvSpPr>
            <a:spLocks noGrp="1"/>
          </p:cNvSpPr>
          <p:nvPr>
            <p:ph type="title"/>
          </p:nvPr>
        </p:nvSpPr>
        <p:spPr/>
        <p:txBody>
          <a:bodyPr/>
          <a:lstStyle/>
          <a:p>
            <a:r>
              <a:rPr lang="en-US" dirty="0"/>
              <a:t>Advanced Clinical Decision Support</a:t>
            </a:r>
          </a:p>
        </p:txBody>
      </p:sp>
      <p:sp>
        <p:nvSpPr>
          <p:cNvPr id="3" name="Content Placeholder 2">
            <a:extLst>
              <a:ext uri="{FF2B5EF4-FFF2-40B4-BE49-F238E27FC236}">
                <a16:creationId xmlns:a16="http://schemas.microsoft.com/office/drawing/2014/main" id="{95B1F645-6CE2-F1D3-EA49-83580F981C8B}"/>
              </a:ext>
            </a:extLst>
          </p:cNvPr>
          <p:cNvSpPr>
            <a:spLocks noGrp="1"/>
          </p:cNvSpPr>
          <p:nvPr>
            <p:ph idx="1"/>
          </p:nvPr>
        </p:nvSpPr>
        <p:spPr/>
        <p:txBody>
          <a:bodyPr/>
          <a:lstStyle/>
          <a:p>
            <a:r>
              <a:rPr lang="en-US" dirty="0"/>
              <a:t>Increased AI adoption can support clinical practice, potentially analyzing additional context and patient factors including pharmacogenetic data</a:t>
            </a:r>
          </a:p>
          <a:p>
            <a:r>
              <a:rPr lang="en-US" dirty="0"/>
              <a:t>This may lead to more relevant medication alerts and limit alert fatigue by improving the positive predictive value of alerts</a:t>
            </a:r>
          </a:p>
          <a:p>
            <a:r>
              <a:rPr lang="en-US" dirty="0"/>
              <a:t>AI may be utilized in the future for verification or evaluation of low risk and routine orders such as those medications in order sets. This would allow pharmacists to focus more time on clinically complex and high-risk orders</a:t>
            </a:r>
          </a:p>
        </p:txBody>
      </p:sp>
    </p:spTree>
    <p:extLst>
      <p:ext uri="{BB962C8B-B14F-4D97-AF65-F5344CB8AC3E}">
        <p14:creationId xmlns:p14="http://schemas.microsoft.com/office/powerpoint/2010/main" val="35023250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Content Placeholder 5">
            <a:extLst>
              <a:ext uri="{FF2B5EF4-FFF2-40B4-BE49-F238E27FC236}">
                <a16:creationId xmlns:a16="http://schemas.microsoft.com/office/drawing/2014/main" id="{651B4217-F73A-FFBC-CFC5-D30ABD2EF3B0}"/>
              </a:ext>
            </a:extLst>
          </p:cNvPr>
          <p:cNvPicPr>
            <a:picLocks noChangeAspect="1"/>
          </p:cNvPicPr>
          <p:nvPr/>
        </p:nvPicPr>
        <p:blipFill>
          <a:blip r:embed="rId3"/>
          <a:stretch>
            <a:fillRect/>
          </a:stretch>
        </p:blipFill>
        <p:spPr>
          <a:xfrm>
            <a:off x="1981200" y="2654710"/>
            <a:ext cx="8229600" cy="1548580"/>
          </a:xfrm>
          <a:prstGeom prst="rect">
            <a:avLst/>
          </a:prstGeom>
        </p:spPr>
      </p:pic>
    </p:spTree>
    <p:extLst>
      <p:ext uri="{BB962C8B-B14F-4D97-AF65-F5344CB8AC3E}">
        <p14:creationId xmlns:p14="http://schemas.microsoft.com/office/powerpoint/2010/main" val="39018914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5: </a:t>
            </a:r>
            <a:r>
              <a:rPr lang="en-US" dirty="0"/>
              <a:t>Forecast Question 6</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sz="3200" dirty="0"/>
              <a:t>How likely is it that the following will occur, by the year 2027, in the geographic region where you work? </a:t>
            </a:r>
          </a:p>
          <a:p>
            <a:pPr marL="0" indent="0">
              <a:buNone/>
            </a:pPr>
            <a:endParaRPr lang="en-US" sz="3200" dirty="0"/>
          </a:p>
          <a:p>
            <a:pPr marL="0" lvl="0" indent="0" algn="l" rtl="0">
              <a:spcBef>
                <a:spcPts val="1200"/>
              </a:spcBef>
              <a:spcAft>
                <a:spcPts val="0"/>
              </a:spcAft>
              <a:buNone/>
            </a:pPr>
            <a:r>
              <a:rPr lang="en-US" sz="3200" b="1" dirty="0"/>
              <a:t>There will be a critical health-system supply chain shortage as the result of an infrastructure disruption due to a cyber-attack or malware.</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41949501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EBF4-3801-DE02-5E6F-DC5BCD2D6FA0}"/>
              </a:ext>
            </a:extLst>
          </p:cNvPr>
          <p:cNvSpPr>
            <a:spLocks noGrp="1"/>
          </p:cNvSpPr>
          <p:nvPr>
            <p:ph type="title"/>
          </p:nvPr>
        </p:nvSpPr>
        <p:spPr/>
        <p:txBody>
          <a:bodyPr/>
          <a:lstStyle/>
          <a:p>
            <a:r>
              <a:rPr lang="en-US" dirty="0"/>
              <a:t>Cybersecurity</a:t>
            </a:r>
          </a:p>
        </p:txBody>
      </p:sp>
      <p:sp>
        <p:nvSpPr>
          <p:cNvPr id="3" name="Content Placeholder 2">
            <a:extLst>
              <a:ext uri="{FF2B5EF4-FFF2-40B4-BE49-F238E27FC236}">
                <a16:creationId xmlns:a16="http://schemas.microsoft.com/office/drawing/2014/main" id="{D4185AFB-DC94-8688-08B5-009D257C6261}"/>
              </a:ext>
            </a:extLst>
          </p:cNvPr>
          <p:cNvSpPr>
            <a:spLocks noGrp="1"/>
          </p:cNvSpPr>
          <p:nvPr>
            <p:ph idx="1"/>
          </p:nvPr>
        </p:nvSpPr>
        <p:spPr/>
        <p:txBody>
          <a:bodyPr/>
          <a:lstStyle/>
          <a:p>
            <a:r>
              <a:rPr lang="en-US" dirty="0"/>
              <a:t>Technology provides exciting opportunities but the reliance on technology brings additional risks. Cyberattacks on healthcare systems have increased and continue to grow exponentially</a:t>
            </a:r>
          </a:p>
          <a:p>
            <a:r>
              <a:rPr lang="en-US" dirty="0"/>
              <a:t>Cyberattacks have put patients' health at risk and cost healthcare organizations millions worldwide</a:t>
            </a:r>
          </a:p>
          <a:p>
            <a:r>
              <a:rPr lang="en-US" dirty="0"/>
              <a:t>Cybersecurity must be a top priority for any organization</a:t>
            </a:r>
          </a:p>
          <a:p>
            <a:endParaRPr lang="en-US" dirty="0"/>
          </a:p>
        </p:txBody>
      </p:sp>
    </p:spTree>
    <p:extLst>
      <p:ext uri="{BB962C8B-B14F-4D97-AF65-F5344CB8AC3E}">
        <p14:creationId xmlns:p14="http://schemas.microsoft.com/office/powerpoint/2010/main" val="18522736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sp>
        <p:nvSpPr>
          <p:cNvPr id="3" name="Content Placeholder 2">
            <a:extLst>
              <a:ext uri="{FF2B5EF4-FFF2-40B4-BE49-F238E27FC236}">
                <a16:creationId xmlns:a16="http://schemas.microsoft.com/office/drawing/2014/main" id="{CE16B633-9E44-149E-C67C-C67E2492CB7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4" name="Content Placeholder 6">
            <a:extLst>
              <a:ext uri="{FF2B5EF4-FFF2-40B4-BE49-F238E27FC236}">
                <a16:creationId xmlns:a16="http://schemas.microsoft.com/office/drawing/2014/main" id="{C4B8D6EE-E1EA-DB4F-578F-FEA3D0261240}"/>
              </a:ext>
            </a:extLst>
          </p:cNvPr>
          <p:cNvPicPr>
            <a:picLocks noChangeAspect="1"/>
          </p:cNvPicPr>
          <p:nvPr/>
        </p:nvPicPr>
        <p:blipFill>
          <a:blip r:embed="rId3"/>
          <a:stretch>
            <a:fillRect/>
          </a:stretch>
        </p:blipFill>
        <p:spPr>
          <a:xfrm>
            <a:off x="1981200" y="2698680"/>
            <a:ext cx="8229600" cy="1460640"/>
          </a:xfrm>
          <a:prstGeom prst="rect">
            <a:avLst/>
          </a:prstGeom>
        </p:spPr>
      </p:pic>
    </p:spTree>
    <p:extLst>
      <p:ext uri="{BB962C8B-B14F-4D97-AF65-F5344CB8AC3E}">
        <p14:creationId xmlns:p14="http://schemas.microsoft.com/office/powerpoint/2010/main" val="12706616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F049-C28B-CFE0-F795-5A4EDB3C6C86}"/>
              </a:ext>
            </a:extLst>
          </p:cNvPr>
          <p:cNvSpPr>
            <a:spLocks noGrp="1"/>
          </p:cNvSpPr>
          <p:nvPr>
            <p:ph type="title"/>
          </p:nvPr>
        </p:nvSpPr>
        <p:spPr>
          <a:xfrm>
            <a:off x="457200" y="1013506"/>
            <a:ext cx="3879669" cy="4830989"/>
          </a:xfrm>
        </p:spPr>
        <p:txBody>
          <a:bodyPr>
            <a:normAutofit/>
          </a:bodyPr>
          <a:lstStyle/>
          <a:p>
            <a:r>
              <a:rPr lang="en-US" sz="3200" dirty="0"/>
              <a:t>Strategic Recommendations for Practice Leaders</a:t>
            </a:r>
          </a:p>
        </p:txBody>
      </p:sp>
      <p:sp>
        <p:nvSpPr>
          <p:cNvPr id="4" name="Content Placeholder 3">
            <a:extLst>
              <a:ext uri="{FF2B5EF4-FFF2-40B4-BE49-F238E27FC236}">
                <a16:creationId xmlns:a16="http://schemas.microsoft.com/office/drawing/2014/main" id="{BDB44932-B999-5CEC-21E2-B031C1F93FA6}"/>
              </a:ext>
            </a:extLst>
          </p:cNvPr>
          <p:cNvSpPr>
            <a:spLocks noGrp="1"/>
          </p:cNvSpPr>
          <p:nvPr>
            <p:ph idx="1"/>
          </p:nvPr>
        </p:nvSpPr>
        <p:spPr/>
        <p:txBody>
          <a:bodyPr>
            <a:normAutofit fontScale="92500" lnSpcReduction="20000"/>
          </a:bodyPr>
          <a:lstStyle/>
          <a:p>
            <a:pPr marL="457200" indent="-457200">
              <a:buClrTx/>
              <a:buFont typeface="+mj-lt"/>
              <a:buAutoNum type="arabicPeriod"/>
            </a:pPr>
            <a:r>
              <a:rPr lang="en-US" dirty="0"/>
              <a:t>Prepare departments and professional practice to leverage technology such as AI to continue to advance patient care and pharmacy services</a:t>
            </a:r>
          </a:p>
          <a:p>
            <a:pPr marL="457200" indent="-457200">
              <a:buClrTx/>
              <a:buFont typeface="+mj-lt"/>
              <a:buAutoNum type="arabicPeriod"/>
            </a:pPr>
            <a:r>
              <a:rPr lang="en-US" dirty="0"/>
              <a:t>Achieving this requires expertise the potential benefit and harm to result from new technology as well as persistent evaluation and monitoring of the systems</a:t>
            </a:r>
          </a:p>
          <a:p>
            <a:pPr marL="457200" indent="-457200">
              <a:buClrTx/>
              <a:buFont typeface="+mj-lt"/>
              <a:buAutoNum type="arabicPeriod"/>
            </a:pPr>
            <a:r>
              <a:rPr lang="en-US" dirty="0"/>
              <a:t>Pharmacy systems must be integrated into the organizations broader cyber security effort to ensure preparedness in identifying and responding to the emergence of new threats</a:t>
            </a:r>
          </a:p>
        </p:txBody>
      </p:sp>
    </p:spTree>
    <p:extLst>
      <p:ext uri="{BB962C8B-B14F-4D97-AF65-F5344CB8AC3E}">
        <p14:creationId xmlns:p14="http://schemas.microsoft.com/office/powerpoint/2010/main" val="16812403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D125-A043-0C6E-F55F-1999E0546F9D}"/>
              </a:ext>
            </a:extLst>
          </p:cNvPr>
          <p:cNvSpPr>
            <a:spLocks noGrp="1"/>
          </p:cNvSpPr>
          <p:nvPr>
            <p:ph type="title"/>
          </p:nvPr>
        </p:nvSpPr>
        <p:spPr>
          <a:xfrm>
            <a:off x="1254368" y="3516924"/>
            <a:ext cx="9659817" cy="2769576"/>
          </a:xfrm>
        </p:spPr>
        <p:txBody>
          <a:bodyPr>
            <a:normAutofit fontScale="90000"/>
          </a:bodyPr>
          <a:lstStyle/>
          <a:p>
            <a:r>
              <a:rPr lang="en-US" dirty="0"/>
              <a:t>Theme 6: </a:t>
            </a:r>
            <a:br>
              <a:rPr lang="en-US" dirty="0"/>
            </a:br>
            <a:r>
              <a:rPr lang="en-US" sz="5300" dirty="0"/>
              <a:t>Strengthening the Foundation of the Pharmacy Enterprise: Workforce Planning and Optimization</a:t>
            </a:r>
            <a:endParaRPr lang="en-US" dirty="0"/>
          </a:p>
        </p:txBody>
      </p:sp>
      <p:sp>
        <p:nvSpPr>
          <p:cNvPr id="3" name="Text Placeholder 2">
            <a:extLst>
              <a:ext uri="{FF2B5EF4-FFF2-40B4-BE49-F238E27FC236}">
                <a16:creationId xmlns:a16="http://schemas.microsoft.com/office/drawing/2014/main" id="{0583E955-5904-6069-B93B-11A7DACB185A}"/>
              </a:ext>
            </a:extLst>
          </p:cNvPr>
          <p:cNvSpPr>
            <a:spLocks noGrp="1"/>
          </p:cNvSpPr>
          <p:nvPr>
            <p:ph type="body" idx="1"/>
          </p:nvPr>
        </p:nvSpPr>
        <p:spPr/>
        <p:txBody>
          <a:bodyPr>
            <a:normAutofit/>
          </a:bodyPr>
          <a:lstStyle/>
          <a:p>
            <a:pPr algn="l"/>
            <a:endParaRPr lang="en-US" dirty="0"/>
          </a:p>
        </p:txBody>
      </p:sp>
    </p:spTree>
    <p:extLst>
      <p:ext uri="{BB962C8B-B14F-4D97-AF65-F5344CB8AC3E}">
        <p14:creationId xmlns:p14="http://schemas.microsoft.com/office/powerpoint/2010/main" val="41784244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0" y="0"/>
            <a:ext cx="3706368" cy="6858000"/>
          </a:xfrm>
          <a:prstGeom prst="rect">
            <a:avLst/>
          </a:prstGeom>
        </p:spPr>
      </p:pic>
      <p:sp>
        <p:nvSpPr>
          <p:cNvPr id="5" name="Title 1">
            <a:extLst>
              <a:ext uri="{FF2B5EF4-FFF2-40B4-BE49-F238E27FC236}">
                <a16:creationId xmlns:a16="http://schemas.microsoft.com/office/drawing/2014/main" id="{624B681C-29A2-537C-BFDE-5B766A24253E}"/>
              </a:ext>
            </a:extLst>
          </p:cNvPr>
          <p:cNvSpPr txBox="1">
            <a:spLocks/>
          </p:cNvSpPr>
          <p:nvPr/>
        </p:nvSpPr>
        <p:spPr>
          <a:xfrm>
            <a:off x="340894" y="697831"/>
            <a:ext cx="2999874" cy="3140743"/>
          </a:xfrm>
          <a:prstGeom prst="rect">
            <a:avLst/>
          </a:prstGeom>
        </p:spPr>
        <p:txBody>
          <a:bodyPr vert="horz" lIns="91440" tIns="45720" rIns="91440" bIns="45720" rtlCol="0" anchor="t">
            <a:normAutofit fontScale="60000" lnSpcReduction="20000"/>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nSpc>
                <a:spcPct val="120000"/>
              </a:lnSpc>
            </a:pPr>
            <a:r>
              <a:rPr lang="en-US" dirty="0">
                <a:solidFill>
                  <a:schemeClr val="bg1"/>
                </a:solidFill>
              </a:rPr>
              <a:t>Strengthening the Foundation of the Pharmacy Enterprise: Workforce Planning and Optimization </a:t>
            </a:r>
          </a:p>
        </p:txBody>
      </p:sp>
      <p:sp>
        <p:nvSpPr>
          <p:cNvPr id="3" name="Content Placeholder 2">
            <a:extLst>
              <a:ext uri="{FF2B5EF4-FFF2-40B4-BE49-F238E27FC236}">
                <a16:creationId xmlns:a16="http://schemas.microsoft.com/office/drawing/2014/main" id="{2925CA19-4683-232A-E18F-E2262971A41B}"/>
              </a:ext>
            </a:extLst>
          </p:cNvPr>
          <p:cNvSpPr>
            <a:spLocks noGrp="1"/>
          </p:cNvSpPr>
          <p:nvPr>
            <p:ph idx="1"/>
          </p:nvPr>
        </p:nvSpPr>
        <p:spPr>
          <a:xfrm>
            <a:off x="4047261" y="697831"/>
            <a:ext cx="7286659" cy="5479132"/>
          </a:xfrm>
        </p:spPr>
        <p:txBody>
          <a:bodyPr>
            <a:normAutofit fontScale="92500"/>
          </a:bodyPr>
          <a:lstStyle/>
          <a:p>
            <a:r>
              <a:rPr lang="en-US" dirty="0"/>
              <a:t>Workforce optimization is an important strategic element for any successful health system pharmacy.</a:t>
            </a:r>
          </a:p>
          <a:p>
            <a:r>
              <a:rPr lang="en-US" dirty="0"/>
              <a:t>Challenges and opportunities:</a:t>
            </a:r>
          </a:p>
          <a:p>
            <a:r>
              <a:rPr lang="en-US" dirty="0"/>
              <a:t>Projecting workforce supply/demand during a period of unprecedented workforce vacancies</a:t>
            </a:r>
          </a:p>
          <a:p>
            <a:r>
              <a:rPr lang="en-US" dirty="0"/>
              <a:t>Anticipating and responding to pharmacy practice model changes resulting from staffing shortages</a:t>
            </a:r>
          </a:p>
          <a:p>
            <a:r>
              <a:rPr lang="en-US" dirty="0"/>
              <a:t>Changing attitudes about work</a:t>
            </a:r>
          </a:p>
          <a:p>
            <a:r>
              <a:rPr lang="en-US" dirty="0"/>
              <a:t>Expectations that pharmacy staff will fulfill new, nontraditional pharmacy workforce roles and gaps</a:t>
            </a:r>
          </a:p>
        </p:txBody>
      </p:sp>
    </p:spTree>
    <p:extLst>
      <p:ext uri="{BB962C8B-B14F-4D97-AF65-F5344CB8AC3E}">
        <p14:creationId xmlns:p14="http://schemas.microsoft.com/office/powerpoint/2010/main" val="2262095083"/>
      </p:ext>
    </p:extLst>
  </p:cSld>
  <p:clrMapOvr>
    <a:masterClrMapping/>
  </p:clrMapOvr>
</p:sld>
</file>

<file path=ppt/theme/theme1.xml><?xml version="1.0" encoding="utf-8"?>
<a:theme xmlns:a="http://schemas.openxmlformats.org/drawingml/2006/main" name="Office Theme">
  <a:themeElements>
    <a:clrScheme name="ASHP PPT">
      <a:dk1>
        <a:srgbClr val="44546A"/>
      </a:dk1>
      <a:lt1>
        <a:sysClr val="window" lastClr="FFFFFF"/>
      </a:lt1>
      <a:dk2>
        <a:srgbClr val="002852"/>
      </a:dk2>
      <a:lt2>
        <a:srgbClr val="C8E8F3"/>
      </a:lt2>
      <a:accent1>
        <a:srgbClr val="006EB7"/>
      </a:accent1>
      <a:accent2>
        <a:srgbClr val="5DC9E7"/>
      </a:accent2>
      <a:accent3>
        <a:srgbClr val="70AD47"/>
      </a:accent3>
      <a:accent4>
        <a:srgbClr val="F47932"/>
      </a:accent4>
      <a:accent5>
        <a:srgbClr val="FFC000"/>
      </a:accent5>
      <a:accent6>
        <a:srgbClr val="002852"/>
      </a:accent6>
      <a:hlink>
        <a:srgbClr val="006EB7"/>
      </a:hlink>
      <a:folHlink>
        <a:srgbClr val="5DC9E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HP Master Template 2023.potx" id="{06D6047E-51EE-4E37-8447-E45D426F0C79}" vid="{F0A01331-CC41-4D6F-938B-493744B705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c71868c-5b47-47ee-901f-6016dbf4425e">
      <Terms xmlns="http://schemas.microsoft.com/office/infopath/2007/PartnerControls"/>
    </lcf76f155ced4ddcb4097134ff3c332f>
    <TaxCatchAll xmlns="53866ec9-e5ff-472c-bf89-efb997a28d0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64B6C84BED7E74E96B907CC4D6F1C16" ma:contentTypeVersion="14" ma:contentTypeDescription="Create a new document." ma:contentTypeScope="" ma:versionID="5d05cb2e738cc0d86d0f52fefc9b05f8">
  <xsd:schema xmlns:xsd="http://www.w3.org/2001/XMLSchema" xmlns:xs="http://www.w3.org/2001/XMLSchema" xmlns:p="http://schemas.microsoft.com/office/2006/metadata/properties" xmlns:ns2="4c71868c-5b47-47ee-901f-6016dbf4425e" xmlns:ns3="53866ec9-e5ff-472c-bf89-efb997a28d0f" targetNamespace="http://schemas.microsoft.com/office/2006/metadata/properties" ma:root="true" ma:fieldsID="18592bcbeb08ee40dca487fb50ad00cf" ns2:_="" ns3:_="">
    <xsd:import namespace="4c71868c-5b47-47ee-901f-6016dbf4425e"/>
    <xsd:import namespace="53866ec9-e5ff-472c-bf89-efb997a28d0f"/>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lcf76f155ced4ddcb4097134ff3c332f" minOccurs="0"/>
                <xsd:element ref="ns3:TaxCatchAll" minOccurs="0"/>
                <xsd:element ref="ns2:MediaServiceSearchProperties" minOccurs="0"/>
                <xsd:element ref="ns2:MediaServiceDateTaken" minOccurs="0"/>
                <xsd:element ref="ns2:MediaLengthInSeconds" minOccurs="0"/>
                <xsd:element ref="ns2:MediaServiceLocation" minOccurs="0"/>
                <xsd:element ref="ns2:MediaServiceBillingMetadata"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71868c-5b47-47ee-901f-6016dbf442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2d68d1a-ea82-452c-bf2f-d734c326d180" ma:termSetId="09814cd3-568e-fe90-9814-8d621ff8fb84" ma:anchorId="fba54fb3-c3e1-fe81-a776-ca4b69148c4d" ma:open="true" ma:isKeyword="false">
      <xsd:complexType>
        <xsd:sequence>
          <xsd:element ref="pc:Terms" minOccurs="0" maxOccurs="1"/>
        </xsd:sequence>
      </xsd:complex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description="" ma:indexed="true" ma:internalName="MediaServiceLocation" ma:readOnly="true">
      <xsd:simpleType>
        <xsd:restriction base="dms:Text"/>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866ec9-e5ff-472c-bf89-efb997a28d0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a87009f-d70a-49e5-9196-96548fac6eba}" ma:internalName="TaxCatchAll" ma:showField="CatchAllData" ma:web="53866ec9-e5ff-472c-bf89-efb997a28d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8DC2F4-D7D7-4A85-8891-D8B5E22C396A}">
  <ds:schemaRefs>
    <ds:schemaRef ds:uri="http://schemas.microsoft.com/sharepoint/v3/contenttype/forms"/>
  </ds:schemaRefs>
</ds:datastoreItem>
</file>

<file path=customXml/itemProps2.xml><?xml version="1.0" encoding="utf-8"?>
<ds:datastoreItem xmlns:ds="http://schemas.openxmlformats.org/officeDocument/2006/customXml" ds:itemID="{F8940B46-56C4-4D4D-A832-681EF5CB81E9}">
  <ds:schemaRefs>
    <ds:schemaRef ds:uri="http://schemas.microsoft.com/office/2006/metadata/properties"/>
    <ds:schemaRef ds:uri="http://schemas.microsoft.com/office/infopath/2007/PartnerControls"/>
    <ds:schemaRef ds:uri="4c71868c-5b47-47ee-901f-6016dbf4425e"/>
    <ds:schemaRef ds:uri="53866ec9-e5ff-472c-bf89-efb997a28d0f"/>
  </ds:schemaRefs>
</ds:datastoreItem>
</file>

<file path=customXml/itemProps3.xml><?xml version="1.0" encoding="utf-8"?>
<ds:datastoreItem xmlns:ds="http://schemas.openxmlformats.org/officeDocument/2006/customXml" ds:itemID="{C6A2A641-8C1D-4CDD-BB25-F661E3DD13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71868c-5b47-47ee-901f-6016dbf4425e"/>
    <ds:schemaRef ds:uri="53866ec9-e5ff-472c-bf89-efb997a28d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ASHP Master Template 2023</Template>
  <TotalTime>258</TotalTime>
  <Words>5749</Words>
  <Application>Microsoft Office PowerPoint</Application>
  <PresentationFormat>Widescreen</PresentationFormat>
  <Paragraphs>632</Paragraphs>
  <Slides>125</Slides>
  <Notes>8</Notes>
  <HiddenSlides>0</HiddenSlides>
  <MMClips>0</MMClips>
  <ScaleCrop>false</ScaleCrop>
  <HeadingPairs>
    <vt:vector size="4" baseType="variant">
      <vt:variant>
        <vt:lpstr>Theme</vt:lpstr>
      </vt:variant>
      <vt:variant>
        <vt:i4>1</vt:i4>
      </vt:variant>
      <vt:variant>
        <vt:lpstr>Slide Titles</vt:lpstr>
      </vt:variant>
      <vt:variant>
        <vt:i4>125</vt:i4>
      </vt:variant>
    </vt:vector>
  </HeadingPairs>
  <TitlesOfParts>
    <vt:vector size="126" baseType="lpstr">
      <vt:lpstr>Office Theme</vt:lpstr>
      <vt:lpstr>Student Pharmacy Forecast Workshop: Trends that Will Shape Your Future</vt:lpstr>
      <vt:lpstr>Special Acknowledgements</vt:lpstr>
      <vt:lpstr>Acknowledgements for Preparing Workshop Slides: Section of Pharmacy Practice Leaders Advisory Group for New and Emerging Leaders</vt:lpstr>
      <vt:lpstr>Objectives</vt:lpstr>
      <vt:lpstr>Pharmacy Forecast</vt:lpstr>
      <vt:lpstr>Pharmacy Forecast: Overview</vt:lpstr>
      <vt:lpstr>PowerPoint Presentation</vt:lpstr>
      <vt:lpstr>Pharmacy Forecast: Representation</vt:lpstr>
      <vt:lpstr>2023 Forecast Themes</vt:lpstr>
      <vt:lpstr>Student Professional Development</vt:lpstr>
      <vt:lpstr>Theme 1:  COVID-19: Lessons Learned Across the Pandemic</vt:lpstr>
      <vt:lpstr>COVID-19: Lessons Learned Across the Pandemic </vt:lpstr>
      <vt:lpstr>Theme 1: Forecast Question 1</vt:lpstr>
      <vt:lpstr>Emergency Preparedness and Cybersecurity</vt:lpstr>
      <vt:lpstr>Forecast Response</vt:lpstr>
      <vt:lpstr>Theme 1: Forecast Question 2</vt:lpstr>
      <vt:lpstr>Theme 1: Forecast Question 3</vt:lpstr>
      <vt:lpstr>Theme 1: Forecast Question 4</vt:lpstr>
      <vt:lpstr>Pharmaceutical Supply Chain</vt:lpstr>
      <vt:lpstr>Forecast Response</vt:lpstr>
      <vt:lpstr>Forecast Response</vt:lpstr>
      <vt:lpstr>Forecast Response</vt:lpstr>
      <vt:lpstr>Theme 1: Forecast Question 5</vt:lpstr>
      <vt:lpstr>Theme 1: Forecast Question 6</vt:lpstr>
      <vt:lpstr>Leadership and Succession Planning</vt:lpstr>
      <vt:lpstr>Forecast Response</vt:lpstr>
      <vt:lpstr>Forecast Response</vt:lpstr>
      <vt:lpstr>Theme 1: Forecast Question 7</vt:lpstr>
      <vt:lpstr>Patient Care Challenges: Substance Use Disorder Services</vt:lpstr>
      <vt:lpstr>Forecast Response</vt:lpstr>
      <vt:lpstr>Strategic Recommendations for Practice Leaders</vt:lpstr>
      <vt:lpstr>Theme 2:  Regaining Trust in Public Health</vt:lpstr>
      <vt:lpstr>PowerPoint Presentation</vt:lpstr>
      <vt:lpstr>Theme 2: Forecast Question 1</vt:lpstr>
      <vt:lpstr>Theme 2: Forecast Question 5</vt:lpstr>
      <vt:lpstr>Distribution of Accurate Medical Information</vt:lpstr>
      <vt:lpstr>Forecast Response</vt:lpstr>
      <vt:lpstr>Forecast Response</vt:lpstr>
      <vt:lpstr>Theme 2: Forecast Question 2</vt:lpstr>
      <vt:lpstr>Theme 2: Forecast Question 6</vt:lpstr>
      <vt:lpstr>Perceptions of Government Regulatory Bodies and Public Health Agencies</vt:lpstr>
      <vt:lpstr>Forecast Response</vt:lpstr>
      <vt:lpstr>Forecast Response</vt:lpstr>
      <vt:lpstr>Theme 2: Forecast Question 3</vt:lpstr>
      <vt:lpstr>Theme 2: Forecast Question 4</vt:lpstr>
      <vt:lpstr>Theme 2: Forecast Question 7</vt:lpstr>
      <vt:lpstr>Medical Decision-Making</vt:lpstr>
      <vt:lpstr>Forecast Response</vt:lpstr>
      <vt:lpstr>Forecast Response</vt:lpstr>
      <vt:lpstr>Forecast Response</vt:lpstr>
      <vt:lpstr>Theme 2: Forecast Question 8</vt:lpstr>
      <vt:lpstr>Partnerships with Community Organizations</vt:lpstr>
      <vt:lpstr>Forecast Response</vt:lpstr>
      <vt:lpstr>Strategic Recommendations for Practice Leaders</vt:lpstr>
      <vt:lpstr>Theme 3:  Addressing Health Disparities in Health Systems: From Awareness to Action</vt:lpstr>
      <vt:lpstr>PowerPoint Presentation</vt:lpstr>
      <vt:lpstr>Theme 3: Forecast Question 1</vt:lpstr>
      <vt:lpstr>Theme 3: Forecast Question 2</vt:lpstr>
      <vt:lpstr>Mental Health</vt:lpstr>
      <vt:lpstr>Forecast Response</vt:lpstr>
      <vt:lpstr>Forecast Response</vt:lpstr>
      <vt:lpstr>Theme 3: Forecast Question 3</vt:lpstr>
      <vt:lpstr>Theme 3: Forecast Question 4</vt:lpstr>
      <vt:lpstr>Theme 3: Forecast Question 5</vt:lpstr>
      <vt:lpstr>Social Determinants of Health (SDOH)</vt:lpstr>
      <vt:lpstr>Forecast Response</vt:lpstr>
      <vt:lpstr>Forecast Response</vt:lpstr>
      <vt:lpstr>Forecast Response</vt:lpstr>
      <vt:lpstr>Theme 3: Forecast Question 6</vt:lpstr>
      <vt:lpstr>Workforce Diversity</vt:lpstr>
      <vt:lpstr>Forecast Response</vt:lpstr>
      <vt:lpstr>Strategic Recommendations for Practice Leaders</vt:lpstr>
      <vt:lpstr>Theme 4:  Patient-Centric Healthcare Delivery</vt:lpstr>
      <vt:lpstr>PowerPoint Presentation</vt:lpstr>
      <vt:lpstr>Theme 4: Forecast Question 4</vt:lpstr>
      <vt:lpstr>Healthcare Without Boundaries and Pharmacy Without Walls</vt:lpstr>
      <vt:lpstr>Forecast Response</vt:lpstr>
      <vt:lpstr>Theme 4: Forecast Question 7</vt:lpstr>
      <vt:lpstr>Telehealth</vt:lpstr>
      <vt:lpstr>Forecast Response</vt:lpstr>
      <vt:lpstr>Theme 4: Forecast Question 8</vt:lpstr>
      <vt:lpstr>Pharmacogenomics</vt:lpstr>
      <vt:lpstr>Forecast Response</vt:lpstr>
      <vt:lpstr>Strategic Recommendations for Practice Leaders</vt:lpstr>
      <vt:lpstr>Theme 5:  Reliance on Technology: Opportunities and Risks</vt:lpstr>
      <vt:lpstr>PowerPoint Presentation</vt:lpstr>
      <vt:lpstr>Theme 5: Forecast Question 1</vt:lpstr>
      <vt:lpstr>Artificial Intelligence (AI) Safety and Effectiveness</vt:lpstr>
      <vt:lpstr>Forecast Response</vt:lpstr>
      <vt:lpstr>Healthcare Systems Responsibility with Artificial Intelligence</vt:lpstr>
      <vt:lpstr>Theme 5: Forecast Question 3</vt:lpstr>
      <vt:lpstr>Advanced Clinical Decision Support</vt:lpstr>
      <vt:lpstr>Forecast Response</vt:lpstr>
      <vt:lpstr>Theme 5: Forecast Question 6</vt:lpstr>
      <vt:lpstr>Cybersecurity</vt:lpstr>
      <vt:lpstr>Forecast Response</vt:lpstr>
      <vt:lpstr>Strategic Recommendations for Practice Leaders</vt:lpstr>
      <vt:lpstr>Theme 6:  Strengthening the Foundation of the Pharmacy Enterprise: Workforce Planning and Optimization</vt:lpstr>
      <vt:lpstr>PowerPoint Presentation</vt:lpstr>
      <vt:lpstr>Theme 6: Forecast Question 1</vt:lpstr>
      <vt:lpstr>A Changing Workforce</vt:lpstr>
      <vt:lpstr>Forecast Response</vt:lpstr>
      <vt:lpstr>Theme 6: Forecast Question 3</vt:lpstr>
      <vt:lpstr>Recruitment and Development</vt:lpstr>
      <vt:lpstr>Forecast Response</vt:lpstr>
      <vt:lpstr>Theme 6: Forecast Question 4</vt:lpstr>
      <vt:lpstr>Pharmacist Vacancies and Decreasing Pharmacy School Enrollment</vt:lpstr>
      <vt:lpstr>Forecast Response</vt:lpstr>
      <vt:lpstr>Theme 6: Forecast Question 2</vt:lpstr>
      <vt:lpstr>Pharmacy Workforce Model Changes</vt:lpstr>
      <vt:lpstr>Forecast Response</vt:lpstr>
      <vt:lpstr>Theme 6: Forecast Question 7</vt:lpstr>
      <vt:lpstr>Pharmacy Workforce Model Changes</vt:lpstr>
      <vt:lpstr>Forecast Response</vt:lpstr>
      <vt:lpstr>A Sustainable Model for Job Satisfaction</vt:lpstr>
      <vt:lpstr>Strategic Recommendations for Practice Leaders</vt:lpstr>
      <vt:lpstr>Pharmacy Preparedness</vt:lpstr>
      <vt:lpstr>Are We Prepared for Change? (Selected Questions from Themes) (Presenter see notes)</vt:lpstr>
      <vt:lpstr>Are We Prepared for Change? (Selected Questions from Themes) (Presenter see notes)</vt:lpstr>
      <vt:lpstr>Are We Prepared for Change? (Selected Questions from Themes) (Presenter see notes)</vt:lpstr>
      <vt:lpstr>Case Study Transition</vt:lpstr>
      <vt:lpstr>PowerPoint Presentation</vt:lpstr>
      <vt:lpstr>Large Group Wrap-Up</vt:lpstr>
      <vt:lpstr>Conclusion</vt:lpstr>
      <vt:lpstr>Group Q&amp;A</vt:lpstr>
    </vt:vector>
  </TitlesOfParts>
  <Company>ASHP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Quyen Dinh</dc:creator>
  <cp:lastModifiedBy>David Chen</cp:lastModifiedBy>
  <cp:revision>20</cp:revision>
  <dcterms:created xsi:type="dcterms:W3CDTF">2023-03-30T12:32:08Z</dcterms:created>
  <dcterms:modified xsi:type="dcterms:W3CDTF">2026-05-07T17:16:49Z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4189700.00000000</vt:lpwstr>
  </property>
  <property fmtid="{D5CDD505-2E9C-101B-9397-08002B2CF9AE}" pid="3" name="ContentTypeId">
    <vt:lpwstr>0x010100864B6C84BED7E74E96B907CC4D6F1C16</vt:lpwstr>
  </property>
</Properties>
</file>