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6"/>
  </p:notesMasterIdLst>
  <p:sldIdLst>
    <p:sldId id="516" r:id="rId5"/>
    <p:sldId id="512" r:id="rId6"/>
    <p:sldId id="514" r:id="rId7"/>
    <p:sldId id="515" r:id="rId8"/>
    <p:sldId id="510" r:id="rId9"/>
    <p:sldId id="256" r:id="rId10"/>
    <p:sldId id="280" r:id="rId11"/>
    <p:sldId id="282" r:id="rId12"/>
    <p:sldId id="283" r:id="rId13"/>
    <p:sldId id="284" r:id="rId14"/>
    <p:sldId id="287" r:id="rId15"/>
    <p:sldId id="288" r:id="rId16"/>
    <p:sldId id="289" r:id="rId17"/>
    <p:sldId id="412" r:id="rId18"/>
    <p:sldId id="291" r:id="rId19"/>
    <p:sldId id="292" r:id="rId20"/>
    <p:sldId id="293" r:id="rId21"/>
    <p:sldId id="294" r:id="rId22"/>
    <p:sldId id="295" r:id="rId23"/>
    <p:sldId id="296" r:id="rId24"/>
    <p:sldId id="297" r:id="rId25"/>
    <p:sldId id="300" r:id="rId26"/>
    <p:sldId id="301" r:id="rId27"/>
    <p:sldId id="298" r:id="rId28"/>
    <p:sldId id="299" r:id="rId29"/>
    <p:sldId id="306" r:id="rId30"/>
    <p:sldId id="302" r:id="rId31"/>
    <p:sldId id="303" r:id="rId32"/>
    <p:sldId id="312" r:id="rId33"/>
    <p:sldId id="313" r:id="rId34"/>
    <p:sldId id="491" r:id="rId35"/>
    <p:sldId id="492" r:id="rId36"/>
    <p:sldId id="493" r:id="rId37"/>
    <p:sldId id="494" r:id="rId38"/>
    <p:sldId id="495" r:id="rId39"/>
    <p:sldId id="496" r:id="rId40"/>
    <p:sldId id="497" r:id="rId41"/>
    <p:sldId id="498" r:id="rId42"/>
    <p:sldId id="499" r:id="rId43"/>
    <p:sldId id="500" r:id="rId44"/>
    <p:sldId id="501" r:id="rId45"/>
    <p:sldId id="502" r:id="rId46"/>
    <p:sldId id="503" r:id="rId47"/>
    <p:sldId id="504" r:id="rId48"/>
    <p:sldId id="505" r:id="rId49"/>
    <p:sldId id="506" r:id="rId50"/>
    <p:sldId id="507" r:id="rId51"/>
    <p:sldId id="508" r:id="rId52"/>
    <p:sldId id="509" r:id="rId53"/>
    <p:sldId id="336" r:id="rId54"/>
    <p:sldId id="468" r:id="rId55"/>
    <p:sldId id="469" r:id="rId56"/>
    <p:sldId id="470" r:id="rId57"/>
    <p:sldId id="471" r:id="rId58"/>
    <p:sldId id="472" r:id="rId59"/>
    <p:sldId id="473" r:id="rId60"/>
    <p:sldId id="474" r:id="rId61"/>
    <p:sldId id="475" r:id="rId62"/>
    <p:sldId id="476" r:id="rId63"/>
    <p:sldId id="477" r:id="rId64"/>
    <p:sldId id="478" r:id="rId65"/>
    <p:sldId id="479" r:id="rId66"/>
    <p:sldId id="480" r:id="rId67"/>
    <p:sldId id="481" r:id="rId68"/>
    <p:sldId id="482" r:id="rId69"/>
    <p:sldId id="483" r:id="rId70"/>
    <p:sldId id="484" r:id="rId71"/>
    <p:sldId id="485" r:id="rId72"/>
    <p:sldId id="486" r:id="rId73"/>
    <p:sldId id="487" r:id="rId74"/>
    <p:sldId id="488" r:id="rId75"/>
    <p:sldId id="489" r:id="rId76"/>
    <p:sldId id="490" r:id="rId77"/>
    <p:sldId id="354" r:id="rId78"/>
    <p:sldId id="457" r:id="rId79"/>
    <p:sldId id="458" r:id="rId80"/>
    <p:sldId id="459" r:id="rId81"/>
    <p:sldId id="460" r:id="rId82"/>
    <p:sldId id="461" r:id="rId83"/>
    <p:sldId id="462" r:id="rId84"/>
    <p:sldId id="463" r:id="rId85"/>
    <p:sldId id="464" r:id="rId86"/>
    <p:sldId id="465" r:id="rId87"/>
    <p:sldId id="466" r:id="rId88"/>
    <p:sldId id="467" r:id="rId89"/>
    <p:sldId id="366" r:id="rId90"/>
    <p:sldId id="418" r:id="rId91"/>
    <p:sldId id="419" r:id="rId92"/>
    <p:sldId id="420" r:id="rId93"/>
    <p:sldId id="421" r:id="rId94"/>
    <p:sldId id="422" r:id="rId95"/>
    <p:sldId id="423" r:id="rId96"/>
    <p:sldId id="424" r:id="rId97"/>
    <p:sldId id="425" r:id="rId98"/>
    <p:sldId id="426" r:id="rId99"/>
    <p:sldId id="427" r:id="rId100"/>
    <p:sldId id="428" r:id="rId101"/>
    <p:sldId id="429" r:id="rId102"/>
    <p:sldId id="430" r:id="rId103"/>
    <p:sldId id="431" r:id="rId104"/>
    <p:sldId id="379" r:id="rId105"/>
    <p:sldId id="432" r:id="rId106"/>
    <p:sldId id="433" r:id="rId107"/>
    <p:sldId id="434" r:id="rId108"/>
    <p:sldId id="435" r:id="rId109"/>
    <p:sldId id="436" r:id="rId110"/>
    <p:sldId id="437" r:id="rId111"/>
    <p:sldId id="438" r:id="rId112"/>
    <p:sldId id="439" r:id="rId113"/>
    <p:sldId id="440" r:id="rId114"/>
    <p:sldId id="441" r:id="rId115"/>
    <p:sldId id="442" r:id="rId116"/>
    <p:sldId id="443" r:id="rId117"/>
    <p:sldId id="444" r:id="rId118"/>
    <p:sldId id="445" r:id="rId119"/>
    <p:sldId id="446" r:id="rId120"/>
    <p:sldId id="447" r:id="rId121"/>
    <p:sldId id="448" r:id="rId122"/>
    <p:sldId id="449" r:id="rId123"/>
    <p:sldId id="450" r:id="rId124"/>
    <p:sldId id="451" r:id="rId125"/>
    <p:sldId id="452" r:id="rId126"/>
    <p:sldId id="453" r:id="rId127"/>
    <p:sldId id="454" r:id="rId128"/>
    <p:sldId id="455" r:id="rId129"/>
    <p:sldId id="456" r:id="rId130"/>
    <p:sldId id="406" r:id="rId131"/>
    <p:sldId id="407" r:id="rId132"/>
    <p:sldId id="408" r:id="rId133"/>
    <p:sldId id="409" r:id="rId134"/>
    <p:sldId id="410" r:id="rId1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CE5"/>
    <a:srgbClr val="DDDDDD"/>
    <a:srgbClr val="006EB7"/>
    <a:srgbClr val="F479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E9E4D5-7304-4F72-950D-70F0AE34AFE0}" v="18" dt="2024-04-26T20:49:20.2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33" autoAdjust="0"/>
    <p:restoredTop sz="79661" autoAdjust="0"/>
  </p:normalViewPr>
  <p:slideViewPr>
    <p:cSldViewPr snapToGrid="0">
      <p:cViewPr varScale="1">
        <p:scale>
          <a:sx n="88" d="100"/>
          <a:sy n="88" d="100"/>
        </p:scale>
        <p:origin x="1368" y="84"/>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viewProps" Target="view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BE4E25-2AEE-4D4B-9B13-D30B98C994EE}" type="datetimeFigureOut">
              <a:rPr lang="en-US" smtClean="0"/>
              <a:t>5/7/2026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228E66-AFA7-4722-AD3B-5A50D7096067}" type="slidenum">
              <a:rPr lang="en-US" smtClean="0"/>
              <a:t>‹#›</a:t>
            </a:fld>
            <a:endParaRPr lang="en-US" dirty="0"/>
          </a:p>
        </p:txBody>
      </p:sp>
    </p:spTree>
    <p:extLst>
      <p:ext uri="{BB962C8B-B14F-4D97-AF65-F5344CB8AC3E}">
        <p14:creationId xmlns:p14="http://schemas.microsoft.com/office/powerpoint/2010/main" val="386124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28E66-AFA7-4722-AD3B-5A50D7096067}" type="slidenum">
              <a:rPr lang="en-US" smtClean="0"/>
              <a:t>1</a:t>
            </a:fld>
            <a:endParaRPr lang="en-US" dirty="0"/>
          </a:p>
        </p:txBody>
      </p:sp>
    </p:spTree>
    <p:extLst>
      <p:ext uri="{BB962C8B-B14F-4D97-AF65-F5344CB8AC3E}">
        <p14:creationId xmlns:p14="http://schemas.microsoft.com/office/powerpoint/2010/main" val="401366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28E66-AFA7-4722-AD3B-5A50D7096067}" type="slidenum">
              <a:rPr lang="en-US" smtClean="0"/>
              <a:t>22</a:t>
            </a:fld>
            <a:endParaRPr lang="en-US" dirty="0"/>
          </a:p>
        </p:txBody>
      </p:sp>
    </p:spTree>
    <p:extLst>
      <p:ext uri="{BB962C8B-B14F-4D97-AF65-F5344CB8AC3E}">
        <p14:creationId xmlns:p14="http://schemas.microsoft.com/office/powerpoint/2010/main" val="3604426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28E66-AFA7-4722-AD3B-5A50D7096067}" type="slidenum">
              <a:rPr lang="en-US" smtClean="0"/>
              <a:t>29</a:t>
            </a:fld>
            <a:endParaRPr lang="en-US" dirty="0"/>
          </a:p>
        </p:txBody>
      </p:sp>
    </p:spTree>
    <p:extLst>
      <p:ext uri="{BB962C8B-B14F-4D97-AF65-F5344CB8AC3E}">
        <p14:creationId xmlns:p14="http://schemas.microsoft.com/office/powerpoint/2010/main" val="3615272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28E66-AFA7-4722-AD3B-5A50D7096067}" type="slidenum">
              <a:rPr lang="en-US" smtClean="0"/>
              <a:t>6</a:t>
            </a:fld>
            <a:endParaRPr lang="en-US" dirty="0"/>
          </a:p>
        </p:txBody>
      </p:sp>
    </p:spTree>
    <p:extLst>
      <p:ext uri="{BB962C8B-B14F-4D97-AF65-F5344CB8AC3E}">
        <p14:creationId xmlns:p14="http://schemas.microsoft.com/office/powerpoint/2010/main" val="2784579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please replace the ASHP Foundation logo? This one is blurry on a big screen. </a:t>
            </a:r>
          </a:p>
        </p:txBody>
      </p:sp>
      <p:sp>
        <p:nvSpPr>
          <p:cNvPr id="4" name="Slide Number Placeholder 3"/>
          <p:cNvSpPr>
            <a:spLocks noGrp="1"/>
          </p:cNvSpPr>
          <p:nvPr>
            <p:ph type="sldNum" sz="quarter" idx="5"/>
          </p:nvPr>
        </p:nvSpPr>
        <p:spPr/>
        <p:txBody>
          <a:bodyPr/>
          <a:lstStyle/>
          <a:p>
            <a:fld id="{B6228E66-AFA7-4722-AD3B-5A50D7096067}" type="slidenum">
              <a:rPr lang="en-US" smtClean="0"/>
              <a:t>7</a:t>
            </a:fld>
            <a:endParaRPr lang="en-US" dirty="0"/>
          </a:p>
        </p:txBody>
      </p:sp>
    </p:spTree>
    <p:extLst>
      <p:ext uri="{BB962C8B-B14F-4D97-AF65-F5344CB8AC3E}">
        <p14:creationId xmlns:p14="http://schemas.microsoft.com/office/powerpoint/2010/main" val="651146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28E66-AFA7-4722-AD3B-5A50D7096067}" type="slidenum">
              <a:rPr lang="en-US" smtClean="0"/>
              <a:t>8</a:t>
            </a:fld>
            <a:endParaRPr lang="en-US" dirty="0"/>
          </a:p>
        </p:txBody>
      </p:sp>
    </p:spTree>
    <p:extLst>
      <p:ext uri="{BB962C8B-B14F-4D97-AF65-F5344CB8AC3E}">
        <p14:creationId xmlns:p14="http://schemas.microsoft.com/office/powerpoint/2010/main" val="2955926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28E66-AFA7-4722-AD3B-5A50D7096067}" type="slidenum">
              <a:rPr lang="en-US" smtClean="0"/>
              <a:t>10</a:t>
            </a:fld>
            <a:endParaRPr lang="en-US" dirty="0"/>
          </a:p>
        </p:txBody>
      </p:sp>
    </p:spTree>
    <p:extLst>
      <p:ext uri="{BB962C8B-B14F-4D97-AF65-F5344CB8AC3E}">
        <p14:creationId xmlns:p14="http://schemas.microsoft.com/office/powerpoint/2010/main" val="873670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28E66-AFA7-4722-AD3B-5A50D7096067}" type="slidenum">
              <a:rPr lang="en-US" smtClean="0"/>
              <a:t>12</a:t>
            </a:fld>
            <a:endParaRPr lang="en-US" dirty="0"/>
          </a:p>
        </p:txBody>
      </p:sp>
    </p:spTree>
    <p:extLst>
      <p:ext uri="{BB962C8B-B14F-4D97-AF65-F5344CB8AC3E}">
        <p14:creationId xmlns:p14="http://schemas.microsoft.com/office/powerpoint/2010/main" val="1636108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28E66-AFA7-4722-AD3B-5A50D7096067}" type="slidenum">
              <a:rPr lang="en-US" smtClean="0"/>
              <a:t>14</a:t>
            </a:fld>
            <a:endParaRPr lang="en-US" dirty="0"/>
          </a:p>
        </p:txBody>
      </p:sp>
    </p:spTree>
    <p:extLst>
      <p:ext uri="{BB962C8B-B14F-4D97-AF65-F5344CB8AC3E}">
        <p14:creationId xmlns:p14="http://schemas.microsoft.com/office/powerpoint/2010/main" val="234707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28E66-AFA7-4722-AD3B-5A50D7096067}" type="slidenum">
              <a:rPr lang="en-US" smtClean="0"/>
              <a:t>17</a:t>
            </a:fld>
            <a:endParaRPr lang="en-US" dirty="0"/>
          </a:p>
        </p:txBody>
      </p:sp>
    </p:spTree>
    <p:extLst>
      <p:ext uri="{BB962C8B-B14F-4D97-AF65-F5344CB8AC3E}">
        <p14:creationId xmlns:p14="http://schemas.microsoft.com/office/powerpoint/2010/main" val="216232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28E66-AFA7-4722-AD3B-5A50D7096067}" type="slidenum">
              <a:rPr lang="en-US" smtClean="0"/>
              <a:t>19</a:t>
            </a:fld>
            <a:endParaRPr lang="en-US" dirty="0"/>
          </a:p>
        </p:txBody>
      </p:sp>
    </p:spTree>
    <p:extLst>
      <p:ext uri="{BB962C8B-B14F-4D97-AF65-F5344CB8AC3E}">
        <p14:creationId xmlns:p14="http://schemas.microsoft.com/office/powerpoint/2010/main" val="12826021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r="-1298"/>
          <a:stretch/>
        </p:blipFill>
        <p:spPr>
          <a:xfrm>
            <a:off x="-1" y="0"/>
            <a:ext cx="6389077" cy="6858000"/>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584985" y="0"/>
            <a:ext cx="10607015" cy="6858000"/>
          </a:xfrm>
          <a:prstGeom prst="rect">
            <a:avLst/>
          </a:prstGeom>
        </p:spPr>
      </p:pic>
      <p:sp>
        <p:nvSpPr>
          <p:cNvPr id="2" name="Title 1"/>
          <p:cNvSpPr>
            <a:spLocks noGrp="1"/>
          </p:cNvSpPr>
          <p:nvPr>
            <p:ph type="ctrTitle"/>
          </p:nvPr>
        </p:nvSpPr>
        <p:spPr>
          <a:xfrm>
            <a:off x="5776686" y="786187"/>
            <a:ext cx="5887575" cy="2387600"/>
          </a:xfrm>
        </p:spPr>
        <p:txBody>
          <a:bodyPr anchor="b">
            <a:normAutofit/>
          </a:bodyPr>
          <a:lstStyle>
            <a:lvl1pPr algn="ctr">
              <a:defRPr sz="54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776686" y="3442446"/>
            <a:ext cx="5887574" cy="1479177"/>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33387" y="5691187"/>
            <a:ext cx="1530874" cy="777875"/>
          </a:xfrm>
          <a:prstGeom prst="rect">
            <a:avLst/>
          </a:prstGeom>
        </p:spPr>
      </p:pic>
      <p:cxnSp>
        <p:nvCxnSpPr>
          <p:cNvPr id="13" name="Straight Connector 12"/>
          <p:cNvCxnSpPr/>
          <p:nvPr userDrawn="1"/>
        </p:nvCxnSpPr>
        <p:spPr>
          <a:xfrm>
            <a:off x="8403600" y="3309041"/>
            <a:ext cx="62776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43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lgn="l">
              <a:defRPr/>
            </a:lvl1pPr>
          </a:lstStyle>
          <a:p>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buClr>
                <a:srgbClr val="F47933"/>
              </a:buClr>
              <a:defRPr/>
            </a:lvl1pPr>
            <a:lvl2pPr>
              <a:buClr>
                <a:srgbClr val="F47933"/>
              </a:buClr>
              <a:defRPr/>
            </a:lvl2pPr>
            <a:lvl3pPr>
              <a:buClr>
                <a:srgbClr val="F47933"/>
              </a:buClr>
              <a:defRPr/>
            </a:lvl3pPr>
            <a:lvl4pPr>
              <a:buClr>
                <a:srgbClr val="F47933"/>
              </a:buClr>
              <a:defRPr/>
            </a:lvl4pPr>
            <a:lvl5pPr>
              <a:buClr>
                <a:srgbClr val="F4793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buClr>
                <a:srgbClr val="F47933"/>
              </a:buClr>
              <a:defRPr/>
            </a:lvl1pPr>
            <a:lvl2pPr>
              <a:buClr>
                <a:srgbClr val="F47933"/>
              </a:buClr>
              <a:defRPr/>
            </a:lvl2pPr>
            <a:lvl3pPr>
              <a:buClr>
                <a:srgbClr val="F47933"/>
              </a:buClr>
              <a:defRPr/>
            </a:lvl3pPr>
            <a:lvl4pPr>
              <a:buClr>
                <a:srgbClr val="F47933"/>
              </a:buClr>
              <a:defRPr/>
            </a:lvl4pPr>
            <a:lvl5pPr>
              <a:buClr>
                <a:srgbClr val="F4793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0840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endParaRPr lang="en-US" dirty="0"/>
          </a:p>
        </p:txBody>
      </p:sp>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76280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694213"/>
            <a:ext cx="5157787" cy="3495449"/>
          </a:xfrm>
        </p:spPr>
        <p:txBody>
          <a:bodyPr/>
          <a:lstStyle>
            <a:lvl1pPr>
              <a:buClr>
                <a:srgbClr val="F47933"/>
              </a:buClr>
              <a:defRPr/>
            </a:lvl1pPr>
            <a:lvl2pPr>
              <a:buClr>
                <a:srgbClr val="F47933"/>
              </a:buClr>
              <a:defRPr/>
            </a:lvl2pPr>
            <a:lvl3pPr>
              <a:buClr>
                <a:srgbClr val="F47933"/>
              </a:buClr>
              <a:defRPr/>
            </a:lvl3pPr>
            <a:lvl4pPr>
              <a:buClr>
                <a:srgbClr val="F47933"/>
              </a:buClr>
              <a:defRPr/>
            </a:lvl4pPr>
            <a:lvl5pPr>
              <a:buClr>
                <a:srgbClr val="F4793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76280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694213"/>
            <a:ext cx="5183188" cy="3495449"/>
          </a:xfrm>
        </p:spPr>
        <p:txBody>
          <a:bodyPr/>
          <a:lstStyle>
            <a:lvl1pPr>
              <a:buClr>
                <a:srgbClr val="F47933"/>
              </a:buClr>
              <a:defRPr/>
            </a:lvl1pPr>
            <a:lvl2pPr>
              <a:buClr>
                <a:srgbClr val="F47933"/>
              </a:buClr>
              <a:defRPr/>
            </a:lvl2pPr>
            <a:lvl3pPr>
              <a:buClr>
                <a:srgbClr val="F47933"/>
              </a:buClr>
              <a:defRPr/>
            </a:lvl3pPr>
            <a:lvl4pPr>
              <a:buClr>
                <a:srgbClr val="F47933"/>
              </a:buClr>
              <a:defRPr/>
            </a:lvl4pPr>
            <a:lvl5pPr>
              <a:buClr>
                <a:srgbClr val="F4793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1945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mparison">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6194424" y="7257"/>
            <a:ext cx="5997575" cy="6850742"/>
          </a:xfrm>
          <a:prstGeom prst="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0" y="7257"/>
            <a:ext cx="5997575" cy="6850743"/>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13"/>
          <p:cNvSpPr>
            <a:spLocks noGrp="1"/>
          </p:cNvSpPr>
          <p:nvPr>
            <p:ph type="pic" sz="quarter" idx="11"/>
          </p:nvPr>
        </p:nvSpPr>
        <p:spPr>
          <a:xfrm>
            <a:off x="0" y="0"/>
            <a:ext cx="5997575" cy="2061566"/>
          </a:xfrm>
          <a:solidFill>
            <a:schemeClr val="bg1">
              <a:lumMod val="95000"/>
            </a:schemeClr>
          </a:solidFill>
        </p:spPr>
        <p:txBody>
          <a:bodyPr/>
          <a:lstStyle/>
          <a:p>
            <a:r>
              <a:rPr lang="en-US" dirty="0"/>
              <a:t>Click icon to add picture</a:t>
            </a:r>
          </a:p>
        </p:txBody>
      </p:sp>
      <p:sp>
        <p:nvSpPr>
          <p:cNvPr id="3" name="Text Placeholder 2"/>
          <p:cNvSpPr>
            <a:spLocks noGrp="1"/>
          </p:cNvSpPr>
          <p:nvPr>
            <p:ph type="body" idx="1"/>
          </p:nvPr>
        </p:nvSpPr>
        <p:spPr>
          <a:xfrm>
            <a:off x="401185" y="2293651"/>
            <a:ext cx="5157787" cy="823912"/>
          </a:xfrm>
          <a:solidFill>
            <a:schemeClr val="accent1"/>
          </a:solidFill>
        </p:spPr>
        <p:txBody>
          <a:bodyPr anchor="ctr" anchorCtr="0">
            <a:normAutofit/>
          </a:bodyPr>
          <a:lstStyle>
            <a:lvl1pPr marL="0" indent="0" algn="ctr">
              <a:buNone/>
              <a:defRPr sz="3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19894" y="3342390"/>
            <a:ext cx="5139078" cy="2847273"/>
          </a:xfrm>
        </p:spPr>
        <p:txBody>
          <a:bodyPr>
            <a:normAutofit/>
          </a:bodyPr>
          <a:lstStyle>
            <a:lvl1pPr>
              <a:buClr>
                <a:schemeClr val="bg2"/>
              </a:buClr>
              <a:defRPr sz="2400">
                <a:solidFill>
                  <a:schemeClr val="bg1"/>
                </a:solidFill>
              </a:defRPr>
            </a:lvl1pPr>
            <a:lvl2pPr>
              <a:buClr>
                <a:schemeClr val="bg2"/>
              </a:buClr>
              <a:defRPr sz="2000">
                <a:solidFill>
                  <a:schemeClr val="bg1"/>
                </a:solidFill>
              </a:defRPr>
            </a:lvl2pPr>
            <a:lvl3pPr>
              <a:buClr>
                <a:schemeClr val="bg2"/>
              </a:buClr>
              <a:defRPr sz="1800">
                <a:solidFill>
                  <a:schemeClr val="bg1"/>
                </a:solidFill>
              </a:defRPr>
            </a:lvl3pPr>
            <a:lvl4pPr>
              <a:buClr>
                <a:schemeClr val="bg2"/>
              </a:buClr>
              <a:defRPr sz="1600">
                <a:solidFill>
                  <a:schemeClr val="bg1"/>
                </a:solidFill>
              </a:defRPr>
            </a:lvl4pPr>
            <a:lvl5pPr>
              <a:buClr>
                <a:schemeClr val="bg2"/>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3"/>
          <p:cNvSpPr>
            <a:spLocks noGrp="1"/>
          </p:cNvSpPr>
          <p:nvPr>
            <p:ph type="pic" sz="quarter" idx="10"/>
          </p:nvPr>
        </p:nvSpPr>
        <p:spPr>
          <a:xfrm>
            <a:off x="6194425" y="1"/>
            <a:ext cx="5997575" cy="2068824"/>
          </a:xfrm>
          <a:solidFill>
            <a:schemeClr val="bg1">
              <a:lumMod val="95000"/>
            </a:schemeClr>
          </a:solidFill>
        </p:spPr>
        <p:txBody>
          <a:bodyPr/>
          <a:lstStyle/>
          <a:p>
            <a:r>
              <a:rPr lang="en-US" dirty="0"/>
              <a:t>Click icon to add picture</a:t>
            </a:r>
          </a:p>
        </p:txBody>
      </p:sp>
      <p:sp>
        <p:nvSpPr>
          <p:cNvPr id="16" name="Text Placeholder 2"/>
          <p:cNvSpPr>
            <a:spLocks noGrp="1"/>
          </p:cNvSpPr>
          <p:nvPr>
            <p:ph type="body" idx="12"/>
          </p:nvPr>
        </p:nvSpPr>
        <p:spPr>
          <a:xfrm>
            <a:off x="6620557" y="2293651"/>
            <a:ext cx="5157787" cy="823912"/>
          </a:xfrm>
          <a:noFill/>
        </p:spPr>
        <p:txBody>
          <a:bodyPr anchor="ctr" anchorCtr="0">
            <a:normAutofit/>
          </a:bodyPr>
          <a:lstStyle>
            <a:lvl1pPr marL="0" indent="0" algn="ctr">
              <a:buNone/>
              <a:defRPr sz="3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3"/>
          <p:cNvSpPr>
            <a:spLocks noGrp="1"/>
          </p:cNvSpPr>
          <p:nvPr>
            <p:ph sz="half" idx="13"/>
          </p:nvPr>
        </p:nvSpPr>
        <p:spPr>
          <a:xfrm>
            <a:off x="6639266" y="3342390"/>
            <a:ext cx="5139078" cy="2847273"/>
          </a:xfrm>
        </p:spPr>
        <p:txBody>
          <a:bodyPr>
            <a:normAutofit/>
          </a:bodyPr>
          <a:lstStyle>
            <a:lvl1pPr>
              <a:buClr>
                <a:schemeClr val="tx2"/>
              </a:buClr>
              <a:defRPr sz="2400">
                <a:solidFill>
                  <a:schemeClr val="bg1"/>
                </a:solidFill>
              </a:defRPr>
            </a:lvl1pPr>
            <a:lvl2pPr>
              <a:buClr>
                <a:schemeClr val="tx2"/>
              </a:buClr>
              <a:defRPr sz="2000">
                <a:solidFill>
                  <a:schemeClr val="bg1"/>
                </a:solidFill>
              </a:defRPr>
            </a:lvl2pPr>
            <a:lvl3pPr>
              <a:buClr>
                <a:schemeClr val="tx2"/>
              </a:buClr>
              <a:defRPr sz="1800">
                <a:solidFill>
                  <a:schemeClr val="bg1"/>
                </a:solidFill>
              </a:defRPr>
            </a:lvl3pPr>
            <a:lvl4pPr>
              <a:buClr>
                <a:schemeClr val="tx2"/>
              </a:buClr>
              <a:defRPr sz="1600">
                <a:solidFill>
                  <a:schemeClr val="bg1"/>
                </a:solidFill>
              </a:defRPr>
            </a:lvl4pPr>
            <a:lvl5pPr>
              <a:buClr>
                <a:schemeClr val="tx2"/>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0" y="2068825"/>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3237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32880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grpSp>
        <p:nvGrpSpPr>
          <p:cNvPr id="23" name="Group 22"/>
          <p:cNvGrpSpPr/>
          <p:nvPr userDrawn="1"/>
        </p:nvGrpSpPr>
        <p:grpSpPr>
          <a:xfrm>
            <a:off x="5461635" y="460609"/>
            <a:ext cx="6408420" cy="5943600"/>
            <a:chOff x="5461635" y="466725"/>
            <a:chExt cx="6408420" cy="5943600"/>
          </a:xfrm>
        </p:grpSpPr>
        <p:sp>
          <p:nvSpPr>
            <p:cNvPr id="24" name="Rectangle 23"/>
            <p:cNvSpPr/>
            <p:nvPr userDrawn="1"/>
          </p:nvSpPr>
          <p:spPr>
            <a:xfrm>
              <a:off x="8665845" y="3438525"/>
              <a:ext cx="3204210" cy="29718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ctr">
              <a:normAutofit/>
            </a:bodyPr>
            <a:lstStyle/>
            <a:p>
              <a:pPr algn="ctr"/>
              <a:endParaRPr lang="en-US" dirty="0"/>
            </a:p>
          </p:txBody>
        </p:sp>
        <p:sp>
          <p:nvSpPr>
            <p:cNvPr id="25" name="Rectangle 24"/>
            <p:cNvSpPr/>
            <p:nvPr userDrawn="1"/>
          </p:nvSpPr>
          <p:spPr>
            <a:xfrm>
              <a:off x="5461635" y="466725"/>
              <a:ext cx="3204210" cy="2971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US" dirty="0"/>
            </a:p>
          </p:txBody>
        </p:sp>
        <p:sp>
          <p:nvSpPr>
            <p:cNvPr id="26" name="Rectangle 25"/>
            <p:cNvSpPr/>
            <p:nvPr userDrawn="1"/>
          </p:nvSpPr>
          <p:spPr>
            <a:xfrm>
              <a:off x="8665845" y="466725"/>
              <a:ext cx="3204210" cy="29718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rmAutofit/>
            </a:bodyPr>
            <a:lstStyle/>
            <a:p>
              <a:pPr algn="ctr"/>
              <a:endParaRPr lang="en-US" dirty="0"/>
            </a:p>
          </p:txBody>
        </p:sp>
        <p:sp>
          <p:nvSpPr>
            <p:cNvPr id="27" name="Rectangle 26"/>
            <p:cNvSpPr/>
            <p:nvPr userDrawn="1"/>
          </p:nvSpPr>
          <p:spPr>
            <a:xfrm>
              <a:off x="5461635" y="3438525"/>
              <a:ext cx="3204210" cy="2971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rmAutofit/>
            </a:bodyPr>
            <a:lstStyle/>
            <a:p>
              <a:pPr algn="ctr"/>
              <a:endParaRPr lang="en-US" dirty="0"/>
            </a:p>
          </p:txBody>
        </p:sp>
      </p:grpSp>
      <p:sp>
        <p:nvSpPr>
          <p:cNvPr id="28" name="Rectangle 27"/>
          <p:cNvSpPr/>
          <p:nvPr userDrawn="1"/>
        </p:nvSpPr>
        <p:spPr>
          <a:xfrm>
            <a:off x="432435" y="466725"/>
            <a:ext cx="5029200" cy="5943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US" dirty="0"/>
          </a:p>
        </p:txBody>
      </p:sp>
      <p:sp>
        <p:nvSpPr>
          <p:cNvPr id="31" name="Title 6"/>
          <p:cNvSpPr txBox="1">
            <a:spLocks/>
          </p:cNvSpPr>
          <p:nvPr userDrawn="1"/>
        </p:nvSpPr>
        <p:spPr>
          <a:xfrm>
            <a:off x="690563" y="719440"/>
            <a:ext cx="4495800" cy="1120775"/>
          </a:xfrm>
          <a:prstGeom prst="rect">
            <a:avLst/>
          </a:prstGeom>
        </p:spPr>
        <p:txBody>
          <a:bodyPr vert="horz" wrap="square" lIns="91440" tIns="45720" rIns="91440" bIns="45720" rtlCol="0" anchor="b" anchorCtr="0">
            <a:norm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r>
              <a:rPr lang="en-US" dirty="0">
                <a:solidFill>
                  <a:schemeClr val="accent1"/>
                </a:solidFill>
              </a:rPr>
              <a:t>Click to edit Master title style</a:t>
            </a:r>
          </a:p>
        </p:txBody>
      </p:sp>
      <p:sp>
        <p:nvSpPr>
          <p:cNvPr id="32" name="Content Placeholder 8"/>
          <p:cNvSpPr>
            <a:spLocks noGrp="1"/>
          </p:cNvSpPr>
          <p:nvPr>
            <p:ph sz="quarter" idx="11"/>
          </p:nvPr>
        </p:nvSpPr>
        <p:spPr>
          <a:xfrm>
            <a:off x="690563" y="2306941"/>
            <a:ext cx="4495800" cy="2601944"/>
          </a:xfrm>
        </p:spPr>
        <p:txBody>
          <a:bodyPr wrap="square">
            <a:normAutofit/>
          </a:bodyPr>
          <a:lstStyle>
            <a:lvl1pPr marL="0" indent="0" algn="l">
              <a:buNone/>
              <a:defRPr sz="2400">
                <a:solidFill>
                  <a:schemeClr val="tx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US"/>
              <a:t>Edit Master text styles</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563" y="5749171"/>
            <a:ext cx="1057275" cy="537448"/>
          </a:xfrm>
          <a:prstGeom prst="rect">
            <a:avLst/>
          </a:prstGeom>
        </p:spPr>
      </p:pic>
      <p:sp>
        <p:nvSpPr>
          <p:cNvPr id="34" name="Text Placeholder 11"/>
          <p:cNvSpPr>
            <a:spLocks noGrp="1"/>
          </p:cNvSpPr>
          <p:nvPr>
            <p:ph type="body" sz="quarter" idx="12"/>
          </p:nvPr>
        </p:nvSpPr>
        <p:spPr>
          <a:xfrm>
            <a:off x="5788142" y="1876565"/>
            <a:ext cx="2551196" cy="1126517"/>
          </a:xfrm>
        </p:spPr>
        <p:txBody>
          <a:bodyPr>
            <a:normAutofit/>
          </a:bodyPr>
          <a:lstStyle>
            <a:lvl1pPr marL="0" indent="0" algn="ctr">
              <a:buNone/>
              <a:defRPr sz="2000" b="0">
                <a:solidFill>
                  <a:schemeClr val="bg1"/>
                </a:solidFill>
              </a:defRPr>
            </a:lvl1pPr>
          </a:lstStyle>
          <a:p>
            <a:pPr lvl="0"/>
            <a:r>
              <a:rPr lang="en-US"/>
              <a:t>Edit Master text styles</a:t>
            </a:r>
          </a:p>
        </p:txBody>
      </p:sp>
      <p:sp>
        <p:nvSpPr>
          <p:cNvPr id="35" name="Picture Placeholder 4"/>
          <p:cNvSpPr>
            <a:spLocks noGrp="1"/>
          </p:cNvSpPr>
          <p:nvPr>
            <p:ph type="pic" sz="quarter" idx="19"/>
          </p:nvPr>
        </p:nvSpPr>
        <p:spPr>
          <a:xfrm>
            <a:off x="6593205" y="701862"/>
            <a:ext cx="933450" cy="933450"/>
          </a:xfrm>
        </p:spPr>
        <p:txBody>
          <a:bodyPr>
            <a:normAutofit/>
          </a:bodyPr>
          <a:lstStyle>
            <a:lvl1pPr marL="0" indent="0" algn="ctr">
              <a:buNone/>
              <a:defRPr sz="1000">
                <a:solidFill>
                  <a:schemeClr val="bg1"/>
                </a:solidFill>
              </a:defRPr>
            </a:lvl1pPr>
          </a:lstStyle>
          <a:p>
            <a:r>
              <a:rPr lang="en-US" dirty="0"/>
              <a:t>Click icon to add picture</a:t>
            </a:r>
          </a:p>
        </p:txBody>
      </p:sp>
      <p:sp>
        <p:nvSpPr>
          <p:cNvPr id="36" name="Text Placeholder 11"/>
          <p:cNvSpPr>
            <a:spLocks noGrp="1"/>
          </p:cNvSpPr>
          <p:nvPr>
            <p:ph type="body" sz="quarter" idx="20"/>
          </p:nvPr>
        </p:nvSpPr>
        <p:spPr>
          <a:xfrm>
            <a:off x="9017343" y="1876565"/>
            <a:ext cx="2551196" cy="1126517"/>
          </a:xfrm>
        </p:spPr>
        <p:txBody>
          <a:bodyPr>
            <a:normAutofit/>
          </a:bodyPr>
          <a:lstStyle>
            <a:lvl1pPr marL="0" indent="0" algn="ctr">
              <a:buNone/>
              <a:defRPr sz="2000" b="0">
                <a:solidFill>
                  <a:schemeClr val="bg1"/>
                </a:solidFill>
              </a:defRPr>
            </a:lvl1pPr>
          </a:lstStyle>
          <a:p>
            <a:pPr lvl="0"/>
            <a:r>
              <a:rPr lang="en-US"/>
              <a:t>Edit Master text styles</a:t>
            </a:r>
          </a:p>
        </p:txBody>
      </p:sp>
      <p:sp>
        <p:nvSpPr>
          <p:cNvPr id="37" name="Picture Placeholder 4"/>
          <p:cNvSpPr>
            <a:spLocks noGrp="1"/>
          </p:cNvSpPr>
          <p:nvPr>
            <p:ph type="pic" sz="quarter" idx="21"/>
          </p:nvPr>
        </p:nvSpPr>
        <p:spPr>
          <a:xfrm>
            <a:off x="9822406" y="701862"/>
            <a:ext cx="933450" cy="933450"/>
          </a:xfrm>
        </p:spPr>
        <p:txBody>
          <a:bodyPr>
            <a:normAutofit/>
          </a:bodyPr>
          <a:lstStyle>
            <a:lvl1pPr marL="0" indent="0" algn="ctr">
              <a:buNone/>
              <a:defRPr sz="1000">
                <a:solidFill>
                  <a:schemeClr val="bg1"/>
                </a:solidFill>
              </a:defRPr>
            </a:lvl1pPr>
          </a:lstStyle>
          <a:p>
            <a:r>
              <a:rPr lang="en-US" dirty="0"/>
              <a:t>Click icon to add picture</a:t>
            </a:r>
          </a:p>
        </p:txBody>
      </p:sp>
      <p:sp>
        <p:nvSpPr>
          <p:cNvPr id="38" name="Text Placeholder 11"/>
          <p:cNvSpPr>
            <a:spLocks noGrp="1"/>
          </p:cNvSpPr>
          <p:nvPr>
            <p:ph type="body" sz="quarter" idx="22"/>
          </p:nvPr>
        </p:nvSpPr>
        <p:spPr>
          <a:xfrm>
            <a:off x="5788142" y="4909425"/>
            <a:ext cx="2551196" cy="1126517"/>
          </a:xfrm>
        </p:spPr>
        <p:txBody>
          <a:bodyPr>
            <a:normAutofit/>
          </a:bodyPr>
          <a:lstStyle>
            <a:lvl1pPr marL="0" indent="0" algn="ctr">
              <a:buNone/>
              <a:defRPr sz="2000" b="0">
                <a:solidFill>
                  <a:schemeClr val="bg1"/>
                </a:solidFill>
              </a:defRPr>
            </a:lvl1pPr>
          </a:lstStyle>
          <a:p>
            <a:pPr lvl="0"/>
            <a:r>
              <a:rPr lang="en-US"/>
              <a:t>Edit Master text styles</a:t>
            </a:r>
          </a:p>
        </p:txBody>
      </p:sp>
      <p:sp>
        <p:nvSpPr>
          <p:cNvPr id="39" name="Picture Placeholder 4"/>
          <p:cNvSpPr>
            <a:spLocks noGrp="1"/>
          </p:cNvSpPr>
          <p:nvPr>
            <p:ph type="pic" sz="quarter" idx="23"/>
          </p:nvPr>
        </p:nvSpPr>
        <p:spPr>
          <a:xfrm>
            <a:off x="6593205" y="3734722"/>
            <a:ext cx="933450" cy="933450"/>
          </a:xfrm>
        </p:spPr>
        <p:txBody>
          <a:bodyPr>
            <a:normAutofit/>
          </a:bodyPr>
          <a:lstStyle>
            <a:lvl1pPr marL="0" indent="0" algn="ctr">
              <a:buNone/>
              <a:defRPr sz="1000">
                <a:solidFill>
                  <a:schemeClr val="bg1"/>
                </a:solidFill>
              </a:defRPr>
            </a:lvl1pPr>
          </a:lstStyle>
          <a:p>
            <a:r>
              <a:rPr lang="en-US" dirty="0"/>
              <a:t>Click icon to add picture</a:t>
            </a:r>
          </a:p>
        </p:txBody>
      </p:sp>
      <p:sp>
        <p:nvSpPr>
          <p:cNvPr id="40" name="Text Placeholder 11"/>
          <p:cNvSpPr>
            <a:spLocks noGrp="1"/>
          </p:cNvSpPr>
          <p:nvPr>
            <p:ph type="body" sz="quarter" idx="24"/>
          </p:nvPr>
        </p:nvSpPr>
        <p:spPr>
          <a:xfrm>
            <a:off x="9017343" y="4909425"/>
            <a:ext cx="2551196" cy="1126517"/>
          </a:xfrm>
        </p:spPr>
        <p:txBody>
          <a:bodyPr>
            <a:normAutofit/>
          </a:bodyPr>
          <a:lstStyle>
            <a:lvl1pPr marL="0" indent="0" algn="ctr">
              <a:buNone/>
              <a:defRPr sz="2000" b="0">
                <a:solidFill>
                  <a:schemeClr val="bg1"/>
                </a:solidFill>
              </a:defRPr>
            </a:lvl1pPr>
          </a:lstStyle>
          <a:p>
            <a:pPr lvl="0"/>
            <a:r>
              <a:rPr lang="en-US"/>
              <a:t>Edit Master text styles</a:t>
            </a:r>
          </a:p>
        </p:txBody>
      </p:sp>
      <p:sp>
        <p:nvSpPr>
          <p:cNvPr id="41" name="Picture Placeholder 4"/>
          <p:cNvSpPr>
            <a:spLocks noGrp="1"/>
          </p:cNvSpPr>
          <p:nvPr>
            <p:ph type="pic" sz="quarter" idx="25"/>
          </p:nvPr>
        </p:nvSpPr>
        <p:spPr>
          <a:xfrm>
            <a:off x="9822406" y="3734722"/>
            <a:ext cx="933450" cy="933450"/>
          </a:xfrm>
        </p:spPr>
        <p:txBody>
          <a:bodyPr>
            <a:normAutofit/>
          </a:bodyPr>
          <a:lstStyle>
            <a:lvl1pPr marL="0" indent="0" algn="ctr">
              <a:buNone/>
              <a:defRPr sz="1000">
                <a:solidFill>
                  <a:schemeClr val="bg1"/>
                </a:solidFill>
              </a:defRPr>
            </a:lvl1pPr>
          </a:lstStyle>
          <a:p>
            <a:r>
              <a:rPr lang="en-US" dirty="0"/>
              <a:t>Click icon to add picture</a:t>
            </a:r>
          </a:p>
        </p:txBody>
      </p:sp>
    </p:spTree>
    <p:extLst>
      <p:ext uri="{BB962C8B-B14F-4D97-AF65-F5344CB8AC3E}">
        <p14:creationId xmlns:p14="http://schemas.microsoft.com/office/powerpoint/2010/main" val="3249112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404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bg1"/>
        </a:solidFill>
        <a:effectLst/>
      </p:bgPr>
    </p:bg>
    <p:spTree>
      <p:nvGrpSpPr>
        <p:cNvPr id="1" name=""/>
        <p:cNvGrpSpPr/>
        <p:nvPr/>
      </p:nvGrpSpPr>
      <p:grpSpPr>
        <a:xfrm>
          <a:off x="0" y="0"/>
          <a:ext cx="0" cy="0"/>
          <a:chOff x="0" y="0"/>
          <a:chExt cx="0" cy="0"/>
        </a:xfrm>
      </p:grpSpPr>
      <p:pic>
        <p:nvPicPr>
          <p:cNvPr id="27" name="Picture 26"/>
          <p:cNvPicPr>
            <a:picLocks noChangeAspect="1"/>
          </p:cNvPicPr>
          <p:nvPr userDrawn="1"/>
        </p:nvPicPr>
        <p:blipFill rotWithShape="1">
          <a:blip r:embed="rId2" cstate="screen">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a:ext>
            </a:extLst>
          </a:blip>
          <a:srcRect l="14259" t="13377" r="39810" b="1389"/>
          <a:stretch/>
        </p:blipFill>
        <p:spPr>
          <a:xfrm>
            <a:off x="1106905" y="0"/>
            <a:ext cx="5543559" cy="6858000"/>
          </a:xfrm>
          <a:custGeom>
            <a:avLst/>
            <a:gdLst>
              <a:gd name="connsiteX0" fmla="*/ 0 w 5543559"/>
              <a:gd name="connsiteY0" fmla="*/ 0 h 6858000"/>
              <a:gd name="connsiteX1" fmla="*/ 4529791 w 5543559"/>
              <a:gd name="connsiteY1" fmla="*/ 0 h 6858000"/>
              <a:gd name="connsiteX2" fmla="*/ 4629711 w 5543559"/>
              <a:gd name="connsiteY2" fmla="*/ 155862 h 6858000"/>
              <a:gd name="connsiteX3" fmla="*/ 5543559 w 5543559"/>
              <a:gd name="connsiteY3" fmla="*/ 3429001 h 6858000"/>
              <a:gd name="connsiteX4" fmla="*/ 4629711 w 5543559"/>
              <a:gd name="connsiteY4" fmla="*/ 6702141 h 6858000"/>
              <a:gd name="connsiteX5" fmla="*/ 4529792 w 5543559"/>
              <a:gd name="connsiteY5" fmla="*/ 6858000 h 6858000"/>
              <a:gd name="connsiteX6" fmla="*/ 0 w 554355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43559" h="6858000">
                <a:moveTo>
                  <a:pt x="0" y="0"/>
                </a:moveTo>
                <a:lnTo>
                  <a:pt x="4529791" y="0"/>
                </a:lnTo>
                <a:lnTo>
                  <a:pt x="4629711" y="155862"/>
                </a:lnTo>
                <a:cubicBezTo>
                  <a:pt x="5209616" y="1110257"/>
                  <a:pt x="5543559" y="2230631"/>
                  <a:pt x="5543559" y="3429001"/>
                </a:cubicBezTo>
                <a:cubicBezTo>
                  <a:pt x="5543559" y="4627371"/>
                  <a:pt x="5209616" y="5747745"/>
                  <a:pt x="4629711" y="6702141"/>
                </a:cubicBezTo>
                <a:lnTo>
                  <a:pt x="4529792" y="6858000"/>
                </a:lnTo>
                <a:lnTo>
                  <a:pt x="0" y="6858000"/>
                </a:lnTo>
                <a:close/>
              </a:path>
            </a:pathLst>
          </a:custGeom>
        </p:spPr>
      </p:pic>
      <p:sp>
        <p:nvSpPr>
          <p:cNvPr id="21" name="Freeform 20"/>
          <p:cNvSpPr/>
          <p:nvPr userDrawn="1"/>
        </p:nvSpPr>
        <p:spPr>
          <a:xfrm>
            <a:off x="0" y="0"/>
            <a:ext cx="4154905" cy="6858000"/>
          </a:xfrm>
          <a:custGeom>
            <a:avLst/>
            <a:gdLst>
              <a:gd name="connsiteX0" fmla="*/ 0 w 5991022"/>
              <a:gd name="connsiteY0" fmla="*/ 0 h 6858000"/>
              <a:gd name="connsiteX1" fmla="*/ 4168583 w 5991022"/>
              <a:gd name="connsiteY1" fmla="*/ 0 h 6858000"/>
              <a:gd name="connsiteX2" fmla="*/ 4247919 w 5991022"/>
              <a:gd name="connsiteY2" fmla="*/ 56418 h 6858000"/>
              <a:gd name="connsiteX3" fmla="*/ 5991022 w 5991022"/>
              <a:gd name="connsiteY3" fmla="*/ 3533802 h 6858000"/>
              <a:gd name="connsiteX4" fmla="*/ 4569308 w 5991022"/>
              <a:gd name="connsiteY4" fmla="*/ 6745969 h 6858000"/>
              <a:gd name="connsiteX5" fmla="*/ 4439975 w 5991022"/>
              <a:gd name="connsiteY5" fmla="*/ 6858000 h 6858000"/>
              <a:gd name="connsiteX6" fmla="*/ 0 w 599102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1022" h="6858000">
                <a:moveTo>
                  <a:pt x="0" y="0"/>
                </a:moveTo>
                <a:lnTo>
                  <a:pt x="4168583" y="0"/>
                </a:lnTo>
                <a:lnTo>
                  <a:pt x="4247919" y="56418"/>
                </a:lnTo>
                <a:cubicBezTo>
                  <a:pt x="5306090" y="847776"/>
                  <a:pt x="5991022" y="2110802"/>
                  <a:pt x="5991022" y="3533802"/>
                </a:cubicBezTo>
                <a:cubicBezTo>
                  <a:pt x="5991022" y="4807013"/>
                  <a:pt x="5442697" y="5952156"/>
                  <a:pt x="4569308" y="6745969"/>
                </a:cubicBezTo>
                <a:lnTo>
                  <a:pt x="4439975" y="6858000"/>
                </a:lnTo>
                <a:lnTo>
                  <a:pt x="0" y="6858000"/>
                </a:lnTo>
                <a:close/>
              </a:path>
            </a:pathLst>
          </a:cu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930188" y="2465614"/>
            <a:ext cx="4746041" cy="3585121"/>
          </a:xfrm>
        </p:spPr>
        <p:txBody>
          <a:bodyPr anchor="t" anchorCtr="0"/>
          <a:lstStyle>
            <a:lvl1pPr>
              <a:buClr>
                <a:srgbClr val="F47933"/>
              </a:buClr>
              <a:defRPr sz="3200"/>
            </a:lvl1pPr>
            <a:lvl2pPr>
              <a:buClr>
                <a:srgbClr val="F47933"/>
              </a:buClr>
              <a:defRPr sz="2800"/>
            </a:lvl2pPr>
            <a:lvl3pPr>
              <a:buClr>
                <a:srgbClr val="F47933"/>
              </a:buClr>
              <a:defRPr sz="2400"/>
            </a:lvl3pPr>
            <a:lvl4pPr>
              <a:buClr>
                <a:srgbClr val="F47933"/>
              </a:buClr>
              <a:defRPr sz="2000"/>
            </a:lvl4pPr>
            <a:lvl5pPr>
              <a:buClr>
                <a:srgbClr val="F47933"/>
              </a:buCl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0187" y="1061358"/>
            <a:ext cx="4746041" cy="1177110"/>
          </a:xfrm>
        </p:spPr>
        <p:txBody>
          <a:bodyPr anchor="b" anchorCtr="0">
            <a:normAutofit/>
          </a:bodyPr>
          <a:lstStyle>
            <a:lvl1pPr marL="0" indent="0" algn="l">
              <a:buNone/>
              <a:defRPr sz="3200" b="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 name="Title 1"/>
          <p:cNvSpPr>
            <a:spLocks noGrp="1"/>
          </p:cNvSpPr>
          <p:nvPr>
            <p:ph type="title"/>
          </p:nvPr>
        </p:nvSpPr>
        <p:spPr>
          <a:xfrm>
            <a:off x="473242" y="2432118"/>
            <a:ext cx="3208419" cy="1993764"/>
          </a:xfrm>
        </p:spPr>
        <p:txBody>
          <a:bodyPr anchor="ctr" anchorCtr="0">
            <a:noAutofit/>
          </a:bodyPr>
          <a:lstStyle>
            <a:lvl1pPr algn="ctr">
              <a:defRPr sz="4000" b="1">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2688732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826295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_3 Photos">
    <p:bg>
      <p:bgPr>
        <a:solidFill>
          <a:schemeClr val="bg1"/>
        </a:solidFill>
        <a:effectLst/>
      </p:bgPr>
    </p:bg>
    <p:spTree>
      <p:nvGrpSpPr>
        <p:cNvPr id="1" name=""/>
        <p:cNvGrpSpPr/>
        <p:nvPr/>
      </p:nvGrpSpPr>
      <p:grpSpPr>
        <a:xfrm>
          <a:off x="0" y="0"/>
          <a:ext cx="0" cy="0"/>
          <a:chOff x="0" y="0"/>
          <a:chExt cx="0" cy="0"/>
        </a:xfrm>
      </p:grpSpPr>
      <p:sp>
        <p:nvSpPr>
          <p:cNvPr id="9" name="Freeform 8"/>
          <p:cNvSpPr/>
          <p:nvPr userDrawn="1"/>
        </p:nvSpPr>
        <p:spPr>
          <a:xfrm>
            <a:off x="-1" y="0"/>
            <a:ext cx="4943225" cy="6858000"/>
          </a:xfrm>
          <a:custGeom>
            <a:avLst/>
            <a:gdLst>
              <a:gd name="connsiteX0" fmla="*/ 0 w 5317958"/>
              <a:gd name="connsiteY0" fmla="*/ 0 h 6858000"/>
              <a:gd name="connsiteX1" fmla="*/ 3774779 w 5317958"/>
              <a:gd name="connsiteY1" fmla="*/ 0 h 6858000"/>
              <a:gd name="connsiteX2" fmla="*/ 3816127 w 5317958"/>
              <a:gd name="connsiteY2" fmla="*/ 35817 h 6858000"/>
              <a:gd name="connsiteX3" fmla="*/ 5311994 w 5317958"/>
              <a:gd name="connsiteY3" fmla="*/ 3193106 h 6858000"/>
              <a:gd name="connsiteX4" fmla="*/ 5317958 w 5317958"/>
              <a:gd name="connsiteY4" fmla="*/ 3428962 h 6858000"/>
              <a:gd name="connsiteX5" fmla="*/ 5317958 w 5317958"/>
              <a:gd name="connsiteY5" fmla="*/ 3429038 h 6858000"/>
              <a:gd name="connsiteX6" fmla="*/ 5311994 w 5317958"/>
              <a:gd name="connsiteY6" fmla="*/ 3664894 h 6858000"/>
              <a:gd name="connsiteX7" fmla="*/ 3816127 w 5317958"/>
              <a:gd name="connsiteY7" fmla="*/ 6822184 h 6858000"/>
              <a:gd name="connsiteX8" fmla="*/ 3774779 w 5317958"/>
              <a:gd name="connsiteY8" fmla="*/ 6858000 h 6858000"/>
              <a:gd name="connsiteX9" fmla="*/ 0 w 531795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7958" h="6858000">
                <a:moveTo>
                  <a:pt x="0" y="0"/>
                </a:moveTo>
                <a:lnTo>
                  <a:pt x="3774779" y="0"/>
                </a:lnTo>
                <a:lnTo>
                  <a:pt x="3816127" y="35817"/>
                </a:lnTo>
                <a:cubicBezTo>
                  <a:pt x="4684463" y="825037"/>
                  <a:pt x="5248627" y="1943009"/>
                  <a:pt x="5311994" y="3193106"/>
                </a:cubicBezTo>
                <a:lnTo>
                  <a:pt x="5317958" y="3428962"/>
                </a:lnTo>
                <a:lnTo>
                  <a:pt x="5317958" y="3429038"/>
                </a:lnTo>
                <a:lnTo>
                  <a:pt x="5311994" y="3664894"/>
                </a:lnTo>
                <a:cubicBezTo>
                  <a:pt x="5248627" y="4914992"/>
                  <a:pt x="4684463" y="6032963"/>
                  <a:pt x="3816127" y="6822184"/>
                </a:cubicBezTo>
                <a:lnTo>
                  <a:pt x="3774779"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p:cNvSpPr>
            <a:spLocks noGrp="1" noChangeAspect="1"/>
          </p:cNvSpPr>
          <p:nvPr>
            <p:ph type="pic" sz="quarter" idx="10"/>
          </p:nvPr>
        </p:nvSpPr>
        <p:spPr>
          <a:xfrm>
            <a:off x="3608958" y="717936"/>
            <a:ext cx="1553342" cy="1554480"/>
          </a:xfrm>
          <a:prstGeom prst="ellipse">
            <a:avLst/>
          </a:prstGeom>
          <a:solidFill>
            <a:schemeClr val="bg2"/>
          </a:solidFill>
        </p:spPr>
        <p:txBody>
          <a:bodyPr>
            <a:normAutofit/>
          </a:bodyPr>
          <a:lstStyle>
            <a:lvl1pPr>
              <a:defRPr sz="1000"/>
            </a:lvl1pPr>
          </a:lstStyle>
          <a:p>
            <a:r>
              <a:rPr lang="en-US" dirty="0"/>
              <a:t>Click icon to add picture</a:t>
            </a:r>
          </a:p>
        </p:txBody>
      </p:sp>
      <p:sp>
        <p:nvSpPr>
          <p:cNvPr id="13" name="Picture Placeholder 7"/>
          <p:cNvSpPr>
            <a:spLocks noGrp="1" noChangeAspect="1"/>
          </p:cNvSpPr>
          <p:nvPr>
            <p:ph type="pic" sz="quarter" idx="12"/>
          </p:nvPr>
        </p:nvSpPr>
        <p:spPr>
          <a:xfrm>
            <a:off x="3608958" y="4585584"/>
            <a:ext cx="1553342" cy="1554480"/>
          </a:xfrm>
          <a:prstGeom prst="ellipse">
            <a:avLst/>
          </a:prstGeom>
          <a:solidFill>
            <a:schemeClr val="bg2"/>
          </a:solidFill>
        </p:spPr>
        <p:txBody>
          <a:bodyPr>
            <a:normAutofit/>
          </a:bodyPr>
          <a:lstStyle>
            <a:lvl1pPr>
              <a:defRPr sz="1000"/>
            </a:lvl1pPr>
          </a:lstStyle>
          <a:p>
            <a:r>
              <a:rPr lang="en-US" dirty="0"/>
              <a:t>Click icon to add picture</a:t>
            </a:r>
          </a:p>
        </p:txBody>
      </p:sp>
      <p:sp>
        <p:nvSpPr>
          <p:cNvPr id="2" name="Title 1"/>
          <p:cNvSpPr>
            <a:spLocks noGrp="1"/>
          </p:cNvSpPr>
          <p:nvPr>
            <p:ph type="title"/>
          </p:nvPr>
        </p:nvSpPr>
        <p:spPr>
          <a:xfrm>
            <a:off x="328406" y="1877069"/>
            <a:ext cx="3061475" cy="3103862"/>
          </a:xfrm>
        </p:spPr>
        <p:txBody>
          <a:bodyPr anchor="ctr" anchorCtr="0">
            <a:normAutofit/>
          </a:bodyPr>
          <a:lstStyle>
            <a:lvl1pPr algn="ctr">
              <a:defRPr sz="4800" b="1">
                <a:solidFill>
                  <a:schemeClr val="bg1"/>
                </a:solidFill>
              </a:defRPr>
            </a:lvl1pPr>
          </a:lstStyle>
          <a:p>
            <a:r>
              <a:rPr lang="en-US"/>
              <a:t>Click to edit Master title style</a:t>
            </a:r>
            <a:endParaRPr lang="en-US" dirty="0"/>
          </a:p>
        </p:txBody>
      </p:sp>
      <p:sp>
        <p:nvSpPr>
          <p:cNvPr id="12" name="Picture Placeholder 7"/>
          <p:cNvSpPr>
            <a:spLocks noGrp="1" noChangeAspect="1"/>
          </p:cNvSpPr>
          <p:nvPr>
            <p:ph type="pic" sz="quarter" idx="11"/>
          </p:nvPr>
        </p:nvSpPr>
        <p:spPr>
          <a:xfrm>
            <a:off x="4092171" y="2651760"/>
            <a:ext cx="1553342" cy="1554480"/>
          </a:xfrm>
          <a:prstGeom prst="ellipse">
            <a:avLst/>
          </a:prstGeom>
          <a:solidFill>
            <a:schemeClr val="bg2"/>
          </a:solidFill>
        </p:spPr>
        <p:txBody>
          <a:bodyPr>
            <a:normAutofit/>
          </a:bodyPr>
          <a:lstStyle>
            <a:lvl1pPr>
              <a:defRPr sz="1000"/>
            </a:lvl1pPr>
          </a:lstStyle>
          <a:p>
            <a:r>
              <a:rPr lang="en-US" dirty="0"/>
              <a:t>Click icon to add picture</a:t>
            </a:r>
          </a:p>
        </p:txBody>
      </p:sp>
      <p:sp>
        <p:nvSpPr>
          <p:cNvPr id="14" name="Content Placeholder 2"/>
          <p:cNvSpPr>
            <a:spLocks noGrp="1"/>
          </p:cNvSpPr>
          <p:nvPr>
            <p:ph idx="1"/>
          </p:nvPr>
        </p:nvSpPr>
        <p:spPr>
          <a:xfrm>
            <a:off x="6447776" y="987425"/>
            <a:ext cx="4916910" cy="4873625"/>
          </a:xfrm>
        </p:spPr>
        <p:txBody>
          <a:bodyPr anchor="ctr" anchorCtr="0"/>
          <a:lstStyle>
            <a:lvl1pPr>
              <a:buClr>
                <a:srgbClr val="F47933"/>
              </a:buClr>
              <a:defRPr sz="3200"/>
            </a:lvl1pPr>
            <a:lvl2pPr>
              <a:buClr>
                <a:srgbClr val="F47933"/>
              </a:buClr>
              <a:defRPr sz="2800"/>
            </a:lvl2pPr>
            <a:lvl3pPr>
              <a:buClr>
                <a:srgbClr val="F47933"/>
              </a:buClr>
              <a:defRPr sz="2400"/>
            </a:lvl3pPr>
            <a:lvl4pPr>
              <a:buClr>
                <a:srgbClr val="F47933"/>
              </a:buClr>
              <a:defRPr sz="2000"/>
            </a:lvl4pPr>
            <a:lvl5pPr>
              <a:buClr>
                <a:srgbClr val="F47933"/>
              </a:buCl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688" y="6140064"/>
            <a:ext cx="1023154" cy="520104"/>
          </a:xfrm>
          <a:prstGeom prst="rect">
            <a:avLst/>
          </a:prstGeom>
        </p:spPr>
      </p:pic>
    </p:spTree>
    <p:extLst>
      <p:ext uri="{BB962C8B-B14F-4D97-AF65-F5344CB8AC3E}">
        <p14:creationId xmlns:p14="http://schemas.microsoft.com/office/powerpoint/2010/main" val="2358805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_icons">
    <p:bg>
      <p:bgPr>
        <a:solidFill>
          <a:schemeClr val="bg1"/>
        </a:solidFill>
        <a:effectLst/>
      </p:bgPr>
    </p:bg>
    <p:spTree>
      <p:nvGrpSpPr>
        <p:cNvPr id="1" name=""/>
        <p:cNvGrpSpPr/>
        <p:nvPr/>
      </p:nvGrpSpPr>
      <p:grpSpPr>
        <a:xfrm>
          <a:off x="0" y="0"/>
          <a:ext cx="0" cy="0"/>
          <a:chOff x="0" y="0"/>
          <a:chExt cx="0" cy="0"/>
        </a:xfrm>
      </p:grpSpPr>
      <p:sp>
        <p:nvSpPr>
          <p:cNvPr id="19" name="Freeform 18"/>
          <p:cNvSpPr/>
          <p:nvPr userDrawn="1"/>
        </p:nvSpPr>
        <p:spPr>
          <a:xfrm>
            <a:off x="-1" y="0"/>
            <a:ext cx="4943225" cy="6858000"/>
          </a:xfrm>
          <a:custGeom>
            <a:avLst/>
            <a:gdLst>
              <a:gd name="connsiteX0" fmla="*/ 0 w 5317958"/>
              <a:gd name="connsiteY0" fmla="*/ 0 h 6858000"/>
              <a:gd name="connsiteX1" fmla="*/ 3774779 w 5317958"/>
              <a:gd name="connsiteY1" fmla="*/ 0 h 6858000"/>
              <a:gd name="connsiteX2" fmla="*/ 3816127 w 5317958"/>
              <a:gd name="connsiteY2" fmla="*/ 35817 h 6858000"/>
              <a:gd name="connsiteX3" fmla="*/ 5311994 w 5317958"/>
              <a:gd name="connsiteY3" fmla="*/ 3193106 h 6858000"/>
              <a:gd name="connsiteX4" fmla="*/ 5317958 w 5317958"/>
              <a:gd name="connsiteY4" fmla="*/ 3428962 h 6858000"/>
              <a:gd name="connsiteX5" fmla="*/ 5317958 w 5317958"/>
              <a:gd name="connsiteY5" fmla="*/ 3429038 h 6858000"/>
              <a:gd name="connsiteX6" fmla="*/ 5311994 w 5317958"/>
              <a:gd name="connsiteY6" fmla="*/ 3664894 h 6858000"/>
              <a:gd name="connsiteX7" fmla="*/ 3816127 w 5317958"/>
              <a:gd name="connsiteY7" fmla="*/ 6822184 h 6858000"/>
              <a:gd name="connsiteX8" fmla="*/ 3774779 w 5317958"/>
              <a:gd name="connsiteY8" fmla="*/ 6858000 h 6858000"/>
              <a:gd name="connsiteX9" fmla="*/ 0 w 531795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7958" h="6858000">
                <a:moveTo>
                  <a:pt x="0" y="0"/>
                </a:moveTo>
                <a:lnTo>
                  <a:pt x="3774779" y="0"/>
                </a:lnTo>
                <a:lnTo>
                  <a:pt x="3816127" y="35817"/>
                </a:lnTo>
                <a:cubicBezTo>
                  <a:pt x="4684463" y="825037"/>
                  <a:pt x="5248627" y="1943009"/>
                  <a:pt x="5311994" y="3193106"/>
                </a:cubicBezTo>
                <a:lnTo>
                  <a:pt x="5317958" y="3428962"/>
                </a:lnTo>
                <a:lnTo>
                  <a:pt x="5317958" y="3429038"/>
                </a:lnTo>
                <a:lnTo>
                  <a:pt x="5311994" y="3664894"/>
                </a:lnTo>
                <a:cubicBezTo>
                  <a:pt x="5248627" y="4914992"/>
                  <a:pt x="4684463" y="6032963"/>
                  <a:pt x="3816127" y="6822184"/>
                </a:cubicBezTo>
                <a:lnTo>
                  <a:pt x="3774779"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3616366" y="4575720"/>
            <a:ext cx="1554480" cy="15544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userDrawn="1"/>
        </p:nvSpPr>
        <p:spPr>
          <a:xfrm>
            <a:off x="4091033" y="2646997"/>
            <a:ext cx="1554480" cy="15544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userDrawn="1"/>
        </p:nvSpPr>
        <p:spPr>
          <a:xfrm>
            <a:off x="3616366" y="717936"/>
            <a:ext cx="1554480" cy="15544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25504" y="1877069"/>
            <a:ext cx="3063240" cy="3103862"/>
          </a:xfrm>
        </p:spPr>
        <p:txBody>
          <a:bodyPr anchor="ctr" anchorCtr="0">
            <a:normAutofit/>
          </a:bodyPr>
          <a:lstStyle>
            <a:lvl1pPr algn="ctr">
              <a:defRPr sz="4800" b="1">
                <a:solidFill>
                  <a:schemeClr val="bg1"/>
                </a:solidFill>
              </a:defRPr>
            </a:lvl1pPr>
          </a:lstStyle>
          <a:p>
            <a:r>
              <a:rPr lang="en-US"/>
              <a:t>Click to edit Master title style</a:t>
            </a:r>
            <a:endParaRPr lang="en-US" dirty="0"/>
          </a:p>
        </p:txBody>
      </p:sp>
      <p:sp>
        <p:nvSpPr>
          <p:cNvPr id="14" name="Content Placeholder 2"/>
          <p:cNvSpPr>
            <a:spLocks noGrp="1"/>
          </p:cNvSpPr>
          <p:nvPr userDrawn="1">
            <p:ph idx="1"/>
          </p:nvPr>
        </p:nvSpPr>
        <p:spPr>
          <a:xfrm>
            <a:off x="6448276" y="992188"/>
            <a:ext cx="4916910" cy="4873625"/>
          </a:xfrm>
        </p:spPr>
        <p:txBody>
          <a:bodyPr anchor="ctr" anchorCtr="0"/>
          <a:lstStyle>
            <a:lvl1pPr>
              <a:buClr>
                <a:srgbClr val="F47933"/>
              </a:buClr>
              <a:defRPr sz="3200"/>
            </a:lvl1pPr>
            <a:lvl2pPr>
              <a:buClr>
                <a:srgbClr val="F47933"/>
              </a:buClr>
              <a:defRPr sz="2800"/>
            </a:lvl2pPr>
            <a:lvl3pPr>
              <a:buClr>
                <a:srgbClr val="F47933"/>
              </a:buClr>
              <a:defRPr sz="2400"/>
            </a:lvl3pPr>
            <a:lvl4pPr>
              <a:buClr>
                <a:srgbClr val="F47933"/>
              </a:buClr>
              <a:defRPr sz="2000"/>
            </a:lvl4pPr>
            <a:lvl5pPr>
              <a:buClr>
                <a:srgbClr val="F47933"/>
              </a:buCl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688" y="6140064"/>
            <a:ext cx="1023154" cy="520104"/>
          </a:xfrm>
          <a:prstGeom prst="rect">
            <a:avLst/>
          </a:prstGeom>
        </p:spPr>
      </p:pic>
      <p:sp>
        <p:nvSpPr>
          <p:cNvPr id="6" name="Picture Placeholder 5"/>
          <p:cNvSpPr>
            <a:spLocks noGrp="1"/>
          </p:cNvSpPr>
          <p:nvPr userDrawn="1">
            <p:ph type="pic" sz="quarter" idx="10" hasCustomPrompt="1"/>
          </p:nvPr>
        </p:nvSpPr>
        <p:spPr>
          <a:xfrm>
            <a:off x="3951783" y="1044313"/>
            <a:ext cx="903153" cy="901726"/>
          </a:xfrm>
        </p:spPr>
        <p:txBody>
          <a:bodyPr anchor="ctr" anchorCtr="0">
            <a:normAutofit/>
          </a:bodyPr>
          <a:lstStyle>
            <a:lvl1pPr>
              <a:defRPr sz="1000"/>
            </a:lvl1pPr>
          </a:lstStyle>
          <a:p>
            <a:r>
              <a:rPr lang="en-US" dirty="0"/>
              <a:t>Icon</a:t>
            </a:r>
          </a:p>
        </p:txBody>
      </p:sp>
      <p:sp>
        <p:nvSpPr>
          <p:cNvPr id="16" name="Picture Placeholder 5"/>
          <p:cNvSpPr>
            <a:spLocks noGrp="1"/>
          </p:cNvSpPr>
          <p:nvPr userDrawn="1">
            <p:ph type="pic" sz="quarter" idx="11" hasCustomPrompt="1"/>
          </p:nvPr>
        </p:nvSpPr>
        <p:spPr>
          <a:xfrm>
            <a:off x="4416696" y="2973205"/>
            <a:ext cx="903153" cy="901726"/>
          </a:xfrm>
        </p:spPr>
        <p:txBody>
          <a:bodyPr anchor="ctr" anchorCtr="0">
            <a:normAutofit/>
          </a:bodyPr>
          <a:lstStyle>
            <a:lvl1pPr>
              <a:defRPr sz="1000"/>
            </a:lvl1pPr>
          </a:lstStyle>
          <a:p>
            <a:r>
              <a:rPr lang="en-US" dirty="0"/>
              <a:t>Icon</a:t>
            </a:r>
          </a:p>
        </p:txBody>
      </p:sp>
      <p:sp>
        <p:nvSpPr>
          <p:cNvPr id="17" name="Picture Placeholder 5"/>
          <p:cNvSpPr>
            <a:spLocks noGrp="1"/>
          </p:cNvSpPr>
          <p:nvPr userDrawn="1">
            <p:ph type="pic" sz="quarter" idx="12" hasCustomPrompt="1"/>
          </p:nvPr>
        </p:nvSpPr>
        <p:spPr>
          <a:xfrm>
            <a:off x="3951783" y="4902097"/>
            <a:ext cx="903153" cy="901726"/>
          </a:xfrm>
        </p:spPr>
        <p:txBody>
          <a:bodyPr anchor="ctr" anchorCtr="0">
            <a:normAutofit/>
          </a:bodyPr>
          <a:lstStyle>
            <a:lvl1pPr>
              <a:defRPr sz="1000"/>
            </a:lvl1pPr>
          </a:lstStyle>
          <a:p>
            <a:r>
              <a:rPr lang="en-US" dirty="0"/>
              <a:t>Icon</a:t>
            </a:r>
          </a:p>
        </p:txBody>
      </p:sp>
    </p:spTree>
    <p:extLst>
      <p:ext uri="{BB962C8B-B14F-4D97-AF65-F5344CB8AC3E}">
        <p14:creationId xmlns:p14="http://schemas.microsoft.com/office/powerpoint/2010/main" val="2441744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 y="-5750"/>
            <a:ext cx="6589487" cy="6870095"/>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595524" y="0"/>
            <a:ext cx="10596476" cy="6858000"/>
          </a:xfrm>
          <a:prstGeom prst="rect">
            <a:avLst/>
          </a:prstGeom>
        </p:spPr>
      </p:pic>
      <p:sp>
        <p:nvSpPr>
          <p:cNvPr id="2" name="Title 1"/>
          <p:cNvSpPr>
            <a:spLocks noGrp="1"/>
          </p:cNvSpPr>
          <p:nvPr>
            <p:ph type="ctrTitle"/>
          </p:nvPr>
        </p:nvSpPr>
        <p:spPr>
          <a:xfrm>
            <a:off x="5776686" y="786187"/>
            <a:ext cx="5887575" cy="2387600"/>
          </a:xfrm>
        </p:spPr>
        <p:txBody>
          <a:bodyPr anchor="b">
            <a:normAutofit/>
          </a:bodyPr>
          <a:lstStyle>
            <a:lvl1pPr algn="ctr">
              <a:defRPr sz="54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776686" y="3442446"/>
            <a:ext cx="5887574" cy="1479177"/>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33387" y="5691187"/>
            <a:ext cx="1530874" cy="777875"/>
          </a:xfrm>
          <a:prstGeom prst="rect">
            <a:avLst/>
          </a:prstGeom>
        </p:spPr>
      </p:pic>
      <p:cxnSp>
        <p:nvCxnSpPr>
          <p:cNvPr id="13" name="Straight Connector 12"/>
          <p:cNvCxnSpPr/>
          <p:nvPr userDrawn="1"/>
        </p:nvCxnSpPr>
        <p:spPr>
          <a:xfrm>
            <a:off x="8403600" y="3309041"/>
            <a:ext cx="627764" cy="0"/>
          </a:xfrm>
          <a:prstGeom prst="line">
            <a:avLst/>
          </a:prstGeom>
          <a:ln w="12700">
            <a:solidFill>
              <a:srgbClr val="F479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0211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5524" y="0"/>
            <a:ext cx="10596476" cy="6858000"/>
          </a:xfrm>
          <a:prstGeom prst="rect">
            <a:avLst/>
          </a:prstGeom>
        </p:spPr>
      </p:pic>
      <p:sp>
        <p:nvSpPr>
          <p:cNvPr id="2" name="Title 1"/>
          <p:cNvSpPr>
            <a:spLocks noGrp="1"/>
          </p:cNvSpPr>
          <p:nvPr>
            <p:ph type="ctrTitle"/>
          </p:nvPr>
        </p:nvSpPr>
        <p:spPr>
          <a:xfrm>
            <a:off x="5776686" y="786187"/>
            <a:ext cx="5887575" cy="2387600"/>
          </a:xfrm>
        </p:spPr>
        <p:txBody>
          <a:bodyPr anchor="b">
            <a:normAutofit/>
          </a:bodyPr>
          <a:lstStyle>
            <a:lvl1pPr algn="ctr">
              <a:defRPr sz="54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776686" y="3411966"/>
            <a:ext cx="5887574" cy="1479177"/>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3387" y="5691187"/>
            <a:ext cx="1530874" cy="777875"/>
          </a:xfrm>
          <a:prstGeom prst="rect">
            <a:avLst/>
          </a:prstGeom>
        </p:spPr>
      </p:pic>
      <p:cxnSp>
        <p:nvCxnSpPr>
          <p:cNvPr id="13" name="Straight Connector 12"/>
          <p:cNvCxnSpPr/>
          <p:nvPr userDrawn="1"/>
        </p:nvCxnSpPr>
        <p:spPr>
          <a:xfrm>
            <a:off x="8403600" y="3278561"/>
            <a:ext cx="627764" cy="0"/>
          </a:xfrm>
          <a:prstGeom prst="line">
            <a:avLst/>
          </a:prstGeom>
          <a:ln w="12700">
            <a:solidFill>
              <a:srgbClr val="F47933"/>
            </a:solidFill>
          </a:ln>
        </p:spPr>
        <p:style>
          <a:lnRef idx="1">
            <a:schemeClr val="accent1"/>
          </a:lnRef>
          <a:fillRef idx="0">
            <a:schemeClr val="accent1"/>
          </a:fillRef>
          <a:effectRef idx="0">
            <a:schemeClr val="accent1"/>
          </a:effectRef>
          <a:fontRef idx="minor">
            <a:schemeClr val="tx1"/>
          </a:fontRef>
        </p:style>
      </p:cxnSp>
      <p:sp>
        <p:nvSpPr>
          <p:cNvPr id="4" name="Rectangle 3"/>
          <p:cNvSpPr/>
          <p:nvPr userDrawn="1"/>
        </p:nvSpPr>
        <p:spPr>
          <a:xfrm>
            <a:off x="0" y="-30480"/>
            <a:ext cx="6336632" cy="68634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icture Placeholder 18"/>
          <p:cNvSpPr>
            <a:spLocks noGrp="1"/>
          </p:cNvSpPr>
          <p:nvPr>
            <p:ph type="pic" sz="quarter" idx="10"/>
          </p:nvPr>
        </p:nvSpPr>
        <p:spPr>
          <a:xfrm>
            <a:off x="1" y="-1"/>
            <a:ext cx="6057900" cy="6858001"/>
          </a:xfrm>
          <a:custGeom>
            <a:avLst/>
            <a:gdLst>
              <a:gd name="connsiteX0" fmla="*/ 0 w 6089161"/>
              <a:gd name="connsiteY0" fmla="*/ 0 h 6858001"/>
              <a:gd name="connsiteX1" fmla="*/ 2052312 w 6089161"/>
              <a:gd name="connsiteY1" fmla="*/ 0 h 6858001"/>
              <a:gd name="connsiteX2" fmla="*/ 2349437 w 6089161"/>
              <a:gd name="connsiteY2" fmla="*/ 297884 h 6858001"/>
              <a:gd name="connsiteX3" fmla="*/ 6055050 w 6089161"/>
              <a:gd name="connsiteY3" fmla="*/ 6737419 h 6858001"/>
              <a:gd name="connsiteX4" fmla="*/ 6089161 w 6089161"/>
              <a:gd name="connsiteY4" fmla="*/ 6858001 h 6858001"/>
              <a:gd name="connsiteX5" fmla="*/ 0 w 6089161"/>
              <a:gd name="connsiteY5" fmla="*/ 6858001 h 6858001"/>
              <a:gd name="connsiteX0" fmla="*/ 0 w 6089161"/>
              <a:gd name="connsiteY0" fmla="*/ 0 h 6858001"/>
              <a:gd name="connsiteX1" fmla="*/ 2099937 w 6089161"/>
              <a:gd name="connsiteY1" fmla="*/ 9525 h 6858001"/>
              <a:gd name="connsiteX2" fmla="*/ 2349437 w 6089161"/>
              <a:gd name="connsiteY2" fmla="*/ 297884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38037 w 6089161"/>
              <a:gd name="connsiteY1" fmla="*/ 0 h 6858001"/>
              <a:gd name="connsiteX2" fmla="*/ 2349437 w 6089161"/>
              <a:gd name="connsiteY2" fmla="*/ 297884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38037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9161" h="6858001">
                <a:moveTo>
                  <a:pt x="0" y="0"/>
                </a:moveTo>
                <a:lnTo>
                  <a:pt x="2109462" y="0"/>
                </a:lnTo>
                <a:cubicBezTo>
                  <a:pt x="2257600" y="136116"/>
                  <a:pt x="2278881" y="189153"/>
                  <a:pt x="2378012" y="288359"/>
                </a:cubicBezTo>
                <a:cubicBezTo>
                  <a:pt x="3988653" y="1900213"/>
                  <a:pt x="5534153" y="4505295"/>
                  <a:pt x="6065724" y="6733861"/>
                </a:cubicBezTo>
                <a:lnTo>
                  <a:pt x="6089161" y="6858001"/>
                </a:lnTo>
                <a:lnTo>
                  <a:pt x="0" y="6858001"/>
                </a:lnTo>
                <a:lnTo>
                  <a:pt x="0" y="0"/>
                </a:lnTo>
                <a:close/>
              </a:path>
            </a:pathLst>
          </a:custGeom>
          <a:solidFill>
            <a:schemeClr val="bg2"/>
          </a:solidFill>
        </p:spPr>
        <p:txBody>
          <a:bodyPr wrap="square">
            <a:noAutofit/>
          </a:bodyPr>
          <a:lstStyle/>
          <a:p>
            <a:r>
              <a:rPr lang="en-US" dirty="0"/>
              <a:t>Click icon to add picture</a:t>
            </a:r>
          </a:p>
        </p:txBody>
      </p:sp>
    </p:spTree>
    <p:extLst>
      <p:ext uri="{BB962C8B-B14F-4D97-AF65-F5344CB8AC3E}">
        <p14:creationId xmlns:p14="http://schemas.microsoft.com/office/powerpoint/2010/main" val="969826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6324" y="2028558"/>
            <a:ext cx="8585675" cy="4829442"/>
          </a:xfrm>
          <a:prstGeom prst="rect">
            <a:avLst/>
          </a:prstGeom>
        </p:spPr>
      </p:pic>
      <p:sp>
        <p:nvSpPr>
          <p:cNvPr id="2" name="Title 1"/>
          <p:cNvSpPr>
            <a:spLocks noGrp="1"/>
          </p:cNvSpPr>
          <p:nvPr>
            <p:ph type="ctrTitle"/>
          </p:nvPr>
        </p:nvSpPr>
        <p:spPr>
          <a:xfrm>
            <a:off x="734938" y="786187"/>
            <a:ext cx="10929323" cy="2387600"/>
          </a:xfrm>
        </p:spPr>
        <p:txBody>
          <a:bodyPr anchor="b">
            <a:normAutofit/>
          </a:bodyPr>
          <a:lstStyle>
            <a:lvl1pPr algn="l">
              <a:defRPr sz="5400" b="1">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734938" y="3411966"/>
            <a:ext cx="8523362" cy="1479177"/>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3" name="Straight Connector 12"/>
          <p:cNvCxnSpPr/>
          <p:nvPr userDrawn="1"/>
        </p:nvCxnSpPr>
        <p:spPr>
          <a:xfrm>
            <a:off x="806388" y="3295652"/>
            <a:ext cx="627764" cy="0"/>
          </a:xfrm>
          <a:prstGeom prst="line">
            <a:avLst/>
          </a:prstGeom>
          <a:ln w="19050">
            <a:solidFill>
              <a:srgbClr val="F47933"/>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7839" y="5457824"/>
            <a:ext cx="2110786" cy="1072543"/>
          </a:xfrm>
          <a:prstGeom prst="rect">
            <a:avLst/>
          </a:prstGeom>
        </p:spPr>
      </p:pic>
    </p:spTree>
    <p:extLst>
      <p:ext uri="{BB962C8B-B14F-4D97-AF65-F5344CB8AC3E}">
        <p14:creationId xmlns:p14="http://schemas.microsoft.com/office/powerpoint/2010/main" val="4144378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853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4148" y="1013506"/>
            <a:ext cx="3202137" cy="4830989"/>
          </a:xfrm>
          <a:noFill/>
        </p:spPr>
        <p:txBody>
          <a:bodyPr/>
          <a:lstStyle>
            <a:lvl1pPr>
              <a:defRPr b="1">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5588000" y="1013506"/>
            <a:ext cx="5994400" cy="4830989"/>
          </a:xfrm>
        </p:spPr>
        <p:txBody>
          <a:bodyPr anchor="ctr" anchorCtr="0">
            <a:normAutofit/>
          </a:bodyPr>
          <a:lstStyle>
            <a:lvl1pPr>
              <a:lnSpc>
                <a:spcPct val="100000"/>
              </a:lnSpc>
              <a:spcBef>
                <a:spcPts val="600"/>
              </a:spcBef>
              <a:spcAft>
                <a:spcPts val="600"/>
              </a:spcAft>
              <a:buClr>
                <a:srgbClr val="F47933"/>
              </a:buClr>
              <a:defRPr sz="3200"/>
            </a:lvl1pPr>
            <a:lvl2pPr>
              <a:lnSpc>
                <a:spcPct val="100000"/>
              </a:lnSpc>
              <a:spcBef>
                <a:spcPts val="600"/>
              </a:spcBef>
              <a:spcAft>
                <a:spcPts val="600"/>
              </a:spcAft>
              <a:buClr>
                <a:srgbClr val="F47933"/>
              </a:buClr>
              <a:defRPr sz="2800"/>
            </a:lvl2pPr>
            <a:lvl3pPr>
              <a:lnSpc>
                <a:spcPct val="100000"/>
              </a:lnSpc>
              <a:spcBef>
                <a:spcPts val="600"/>
              </a:spcBef>
              <a:spcAft>
                <a:spcPts val="600"/>
              </a:spcAft>
              <a:buClr>
                <a:srgbClr val="F47933"/>
              </a:buClr>
              <a:defRPr sz="2400"/>
            </a:lvl3pPr>
            <a:lvl4pPr>
              <a:lnSpc>
                <a:spcPct val="100000"/>
              </a:lnSpc>
              <a:spcBef>
                <a:spcPts val="600"/>
              </a:spcBef>
              <a:spcAft>
                <a:spcPts val="600"/>
              </a:spcAft>
              <a:buClr>
                <a:srgbClr val="F47933"/>
              </a:buClr>
              <a:defRPr sz="2000"/>
            </a:lvl4pPr>
            <a:lvl5pPr>
              <a:lnSpc>
                <a:spcPct val="100000"/>
              </a:lnSpc>
              <a:spcBef>
                <a:spcPts val="600"/>
              </a:spcBef>
              <a:spcAft>
                <a:spcPts val="600"/>
              </a:spcAft>
              <a:buClr>
                <a:srgbClr val="F47933"/>
              </a:buCl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38971" y="6048708"/>
            <a:ext cx="1202871" cy="611460"/>
          </a:xfrm>
          <a:prstGeom prst="rect">
            <a:avLst/>
          </a:prstGeom>
        </p:spPr>
      </p:pic>
    </p:spTree>
    <p:extLst>
      <p:ext uri="{BB962C8B-B14F-4D97-AF65-F5344CB8AC3E}">
        <p14:creationId xmlns:p14="http://schemas.microsoft.com/office/powerpoint/2010/main" val="687084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88000" y="537256"/>
            <a:ext cx="5994400" cy="1115905"/>
          </a:xfrm>
          <a:noFill/>
        </p:spPr>
        <p:txBody>
          <a:bodyPr anchor="b" anchorCtr="0">
            <a:normAutofit/>
          </a:bodyPr>
          <a:lstStyle>
            <a:lvl1pPr>
              <a:defRPr sz="4800" b="1">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5588000" y="1857375"/>
            <a:ext cx="5994400" cy="3987120"/>
          </a:xfrm>
        </p:spPr>
        <p:txBody>
          <a:bodyPr anchor="ctr" anchorCtr="0">
            <a:normAutofit/>
          </a:bodyPr>
          <a:lstStyle>
            <a:lvl1pPr>
              <a:lnSpc>
                <a:spcPct val="100000"/>
              </a:lnSpc>
              <a:spcBef>
                <a:spcPts val="600"/>
              </a:spcBef>
              <a:spcAft>
                <a:spcPts val="600"/>
              </a:spcAft>
              <a:buClr>
                <a:srgbClr val="F47933"/>
              </a:buClr>
              <a:defRPr sz="3200"/>
            </a:lvl1pPr>
            <a:lvl2pPr>
              <a:lnSpc>
                <a:spcPct val="100000"/>
              </a:lnSpc>
              <a:spcBef>
                <a:spcPts val="600"/>
              </a:spcBef>
              <a:spcAft>
                <a:spcPts val="600"/>
              </a:spcAft>
              <a:buClr>
                <a:srgbClr val="F47933"/>
              </a:buClr>
              <a:defRPr sz="2800"/>
            </a:lvl2pPr>
            <a:lvl3pPr>
              <a:lnSpc>
                <a:spcPct val="100000"/>
              </a:lnSpc>
              <a:spcBef>
                <a:spcPts val="600"/>
              </a:spcBef>
              <a:spcAft>
                <a:spcPts val="600"/>
              </a:spcAft>
              <a:buClr>
                <a:srgbClr val="F47933"/>
              </a:buClr>
              <a:defRPr sz="2400"/>
            </a:lvl3pPr>
            <a:lvl4pPr>
              <a:lnSpc>
                <a:spcPct val="100000"/>
              </a:lnSpc>
              <a:spcBef>
                <a:spcPts val="600"/>
              </a:spcBef>
              <a:spcAft>
                <a:spcPts val="600"/>
              </a:spcAft>
              <a:buClr>
                <a:srgbClr val="F47933"/>
              </a:buClr>
              <a:defRPr sz="2000"/>
            </a:lvl4pPr>
            <a:lvl5pPr>
              <a:lnSpc>
                <a:spcPct val="100000"/>
              </a:lnSpc>
              <a:spcBef>
                <a:spcPts val="600"/>
              </a:spcBef>
              <a:spcAft>
                <a:spcPts val="600"/>
              </a:spcAft>
              <a:buClr>
                <a:srgbClr val="F47933"/>
              </a:buCl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38971" y="6048708"/>
            <a:ext cx="1202871" cy="611460"/>
          </a:xfrm>
          <a:prstGeom prst="rect">
            <a:avLst/>
          </a:prstGeom>
        </p:spPr>
      </p:pic>
      <p:sp>
        <p:nvSpPr>
          <p:cNvPr id="6" name="Picture Placeholder 5"/>
          <p:cNvSpPr>
            <a:spLocks noGrp="1"/>
          </p:cNvSpPr>
          <p:nvPr>
            <p:ph type="pic" sz="quarter" idx="10"/>
          </p:nvPr>
        </p:nvSpPr>
        <p:spPr>
          <a:xfrm>
            <a:off x="419100" y="967695"/>
            <a:ext cx="3209925" cy="4876800"/>
          </a:xfrm>
        </p:spPr>
        <p:txBody>
          <a:bodyPr/>
          <a:lstStyle/>
          <a:p>
            <a:r>
              <a:rPr lang="en-US" dirty="0"/>
              <a:t>Click icon to add picture</a:t>
            </a:r>
          </a:p>
        </p:txBody>
      </p:sp>
    </p:spTree>
    <p:extLst>
      <p:ext uri="{BB962C8B-B14F-4D97-AF65-F5344CB8AC3E}">
        <p14:creationId xmlns:p14="http://schemas.microsoft.com/office/powerpoint/2010/main" val="373341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pic>
        <p:nvPicPr>
          <p:cNvPr id="29" name="Picture 2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723" y="0"/>
            <a:ext cx="11581215" cy="6858000"/>
          </a:xfrm>
          <a:prstGeom prst="rect">
            <a:avLst/>
          </a:prstGeom>
          <a:blipFill>
            <a:blip r:embed="rId3" cstate="screen">
              <a:extLst>
                <a:ext uri="{28A0092B-C50C-407E-A947-70E740481C1C}">
                  <a14:useLocalDpi xmlns:a14="http://schemas.microsoft.com/office/drawing/2010/main"/>
                </a:ext>
              </a:extLst>
            </a:blip>
            <a:stretch>
              <a:fillRect/>
            </a:stretch>
          </a:blipFill>
        </p:spPr>
      </p:pic>
      <p:sp>
        <p:nvSpPr>
          <p:cNvPr id="2" name="Title 1"/>
          <p:cNvSpPr>
            <a:spLocks noGrp="1"/>
          </p:cNvSpPr>
          <p:nvPr>
            <p:ph type="title"/>
          </p:nvPr>
        </p:nvSpPr>
        <p:spPr>
          <a:xfrm>
            <a:off x="568730" y="691146"/>
            <a:ext cx="5775160" cy="1360735"/>
          </a:xfrm>
        </p:spPr>
        <p:txBody>
          <a:bodyPr anchor="b">
            <a:normAutofit/>
          </a:bodyPr>
          <a:lstStyle>
            <a:lvl1pPr>
              <a:defRPr sz="4800" b="1">
                <a:solidFill>
                  <a:schemeClr val="accent1"/>
                </a:solidFill>
              </a:defRPr>
            </a:lvl1pPr>
          </a:lstStyle>
          <a:p>
            <a:r>
              <a:rPr lang="en-US"/>
              <a:t>Click to edit Master title style</a:t>
            </a:r>
            <a:endParaRPr lang="en-US" dirty="0"/>
          </a:p>
        </p:txBody>
      </p:sp>
      <p:sp>
        <p:nvSpPr>
          <p:cNvPr id="48" name="Picture Placeholder 47"/>
          <p:cNvSpPr>
            <a:spLocks noGrp="1"/>
          </p:cNvSpPr>
          <p:nvPr>
            <p:ph type="pic" sz="quarter" idx="10"/>
          </p:nvPr>
        </p:nvSpPr>
        <p:spPr>
          <a:xfrm>
            <a:off x="7116763" y="0"/>
            <a:ext cx="5075237" cy="6858000"/>
          </a:xfrm>
          <a:custGeom>
            <a:avLst/>
            <a:gdLst>
              <a:gd name="connsiteX0" fmla="*/ 1033963 w 5075237"/>
              <a:gd name="connsiteY0" fmla="*/ 0 h 6858000"/>
              <a:gd name="connsiteX1" fmla="*/ 5075237 w 5075237"/>
              <a:gd name="connsiteY1" fmla="*/ 0 h 6858000"/>
              <a:gd name="connsiteX2" fmla="*/ 5075237 w 5075237"/>
              <a:gd name="connsiteY2" fmla="*/ 6858000 h 6858000"/>
              <a:gd name="connsiteX3" fmla="*/ 1114496 w 5075237"/>
              <a:gd name="connsiteY3" fmla="*/ 6858000 h 6858000"/>
              <a:gd name="connsiteX4" fmla="*/ 1026237 w 5075237"/>
              <a:gd name="connsiteY4" fmla="*/ 6733886 h 6858000"/>
              <a:gd name="connsiteX5" fmla="*/ 7261 w 5075237"/>
              <a:gd name="connsiteY5" fmla="*/ 3681766 h 6858000"/>
              <a:gd name="connsiteX6" fmla="*/ 0 w 5075237"/>
              <a:gd name="connsiteY6" fmla="*/ 3394641 h 6858000"/>
              <a:gd name="connsiteX7" fmla="*/ 0 w 5075237"/>
              <a:gd name="connsiteY7" fmla="*/ 3350111 h 6858000"/>
              <a:gd name="connsiteX8" fmla="*/ 7261 w 5075237"/>
              <a:gd name="connsiteY8" fmla="*/ 3062986 h 6858000"/>
              <a:gd name="connsiteX9" fmla="*/ 1026237 w 5075237"/>
              <a:gd name="connsiteY9" fmla="*/ 108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5237" h="6858000">
                <a:moveTo>
                  <a:pt x="1033963" y="0"/>
                </a:moveTo>
                <a:lnTo>
                  <a:pt x="5075237" y="0"/>
                </a:lnTo>
                <a:lnTo>
                  <a:pt x="5075237" y="6858000"/>
                </a:lnTo>
                <a:lnTo>
                  <a:pt x="1114496" y="6858000"/>
                </a:lnTo>
                <a:lnTo>
                  <a:pt x="1026237" y="6733886"/>
                </a:lnTo>
                <a:cubicBezTo>
                  <a:pt x="431991" y="5854288"/>
                  <a:pt x="64399" y="4808981"/>
                  <a:pt x="7261" y="3681766"/>
                </a:cubicBezTo>
                <a:lnTo>
                  <a:pt x="0" y="3394641"/>
                </a:lnTo>
                <a:lnTo>
                  <a:pt x="0" y="3350111"/>
                </a:lnTo>
                <a:lnTo>
                  <a:pt x="7261" y="3062986"/>
                </a:lnTo>
                <a:cubicBezTo>
                  <a:pt x="64399" y="1935772"/>
                  <a:pt x="431991" y="890465"/>
                  <a:pt x="1026237" y="10866"/>
                </a:cubicBezTo>
                <a:close/>
              </a:path>
            </a:pathLst>
          </a:custGeom>
          <a:solidFill>
            <a:schemeClr val="tx1">
              <a:lumMod val="20000"/>
              <a:lumOff val="80000"/>
            </a:schemeClr>
          </a:solidFill>
        </p:spPr>
        <p:txBody>
          <a:bodyPr wrap="square" anchor="ctr" anchorCtr="0">
            <a:noAutofit/>
          </a:bodyPr>
          <a:lstStyle>
            <a:lvl1pPr algn="ctr">
              <a:defRPr/>
            </a:lvl1pPr>
          </a:lstStyle>
          <a:p>
            <a:r>
              <a:rPr lang="en-US" dirty="0"/>
              <a:t>Click icon to add picture</a:t>
            </a:r>
          </a:p>
        </p:txBody>
      </p:sp>
      <p:pic>
        <p:nvPicPr>
          <p:cNvPr id="49" name="Picture 4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9317" y="6140064"/>
            <a:ext cx="1023154" cy="520104"/>
          </a:xfrm>
          <a:prstGeom prst="rect">
            <a:avLst/>
          </a:prstGeom>
        </p:spPr>
      </p:pic>
      <p:sp>
        <p:nvSpPr>
          <p:cNvPr id="9" name="Content Placeholder 2"/>
          <p:cNvSpPr>
            <a:spLocks noGrp="1"/>
          </p:cNvSpPr>
          <p:nvPr>
            <p:ph sz="half" idx="1"/>
          </p:nvPr>
        </p:nvSpPr>
        <p:spPr>
          <a:xfrm>
            <a:off x="568730" y="2314575"/>
            <a:ext cx="5775160" cy="3627657"/>
          </a:xfrm>
        </p:spPr>
        <p:txBody>
          <a:bodyPr/>
          <a:lstStyle>
            <a:lvl1pPr>
              <a:buClr>
                <a:srgbClr val="F47933"/>
              </a:buClr>
              <a:defRPr/>
            </a:lvl1pPr>
            <a:lvl2pPr>
              <a:buClr>
                <a:srgbClr val="F47933"/>
              </a:buClr>
              <a:defRPr/>
            </a:lvl2pPr>
            <a:lvl3pPr>
              <a:buClr>
                <a:srgbClr val="F47933"/>
              </a:buClr>
              <a:defRPr/>
            </a:lvl3pPr>
            <a:lvl4pPr>
              <a:buClr>
                <a:srgbClr val="F47933"/>
              </a:buClr>
              <a:defRPr/>
            </a:lvl4pPr>
            <a:lvl5pPr>
              <a:buClr>
                <a:srgbClr val="F4793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0547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726830"/>
            <a:ext cx="12190815" cy="6131169"/>
          </a:xfrm>
          <a:prstGeom prst="rect">
            <a:avLst/>
          </a:prstGeom>
        </p:spPr>
      </p:pic>
      <p:sp>
        <p:nvSpPr>
          <p:cNvPr id="2" name="Title 1"/>
          <p:cNvSpPr>
            <a:spLocks noGrp="1"/>
          </p:cNvSpPr>
          <p:nvPr>
            <p:ph type="title"/>
          </p:nvPr>
        </p:nvSpPr>
        <p:spPr>
          <a:xfrm>
            <a:off x="1254368" y="3516924"/>
            <a:ext cx="9659817" cy="1730414"/>
          </a:xfrm>
        </p:spPr>
        <p:txBody>
          <a:bodyPr anchor="b"/>
          <a:lstStyle>
            <a:lvl1pPr algn="ctr">
              <a:defRPr sz="600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54368" y="5573486"/>
            <a:ext cx="9659817" cy="862017"/>
          </a:xfrm>
        </p:spPr>
        <p:txBody>
          <a:bodyPr/>
          <a:lstStyle>
            <a:lvl1pPr marL="0" indent="0" algn="ctr">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20370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21"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8321"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818321" y="6356350"/>
            <a:ext cx="73350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1082130" y="6241695"/>
            <a:ext cx="944217" cy="479780"/>
          </a:xfrm>
          <a:prstGeom prst="rect">
            <a:avLst/>
          </a:prstGeom>
        </p:spPr>
      </p:pic>
    </p:spTree>
    <p:extLst>
      <p:ext uri="{BB962C8B-B14F-4D97-AF65-F5344CB8AC3E}">
        <p14:creationId xmlns:p14="http://schemas.microsoft.com/office/powerpoint/2010/main" val="4099263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4" r:id="rId3"/>
    <p:sldLayoutId id="2147483665" r:id="rId4"/>
    <p:sldLayoutId id="2147483650" r:id="rId5"/>
    <p:sldLayoutId id="2147483659" r:id="rId6"/>
    <p:sldLayoutId id="2147483667" r:id="rId7"/>
    <p:sldLayoutId id="2147483657" r:id="rId8"/>
    <p:sldLayoutId id="2147483651" r:id="rId9"/>
    <p:sldLayoutId id="2147483652" r:id="rId10"/>
    <p:sldLayoutId id="2147483653" r:id="rId11"/>
    <p:sldLayoutId id="2147483658" r:id="rId12"/>
    <p:sldLayoutId id="2147483654" r:id="rId13"/>
    <p:sldLayoutId id="2147483666" r:id="rId14"/>
    <p:sldLayoutId id="2147483655" r:id="rId15"/>
    <p:sldLayoutId id="2147483656" r:id="rId16"/>
    <p:sldLayoutId id="2147483663" r:id="rId17"/>
    <p:sldLayoutId id="2147483661" r:id="rId18"/>
    <p:sldLayoutId id="2147483662" r:id="rId19"/>
  </p:sldLayoutIdLst>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https/www.ashpfoundation.org/pharmacyforecast" TargetMode="External"/><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hyperlink" Target="http://https/www.ashpfoundation.org/pharmacyforecast" TargetMode="Externa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hyperlink" Target="http://https/www.ashpfoundation.org/pharmacyforecast"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https/www.ashpfoundation.org/pharmacyforecast" TargetMode="Externa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88429" y="753530"/>
            <a:ext cx="6607628" cy="2387600"/>
          </a:xfrm>
        </p:spPr>
        <p:txBody>
          <a:bodyPr>
            <a:noAutofit/>
          </a:bodyPr>
          <a:lstStyle/>
          <a:p>
            <a:r>
              <a:rPr lang="en-US" sz="3200" dirty="0"/>
              <a:t>ASHP Pharmacy Forecast Workshop: </a:t>
            </a:r>
            <a:endParaRPr lang="en-US" sz="3600" i="1" dirty="0">
              <a:solidFill>
                <a:schemeClr val="accent4"/>
              </a:solidFill>
              <a:effectLst>
                <a:outerShdw blurRad="38100" dist="38100" dir="2700000" algn="tl">
                  <a:srgbClr val="000000">
                    <a:alpha val="43137"/>
                  </a:srgbClr>
                </a:outerShdw>
              </a:effectLst>
            </a:endParaRPr>
          </a:p>
        </p:txBody>
      </p:sp>
      <p:sp>
        <p:nvSpPr>
          <p:cNvPr id="5" name="Subtitle 4">
            <a:extLst>
              <a:ext uri="{FF2B5EF4-FFF2-40B4-BE49-F238E27FC236}">
                <a16:creationId xmlns:a16="http://schemas.microsoft.com/office/drawing/2014/main" id="{95F6587A-3AE0-9955-EB56-0801E3B81244}"/>
              </a:ext>
            </a:extLst>
          </p:cNvPr>
          <p:cNvSpPr>
            <a:spLocks noGrp="1"/>
          </p:cNvSpPr>
          <p:nvPr>
            <p:ph type="subTitle" idx="1"/>
          </p:nvPr>
        </p:nvSpPr>
        <p:spPr/>
        <p:txBody>
          <a:bodyPr>
            <a:normAutofit/>
          </a:bodyPr>
          <a:lstStyle/>
          <a:p>
            <a:r>
              <a:rPr lang="en-US" sz="4000" i="1" dirty="0">
                <a:solidFill>
                  <a:schemeClr val="accent4"/>
                </a:solidFill>
                <a:effectLst>
                  <a:outerShdw blurRad="38100" dist="38100" dir="2700000" algn="tl">
                    <a:srgbClr val="000000">
                      <a:alpha val="43137"/>
                    </a:srgbClr>
                  </a:outerShdw>
                </a:effectLst>
              </a:rPr>
              <a:t>PLANNING GUIDE</a:t>
            </a:r>
            <a:endParaRPr lang="en-US" sz="4000" dirty="0"/>
          </a:p>
        </p:txBody>
      </p:sp>
    </p:spTree>
    <p:extLst>
      <p:ext uri="{BB962C8B-B14F-4D97-AF65-F5344CB8AC3E}">
        <p14:creationId xmlns:p14="http://schemas.microsoft.com/office/powerpoint/2010/main" val="2761808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2A2164-11E2-9159-BCC3-61F4DE1A98BD}"/>
              </a:ext>
            </a:extLst>
          </p:cNvPr>
          <p:cNvSpPr>
            <a:spLocks noGrp="1"/>
          </p:cNvSpPr>
          <p:nvPr>
            <p:ph idx="1"/>
          </p:nvPr>
        </p:nvSpPr>
        <p:spPr>
          <a:xfrm>
            <a:off x="6930188" y="2465614"/>
            <a:ext cx="4746041" cy="3585121"/>
          </a:xfrm>
        </p:spPr>
        <p:txBody>
          <a:bodyPr anchor="t">
            <a:normAutofit/>
          </a:bodyPr>
          <a:lstStyle/>
          <a:p>
            <a:pPr marL="0" indent="0">
              <a:buNone/>
            </a:pPr>
            <a:r>
              <a:rPr lang="en-US" dirty="0"/>
              <a:t>To improve the effectiveness of leaders in hospital and health-system pharmacy practice </a:t>
            </a:r>
          </a:p>
          <a:p>
            <a:endParaRPr lang="en-US" dirty="0"/>
          </a:p>
        </p:txBody>
      </p:sp>
      <p:sp>
        <p:nvSpPr>
          <p:cNvPr id="8" name="Text Placeholder 2">
            <a:extLst>
              <a:ext uri="{FF2B5EF4-FFF2-40B4-BE49-F238E27FC236}">
                <a16:creationId xmlns:a16="http://schemas.microsoft.com/office/drawing/2014/main" id="{FAFAA035-B87E-B5CA-A59C-A799E712F13A}"/>
              </a:ext>
            </a:extLst>
          </p:cNvPr>
          <p:cNvSpPr>
            <a:spLocks noGrp="1"/>
          </p:cNvSpPr>
          <p:nvPr>
            <p:ph type="body" sz="half" idx="2"/>
          </p:nvPr>
        </p:nvSpPr>
        <p:spPr>
          <a:xfrm>
            <a:off x="6930187" y="1061358"/>
            <a:ext cx="4746041" cy="1177110"/>
          </a:xfrm>
        </p:spPr>
        <p:txBody>
          <a:bodyPr/>
          <a:lstStyle/>
          <a:p>
            <a:r>
              <a:rPr lang="en-US" dirty="0"/>
              <a:t>Purpose</a:t>
            </a:r>
          </a:p>
        </p:txBody>
      </p:sp>
      <p:sp>
        <p:nvSpPr>
          <p:cNvPr id="2" name="Title 1">
            <a:extLst>
              <a:ext uri="{FF2B5EF4-FFF2-40B4-BE49-F238E27FC236}">
                <a16:creationId xmlns:a16="http://schemas.microsoft.com/office/drawing/2014/main" id="{C5AF97BC-E988-4985-1FCA-636D8E9A98E6}"/>
              </a:ext>
            </a:extLst>
          </p:cNvPr>
          <p:cNvSpPr>
            <a:spLocks noGrp="1"/>
          </p:cNvSpPr>
          <p:nvPr>
            <p:ph type="title"/>
          </p:nvPr>
        </p:nvSpPr>
        <p:spPr>
          <a:xfrm>
            <a:off x="473242" y="2432118"/>
            <a:ext cx="3208419" cy="1993764"/>
          </a:xfrm>
        </p:spPr>
        <p:txBody>
          <a:bodyPr anchor="ctr">
            <a:normAutofit/>
          </a:bodyPr>
          <a:lstStyle/>
          <a:p>
            <a:r>
              <a:rPr lang="en-US" dirty="0"/>
              <a:t>Pharmacy Forecast</a:t>
            </a:r>
          </a:p>
        </p:txBody>
      </p:sp>
      <p:sp>
        <p:nvSpPr>
          <p:cNvPr id="4" name="TextBox 3">
            <a:extLst>
              <a:ext uri="{FF2B5EF4-FFF2-40B4-BE49-F238E27FC236}">
                <a16:creationId xmlns:a16="http://schemas.microsoft.com/office/drawing/2014/main" id="{584F8408-E9BC-E5CC-B496-96C75A2DF6D4}"/>
              </a:ext>
            </a:extLst>
          </p:cNvPr>
          <p:cNvSpPr txBox="1"/>
          <p:nvPr/>
        </p:nvSpPr>
        <p:spPr>
          <a:xfrm>
            <a:off x="6096000" y="6517367"/>
            <a:ext cx="6096000" cy="246221"/>
          </a:xfrm>
          <a:prstGeom prst="rect">
            <a:avLst/>
          </a:prstGeom>
          <a:noFill/>
        </p:spPr>
        <p:txBody>
          <a:bodyPr wrap="square" rtlCol="0">
            <a:spAutoFit/>
          </a:bodyPr>
          <a:lstStyle/>
          <a:p>
            <a:r>
              <a:rPr lang="en-US" sz="1000" dirty="0"/>
              <a:t>ASHP Foundation. </a:t>
            </a:r>
            <a:r>
              <a:rPr lang="en-US" sz="1000" dirty="0">
                <a:hlinkClick r:id="rId3"/>
              </a:rPr>
              <a:t>http://https://www.ashpfoundation.org/pharmacyforecast</a:t>
            </a:r>
            <a:r>
              <a:rPr lang="en-US" sz="1000" dirty="0"/>
              <a:t> (accessed 2024 Feb 14).</a:t>
            </a:r>
          </a:p>
        </p:txBody>
      </p:sp>
    </p:spTree>
    <p:extLst>
      <p:ext uri="{BB962C8B-B14F-4D97-AF65-F5344CB8AC3E}">
        <p14:creationId xmlns:p14="http://schemas.microsoft.com/office/powerpoint/2010/main" val="16979080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F049-C28B-CFE0-F795-5A4EDB3C6C86}"/>
              </a:ext>
            </a:extLst>
          </p:cNvPr>
          <p:cNvSpPr>
            <a:spLocks noGrp="1"/>
          </p:cNvSpPr>
          <p:nvPr>
            <p:ph type="title"/>
          </p:nvPr>
        </p:nvSpPr>
        <p:spPr/>
        <p:txBody>
          <a:bodyPr>
            <a:normAutofit fontScale="90000"/>
          </a:bodyPr>
          <a:lstStyle/>
          <a:p>
            <a:r>
              <a:rPr lang="en-US" dirty="0"/>
              <a:t>Strategic Recommendations for Practice Leaders</a:t>
            </a:r>
          </a:p>
        </p:txBody>
      </p:sp>
      <p:sp>
        <p:nvSpPr>
          <p:cNvPr id="3" name="Picture Placeholder 2">
            <a:extLst>
              <a:ext uri="{FF2B5EF4-FFF2-40B4-BE49-F238E27FC236}">
                <a16:creationId xmlns:a16="http://schemas.microsoft.com/office/drawing/2014/main" id="{9AD4D623-351A-F8DB-DF74-F80BCE1911E8}"/>
              </a:ext>
            </a:extLst>
          </p:cNvPr>
          <p:cNvSpPr>
            <a:spLocks noGrp="1"/>
          </p:cNvSpPr>
          <p:nvPr>
            <p:ph type="pic" sz="quarter" idx="10"/>
          </p:nvPr>
        </p:nvSpPr>
        <p:spPr/>
        <p:txBody>
          <a:bodyPr/>
          <a:lstStyle/>
          <a:p>
            <a:endParaRPr lang="en-US" dirty="0"/>
          </a:p>
        </p:txBody>
      </p:sp>
      <p:sp>
        <p:nvSpPr>
          <p:cNvPr id="4" name="Content Placeholder 3">
            <a:extLst>
              <a:ext uri="{FF2B5EF4-FFF2-40B4-BE49-F238E27FC236}">
                <a16:creationId xmlns:a16="http://schemas.microsoft.com/office/drawing/2014/main" id="{BDB44932-B999-5CEC-21E2-B031C1F93FA6}"/>
              </a:ext>
            </a:extLst>
          </p:cNvPr>
          <p:cNvSpPr>
            <a:spLocks noGrp="1"/>
          </p:cNvSpPr>
          <p:nvPr>
            <p:ph sz="half" idx="1"/>
          </p:nvPr>
        </p:nvSpPr>
        <p:spPr/>
        <p:txBody>
          <a:bodyPr>
            <a:normAutofit fontScale="55000" lnSpcReduction="20000"/>
          </a:bodyPr>
          <a:lstStyle/>
          <a:p>
            <a:pPr marL="457200" indent="-457200">
              <a:buClrTx/>
              <a:buFont typeface="+mj-lt"/>
              <a:buAutoNum type="arabicPeriod"/>
            </a:pPr>
            <a:r>
              <a:rPr lang="en-US" dirty="0"/>
              <a:t>Pharmacy leaders should partner with professional organizations and policy makers to advocate for solutions to the critical pharmacy technician shortage and place more attention on pharmacy workforce sustainability</a:t>
            </a:r>
          </a:p>
          <a:p>
            <a:pPr marL="457200" indent="-457200">
              <a:buClrTx/>
              <a:buFont typeface="+mj-lt"/>
              <a:buAutoNum type="arabicPeriod"/>
            </a:pPr>
            <a:r>
              <a:rPr lang="en-US" dirty="0"/>
              <a:t>Pharmacy organizations should advocate for and participate in the development of legislative actions that support multistate pharmacy licensure and/or registration.</a:t>
            </a:r>
          </a:p>
          <a:p>
            <a:pPr marL="457200" indent="-457200">
              <a:buClrTx/>
              <a:buFont typeface="+mj-lt"/>
              <a:buAutoNum type="arabicPeriod"/>
            </a:pPr>
            <a:r>
              <a:rPr lang="en-US" dirty="0"/>
              <a:t>Pharmacy leaders should develop operational and clinical practice models that support virtual and hybrid work environments.</a:t>
            </a:r>
          </a:p>
          <a:p>
            <a:pPr marL="457200" indent="-457200">
              <a:buClrTx/>
              <a:buFont typeface="+mj-lt"/>
              <a:buAutoNum type="arabicPeriod"/>
            </a:pPr>
            <a:r>
              <a:rPr lang="en-US" dirty="0"/>
              <a:t>Health systems should foster inclusive environments through meaningful health equity training, community partnerships, and recruitment of individuals from underrepresented populations.</a:t>
            </a:r>
          </a:p>
          <a:p>
            <a:pPr marL="457200" indent="-457200">
              <a:buClrTx/>
              <a:buFont typeface="+mj-lt"/>
              <a:buAutoNum type="arabicPeriod"/>
            </a:pPr>
            <a:r>
              <a:rPr lang="en-US" dirty="0"/>
              <a:t>Ensure health-system executive leaders have considered the impact of workplace violence on the pharmacy workforce, including pharmacy-specific risk factors, as best practices to deploy throughout the health system.</a:t>
            </a:r>
          </a:p>
        </p:txBody>
      </p:sp>
    </p:spTree>
    <p:extLst>
      <p:ext uri="{BB962C8B-B14F-4D97-AF65-F5344CB8AC3E}">
        <p14:creationId xmlns:p14="http://schemas.microsoft.com/office/powerpoint/2010/main" val="25771337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a:xfrm>
            <a:off x="1254368" y="3516924"/>
            <a:ext cx="9659817" cy="2769576"/>
          </a:xfrm>
        </p:spPr>
        <p:txBody>
          <a:bodyPr>
            <a:normAutofit fontScale="90000"/>
          </a:bodyPr>
          <a:lstStyle/>
          <a:p>
            <a:r>
              <a:rPr lang="en-US" dirty="0"/>
              <a:t>Theme 6: Artificial Intelligence: Can Ethics and Regulators Catch Up? </a:t>
            </a:r>
            <a:br>
              <a:rPr lang="en-US" dirty="0"/>
            </a:br>
            <a:endParaRPr lang="en-US" dirty="0"/>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3089105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A34C5-6257-55F3-0B05-D7B8391CE21C}"/>
              </a:ext>
            </a:extLst>
          </p:cNvPr>
          <p:cNvSpPr>
            <a:spLocks noGrp="1"/>
          </p:cNvSpPr>
          <p:nvPr>
            <p:ph type="title"/>
          </p:nvPr>
        </p:nvSpPr>
        <p:spPr/>
        <p:txBody>
          <a:bodyPr>
            <a:normAutofit/>
          </a:bodyPr>
          <a:lstStyle/>
          <a:p>
            <a:r>
              <a:rPr lang="en-US" dirty="0"/>
              <a:t>Artificial Intelligence: Can Ethics and Regulators Catch Up?</a:t>
            </a:r>
          </a:p>
        </p:txBody>
      </p:sp>
      <p:sp>
        <p:nvSpPr>
          <p:cNvPr id="3" name="Content Placeholder 2">
            <a:extLst>
              <a:ext uri="{FF2B5EF4-FFF2-40B4-BE49-F238E27FC236}">
                <a16:creationId xmlns:a16="http://schemas.microsoft.com/office/drawing/2014/main" id="{2925CA19-4683-232A-E18F-E2262971A41B}"/>
              </a:ext>
            </a:extLst>
          </p:cNvPr>
          <p:cNvSpPr>
            <a:spLocks noGrp="1"/>
          </p:cNvSpPr>
          <p:nvPr>
            <p:ph idx="1"/>
          </p:nvPr>
        </p:nvSpPr>
        <p:spPr>
          <a:xfrm>
            <a:off x="818321" y="2041071"/>
            <a:ext cx="10515600" cy="4135892"/>
          </a:xfrm>
        </p:spPr>
        <p:txBody>
          <a:bodyPr>
            <a:normAutofit/>
          </a:bodyPr>
          <a:lstStyle/>
          <a:p>
            <a:r>
              <a:rPr lang="en-US" dirty="0"/>
              <a:t>Artificial intelligence (AI) and data integration have helped drive healthcare change over the past several years</a:t>
            </a:r>
          </a:p>
          <a:p>
            <a:r>
              <a:rPr lang="en-US" dirty="0"/>
              <a:t>Use of AI includes radiological image analysis, electronic health record (EHR) data analysis, and other functions</a:t>
            </a:r>
          </a:p>
          <a:p>
            <a:r>
              <a:rPr lang="en-US" dirty="0"/>
              <a:t>Large language models are also expediting AI innovation in healthcare</a:t>
            </a:r>
          </a:p>
          <a:p>
            <a:r>
              <a:rPr lang="en-US" dirty="0"/>
              <a:t>It is crucial for healthcare leaders and regulators to consider the risks and benefits of AI usage in healthcare during this period of rapid advancement</a:t>
            </a:r>
          </a:p>
        </p:txBody>
      </p:sp>
    </p:spTree>
    <p:extLst>
      <p:ext uri="{BB962C8B-B14F-4D97-AF65-F5344CB8AC3E}">
        <p14:creationId xmlns:p14="http://schemas.microsoft.com/office/powerpoint/2010/main" val="10667383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1</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Accelerating adoption of advanced technologies (e.g., remote monitoring, artificial intelligence, data integration) will close the gap on healthcare disparities.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2012739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5317C-0F98-97D6-B905-038DA016DF2B}"/>
              </a:ext>
            </a:extLst>
          </p:cNvPr>
          <p:cNvSpPr>
            <a:spLocks noGrp="1"/>
          </p:cNvSpPr>
          <p:nvPr>
            <p:ph type="title"/>
          </p:nvPr>
        </p:nvSpPr>
        <p:spPr/>
        <p:txBody>
          <a:bodyPr/>
          <a:lstStyle/>
          <a:p>
            <a:r>
              <a:rPr lang="en-US" dirty="0"/>
              <a:t>Ethics and the Rapid Pace of Innovation</a:t>
            </a:r>
          </a:p>
        </p:txBody>
      </p:sp>
      <p:sp>
        <p:nvSpPr>
          <p:cNvPr id="3" name="Content Placeholder 2">
            <a:extLst>
              <a:ext uri="{FF2B5EF4-FFF2-40B4-BE49-F238E27FC236}">
                <a16:creationId xmlns:a16="http://schemas.microsoft.com/office/drawing/2014/main" id="{75795237-92DE-D408-7713-810589BBDBA7}"/>
              </a:ext>
            </a:extLst>
          </p:cNvPr>
          <p:cNvSpPr>
            <a:spLocks noGrp="1"/>
          </p:cNvSpPr>
          <p:nvPr>
            <p:ph idx="1"/>
          </p:nvPr>
        </p:nvSpPr>
        <p:spPr/>
        <p:txBody>
          <a:bodyPr/>
          <a:lstStyle/>
          <a:p>
            <a:r>
              <a:rPr lang="en-US" dirty="0"/>
              <a:t>AI models could remove unconscious bias from patient care</a:t>
            </a:r>
          </a:p>
          <a:p>
            <a:pPr marL="0" indent="0">
              <a:buNone/>
            </a:pPr>
            <a:endParaRPr lang="en-US" dirty="0"/>
          </a:p>
          <a:p>
            <a:r>
              <a:rPr lang="en-US" dirty="0"/>
              <a:t>However, AI models could perpetuate bias and disparities caused by training the models on historically biased data</a:t>
            </a:r>
          </a:p>
          <a:p>
            <a:pPr marL="0" indent="0">
              <a:buNone/>
            </a:pPr>
            <a:endParaRPr lang="en-US" dirty="0"/>
          </a:p>
          <a:p>
            <a:r>
              <a:rPr lang="en-US" dirty="0"/>
              <a:t>Additionally, some health-system have more resources to devote to AI implementation, which could magnify differences in patient outcomes across healthcare systems. This disparity is known as the “digital divide.”</a:t>
            </a:r>
          </a:p>
        </p:txBody>
      </p:sp>
    </p:spTree>
    <p:extLst>
      <p:ext uri="{BB962C8B-B14F-4D97-AF65-F5344CB8AC3E}">
        <p14:creationId xmlns:p14="http://schemas.microsoft.com/office/powerpoint/2010/main" val="6512758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11" name="Content Placeholder 10">
            <a:extLst>
              <a:ext uri="{FF2B5EF4-FFF2-40B4-BE49-F238E27FC236}">
                <a16:creationId xmlns:a16="http://schemas.microsoft.com/office/drawing/2014/main" id="{64E88928-20DF-9F12-E50F-56D9EE0D9C69}"/>
              </a:ext>
            </a:extLst>
          </p:cNvPr>
          <p:cNvPicPr>
            <a:picLocks noGrp="1" noChangeAspect="1"/>
          </p:cNvPicPr>
          <p:nvPr>
            <p:ph idx="1"/>
          </p:nvPr>
        </p:nvPicPr>
        <p:blipFill>
          <a:blip r:embed="rId3"/>
          <a:stretch>
            <a:fillRect/>
          </a:stretch>
        </p:blipFill>
        <p:spPr>
          <a:xfrm>
            <a:off x="1051707" y="2538367"/>
            <a:ext cx="10088586" cy="1781266"/>
          </a:xfrm>
        </p:spPr>
      </p:pic>
    </p:spTree>
    <p:extLst>
      <p:ext uri="{BB962C8B-B14F-4D97-AF65-F5344CB8AC3E}">
        <p14:creationId xmlns:p14="http://schemas.microsoft.com/office/powerpoint/2010/main" val="5532227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3</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Health-system ethics committees will have expertise that ensures the equitable application of artificial intelligence technology when used in patient care.</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0534190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8</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The FDA will take action to ensure that clinical decision support software driven by artificial intelligence technology does not exacerbate health disparities.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9163523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4E8A-0509-864F-8343-DF6A2B2283B9}"/>
              </a:ext>
            </a:extLst>
          </p:cNvPr>
          <p:cNvSpPr>
            <a:spLocks noGrp="1"/>
          </p:cNvSpPr>
          <p:nvPr>
            <p:ph type="title"/>
          </p:nvPr>
        </p:nvSpPr>
        <p:spPr/>
        <p:txBody>
          <a:bodyPr/>
          <a:lstStyle/>
          <a:p>
            <a:r>
              <a:rPr lang="en-US" dirty="0"/>
              <a:t>Monitoring the Impact of Innovation</a:t>
            </a:r>
          </a:p>
        </p:txBody>
      </p:sp>
      <p:sp>
        <p:nvSpPr>
          <p:cNvPr id="3" name="Content Placeholder 2">
            <a:extLst>
              <a:ext uri="{FF2B5EF4-FFF2-40B4-BE49-F238E27FC236}">
                <a16:creationId xmlns:a16="http://schemas.microsoft.com/office/drawing/2014/main" id="{F5075602-D146-E257-4030-76B94A9978BD}"/>
              </a:ext>
            </a:extLst>
          </p:cNvPr>
          <p:cNvSpPr>
            <a:spLocks noGrp="1"/>
          </p:cNvSpPr>
          <p:nvPr>
            <p:ph idx="1"/>
          </p:nvPr>
        </p:nvSpPr>
        <p:spPr/>
        <p:txBody>
          <a:bodyPr>
            <a:normAutofit/>
          </a:bodyPr>
          <a:lstStyle/>
          <a:p>
            <a:r>
              <a:rPr lang="en-US" dirty="0"/>
              <a:t>Strategic emphasis must be placed on monitoring the impact of AI and ensuring that all patient populations benefit</a:t>
            </a:r>
          </a:p>
          <a:p>
            <a:r>
              <a:rPr lang="en-US" dirty="0"/>
              <a:t>AI must be trained on diverse and representative data, normalizing data and incorporating metrics to identify disparities in care</a:t>
            </a:r>
          </a:p>
          <a:p>
            <a:r>
              <a:rPr lang="en-US" dirty="0"/>
              <a:t>Local, regional, and federal groups/regulators will need to be involved to ensure equitable application of AI for all patients</a:t>
            </a:r>
          </a:p>
          <a:p>
            <a:r>
              <a:rPr lang="en-US" dirty="0"/>
              <a:t>Currently, forecast panelists do not believe the Food and Drug Administration (FDA) will regulate AI models, so more responsibility will fall on healthcare systems</a:t>
            </a:r>
          </a:p>
          <a:p>
            <a:endParaRPr lang="en-US" dirty="0"/>
          </a:p>
        </p:txBody>
      </p:sp>
    </p:spTree>
    <p:extLst>
      <p:ext uri="{BB962C8B-B14F-4D97-AF65-F5344CB8AC3E}">
        <p14:creationId xmlns:p14="http://schemas.microsoft.com/office/powerpoint/2010/main" val="26252452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7" name="Content Placeholder 6">
            <a:extLst>
              <a:ext uri="{FF2B5EF4-FFF2-40B4-BE49-F238E27FC236}">
                <a16:creationId xmlns:a16="http://schemas.microsoft.com/office/drawing/2014/main" id="{88E5E0DE-A953-AA19-8C57-7A837A5F511F}"/>
              </a:ext>
            </a:extLst>
          </p:cNvPr>
          <p:cNvPicPr>
            <a:picLocks noGrp="1" noChangeAspect="1"/>
          </p:cNvPicPr>
          <p:nvPr>
            <p:ph idx="1"/>
          </p:nvPr>
        </p:nvPicPr>
        <p:blipFill>
          <a:blip r:embed="rId2"/>
          <a:stretch>
            <a:fillRect/>
          </a:stretch>
        </p:blipFill>
        <p:spPr>
          <a:xfrm>
            <a:off x="674987" y="2522674"/>
            <a:ext cx="10842025" cy="1812651"/>
          </a:xfrm>
        </p:spPr>
      </p:pic>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3"/>
          <a:stretch>
            <a:fillRect/>
          </a:stretch>
        </p:blipFill>
        <p:spPr>
          <a:xfrm>
            <a:off x="2553195" y="4572000"/>
            <a:ext cx="7620000" cy="609600"/>
          </a:xfrm>
          <a:prstGeom prst="rect">
            <a:avLst/>
          </a:prstGeom>
        </p:spPr>
      </p:pic>
    </p:spTree>
    <p:extLst>
      <p:ext uri="{BB962C8B-B14F-4D97-AF65-F5344CB8AC3E}">
        <p14:creationId xmlns:p14="http://schemas.microsoft.com/office/powerpoint/2010/main" val="3825325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FB37A-4D40-BAF4-6C2F-632D2EB52FE5}"/>
              </a:ext>
            </a:extLst>
          </p:cNvPr>
          <p:cNvSpPr>
            <a:spLocks noGrp="1"/>
          </p:cNvSpPr>
          <p:nvPr>
            <p:ph type="title"/>
          </p:nvPr>
        </p:nvSpPr>
        <p:spPr/>
        <p:txBody>
          <a:bodyPr/>
          <a:lstStyle/>
          <a:p>
            <a:r>
              <a:rPr lang="en-US" dirty="0"/>
              <a:t>Pharmacy Forecast: Overview</a:t>
            </a:r>
          </a:p>
        </p:txBody>
      </p:sp>
      <p:sp>
        <p:nvSpPr>
          <p:cNvPr id="3" name="Content Placeholder 2">
            <a:extLst>
              <a:ext uri="{FF2B5EF4-FFF2-40B4-BE49-F238E27FC236}">
                <a16:creationId xmlns:a16="http://schemas.microsoft.com/office/drawing/2014/main" id="{AB08E9A1-21B4-CD93-559C-CD3D860B4877}"/>
              </a:ext>
            </a:extLst>
          </p:cNvPr>
          <p:cNvSpPr>
            <a:spLocks noGrp="1"/>
          </p:cNvSpPr>
          <p:nvPr>
            <p:ph idx="1"/>
          </p:nvPr>
        </p:nvSpPr>
        <p:spPr/>
        <p:txBody>
          <a:bodyPr/>
          <a:lstStyle/>
          <a:p>
            <a:r>
              <a:rPr lang="en-US" dirty="0"/>
              <a:t>Predicts developments in general themes likely to challenge pharmacy leaders in hospitals and health-systems over the coming 5 years</a:t>
            </a:r>
          </a:p>
          <a:p>
            <a:r>
              <a:rPr lang="en-US" dirty="0"/>
              <a:t>Presents authoritative, actionable strategic recommendations to pharmacy practice leaders</a:t>
            </a:r>
          </a:p>
          <a:p>
            <a:r>
              <a:rPr lang="en-US" dirty="0"/>
              <a:t>Reports survey results of trend watchers and leaders in health-system pharmacy and analyzes predicted trends</a:t>
            </a:r>
          </a:p>
          <a:p>
            <a:r>
              <a:rPr lang="en-US" dirty="0"/>
              <a:t>Trend reports from ASHP Research and Education Foundation’s Center for Health-System Pharmacy Leadership</a:t>
            </a:r>
          </a:p>
        </p:txBody>
      </p:sp>
      <p:sp>
        <p:nvSpPr>
          <p:cNvPr id="5" name="TextBox 4">
            <a:extLst>
              <a:ext uri="{FF2B5EF4-FFF2-40B4-BE49-F238E27FC236}">
                <a16:creationId xmlns:a16="http://schemas.microsoft.com/office/drawing/2014/main" id="{584F8408-E9BC-E5CC-B496-96C75A2DF6D4}"/>
              </a:ext>
            </a:extLst>
          </p:cNvPr>
          <p:cNvSpPr txBox="1"/>
          <p:nvPr/>
        </p:nvSpPr>
        <p:spPr>
          <a:xfrm>
            <a:off x="130628" y="6528252"/>
            <a:ext cx="6096000" cy="246221"/>
          </a:xfrm>
          <a:prstGeom prst="rect">
            <a:avLst/>
          </a:prstGeom>
          <a:noFill/>
        </p:spPr>
        <p:txBody>
          <a:bodyPr wrap="square" rtlCol="0">
            <a:spAutoFit/>
          </a:bodyPr>
          <a:lstStyle/>
          <a:p>
            <a:r>
              <a:rPr lang="en-US" sz="1000" dirty="0"/>
              <a:t>ASHP Foundation. </a:t>
            </a:r>
            <a:r>
              <a:rPr lang="en-US" sz="1000" dirty="0">
                <a:hlinkClick r:id="rId2"/>
              </a:rPr>
              <a:t>http://https://www.ashpfoundation.org/pharmacyforecast</a:t>
            </a:r>
            <a:r>
              <a:rPr lang="en-US" sz="1000" dirty="0"/>
              <a:t> (accessed 2024 Feb 14).</a:t>
            </a:r>
          </a:p>
        </p:txBody>
      </p:sp>
    </p:spTree>
    <p:extLst>
      <p:ext uri="{BB962C8B-B14F-4D97-AF65-F5344CB8AC3E}">
        <p14:creationId xmlns:p14="http://schemas.microsoft.com/office/powerpoint/2010/main" val="28075116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10" name="Content Placeholder 9">
            <a:extLst>
              <a:ext uri="{FF2B5EF4-FFF2-40B4-BE49-F238E27FC236}">
                <a16:creationId xmlns:a16="http://schemas.microsoft.com/office/drawing/2014/main" id="{4B03E8A0-A28D-39BC-FD8D-740FB21C653C}"/>
              </a:ext>
            </a:extLst>
          </p:cNvPr>
          <p:cNvPicPr>
            <a:picLocks noGrp="1" noChangeAspect="1"/>
          </p:cNvPicPr>
          <p:nvPr>
            <p:ph idx="1"/>
          </p:nvPr>
        </p:nvPicPr>
        <p:blipFill>
          <a:blip r:embed="rId3"/>
          <a:stretch>
            <a:fillRect/>
          </a:stretch>
        </p:blipFill>
        <p:spPr>
          <a:xfrm>
            <a:off x="1004018" y="2585640"/>
            <a:ext cx="10183964" cy="1686719"/>
          </a:xfrm>
        </p:spPr>
      </p:pic>
    </p:spTree>
    <p:extLst>
      <p:ext uri="{BB962C8B-B14F-4D97-AF65-F5344CB8AC3E}">
        <p14:creationId xmlns:p14="http://schemas.microsoft.com/office/powerpoint/2010/main" val="3750508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4</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State boards of pharmacy will develop regulations allowing the use of artificial intelligence or other technology in place of pharmacist order review and verification.</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3831259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5</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Integration of the electronic health record data with clinical decision support algorithms will automate drug dosing adjustments (e.g., renal, weight-based, age-based dosing).</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5206236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4A902-1CA8-324B-7830-96ECA36FE027}"/>
              </a:ext>
            </a:extLst>
          </p:cNvPr>
          <p:cNvSpPr>
            <a:spLocks noGrp="1"/>
          </p:cNvSpPr>
          <p:nvPr>
            <p:ph type="title"/>
          </p:nvPr>
        </p:nvSpPr>
        <p:spPr/>
        <p:txBody>
          <a:bodyPr/>
          <a:lstStyle/>
          <a:p>
            <a:r>
              <a:rPr lang="en-US" dirty="0"/>
              <a:t>Future Pharmacy Practice</a:t>
            </a:r>
          </a:p>
        </p:txBody>
      </p:sp>
      <p:sp>
        <p:nvSpPr>
          <p:cNvPr id="3" name="Content Placeholder 2">
            <a:extLst>
              <a:ext uri="{FF2B5EF4-FFF2-40B4-BE49-F238E27FC236}">
                <a16:creationId xmlns:a16="http://schemas.microsoft.com/office/drawing/2014/main" id="{CB3B1C19-9D4B-E57F-EEC2-303687882185}"/>
              </a:ext>
            </a:extLst>
          </p:cNvPr>
          <p:cNvSpPr>
            <a:spLocks noGrp="1"/>
          </p:cNvSpPr>
          <p:nvPr>
            <p:ph idx="1"/>
          </p:nvPr>
        </p:nvSpPr>
        <p:spPr/>
        <p:txBody>
          <a:bodyPr/>
          <a:lstStyle/>
          <a:p>
            <a:r>
              <a:rPr lang="en-US" dirty="0"/>
              <a:t>While AI technology is capable of performing dosing adjustments based upon patient-specific factors (i.e., age, weight, renal function), regulatory bodies are not prepared to allow the use of AI for order review and verification</a:t>
            </a:r>
          </a:p>
          <a:p>
            <a:r>
              <a:rPr lang="en-US" dirty="0"/>
              <a:t>Allowing AI to perform some order review and verification could reduce verification variance and allow pharmacists to spend more time providing direct patient care</a:t>
            </a:r>
          </a:p>
          <a:p>
            <a:r>
              <a:rPr lang="en-US" dirty="0"/>
              <a:t>In the future, pharmacists may have to shift from focusing on verification to more clinical tasks</a:t>
            </a:r>
          </a:p>
        </p:txBody>
      </p:sp>
    </p:spTree>
    <p:extLst>
      <p:ext uri="{BB962C8B-B14F-4D97-AF65-F5344CB8AC3E}">
        <p14:creationId xmlns:p14="http://schemas.microsoft.com/office/powerpoint/2010/main" val="3896270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7" name="Content Placeholder 6">
            <a:extLst>
              <a:ext uri="{FF2B5EF4-FFF2-40B4-BE49-F238E27FC236}">
                <a16:creationId xmlns:a16="http://schemas.microsoft.com/office/drawing/2014/main" id="{8C69FCEB-733F-3DEE-63C9-9DD1C531A377}"/>
              </a:ext>
            </a:extLst>
          </p:cNvPr>
          <p:cNvPicPr>
            <a:picLocks noGrp="1" noChangeAspect="1"/>
          </p:cNvPicPr>
          <p:nvPr>
            <p:ph idx="1"/>
          </p:nvPr>
        </p:nvPicPr>
        <p:blipFill>
          <a:blip r:embed="rId2"/>
          <a:stretch>
            <a:fillRect/>
          </a:stretch>
        </p:blipFill>
        <p:spPr>
          <a:xfrm>
            <a:off x="643431" y="2502297"/>
            <a:ext cx="10865380" cy="1853406"/>
          </a:xfrm>
        </p:spPr>
      </p:pic>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3"/>
          <a:stretch>
            <a:fillRect/>
          </a:stretch>
        </p:blipFill>
        <p:spPr>
          <a:xfrm>
            <a:off x="2553195" y="4572000"/>
            <a:ext cx="7620000" cy="609600"/>
          </a:xfrm>
          <a:prstGeom prst="rect">
            <a:avLst/>
          </a:prstGeom>
        </p:spPr>
      </p:pic>
    </p:spTree>
    <p:extLst>
      <p:ext uri="{BB962C8B-B14F-4D97-AF65-F5344CB8AC3E}">
        <p14:creationId xmlns:p14="http://schemas.microsoft.com/office/powerpoint/2010/main" val="9853951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8" name="Content Placeholder 7">
            <a:extLst>
              <a:ext uri="{FF2B5EF4-FFF2-40B4-BE49-F238E27FC236}">
                <a16:creationId xmlns:a16="http://schemas.microsoft.com/office/drawing/2014/main" id="{DCA87BB7-72EC-B197-1DA3-615E4AD81F1A}"/>
              </a:ext>
            </a:extLst>
          </p:cNvPr>
          <p:cNvPicPr>
            <a:picLocks noGrp="1" noChangeAspect="1"/>
          </p:cNvPicPr>
          <p:nvPr>
            <p:ph idx="1"/>
          </p:nvPr>
        </p:nvPicPr>
        <p:blipFill>
          <a:blip r:embed="rId3"/>
          <a:stretch>
            <a:fillRect/>
          </a:stretch>
        </p:blipFill>
        <p:spPr>
          <a:xfrm>
            <a:off x="665015" y="2471587"/>
            <a:ext cx="10861969" cy="1914825"/>
          </a:xfrm>
        </p:spPr>
      </p:pic>
    </p:spTree>
    <p:extLst>
      <p:ext uri="{BB962C8B-B14F-4D97-AF65-F5344CB8AC3E}">
        <p14:creationId xmlns:p14="http://schemas.microsoft.com/office/powerpoint/2010/main" val="5470089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6</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lvl="0" indent="0" algn="l" rtl="0">
              <a:spcBef>
                <a:spcPts val="1200"/>
              </a:spcBef>
              <a:spcAft>
                <a:spcPts val="0"/>
              </a:spcAft>
              <a:buNone/>
            </a:pPr>
            <a:r>
              <a:rPr lang="en-US" sz="3200" b="1" dirty="0"/>
              <a:t>50% of quantitative health data (e.g., vital signs) will be captured and documented via remote monitoring (e.g., smartwatches, fitness trackers, and ambient monitoring technology).</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2522720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7</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lvl="0" indent="0" algn="l" rtl="0">
              <a:spcBef>
                <a:spcPts val="1200"/>
              </a:spcBef>
              <a:spcAft>
                <a:spcPts val="0"/>
              </a:spcAft>
              <a:buNone/>
            </a:pPr>
            <a:r>
              <a:rPr lang="en-US" b="1" dirty="0"/>
              <a:t>Health systems will routinely use patient-generated health data that has been integrated into the electronic health record.</a:t>
            </a:r>
          </a:p>
          <a:p>
            <a:pPr marL="0" lvl="0" indent="0" algn="l" rtl="0">
              <a:spcBef>
                <a:spcPts val="1200"/>
              </a:spcBef>
              <a:spcAft>
                <a:spcPts val="0"/>
              </a:spcAft>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73414327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C56EB-2978-FB39-DFDA-CEC1FDABA05A}"/>
              </a:ext>
            </a:extLst>
          </p:cNvPr>
          <p:cNvSpPr>
            <a:spLocks noGrp="1"/>
          </p:cNvSpPr>
          <p:nvPr>
            <p:ph type="title"/>
          </p:nvPr>
        </p:nvSpPr>
        <p:spPr/>
        <p:txBody>
          <a:bodyPr/>
          <a:lstStyle/>
          <a:p>
            <a:r>
              <a:rPr lang="en-US" dirty="0"/>
              <a:t>Data Integration</a:t>
            </a:r>
          </a:p>
        </p:txBody>
      </p:sp>
      <p:sp>
        <p:nvSpPr>
          <p:cNvPr id="3" name="Content Placeholder 2">
            <a:extLst>
              <a:ext uri="{FF2B5EF4-FFF2-40B4-BE49-F238E27FC236}">
                <a16:creationId xmlns:a16="http://schemas.microsoft.com/office/drawing/2014/main" id="{A7BD2693-22CE-B345-C375-38D907736B6A}"/>
              </a:ext>
            </a:extLst>
          </p:cNvPr>
          <p:cNvSpPr>
            <a:spLocks noGrp="1"/>
          </p:cNvSpPr>
          <p:nvPr>
            <p:ph idx="1"/>
          </p:nvPr>
        </p:nvSpPr>
        <p:spPr/>
        <p:txBody>
          <a:bodyPr>
            <a:normAutofit/>
          </a:bodyPr>
          <a:lstStyle/>
          <a:p>
            <a:r>
              <a:rPr lang="en-US" dirty="0"/>
              <a:t>Health trackers have become more prevalent throughout our society</a:t>
            </a:r>
          </a:p>
          <a:p>
            <a:pPr marL="0" indent="0">
              <a:buNone/>
            </a:pPr>
            <a:endParaRPr lang="en-US" dirty="0"/>
          </a:p>
          <a:p>
            <a:r>
              <a:rPr lang="en-US" dirty="0"/>
              <a:t>These trackers can collect health information that could be useful for clinicians</a:t>
            </a:r>
          </a:p>
          <a:p>
            <a:pPr marL="0" indent="0">
              <a:buNone/>
            </a:pPr>
            <a:endParaRPr lang="en-US" dirty="0"/>
          </a:p>
          <a:p>
            <a:r>
              <a:rPr lang="en-US" dirty="0"/>
              <a:t>In the future, some health data (i.e., vital signs) collected using such technology may be documented in the electronic health record for use by clinicians</a:t>
            </a:r>
          </a:p>
        </p:txBody>
      </p:sp>
    </p:spTree>
    <p:extLst>
      <p:ext uri="{BB962C8B-B14F-4D97-AF65-F5344CB8AC3E}">
        <p14:creationId xmlns:p14="http://schemas.microsoft.com/office/powerpoint/2010/main" val="21435127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7" name="Content Placeholder 6">
            <a:extLst>
              <a:ext uri="{FF2B5EF4-FFF2-40B4-BE49-F238E27FC236}">
                <a16:creationId xmlns:a16="http://schemas.microsoft.com/office/drawing/2014/main" id="{C277A7CF-B19A-7B3B-C4A5-C5BFA9E01BF3}"/>
              </a:ext>
            </a:extLst>
          </p:cNvPr>
          <p:cNvPicPr>
            <a:picLocks noGrp="1" noChangeAspect="1"/>
          </p:cNvPicPr>
          <p:nvPr>
            <p:ph idx="1"/>
          </p:nvPr>
        </p:nvPicPr>
        <p:blipFill>
          <a:blip r:embed="rId2"/>
          <a:stretch>
            <a:fillRect/>
          </a:stretch>
        </p:blipFill>
        <p:spPr>
          <a:xfrm>
            <a:off x="493406" y="2471817"/>
            <a:ext cx="11205188" cy="1914366"/>
          </a:xfrm>
        </p:spPr>
      </p:pic>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3"/>
          <a:stretch>
            <a:fillRect/>
          </a:stretch>
        </p:blipFill>
        <p:spPr>
          <a:xfrm>
            <a:off x="2553195" y="4572000"/>
            <a:ext cx="7620000" cy="609600"/>
          </a:xfrm>
          <a:prstGeom prst="rect">
            <a:avLst/>
          </a:prstGeom>
        </p:spPr>
      </p:pic>
    </p:spTree>
    <p:extLst>
      <p:ext uri="{BB962C8B-B14F-4D97-AF65-F5344CB8AC3E}">
        <p14:creationId xmlns:p14="http://schemas.microsoft.com/office/powerpoint/2010/main" val="1325425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C7E20A-CCFE-CC4C-DBF3-BDEB5745AE95}"/>
              </a:ext>
            </a:extLst>
          </p:cNvPr>
          <p:cNvSpPr>
            <a:spLocks noGrp="1"/>
          </p:cNvSpPr>
          <p:nvPr>
            <p:ph type="body" sz="quarter" idx="12"/>
          </p:nvPr>
        </p:nvSpPr>
        <p:spPr>
          <a:xfrm>
            <a:off x="5788142" y="822059"/>
            <a:ext cx="2551196" cy="2181024"/>
          </a:xfrm>
        </p:spPr>
        <p:txBody>
          <a:bodyPr anchor="ctr">
            <a:normAutofit/>
          </a:bodyPr>
          <a:lstStyle/>
          <a:p>
            <a:r>
              <a:rPr lang="en-US" b="1" dirty="0"/>
              <a:t>Appointed Forecast Panel (FP) completes a questionnaire </a:t>
            </a:r>
          </a:p>
        </p:txBody>
      </p:sp>
      <p:sp>
        <p:nvSpPr>
          <p:cNvPr id="5" name="Text Placeholder 4">
            <a:extLst>
              <a:ext uri="{FF2B5EF4-FFF2-40B4-BE49-F238E27FC236}">
                <a16:creationId xmlns:a16="http://schemas.microsoft.com/office/drawing/2014/main" id="{C7F4B934-FE5B-DB76-4B25-A1DB53A47CE1}"/>
              </a:ext>
            </a:extLst>
          </p:cNvPr>
          <p:cNvSpPr>
            <a:spLocks noGrp="1"/>
          </p:cNvSpPr>
          <p:nvPr>
            <p:ph type="body" sz="quarter" idx="20"/>
          </p:nvPr>
        </p:nvSpPr>
        <p:spPr>
          <a:xfrm>
            <a:off x="9017343" y="822059"/>
            <a:ext cx="2551196" cy="2181024"/>
          </a:xfrm>
        </p:spPr>
        <p:txBody>
          <a:bodyPr anchor="ctr">
            <a:normAutofit/>
          </a:bodyPr>
          <a:lstStyle/>
          <a:p>
            <a:r>
              <a:rPr lang="en-US" b="1" dirty="0"/>
              <a:t>Survey asks likelihood of certain trends occurring over next five years</a:t>
            </a:r>
          </a:p>
        </p:txBody>
      </p:sp>
      <p:sp>
        <p:nvSpPr>
          <p:cNvPr id="7" name="Text Placeholder 6">
            <a:extLst>
              <a:ext uri="{FF2B5EF4-FFF2-40B4-BE49-F238E27FC236}">
                <a16:creationId xmlns:a16="http://schemas.microsoft.com/office/drawing/2014/main" id="{DD933B37-6E77-A4D0-4671-898F9477A408}"/>
              </a:ext>
            </a:extLst>
          </p:cNvPr>
          <p:cNvSpPr>
            <a:spLocks noGrp="1"/>
          </p:cNvSpPr>
          <p:nvPr>
            <p:ph type="body" sz="quarter" idx="22"/>
          </p:nvPr>
        </p:nvSpPr>
        <p:spPr>
          <a:xfrm>
            <a:off x="5788142" y="3854919"/>
            <a:ext cx="2551196" cy="2181023"/>
          </a:xfrm>
        </p:spPr>
        <p:txBody>
          <a:bodyPr anchor="ctr">
            <a:normAutofit/>
          </a:bodyPr>
          <a:lstStyle/>
          <a:p>
            <a:r>
              <a:rPr lang="en-US" b="1" dirty="0"/>
              <a:t>Experts recruited to write a brief chapter for each domain</a:t>
            </a:r>
          </a:p>
        </p:txBody>
      </p:sp>
      <p:sp>
        <p:nvSpPr>
          <p:cNvPr id="9" name="Text Placeholder 8">
            <a:extLst>
              <a:ext uri="{FF2B5EF4-FFF2-40B4-BE49-F238E27FC236}">
                <a16:creationId xmlns:a16="http://schemas.microsoft.com/office/drawing/2014/main" id="{5C1DDF84-D12B-796D-240F-9B0EBE927F65}"/>
              </a:ext>
            </a:extLst>
          </p:cNvPr>
          <p:cNvSpPr>
            <a:spLocks noGrp="1"/>
          </p:cNvSpPr>
          <p:nvPr>
            <p:ph type="body" sz="quarter" idx="24"/>
          </p:nvPr>
        </p:nvSpPr>
        <p:spPr>
          <a:xfrm>
            <a:off x="9017343" y="3854919"/>
            <a:ext cx="2551196" cy="2181023"/>
          </a:xfrm>
        </p:spPr>
        <p:txBody>
          <a:bodyPr anchor="ctr">
            <a:noAutofit/>
          </a:bodyPr>
          <a:lstStyle/>
          <a:p>
            <a:r>
              <a:rPr lang="en-US" b="1" dirty="0"/>
              <a:t>Each chapter presents the survey results, authors assessment of predictions and strategic recommendations </a:t>
            </a:r>
          </a:p>
        </p:txBody>
      </p:sp>
      <p:sp>
        <p:nvSpPr>
          <p:cNvPr id="14" name="Content Placeholder 13">
            <a:extLst>
              <a:ext uri="{FF2B5EF4-FFF2-40B4-BE49-F238E27FC236}">
                <a16:creationId xmlns:a16="http://schemas.microsoft.com/office/drawing/2014/main" id="{4B26B056-21A9-1F69-412C-11E87F8F2189}"/>
              </a:ext>
            </a:extLst>
          </p:cNvPr>
          <p:cNvSpPr>
            <a:spLocks noGrp="1"/>
          </p:cNvSpPr>
          <p:nvPr>
            <p:ph sz="quarter" idx="11"/>
          </p:nvPr>
        </p:nvSpPr>
        <p:spPr>
          <a:xfrm>
            <a:off x="623461" y="845513"/>
            <a:ext cx="4601682" cy="2601944"/>
          </a:xfrm>
          <a:solidFill>
            <a:srgbClr val="D6DCE5"/>
          </a:solidFill>
        </p:spPr>
        <p:txBody>
          <a:bodyPr>
            <a:normAutofit/>
          </a:bodyPr>
          <a:lstStyle/>
          <a:p>
            <a:pPr>
              <a:lnSpc>
                <a:spcPct val="100000"/>
              </a:lnSpc>
            </a:pPr>
            <a:r>
              <a:rPr lang="en-US" sz="3200" b="1" dirty="0">
                <a:solidFill>
                  <a:srgbClr val="006EB7"/>
                </a:solidFill>
              </a:rPr>
              <a:t>Pharmacy Forecast Methodology</a:t>
            </a:r>
          </a:p>
        </p:txBody>
      </p:sp>
      <p:pic>
        <p:nvPicPr>
          <p:cNvPr id="2" name="Picture 1"/>
          <p:cNvPicPr>
            <a:picLocks noChangeAspect="1"/>
          </p:cNvPicPr>
          <p:nvPr/>
        </p:nvPicPr>
        <p:blipFill>
          <a:blip r:embed="rId3"/>
          <a:stretch>
            <a:fillRect/>
          </a:stretch>
        </p:blipFill>
        <p:spPr>
          <a:xfrm>
            <a:off x="1057402" y="2128244"/>
            <a:ext cx="3705221" cy="3009813"/>
          </a:xfrm>
          <a:prstGeom prst="rect">
            <a:avLst/>
          </a:prstGeom>
        </p:spPr>
      </p:pic>
      <p:sp>
        <p:nvSpPr>
          <p:cNvPr id="10" name="TextBox 9">
            <a:extLst>
              <a:ext uri="{FF2B5EF4-FFF2-40B4-BE49-F238E27FC236}">
                <a16:creationId xmlns:a16="http://schemas.microsoft.com/office/drawing/2014/main" id="{584F8408-E9BC-E5CC-B496-96C75A2DF6D4}"/>
              </a:ext>
            </a:extLst>
          </p:cNvPr>
          <p:cNvSpPr txBox="1"/>
          <p:nvPr/>
        </p:nvSpPr>
        <p:spPr>
          <a:xfrm>
            <a:off x="424543" y="6517367"/>
            <a:ext cx="6096000" cy="246221"/>
          </a:xfrm>
          <a:prstGeom prst="rect">
            <a:avLst/>
          </a:prstGeom>
          <a:noFill/>
        </p:spPr>
        <p:txBody>
          <a:bodyPr wrap="square" rtlCol="0">
            <a:spAutoFit/>
          </a:bodyPr>
          <a:lstStyle/>
          <a:p>
            <a:r>
              <a:rPr lang="en-US" sz="1000" dirty="0"/>
              <a:t>ASHP Foundation. </a:t>
            </a:r>
            <a:r>
              <a:rPr lang="en-US" sz="1000" dirty="0">
                <a:hlinkClick r:id="rId4"/>
              </a:rPr>
              <a:t>http://https://www.ashpfoundation.org/pharmacyforecast</a:t>
            </a:r>
            <a:r>
              <a:rPr lang="en-US" sz="1000" dirty="0"/>
              <a:t> (accessed 2024 Feb 14).</a:t>
            </a:r>
          </a:p>
        </p:txBody>
      </p:sp>
    </p:spTree>
    <p:extLst>
      <p:ext uri="{BB962C8B-B14F-4D97-AF65-F5344CB8AC3E}">
        <p14:creationId xmlns:p14="http://schemas.microsoft.com/office/powerpoint/2010/main" val="175045422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8" name="Content Placeholder 7">
            <a:extLst>
              <a:ext uri="{FF2B5EF4-FFF2-40B4-BE49-F238E27FC236}">
                <a16:creationId xmlns:a16="http://schemas.microsoft.com/office/drawing/2014/main" id="{1EC21250-307F-849C-BC0E-AFBF10A5DC0F}"/>
              </a:ext>
            </a:extLst>
          </p:cNvPr>
          <p:cNvPicPr>
            <a:picLocks noGrp="1" noChangeAspect="1"/>
          </p:cNvPicPr>
          <p:nvPr>
            <p:ph idx="1"/>
          </p:nvPr>
        </p:nvPicPr>
        <p:blipFill>
          <a:blip r:embed="rId3"/>
          <a:stretch>
            <a:fillRect/>
          </a:stretch>
        </p:blipFill>
        <p:spPr>
          <a:xfrm>
            <a:off x="519525" y="2489438"/>
            <a:ext cx="11152949" cy="1879124"/>
          </a:xfrm>
        </p:spPr>
      </p:pic>
    </p:spTree>
    <p:extLst>
      <p:ext uri="{BB962C8B-B14F-4D97-AF65-F5344CB8AC3E}">
        <p14:creationId xmlns:p14="http://schemas.microsoft.com/office/powerpoint/2010/main" val="16622256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2</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A high-profile case(s) involving patient harm related to artificial intelligence used for patient care decisions will accelerate government regulation of this technology.</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44547105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56700-6888-0EAA-7AA2-4DABE0058A95}"/>
              </a:ext>
            </a:extLst>
          </p:cNvPr>
          <p:cNvSpPr>
            <a:spLocks noGrp="1"/>
          </p:cNvSpPr>
          <p:nvPr>
            <p:ph type="title"/>
          </p:nvPr>
        </p:nvSpPr>
        <p:spPr/>
        <p:txBody>
          <a:bodyPr/>
          <a:lstStyle/>
          <a:p>
            <a:r>
              <a:rPr lang="en-US" dirty="0"/>
              <a:t>Regulations and AI Safety</a:t>
            </a:r>
          </a:p>
        </p:txBody>
      </p:sp>
      <p:sp>
        <p:nvSpPr>
          <p:cNvPr id="3" name="Content Placeholder 2">
            <a:extLst>
              <a:ext uri="{FF2B5EF4-FFF2-40B4-BE49-F238E27FC236}">
                <a16:creationId xmlns:a16="http://schemas.microsoft.com/office/drawing/2014/main" id="{C22314D4-5037-ABAA-09A7-A1BBC6BE297B}"/>
              </a:ext>
            </a:extLst>
          </p:cNvPr>
          <p:cNvSpPr>
            <a:spLocks noGrp="1"/>
          </p:cNvSpPr>
          <p:nvPr>
            <p:ph idx="1"/>
          </p:nvPr>
        </p:nvSpPr>
        <p:spPr/>
        <p:txBody>
          <a:bodyPr/>
          <a:lstStyle/>
          <a:p>
            <a:r>
              <a:rPr lang="en-US" dirty="0"/>
              <a:t>There are concerns for AI “hallucinations,” which occur when incorrect outputs are generated</a:t>
            </a:r>
          </a:p>
          <a:p>
            <a:r>
              <a:rPr lang="en-US" dirty="0"/>
              <a:t>There may also be errors in algorithms, implementation into workflows, or limited external validity of the models</a:t>
            </a:r>
          </a:p>
          <a:p>
            <a:r>
              <a:rPr lang="en-US" dirty="0"/>
              <a:t>These errors can heighten the risk of misinformation and patient harm</a:t>
            </a:r>
          </a:p>
          <a:p>
            <a:r>
              <a:rPr lang="en-US" dirty="0"/>
              <a:t>The model of legal liability with AI-facilitated workflows has not been well established, so organizations may be hesitant to implement AI until more regulatory, legal, and insurance frameworks are in place</a:t>
            </a:r>
          </a:p>
          <a:p>
            <a:pPr marL="0" indent="0">
              <a:buNone/>
            </a:pPr>
            <a:endParaRPr lang="en-US" dirty="0"/>
          </a:p>
        </p:txBody>
      </p:sp>
    </p:spTree>
    <p:extLst>
      <p:ext uri="{BB962C8B-B14F-4D97-AF65-F5344CB8AC3E}">
        <p14:creationId xmlns:p14="http://schemas.microsoft.com/office/powerpoint/2010/main" val="312039696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7" name="Content Placeholder 6">
            <a:extLst>
              <a:ext uri="{FF2B5EF4-FFF2-40B4-BE49-F238E27FC236}">
                <a16:creationId xmlns:a16="http://schemas.microsoft.com/office/drawing/2014/main" id="{B7152348-42C9-B56F-8727-02C1D67038B5}"/>
              </a:ext>
            </a:extLst>
          </p:cNvPr>
          <p:cNvPicPr>
            <a:picLocks noGrp="1" noChangeAspect="1"/>
          </p:cNvPicPr>
          <p:nvPr>
            <p:ph idx="1"/>
          </p:nvPr>
        </p:nvPicPr>
        <p:blipFill>
          <a:blip r:embed="rId2"/>
          <a:stretch>
            <a:fillRect/>
          </a:stretch>
        </p:blipFill>
        <p:spPr>
          <a:xfrm>
            <a:off x="322939" y="2471340"/>
            <a:ext cx="11546121" cy="1915319"/>
          </a:xfrm>
        </p:spPr>
      </p:pic>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3"/>
          <a:stretch>
            <a:fillRect/>
          </a:stretch>
        </p:blipFill>
        <p:spPr>
          <a:xfrm>
            <a:off x="2553195" y="4572000"/>
            <a:ext cx="7620000" cy="609600"/>
          </a:xfrm>
          <a:prstGeom prst="rect">
            <a:avLst/>
          </a:prstGeom>
        </p:spPr>
      </p:pic>
    </p:spTree>
    <p:extLst>
      <p:ext uri="{BB962C8B-B14F-4D97-AF65-F5344CB8AC3E}">
        <p14:creationId xmlns:p14="http://schemas.microsoft.com/office/powerpoint/2010/main" val="19078007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F049-C28B-CFE0-F795-5A4EDB3C6C86}"/>
              </a:ext>
            </a:extLst>
          </p:cNvPr>
          <p:cNvSpPr>
            <a:spLocks noGrp="1"/>
          </p:cNvSpPr>
          <p:nvPr>
            <p:ph type="title"/>
          </p:nvPr>
        </p:nvSpPr>
        <p:spPr/>
        <p:txBody>
          <a:bodyPr>
            <a:normAutofit fontScale="90000"/>
          </a:bodyPr>
          <a:lstStyle/>
          <a:p>
            <a:r>
              <a:rPr lang="en-US" dirty="0"/>
              <a:t>Strategic Recommendations for Practice Leaders</a:t>
            </a:r>
          </a:p>
        </p:txBody>
      </p:sp>
      <p:sp>
        <p:nvSpPr>
          <p:cNvPr id="3" name="Picture Placeholder 2">
            <a:extLst>
              <a:ext uri="{FF2B5EF4-FFF2-40B4-BE49-F238E27FC236}">
                <a16:creationId xmlns:a16="http://schemas.microsoft.com/office/drawing/2014/main" id="{9AD4D623-351A-F8DB-DF74-F80BCE1911E8}"/>
              </a:ext>
            </a:extLst>
          </p:cNvPr>
          <p:cNvSpPr>
            <a:spLocks noGrp="1"/>
          </p:cNvSpPr>
          <p:nvPr>
            <p:ph type="pic" sz="quarter" idx="10"/>
          </p:nvPr>
        </p:nvSpPr>
        <p:spPr/>
        <p:txBody>
          <a:bodyPr/>
          <a:lstStyle/>
          <a:p>
            <a:endParaRPr lang="en-US" dirty="0"/>
          </a:p>
        </p:txBody>
      </p:sp>
      <p:sp>
        <p:nvSpPr>
          <p:cNvPr id="4" name="Content Placeholder 3">
            <a:extLst>
              <a:ext uri="{FF2B5EF4-FFF2-40B4-BE49-F238E27FC236}">
                <a16:creationId xmlns:a16="http://schemas.microsoft.com/office/drawing/2014/main" id="{BDB44932-B999-5CEC-21E2-B031C1F93FA6}"/>
              </a:ext>
            </a:extLst>
          </p:cNvPr>
          <p:cNvSpPr>
            <a:spLocks noGrp="1"/>
          </p:cNvSpPr>
          <p:nvPr>
            <p:ph sz="half" idx="1"/>
          </p:nvPr>
        </p:nvSpPr>
        <p:spPr/>
        <p:txBody>
          <a:bodyPr>
            <a:normAutofit fontScale="85000" lnSpcReduction="20000"/>
          </a:bodyPr>
          <a:lstStyle/>
          <a:p>
            <a:pPr marL="457200" indent="-457200">
              <a:buClrTx/>
              <a:buFont typeface="+mj-lt"/>
              <a:buAutoNum type="arabicPeriod"/>
            </a:pPr>
            <a:r>
              <a:rPr lang="en-US" dirty="0"/>
              <a:t>Devise tailored strategies for AI and data integration implementation into the medication-use process, considering ethics, regulations, patient safety, and the rapidly evolving AI environment</a:t>
            </a:r>
          </a:p>
          <a:p>
            <a:pPr marL="457200" indent="-457200">
              <a:buClrTx/>
              <a:buFont typeface="+mj-lt"/>
              <a:buAutoNum type="arabicPeriod"/>
            </a:pPr>
            <a:r>
              <a:rPr lang="en-US" dirty="0"/>
              <a:t>Provide ethics committees with the resources needed to develop guidelines that ensure ethical and accurate AI application and surveillance, developing “AI stewardship”</a:t>
            </a:r>
          </a:p>
          <a:p>
            <a:pPr marL="457200" indent="-457200">
              <a:buClrTx/>
              <a:buFont typeface="+mj-lt"/>
              <a:buAutoNum type="arabicPeriod"/>
            </a:pPr>
            <a:endParaRPr lang="en-US" dirty="0"/>
          </a:p>
        </p:txBody>
      </p:sp>
    </p:spTree>
    <p:extLst>
      <p:ext uri="{BB962C8B-B14F-4D97-AF65-F5344CB8AC3E}">
        <p14:creationId xmlns:p14="http://schemas.microsoft.com/office/powerpoint/2010/main" val="7434634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F049-C28B-CFE0-F795-5A4EDB3C6C86}"/>
              </a:ext>
            </a:extLst>
          </p:cNvPr>
          <p:cNvSpPr>
            <a:spLocks noGrp="1"/>
          </p:cNvSpPr>
          <p:nvPr>
            <p:ph type="title"/>
          </p:nvPr>
        </p:nvSpPr>
        <p:spPr/>
        <p:txBody>
          <a:bodyPr>
            <a:normAutofit fontScale="90000"/>
          </a:bodyPr>
          <a:lstStyle/>
          <a:p>
            <a:r>
              <a:rPr lang="en-US" dirty="0"/>
              <a:t>Strategic Recommendations for Practice Leaders</a:t>
            </a:r>
          </a:p>
        </p:txBody>
      </p:sp>
      <p:sp>
        <p:nvSpPr>
          <p:cNvPr id="3" name="Picture Placeholder 2">
            <a:extLst>
              <a:ext uri="{FF2B5EF4-FFF2-40B4-BE49-F238E27FC236}">
                <a16:creationId xmlns:a16="http://schemas.microsoft.com/office/drawing/2014/main" id="{9AD4D623-351A-F8DB-DF74-F80BCE1911E8}"/>
              </a:ext>
            </a:extLst>
          </p:cNvPr>
          <p:cNvSpPr>
            <a:spLocks noGrp="1"/>
          </p:cNvSpPr>
          <p:nvPr>
            <p:ph type="pic" sz="quarter" idx="10"/>
          </p:nvPr>
        </p:nvSpPr>
        <p:spPr/>
        <p:txBody>
          <a:bodyPr/>
          <a:lstStyle/>
          <a:p>
            <a:endParaRPr lang="en-US" dirty="0"/>
          </a:p>
        </p:txBody>
      </p:sp>
      <p:sp>
        <p:nvSpPr>
          <p:cNvPr id="4" name="Content Placeholder 3">
            <a:extLst>
              <a:ext uri="{FF2B5EF4-FFF2-40B4-BE49-F238E27FC236}">
                <a16:creationId xmlns:a16="http://schemas.microsoft.com/office/drawing/2014/main" id="{BDB44932-B999-5CEC-21E2-B031C1F93FA6}"/>
              </a:ext>
            </a:extLst>
          </p:cNvPr>
          <p:cNvSpPr>
            <a:spLocks noGrp="1"/>
          </p:cNvSpPr>
          <p:nvPr>
            <p:ph sz="half" idx="1"/>
          </p:nvPr>
        </p:nvSpPr>
        <p:spPr/>
        <p:txBody>
          <a:bodyPr>
            <a:normAutofit fontScale="85000" lnSpcReduction="20000"/>
          </a:bodyPr>
          <a:lstStyle/>
          <a:p>
            <a:pPr marL="0" indent="0">
              <a:buClrTx/>
              <a:buNone/>
            </a:pPr>
            <a:r>
              <a:rPr lang="en-US" dirty="0"/>
              <a:t>3. Dedicate resources to evaluate the safety of AI algorithms for medication order review and verification to enable a data-driven approach to advocate for the use of AI algorithms in medication order review</a:t>
            </a:r>
          </a:p>
          <a:p>
            <a:pPr marL="0" indent="0">
              <a:buClrTx/>
              <a:buNone/>
            </a:pPr>
            <a:r>
              <a:rPr lang="en-US" dirty="0"/>
              <a:t>4. Proactively engage with regulators, establishing comprehensive guidelines for the use of AI in clinical care, and define risk detection and mitigation methodologies to address the risk of misinformation or errors for AI used in patient care</a:t>
            </a:r>
          </a:p>
        </p:txBody>
      </p:sp>
    </p:spTree>
    <p:extLst>
      <p:ext uri="{BB962C8B-B14F-4D97-AF65-F5344CB8AC3E}">
        <p14:creationId xmlns:p14="http://schemas.microsoft.com/office/powerpoint/2010/main" val="32689023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F049-C28B-CFE0-F795-5A4EDB3C6C86}"/>
              </a:ext>
            </a:extLst>
          </p:cNvPr>
          <p:cNvSpPr>
            <a:spLocks noGrp="1"/>
          </p:cNvSpPr>
          <p:nvPr>
            <p:ph type="title"/>
          </p:nvPr>
        </p:nvSpPr>
        <p:spPr/>
        <p:txBody>
          <a:bodyPr>
            <a:normAutofit fontScale="90000"/>
          </a:bodyPr>
          <a:lstStyle/>
          <a:p>
            <a:r>
              <a:rPr lang="en-US" dirty="0"/>
              <a:t>Strategic Recommendations for Practice Leaders</a:t>
            </a:r>
          </a:p>
        </p:txBody>
      </p:sp>
      <p:sp>
        <p:nvSpPr>
          <p:cNvPr id="3" name="Picture Placeholder 2">
            <a:extLst>
              <a:ext uri="{FF2B5EF4-FFF2-40B4-BE49-F238E27FC236}">
                <a16:creationId xmlns:a16="http://schemas.microsoft.com/office/drawing/2014/main" id="{9AD4D623-351A-F8DB-DF74-F80BCE1911E8}"/>
              </a:ext>
            </a:extLst>
          </p:cNvPr>
          <p:cNvSpPr>
            <a:spLocks noGrp="1"/>
          </p:cNvSpPr>
          <p:nvPr>
            <p:ph type="pic" sz="quarter" idx="10"/>
          </p:nvPr>
        </p:nvSpPr>
        <p:spPr/>
        <p:txBody>
          <a:bodyPr/>
          <a:lstStyle/>
          <a:p>
            <a:endParaRPr lang="en-US" dirty="0"/>
          </a:p>
        </p:txBody>
      </p:sp>
      <p:sp>
        <p:nvSpPr>
          <p:cNvPr id="4" name="Content Placeholder 3">
            <a:extLst>
              <a:ext uri="{FF2B5EF4-FFF2-40B4-BE49-F238E27FC236}">
                <a16:creationId xmlns:a16="http://schemas.microsoft.com/office/drawing/2014/main" id="{BDB44932-B999-5CEC-21E2-B031C1F93FA6}"/>
              </a:ext>
            </a:extLst>
          </p:cNvPr>
          <p:cNvSpPr>
            <a:spLocks noGrp="1"/>
          </p:cNvSpPr>
          <p:nvPr>
            <p:ph sz="half" idx="1"/>
          </p:nvPr>
        </p:nvSpPr>
        <p:spPr/>
        <p:txBody>
          <a:bodyPr>
            <a:normAutofit fontScale="92500"/>
          </a:bodyPr>
          <a:lstStyle/>
          <a:p>
            <a:pPr marL="0" indent="0">
              <a:buClrTx/>
              <a:buNone/>
            </a:pPr>
            <a:r>
              <a:rPr lang="en-US" dirty="0"/>
              <a:t>5. Perform an AI readiness survey assessing technical infrastructure, staff training, emergency planning, and patient communication strategies</a:t>
            </a:r>
          </a:p>
          <a:p>
            <a:pPr marL="0" indent="0">
              <a:buClrTx/>
              <a:buNone/>
            </a:pPr>
            <a:r>
              <a:rPr lang="en-US" dirty="0"/>
              <a:t>6. Include training on AI comprehension and collaboration as a key competency in the training of pharmacists and education of future pharmacists</a:t>
            </a:r>
          </a:p>
        </p:txBody>
      </p:sp>
    </p:spTree>
    <p:extLst>
      <p:ext uri="{BB962C8B-B14F-4D97-AF65-F5344CB8AC3E}">
        <p14:creationId xmlns:p14="http://schemas.microsoft.com/office/powerpoint/2010/main" val="41973991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DC0F7-3E95-9311-0885-028881958F71}"/>
              </a:ext>
            </a:extLst>
          </p:cNvPr>
          <p:cNvSpPr>
            <a:spLocks noGrp="1"/>
          </p:cNvSpPr>
          <p:nvPr>
            <p:ph type="ctrTitle"/>
          </p:nvPr>
        </p:nvSpPr>
        <p:spPr/>
        <p:txBody>
          <a:bodyPr/>
          <a:lstStyle/>
          <a:p>
            <a:r>
              <a:rPr lang="en-US" dirty="0"/>
              <a:t>Case Study Transition</a:t>
            </a:r>
          </a:p>
        </p:txBody>
      </p:sp>
      <p:sp>
        <p:nvSpPr>
          <p:cNvPr id="3" name="Subtitle 2">
            <a:extLst>
              <a:ext uri="{FF2B5EF4-FFF2-40B4-BE49-F238E27FC236}">
                <a16:creationId xmlns:a16="http://schemas.microsoft.com/office/drawing/2014/main" id="{5AE758D4-C733-FDB8-F176-E1489B68D620}"/>
              </a:ext>
            </a:extLst>
          </p:cNvPr>
          <p:cNvSpPr>
            <a:spLocks noGrp="1"/>
          </p:cNvSpPr>
          <p:nvPr>
            <p:ph type="subTitle" idx="1"/>
          </p:nvPr>
        </p:nvSpPr>
        <p:spPr/>
        <p:txBody>
          <a:bodyPr/>
          <a:lstStyle/>
          <a:p>
            <a:endParaRPr lang="en-US" dirty="0"/>
          </a:p>
        </p:txBody>
      </p:sp>
      <p:sp>
        <p:nvSpPr>
          <p:cNvPr id="4" name="Picture Placeholder 3">
            <a:extLst>
              <a:ext uri="{FF2B5EF4-FFF2-40B4-BE49-F238E27FC236}">
                <a16:creationId xmlns:a16="http://schemas.microsoft.com/office/drawing/2014/main" id="{80F1DF61-60AA-907B-E367-1791F5194EA1}"/>
              </a:ext>
            </a:extLst>
          </p:cNvPr>
          <p:cNvSpPr>
            <a:spLocks noGrp="1"/>
          </p:cNvSpPr>
          <p:nvPr>
            <p:ph type="pic" sz="quarter" idx="10"/>
          </p:nvPr>
        </p:nvSpPr>
        <p:spPr/>
        <p:txBody>
          <a:bodyPr/>
          <a:lstStyle/>
          <a:p>
            <a:endParaRPr lang="en-US" dirty="0"/>
          </a:p>
        </p:txBody>
      </p:sp>
    </p:spTree>
    <p:extLst>
      <p:ext uri="{BB962C8B-B14F-4D97-AF65-F5344CB8AC3E}">
        <p14:creationId xmlns:p14="http://schemas.microsoft.com/office/powerpoint/2010/main" val="379392820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B3AC-AEC2-0122-2DF2-77EA55C6B52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DA6999B-1E35-90AA-5BE1-4777BBC9148E}"/>
              </a:ext>
            </a:extLst>
          </p:cNvPr>
          <p:cNvSpPr>
            <a:spLocks noGrp="1"/>
          </p:cNvSpPr>
          <p:nvPr>
            <p:ph idx="1"/>
          </p:nvPr>
        </p:nvSpPr>
        <p:spPr/>
        <p:txBody>
          <a:bodyPr/>
          <a:lstStyle/>
          <a:p>
            <a:r>
              <a:rPr lang="en-US" dirty="0"/>
              <a:t>30 minutes to work on assigned case and answer questions in a small group (4-8 people)</a:t>
            </a:r>
          </a:p>
          <a:p>
            <a:r>
              <a:rPr lang="en-US" dirty="0"/>
              <a:t>5 minutes per group to present the scenario and answer the questions from the case</a:t>
            </a:r>
          </a:p>
          <a:p>
            <a:r>
              <a:rPr lang="en-US" dirty="0"/>
              <a:t>Each group should select:</a:t>
            </a:r>
          </a:p>
          <a:p>
            <a:pPr lvl="1"/>
            <a:r>
              <a:rPr lang="en-US" dirty="0"/>
              <a:t>A person to lead or facilitate discuss among the group</a:t>
            </a:r>
          </a:p>
          <a:p>
            <a:pPr lvl="1"/>
            <a:r>
              <a:rPr lang="en-US" dirty="0"/>
              <a:t>A person to record discussions/decisions made </a:t>
            </a:r>
          </a:p>
          <a:p>
            <a:pPr lvl="1"/>
            <a:r>
              <a:rPr lang="en-US" dirty="0"/>
              <a:t>A timekeeper to keep the group on task</a:t>
            </a:r>
          </a:p>
          <a:p>
            <a:pPr lvl="1"/>
            <a:r>
              <a:rPr lang="en-US" dirty="0"/>
              <a:t>One or two presenters </a:t>
            </a:r>
          </a:p>
        </p:txBody>
      </p:sp>
    </p:spTree>
    <p:extLst>
      <p:ext uri="{BB962C8B-B14F-4D97-AF65-F5344CB8AC3E}">
        <p14:creationId xmlns:p14="http://schemas.microsoft.com/office/powerpoint/2010/main" val="394120284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21EBE-3000-9C9F-E963-B51A735BF913}"/>
              </a:ext>
            </a:extLst>
          </p:cNvPr>
          <p:cNvSpPr>
            <a:spLocks noGrp="1"/>
          </p:cNvSpPr>
          <p:nvPr>
            <p:ph type="ctrTitle"/>
          </p:nvPr>
        </p:nvSpPr>
        <p:spPr/>
        <p:txBody>
          <a:bodyPr/>
          <a:lstStyle/>
          <a:p>
            <a:r>
              <a:rPr lang="en-US" dirty="0"/>
              <a:t>Large Group Wrap-Up</a:t>
            </a:r>
          </a:p>
        </p:txBody>
      </p:sp>
      <p:sp>
        <p:nvSpPr>
          <p:cNvPr id="3" name="Subtitle 2">
            <a:extLst>
              <a:ext uri="{FF2B5EF4-FFF2-40B4-BE49-F238E27FC236}">
                <a16:creationId xmlns:a16="http://schemas.microsoft.com/office/drawing/2014/main" id="{A29908BE-1224-1E85-0BE0-22EF06DD9626}"/>
              </a:ext>
            </a:extLst>
          </p:cNvPr>
          <p:cNvSpPr>
            <a:spLocks noGrp="1"/>
          </p:cNvSpPr>
          <p:nvPr>
            <p:ph type="subTitle" idx="1"/>
          </p:nvPr>
        </p:nvSpPr>
        <p:spPr/>
        <p:txBody>
          <a:bodyPr/>
          <a:lstStyle/>
          <a:p>
            <a:endParaRPr lang="en-US" dirty="0"/>
          </a:p>
        </p:txBody>
      </p:sp>
      <p:sp>
        <p:nvSpPr>
          <p:cNvPr id="4" name="Picture Placeholder 3">
            <a:extLst>
              <a:ext uri="{FF2B5EF4-FFF2-40B4-BE49-F238E27FC236}">
                <a16:creationId xmlns:a16="http://schemas.microsoft.com/office/drawing/2014/main" id="{814D66AE-0CE1-05B6-ED71-2A170616FA29}"/>
              </a:ext>
            </a:extLst>
          </p:cNvPr>
          <p:cNvSpPr>
            <a:spLocks noGrp="1"/>
          </p:cNvSpPr>
          <p:nvPr>
            <p:ph type="pic" sz="quarter" idx="10"/>
          </p:nvPr>
        </p:nvSpPr>
        <p:spPr/>
        <p:txBody>
          <a:bodyPr/>
          <a:lstStyle/>
          <a:p>
            <a:endParaRPr lang="en-US" dirty="0"/>
          </a:p>
        </p:txBody>
      </p:sp>
    </p:spTree>
    <p:extLst>
      <p:ext uri="{BB962C8B-B14F-4D97-AF65-F5344CB8AC3E}">
        <p14:creationId xmlns:p14="http://schemas.microsoft.com/office/powerpoint/2010/main" val="4202621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7DBA-EB00-C308-0B65-3A77FEDB72C2}"/>
              </a:ext>
            </a:extLst>
          </p:cNvPr>
          <p:cNvSpPr>
            <a:spLocks noGrp="1"/>
          </p:cNvSpPr>
          <p:nvPr>
            <p:ph type="title"/>
          </p:nvPr>
        </p:nvSpPr>
        <p:spPr/>
        <p:txBody>
          <a:bodyPr/>
          <a:lstStyle/>
          <a:p>
            <a:r>
              <a:rPr lang="en-US" dirty="0"/>
              <a:t>Pharmacy Forecast: Representation</a:t>
            </a:r>
          </a:p>
        </p:txBody>
      </p:sp>
      <p:sp>
        <p:nvSpPr>
          <p:cNvPr id="5" name="TextBox 4">
            <a:extLst>
              <a:ext uri="{FF2B5EF4-FFF2-40B4-BE49-F238E27FC236}">
                <a16:creationId xmlns:a16="http://schemas.microsoft.com/office/drawing/2014/main" id="{584F8408-E9BC-E5CC-B496-96C75A2DF6D4}"/>
              </a:ext>
            </a:extLst>
          </p:cNvPr>
          <p:cNvSpPr txBox="1"/>
          <p:nvPr/>
        </p:nvSpPr>
        <p:spPr>
          <a:xfrm>
            <a:off x="174172" y="6495595"/>
            <a:ext cx="6096000" cy="246221"/>
          </a:xfrm>
          <a:prstGeom prst="rect">
            <a:avLst/>
          </a:prstGeom>
          <a:noFill/>
        </p:spPr>
        <p:txBody>
          <a:bodyPr wrap="square" rtlCol="0">
            <a:spAutoFit/>
          </a:bodyPr>
          <a:lstStyle/>
          <a:p>
            <a:r>
              <a:rPr lang="en-US" sz="1000" dirty="0"/>
              <a:t>ASHP Foundation. </a:t>
            </a:r>
            <a:r>
              <a:rPr lang="en-US" sz="1000" dirty="0">
                <a:hlinkClick r:id="rId2"/>
              </a:rPr>
              <a:t>http://https://www.ashpfoundation.org/pharmacyforecast</a:t>
            </a:r>
            <a:r>
              <a:rPr lang="en-US" sz="1000" dirty="0"/>
              <a:t> (accessed 2024 Feb 14).</a:t>
            </a:r>
          </a:p>
        </p:txBody>
      </p:sp>
      <p:graphicFrame>
        <p:nvGraphicFramePr>
          <p:cNvPr id="6" name="Table 5"/>
          <p:cNvGraphicFramePr>
            <a:graphicFrameLocks noGrp="1"/>
          </p:cNvGraphicFramePr>
          <p:nvPr>
            <p:extLst>
              <p:ext uri="{D42A27DB-BD31-4B8C-83A1-F6EECF244321}">
                <p14:modId xmlns:p14="http://schemas.microsoft.com/office/powerpoint/2010/main" val="2689481076"/>
              </p:ext>
            </p:extLst>
          </p:nvPr>
        </p:nvGraphicFramePr>
        <p:xfrm>
          <a:off x="2113722" y="3297020"/>
          <a:ext cx="6290050" cy="2396207"/>
        </p:xfrm>
        <a:graphic>
          <a:graphicData uri="http://schemas.openxmlformats.org/drawingml/2006/table">
            <a:tbl>
              <a:tblPr firstRow="1" bandRow="1">
                <a:tableStyleId>{5C22544A-7EE6-4342-B048-85BDC9FD1C3A}</a:tableStyleId>
              </a:tblPr>
              <a:tblGrid>
                <a:gridCol w="3145025">
                  <a:extLst>
                    <a:ext uri="{9D8B030D-6E8A-4147-A177-3AD203B41FA5}">
                      <a16:colId xmlns:a16="http://schemas.microsoft.com/office/drawing/2014/main" val="2464077670"/>
                    </a:ext>
                  </a:extLst>
                </a:gridCol>
                <a:gridCol w="3145025">
                  <a:extLst>
                    <a:ext uri="{9D8B030D-6E8A-4147-A177-3AD203B41FA5}">
                      <a16:colId xmlns:a16="http://schemas.microsoft.com/office/drawing/2014/main" val="3356511325"/>
                    </a:ext>
                  </a:extLst>
                </a:gridCol>
              </a:tblGrid>
              <a:tr h="707107">
                <a:tc>
                  <a:txBody>
                    <a:bodyPr/>
                    <a:lstStyle/>
                    <a:p>
                      <a:r>
                        <a:rPr lang="en-US" dirty="0"/>
                        <a:t>Region</a:t>
                      </a:r>
                    </a:p>
                  </a:txBody>
                  <a:tcPr/>
                </a:tc>
                <a:tc>
                  <a:txBody>
                    <a:bodyPr/>
                    <a:lstStyle/>
                    <a:p>
                      <a:r>
                        <a:rPr lang="en-US" dirty="0"/>
                        <a:t>Response Rate from</a:t>
                      </a:r>
                      <a:r>
                        <a:rPr lang="en-US" baseline="0" dirty="0"/>
                        <a:t> FPs</a:t>
                      </a:r>
                      <a:endParaRPr lang="en-US" dirty="0"/>
                    </a:p>
                  </a:txBody>
                  <a:tcPr/>
                </a:tc>
                <a:extLst>
                  <a:ext uri="{0D108BD9-81ED-4DB2-BD59-A6C34878D82A}">
                    <a16:rowId xmlns:a16="http://schemas.microsoft.com/office/drawing/2014/main" val="3974844040"/>
                  </a:ext>
                </a:extLst>
              </a:tr>
              <a:tr h="422275">
                <a:tc>
                  <a:txBody>
                    <a:bodyPr/>
                    <a:lstStyle/>
                    <a:p>
                      <a:r>
                        <a:rPr lang="en-US" dirty="0"/>
                        <a:t>Midwestern</a:t>
                      </a:r>
                      <a:r>
                        <a:rPr lang="en-US" baseline="0" dirty="0"/>
                        <a:t> </a:t>
                      </a:r>
                      <a:endParaRPr lang="en-US" dirty="0"/>
                    </a:p>
                  </a:txBody>
                  <a:tcPr/>
                </a:tc>
                <a:tc>
                  <a:txBody>
                    <a:bodyPr/>
                    <a:lstStyle/>
                    <a:p>
                      <a:r>
                        <a:rPr lang="en-US" dirty="0"/>
                        <a:t>32%</a:t>
                      </a:r>
                    </a:p>
                  </a:txBody>
                  <a:tcPr/>
                </a:tc>
                <a:extLst>
                  <a:ext uri="{0D108BD9-81ED-4DB2-BD59-A6C34878D82A}">
                    <a16:rowId xmlns:a16="http://schemas.microsoft.com/office/drawing/2014/main" val="5887853"/>
                  </a:ext>
                </a:extLst>
              </a:tr>
              <a:tr h="422275">
                <a:tc>
                  <a:txBody>
                    <a:bodyPr/>
                    <a:lstStyle/>
                    <a:p>
                      <a:r>
                        <a:rPr lang="en-US" dirty="0"/>
                        <a:t>Souther</a:t>
                      </a:r>
                      <a:r>
                        <a:rPr lang="en-US" baseline="0" dirty="0"/>
                        <a:t>n </a:t>
                      </a:r>
                      <a:endParaRPr lang="en-US" dirty="0"/>
                    </a:p>
                  </a:txBody>
                  <a:tcPr/>
                </a:tc>
                <a:tc>
                  <a:txBody>
                    <a:bodyPr/>
                    <a:lstStyle/>
                    <a:p>
                      <a:r>
                        <a:rPr lang="en-US" dirty="0"/>
                        <a:t>32%</a:t>
                      </a:r>
                    </a:p>
                  </a:txBody>
                  <a:tcPr/>
                </a:tc>
                <a:extLst>
                  <a:ext uri="{0D108BD9-81ED-4DB2-BD59-A6C34878D82A}">
                    <a16:rowId xmlns:a16="http://schemas.microsoft.com/office/drawing/2014/main" val="1507086416"/>
                  </a:ext>
                </a:extLst>
              </a:tr>
              <a:tr h="422275">
                <a:tc>
                  <a:txBody>
                    <a:bodyPr/>
                    <a:lstStyle/>
                    <a:p>
                      <a:r>
                        <a:rPr lang="en-US" dirty="0"/>
                        <a:t>Western </a:t>
                      </a:r>
                    </a:p>
                  </a:txBody>
                  <a:tcPr/>
                </a:tc>
                <a:tc>
                  <a:txBody>
                    <a:bodyPr/>
                    <a:lstStyle/>
                    <a:p>
                      <a:r>
                        <a:rPr lang="en-US" dirty="0"/>
                        <a:t>18%</a:t>
                      </a:r>
                    </a:p>
                  </a:txBody>
                  <a:tcPr/>
                </a:tc>
                <a:extLst>
                  <a:ext uri="{0D108BD9-81ED-4DB2-BD59-A6C34878D82A}">
                    <a16:rowId xmlns:a16="http://schemas.microsoft.com/office/drawing/2014/main" val="1873345224"/>
                  </a:ext>
                </a:extLst>
              </a:tr>
              <a:tr h="422275">
                <a:tc>
                  <a:txBody>
                    <a:bodyPr/>
                    <a:lstStyle/>
                    <a:p>
                      <a:r>
                        <a:rPr lang="en-US" dirty="0"/>
                        <a:t>Eastern</a:t>
                      </a:r>
                      <a:r>
                        <a:rPr lang="en-US" baseline="0" dirty="0"/>
                        <a:t> </a:t>
                      </a:r>
                      <a:endParaRPr lang="en-US" dirty="0"/>
                    </a:p>
                  </a:txBody>
                  <a:tcPr/>
                </a:tc>
                <a:tc>
                  <a:txBody>
                    <a:bodyPr/>
                    <a:lstStyle/>
                    <a:p>
                      <a:r>
                        <a:rPr lang="en-US" dirty="0"/>
                        <a:t>19%</a:t>
                      </a:r>
                    </a:p>
                  </a:txBody>
                  <a:tcPr/>
                </a:tc>
                <a:extLst>
                  <a:ext uri="{0D108BD9-81ED-4DB2-BD59-A6C34878D82A}">
                    <a16:rowId xmlns:a16="http://schemas.microsoft.com/office/drawing/2014/main" val="1795490069"/>
                  </a:ext>
                </a:extLst>
              </a:tr>
            </a:tbl>
          </a:graphicData>
        </a:graphic>
      </p:graphicFrame>
      <p:sp>
        <p:nvSpPr>
          <p:cNvPr id="9" name="Rectangle 8"/>
          <p:cNvSpPr/>
          <p:nvPr/>
        </p:nvSpPr>
        <p:spPr>
          <a:xfrm>
            <a:off x="925285" y="1690688"/>
            <a:ext cx="9699171" cy="1383969"/>
          </a:xfrm>
          <a:prstGeom prst="rect">
            <a:avLst/>
          </a:prstGeom>
        </p:spPr>
        <p:txBody>
          <a:bodyPr wrap="square">
            <a:spAutoFit/>
          </a:bodyPr>
          <a:lstStyle/>
          <a:p>
            <a:pPr marL="228600" lvl="0" indent="-228600">
              <a:lnSpc>
                <a:spcPct val="90000"/>
              </a:lnSpc>
              <a:spcBef>
                <a:spcPts val="1000"/>
              </a:spcBef>
              <a:buClr>
                <a:srgbClr val="5DC9E7"/>
              </a:buClr>
              <a:buFont typeface="Wingdings" panose="05000000000000000000" pitchFamily="2" charset="2"/>
              <a:buChar char="§"/>
            </a:pPr>
            <a:r>
              <a:rPr lang="en-US" sz="2800" dirty="0">
                <a:solidFill>
                  <a:srgbClr val="44546A"/>
                </a:solidFill>
              </a:rPr>
              <a:t>53% of Forecast Panelists (FPs) employed by hospitals with 500 or more beds </a:t>
            </a:r>
          </a:p>
          <a:p>
            <a:pPr marL="228600" lvl="0" indent="-228600">
              <a:lnSpc>
                <a:spcPct val="90000"/>
              </a:lnSpc>
              <a:spcBef>
                <a:spcPts val="1000"/>
              </a:spcBef>
              <a:buClr>
                <a:srgbClr val="5DC9E7"/>
              </a:buClr>
              <a:buFont typeface="Wingdings" panose="05000000000000000000" pitchFamily="2" charset="2"/>
              <a:buChar char="§"/>
            </a:pPr>
            <a:r>
              <a:rPr lang="en-US" sz="2800" dirty="0">
                <a:solidFill>
                  <a:srgbClr val="44546A"/>
                </a:solidFill>
              </a:rPr>
              <a:t>24% of FPs were from hospitals of less than 500 beds </a:t>
            </a:r>
            <a:endParaRPr lang="en-US" dirty="0"/>
          </a:p>
        </p:txBody>
      </p:sp>
    </p:spTree>
    <p:extLst>
      <p:ext uri="{BB962C8B-B14F-4D97-AF65-F5344CB8AC3E}">
        <p14:creationId xmlns:p14="http://schemas.microsoft.com/office/powerpoint/2010/main" val="28880572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73A6-E30E-7616-D5B8-9B52F717BBBD}"/>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0B0D4076-04BF-AF33-9501-C1C17338135E}"/>
              </a:ext>
            </a:extLst>
          </p:cNvPr>
          <p:cNvSpPr>
            <a:spLocks noGrp="1"/>
          </p:cNvSpPr>
          <p:nvPr>
            <p:ph idx="1"/>
          </p:nvPr>
        </p:nvSpPr>
        <p:spPr/>
        <p:txBody>
          <a:bodyPr/>
          <a:lstStyle/>
          <a:p>
            <a:r>
              <a:rPr lang="en-US" dirty="0"/>
              <a:t>The pharmacy forecast improves the effectiveness of leaders in hospital and health-system pharmacy practice</a:t>
            </a:r>
          </a:p>
          <a:p>
            <a:r>
              <a:rPr lang="en-US" dirty="0"/>
              <a:t>The forecast allows for students or other pharmacy professionals to better understand the emerging trends and predicted challenges</a:t>
            </a:r>
          </a:p>
          <a:p>
            <a:r>
              <a:rPr lang="en-US" dirty="0"/>
              <a:t>Pharmacists are positioned to improve access to care on multiple fronts associated with population health, technology and data, and virtual services</a:t>
            </a:r>
          </a:p>
          <a:p>
            <a:endParaRPr lang="en-US" dirty="0"/>
          </a:p>
        </p:txBody>
      </p:sp>
    </p:spTree>
    <p:extLst>
      <p:ext uri="{BB962C8B-B14F-4D97-AF65-F5344CB8AC3E}">
        <p14:creationId xmlns:p14="http://schemas.microsoft.com/office/powerpoint/2010/main" val="13656585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B2BC3-DF4D-6AAE-9E64-AB3C579BA239}"/>
              </a:ext>
            </a:extLst>
          </p:cNvPr>
          <p:cNvSpPr>
            <a:spLocks noGrp="1"/>
          </p:cNvSpPr>
          <p:nvPr>
            <p:ph type="ctrTitle"/>
          </p:nvPr>
        </p:nvSpPr>
        <p:spPr/>
        <p:txBody>
          <a:bodyPr/>
          <a:lstStyle/>
          <a:p>
            <a:r>
              <a:rPr lang="en-US" dirty="0"/>
              <a:t>Group Q&amp;A</a:t>
            </a:r>
          </a:p>
        </p:txBody>
      </p:sp>
      <p:sp>
        <p:nvSpPr>
          <p:cNvPr id="3" name="Subtitle 2">
            <a:extLst>
              <a:ext uri="{FF2B5EF4-FFF2-40B4-BE49-F238E27FC236}">
                <a16:creationId xmlns:a16="http://schemas.microsoft.com/office/drawing/2014/main" id="{6D843D38-4105-ACFE-1B04-C15BAF2FF3F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57569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D05B00F-1B22-9375-9295-257A5E480060}"/>
              </a:ext>
            </a:extLst>
          </p:cNvPr>
          <p:cNvSpPr>
            <a:spLocks noGrp="1"/>
          </p:cNvSpPr>
          <p:nvPr>
            <p:ph type="pic" sz="quarter" idx="10"/>
          </p:nvPr>
        </p:nvSpPr>
        <p:spPr/>
        <p:txBody>
          <a:bodyPr/>
          <a:lstStyle/>
          <a:p>
            <a:endParaRPr lang="en-US" dirty="0"/>
          </a:p>
        </p:txBody>
      </p:sp>
      <p:sp>
        <p:nvSpPr>
          <p:cNvPr id="3" name="Picture Placeholder 2">
            <a:extLst>
              <a:ext uri="{FF2B5EF4-FFF2-40B4-BE49-F238E27FC236}">
                <a16:creationId xmlns:a16="http://schemas.microsoft.com/office/drawing/2014/main" id="{BF5696BA-5C28-EC51-9B1D-E1A78A753712}"/>
              </a:ext>
            </a:extLst>
          </p:cNvPr>
          <p:cNvSpPr>
            <a:spLocks noGrp="1"/>
          </p:cNvSpPr>
          <p:nvPr>
            <p:ph type="pic" sz="quarter" idx="12"/>
          </p:nvPr>
        </p:nvSpPr>
        <p:spPr/>
        <p:txBody>
          <a:bodyPr/>
          <a:lstStyle/>
          <a:p>
            <a:endParaRPr lang="en-US" dirty="0"/>
          </a:p>
        </p:txBody>
      </p:sp>
      <p:sp>
        <p:nvSpPr>
          <p:cNvPr id="4" name="Title 3">
            <a:extLst>
              <a:ext uri="{FF2B5EF4-FFF2-40B4-BE49-F238E27FC236}">
                <a16:creationId xmlns:a16="http://schemas.microsoft.com/office/drawing/2014/main" id="{6B5175B5-3FCD-3963-15EA-E6F5C7296CC3}"/>
              </a:ext>
            </a:extLst>
          </p:cNvPr>
          <p:cNvSpPr>
            <a:spLocks noGrp="1"/>
          </p:cNvSpPr>
          <p:nvPr>
            <p:ph type="title"/>
          </p:nvPr>
        </p:nvSpPr>
        <p:spPr/>
        <p:txBody>
          <a:bodyPr/>
          <a:lstStyle/>
          <a:p>
            <a:r>
              <a:rPr lang="en-US" dirty="0"/>
              <a:t>2024 Forecast Themes</a:t>
            </a:r>
          </a:p>
        </p:txBody>
      </p:sp>
      <p:sp>
        <p:nvSpPr>
          <p:cNvPr id="5" name="Picture Placeholder 4">
            <a:extLst>
              <a:ext uri="{FF2B5EF4-FFF2-40B4-BE49-F238E27FC236}">
                <a16:creationId xmlns:a16="http://schemas.microsoft.com/office/drawing/2014/main" id="{6320BE96-8212-1D0E-D2CD-0915ED20DA22}"/>
              </a:ext>
            </a:extLst>
          </p:cNvPr>
          <p:cNvSpPr>
            <a:spLocks noGrp="1"/>
          </p:cNvSpPr>
          <p:nvPr>
            <p:ph type="pic" sz="quarter" idx="11"/>
          </p:nvPr>
        </p:nvSpPr>
        <p:spPr/>
        <p:txBody>
          <a:bodyPr/>
          <a:lstStyle/>
          <a:p>
            <a:endParaRPr lang="en-US" dirty="0"/>
          </a:p>
        </p:txBody>
      </p:sp>
      <p:sp>
        <p:nvSpPr>
          <p:cNvPr id="6" name="Content Placeholder 5">
            <a:extLst>
              <a:ext uri="{FF2B5EF4-FFF2-40B4-BE49-F238E27FC236}">
                <a16:creationId xmlns:a16="http://schemas.microsoft.com/office/drawing/2014/main" id="{68A85C09-28A7-6BE6-971F-5161DD8DCC68}"/>
              </a:ext>
            </a:extLst>
          </p:cNvPr>
          <p:cNvSpPr>
            <a:spLocks noGrp="1"/>
          </p:cNvSpPr>
          <p:nvPr>
            <p:ph idx="1"/>
          </p:nvPr>
        </p:nvSpPr>
        <p:spPr>
          <a:xfrm>
            <a:off x="6096000" y="987425"/>
            <a:ext cx="5767594" cy="4873625"/>
          </a:xfrm>
        </p:spPr>
        <p:txBody>
          <a:bodyPr>
            <a:normAutofit fontScale="92500"/>
          </a:bodyPr>
          <a:lstStyle/>
          <a:p>
            <a:pPr marL="457200" indent="-457200">
              <a:buFont typeface="+mj-lt"/>
              <a:buAutoNum type="arabicPeriod"/>
            </a:pPr>
            <a:r>
              <a:rPr lang="en-US" sz="3200" dirty="0"/>
              <a:t>Urgent Public Health Priorities </a:t>
            </a:r>
          </a:p>
          <a:p>
            <a:pPr marL="457200" indent="-457200">
              <a:buFont typeface="+mj-lt"/>
              <a:buAutoNum type="arabicPeriod"/>
            </a:pPr>
            <a:r>
              <a:rPr lang="en-US" sz="3200" dirty="0"/>
              <a:t>Responding to the Mental Health Crisis </a:t>
            </a:r>
            <a:r>
              <a:rPr lang="en-US" dirty="0"/>
              <a:t> </a:t>
            </a:r>
          </a:p>
          <a:p>
            <a:pPr marL="457200" indent="-457200">
              <a:buFont typeface="+mj-lt"/>
              <a:buAutoNum type="arabicPeriod"/>
            </a:pPr>
            <a:r>
              <a:rPr lang="en-US" sz="3200" dirty="0"/>
              <a:t>Achieving Care Equity </a:t>
            </a:r>
            <a:r>
              <a:rPr lang="en-US" dirty="0"/>
              <a:t> </a:t>
            </a:r>
          </a:p>
          <a:p>
            <a:pPr marL="457200" indent="-457200">
              <a:buFont typeface="+mj-lt"/>
              <a:buAutoNum type="arabicPeriod"/>
            </a:pPr>
            <a:r>
              <a:rPr lang="en-US" sz="3200" dirty="0"/>
              <a:t>New Disease Paradigms and Treatment Innovations </a:t>
            </a:r>
          </a:p>
          <a:p>
            <a:pPr marL="457200" indent="-457200">
              <a:buFont typeface="+mj-lt"/>
              <a:buAutoNum type="arabicPeriod"/>
            </a:pPr>
            <a:r>
              <a:rPr lang="en-US" sz="3200" dirty="0"/>
              <a:t>Workforce: Focus on Culture for the Future </a:t>
            </a:r>
            <a:r>
              <a:rPr lang="en-US" dirty="0"/>
              <a:t>Artificial </a:t>
            </a:r>
          </a:p>
          <a:p>
            <a:pPr marL="457200" indent="-457200">
              <a:buFont typeface="+mj-lt"/>
              <a:buAutoNum type="arabicPeriod"/>
            </a:pPr>
            <a:r>
              <a:rPr lang="en-US" dirty="0"/>
              <a:t>Intelligence: Can Ethics and Regulators Catch Up?  </a:t>
            </a:r>
            <a:endParaRPr lang="en-US" sz="3200" dirty="0"/>
          </a:p>
        </p:txBody>
      </p:sp>
    </p:spTree>
    <p:extLst>
      <p:ext uri="{BB962C8B-B14F-4D97-AF65-F5344CB8AC3E}">
        <p14:creationId xmlns:p14="http://schemas.microsoft.com/office/powerpoint/2010/main" val="834690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7A6E-AE10-DC94-8BB7-CAE3E1FB3A08}"/>
              </a:ext>
            </a:extLst>
          </p:cNvPr>
          <p:cNvSpPr>
            <a:spLocks noGrp="1"/>
          </p:cNvSpPr>
          <p:nvPr>
            <p:ph type="title"/>
          </p:nvPr>
        </p:nvSpPr>
        <p:spPr/>
        <p:txBody>
          <a:bodyPr/>
          <a:lstStyle/>
          <a:p>
            <a:r>
              <a:rPr lang="en-US" dirty="0"/>
              <a:t>Professional Development</a:t>
            </a:r>
          </a:p>
        </p:txBody>
      </p:sp>
      <p:sp>
        <p:nvSpPr>
          <p:cNvPr id="3" name="Content Placeholder 2">
            <a:extLst>
              <a:ext uri="{FF2B5EF4-FFF2-40B4-BE49-F238E27FC236}">
                <a16:creationId xmlns:a16="http://schemas.microsoft.com/office/drawing/2014/main" id="{B8B4A012-DB9C-8ADA-2DDE-63F6C7F3F2A5}"/>
              </a:ext>
            </a:extLst>
          </p:cNvPr>
          <p:cNvSpPr>
            <a:spLocks noGrp="1"/>
          </p:cNvSpPr>
          <p:nvPr>
            <p:ph idx="1"/>
          </p:nvPr>
        </p:nvSpPr>
        <p:spPr/>
        <p:txBody>
          <a:bodyPr/>
          <a:lstStyle/>
          <a:p>
            <a:pPr marL="0" indent="0">
              <a:buNone/>
            </a:pPr>
            <a:r>
              <a:rPr lang="en-US" b="1" dirty="0"/>
              <a:t>How is the forecast relevant for pharmacy students?</a:t>
            </a:r>
          </a:p>
          <a:p>
            <a:r>
              <a:rPr lang="en-US" dirty="0"/>
              <a:t>Recognizing emerging trends in pharmacy </a:t>
            </a:r>
          </a:p>
          <a:p>
            <a:r>
              <a:rPr lang="en-US" dirty="0"/>
              <a:t>Providing insights into expected challenges in pharmacy </a:t>
            </a:r>
          </a:p>
          <a:p>
            <a:r>
              <a:rPr lang="en-US" dirty="0"/>
              <a:t>Promote thought-provoking discussion and research</a:t>
            </a:r>
          </a:p>
          <a:p>
            <a:r>
              <a:rPr lang="en-US" dirty="0"/>
              <a:t>Serve as topics for journal clubs, topic discussions, presentations, and interview questions</a:t>
            </a:r>
          </a:p>
        </p:txBody>
      </p:sp>
    </p:spTree>
    <p:extLst>
      <p:ext uri="{BB962C8B-B14F-4D97-AF65-F5344CB8AC3E}">
        <p14:creationId xmlns:p14="http://schemas.microsoft.com/office/powerpoint/2010/main" val="2851013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p:txBody>
          <a:bodyPr>
            <a:normAutofit fontScale="90000"/>
          </a:bodyPr>
          <a:lstStyle/>
          <a:p>
            <a:r>
              <a:rPr lang="en-US" dirty="0"/>
              <a:t>Theme 1: </a:t>
            </a:r>
            <a:br>
              <a:rPr lang="en-US" dirty="0"/>
            </a:br>
            <a:r>
              <a:rPr lang="en-US" dirty="0"/>
              <a:t>Urgent Public Health Priorities </a:t>
            </a:r>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2808626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B681C-29A2-537C-BFDE-5B766A24253E}"/>
              </a:ext>
            </a:extLst>
          </p:cNvPr>
          <p:cNvSpPr>
            <a:spLocks noGrp="1"/>
          </p:cNvSpPr>
          <p:nvPr>
            <p:ph type="title"/>
          </p:nvPr>
        </p:nvSpPr>
        <p:spPr/>
        <p:txBody>
          <a:bodyPr/>
          <a:lstStyle/>
          <a:p>
            <a:r>
              <a:rPr lang="en-US" dirty="0"/>
              <a:t>Public Health Priorities Identified  </a:t>
            </a:r>
          </a:p>
        </p:txBody>
      </p:sp>
      <p:sp>
        <p:nvSpPr>
          <p:cNvPr id="3" name="Content Placeholder 2">
            <a:extLst>
              <a:ext uri="{FF2B5EF4-FFF2-40B4-BE49-F238E27FC236}">
                <a16:creationId xmlns:a16="http://schemas.microsoft.com/office/drawing/2014/main" id="{4AAD73F8-5934-D013-4939-9C48233E8B87}"/>
              </a:ext>
            </a:extLst>
          </p:cNvPr>
          <p:cNvSpPr>
            <a:spLocks noGrp="1"/>
          </p:cNvSpPr>
          <p:nvPr>
            <p:ph idx="1"/>
          </p:nvPr>
        </p:nvSpPr>
        <p:spPr/>
        <p:txBody>
          <a:bodyPr>
            <a:normAutofit/>
          </a:bodyPr>
          <a:lstStyle/>
          <a:p>
            <a:r>
              <a:rPr lang="en-US" dirty="0"/>
              <a:t>Coronavirus disease 2019 (COVID-19) pandemic became a catalyst to implement a reform for health systems to re-center around patients, families, and communities  </a:t>
            </a:r>
          </a:p>
          <a:p>
            <a:r>
              <a:rPr lang="en-US" dirty="0"/>
              <a:t>Emphasizing health, not just healthcare, to help achieve a broader good for the community </a:t>
            </a:r>
          </a:p>
          <a:p>
            <a:r>
              <a:rPr lang="en-US" dirty="0"/>
              <a:t>Health systems helping to address the following public health priorities: </a:t>
            </a:r>
          </a:p>
          <a:p>
            <a:pPr lvl="1"/>
            <a:r>
              <a:rPr lang="en-US" dirty="0"/>
              <a:t>Gun violence </a:t>
            </a:r>
          </a:p>
          <a:p>
            <a:pPr lvl="1"/>
            <a:r>
              <a:rPr lang="en-US" dirty="0"/>
              <a:t>Climate change </a:t>
            </a:r>
          </a:p>
          <a:p>
            <a:pPr lvl="1"/>
            <a:r>
              <a:rPr lang="en-US" dirty="0"/>
              <a:t>Gap between Urban and Rural Populations </a:t>
            </a:r>
          </a:p>
        </p:txBody>
      </p:sp>
    </p:spTree>
    <p:extLst>
      <p:ext uri="{BB962C8B-B14F-4D97-AF65-F5344CB8AC3E}">
        <p14:creationId xmlns:p14="http://schemas.microsoft.com/office/powerpoint/2010/main" val="2928147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1:</a:t>
            </a:r>
            <a:br>
              <a:rPr lang="en-US" dirty="0"/>
            </a:br>
            <a:r>
              <a:rPr lang="en-US" dirty="0"/>
              <a:t>Forecast Question 5</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dirty="0"/>
              <a:t>How likely is it that the following will occur, by the year 2028, in the geographic region where you work? </a:t>
            </a:r>
          </a:p>
          <a:p>
            <a:endParaRPr lang="en-US" dirty="0"/>
          </a:p>
          <a:p>
            <a:pPr marL="0" indent="0">
              <a:buNone/>
            </a:pPr>
            <a:r>
              <a:rPr lang="en-US" b="1" dirty="0"/>
              <a:t>Health systems will invest in comprehensive prevention programs to reduce gun violence in their communities (e.g., violence prevention efforts, screening for risk, and support of victims, including mental health support).</a:t>
            </a:r>
          </a:p>
          <a:p>
            <a:endParaRPr lang="en-US" dirty="0"/>
          </a:p>
          <a:p>
            <a:pPr marL="457200" indent="-457200">
              <a:buFont typeface="+mj-lt"/>
              <a:buAutoNum type="arabicPeriod"/>
            </a:pPr>
            <a:r>
              <a:rPr lang="en-US" dirty="0"/>
              <a:t>Very Likely</a:t>
            </a:r>
          </a:p>
          <a:p>
            <a:pPr marL="457200" indent="-457200">
              <a:buFont typeface="+mj-lt"/>
              <a:buAutoNum type="arabicPeriod"/>
            </a:pPr>
            <a:r>
              <a:rPr lang="en-US" dirty="0"/>
              <a:t>Somewhat Likely</a:t>
            </a:r>
          </a:p>
          <a:p>
            <a:pPr marL="457200" indent="-457200">
              <a:buFont typeface="+mj-lt"/>
              <a:buAutoNum type="arabicPeriod"/>
            </a:pPr>
            <a:r>
              <a:rPr lang="en-US" dirty="0"/>
              <a:t>Somewhat Unlikely</a:t>
            </a:r>
          </a:p>
          <a:p>
            <a:pPr marL="457200" indent="-457200">
              <a:buFont typeface="+mj-lt"/>
              <a:buAutoNum type="arabicPeriod"/>
            </a:pPr>
            <a:r>
              <a:rPr lang="en-US" dirty="0"/>
              <a:t>Very Unlikely</a:t>
            </a:r>
          </a:p>
        </p:txBody>
      </p:sp>
    </p:spTree>
    <p:extLst>
      <p:ext uri="{BB962C8B-B14F-4D97-AF65-F5344CB8AC3E}">
        <p14:creationId xmlns:p14="http://schemas.microsoft.com/office/powerpoint/2010/main" val="2045679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37153-1F40-9942-57E8-40702B2CE274}"/>
              </a:ext>
            </a:extLst>
          </p:cNvPr>
          <p:cNvSpPr>
            <a:spLocks noGrp="1"/>
          </p:cNvSpPr>
          <p:nvPr>
            <p:ph type="title"/>
          </p:nvPr>
        </p:nvSpPr>
        <p:spPr/>
        <p:txBody>
          <a:bodyPr/>
          <a:lstStyle/>
          <a:p>
            <a:r>
              <a:rPr lang="en-US" dirty="0"/>
              <a:t>Gun Violence </a:t>
            </a:r>
          </a:p>
        </p:txBody>
      </p:sp>
      <p:sp>
        <p:nvSpPr>
          <p:cNvPr id="3" name="Content Placeholder 2">
            <a:extLst>
              <a:ext uri="{FF2B5EF4-FFF2-40B4-BE49-F238E27FC236}">
                <a16:creationId xmlns:a16="http://schemas.microsoft.com/office/drawing/2014/main" id="{7A5AA840-7BEB-BA37-53A5-F837104AE03D}"/>
              </a:ext>
            </a:extLst>
          </p:cNvPr>
          <p:cNvSpPr>
            <a:spLocks noGrp="1"/>
          </p:cNvSpPr>
          <p:nvPr>
            <p:ph idx="1"/>
          </p:nvPr>
        </p:nvSpPr>
        <p:spPr/>
        <p:txBody>
          <a:bodyPr>
            <a:normAutofit fontScale="92500"/>
          </a:bodyPr>
          <a:lstStyle/>
          <a:p>
            <a:r>
              <a:rPr lang="en-US" dirty="0"/>
              <a:t>Firearms are the leading cause of death among children and teens in the U.S. accounting for 20% of all child and teen deaths </a:t>
            </a:r>
          </a:p>
          <a:p>
            <a:pPr lvl="1"/>
            <a:r>
              <a:rPr lang="en-US" dirty="0"/>
              <a:t>Consistently higher among Black individuals and other racial and ethnic groups – indicates disparity in public health </a:t>
            </a:r>
          </a:p>
          <a:p>
            <a:r>
              <a:rPr lang="en-US" dirty="0"/>
              <a:t>Hospitals are entry point for public health emergencies  </a:t>
            </a:r>
          </a:p>
          <a:p>
            <a:pPr lvl="1"/>
            <a:r>
              <a:rPr lang="en-US" dirty="0"/>
              <a:t>Surprising that 65% of panelists reported that it is unlikely that health systems will invest in prevention programs  </a:t>
            </a:r>
          </a:p>
          <a:p>
            <a:r>
              <a:rPr lang="en-US" dirty="0"/>
              <a:t>Urgency to address structural causes of injuries and deaths from firearms   </a:t>
            </a:r>
          </a:p>
          <a:p>
            <a:r>
              <a:rPr lang="en-US" dirty="0"/>
              <a:t>Hospitals can address risk factors and prevent violence by partnering with community stakeholders </a:t>
            </a:r>
          </a:p>
          <a:p>
            <a:pPr lvl="1"/>
            <a:endParaRPr lang="en-US" dirty="0"/>
          </a:p>
        </p:txBody>
      </p:sp>
    </p:spTree>
    <p:extLst>
      <p:ext uri="{BB962C8B-B14F-4D97-AF65-F5344CB8AC3E}">
        <p14:creationId xmlns:p14="http://schemas.microsoft.com/office/powerpoint/2010/main" val="3007029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8AEA6-8746-EA34-C734-509A8CB9717A}"/>
              </a:ext>
            </a:extLst>
          </p:cNvPr>
          <p:cNvSpPr>
            <a:spLocks noGrp="1"/>
          </p:cNvSpPr>
          <p:nvPr>
            <p:ph type="title"/>
          </p:nvPr>
        </p:nvSpPr>
        <p:spPr>
          <a:xfrm>
            <a:off x="555171" y="365125"/>
            <a:ext cx="11157858" cy="1325563"/>
          </a:xfrm>
        </p:spPr>
        <p:txBody>
          <a:bodyPr/>
          <a:lstStyle/>
          <a:p>
            <a:r>
              <a:rPr lang="en-US" dirty="0"/>
              <a:t>Workshop Planning – </a:t>
            </a:r>
            <a:r>
              <a:rPr lang="en-US" u="sng" dirty="0"/>
              <a:t>3.0Hr</a:t>
            </a:r>
            <a:r>
              <a:rPr lang="en-US" dirty="0"/>
              <a:t> Presentation</a:t>
            </a:r>
          </a:p>
        </p:txBody>
      </p:sp>
      <p:sp>
        <p:nvSpPr>
          <p:cNvPr id="3" name="Rectangle 2">
            <a:extLst>
              <a:ext uri="{FF2B5EF4-FFF2-40B4-BE49-F238E27FC236}">
                <a16:creationId xmlns:a16="http://schemas.microsoft.com/office/drawing/2014/main" id="{DE3F72A2-BE7A-B503-B12A-89E122F6ACF0}"/>
              </a:ext>
            </a:extLst>
          </p:cNvPr>
          <p:cNvSpPr/>
          <p:nvPr/>
        </p:nvSpPr>
        <p:spPr>
          <a:xfrm>
            <a:off x="925285" y="1690688"/>
            <a:ext cx="9699171" cy="2877711"/>
          </a:xfrm>
          <a:prstGeom prst="rect">
            <a:avLst/>
          </a:prstGeom>
        </p:spPr>
        <p:txBody>
          <a:bodyPr wrap="square">
            <a:spAutoFit/>
          </a:bodyPr>
          <a:lstStyle/>
          <a:p>
            <a:pPr marL="228600" lvl="0"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Full Workshop Presentation: 126 slides</a:t>
            </a:r>
          </a:p>
          <a:p>
            <a:pPr marL="685800" lvl="1"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Discuss all survey themes and results from each domain</a:t>
            </a:r>
          </a:p>
          <a:p>
            <a:pPr marL="685800" lvl="1"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Present and discuss case studies </a:t>
            </a:r>
          </a:p>
          <a:p>
            <a:pPr marL="685800" lvl="1" indent="-228600">
              <a:lnSpc>
                <a:spcPct val="90000"/>
              </a:lnSpc>
              <a:spcBef>
                <a:spcPts val="1000"/>
              </a:spcBef>
              <a:spcAft>
                <a:spcPts val="1200"/>
              </a:spcAft>
              <a:buClr>
                <a:srgbClr val="5DC9E7"/>
              </a:buClr>
              <a:buFont typeface="Wingdings" panose="05000000000000000000" pitchFamily="2" charset="2"/>
              <a:buChar char="§"/>
            </a:pPr>
            <a:r>
              <a:rPr lang="en-US" sz="2800" i="1" dirty="0">
                <a:solidFill>
                  <a:schemeClr val="accent4"/>
                </a:solidFill>
              </a:rPr>
              <a:t>Ideal for students and residents</a:t>
            </a:r>
          </a:p>
        </p:txBody>
      </p:sp>
    </p:spTree>
    <p:extLst>
      <p:ext uri="{BB962C8B-B14F-4D97-AF65-F5344CB8AC3E}">
        <p14:creationId xmlns:p14="http://schemas.microsoft.com/office/powerpoint/2010/main" val="2125518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8" name="Content Placeholder 7"/>
          <p:cNvPicPr>
            <a:picLocks noGrp="1" noChangeAspect="1"/>
          </p:cNvPicPr>
          <p:nvPr>
            <p:ph idx="1"/>
          </p:nvPr>
        </p:nvPicPr>
        <p:blipFill>
          <a:blip r:embed="rId3"/>
          <a:stretch>
            <a:fillRect/>
          </a:stretch>
        </p:blipFill>
        <p:spPr>
          <a:xfrm>
            <a:off x="923209" y="2232925"/>
            <a:ext cx="10305824" cy="1796837"/>
          </a:xfrm>
          <a:prstGeom prst="rect">
            <a:avLst/>
          </a:prstGeom>
        </p:spPr>
      </p:pic>
    </p:spTree>
    <p:extLst>
      <p:ext uri="{BB962C8B-B14F-4D97-AF65-F5344CB8AC3E}">
        <p14:creationId xmlns:p14="http://schemas.microsoft.com/office/powerpoint/2010/main" val="1956375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1: </a:t>
            </a:r>
            <a:r>
              <a:rPr lang="en-US" dirty="0"/>
              <a:t>Forecast Question 6</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dirty="0"/>
              <a:t>How likely is it that the following will occur, by the year 2028, in the geographic region where you work? </a:t>
            </a:r>
          </a:p>
          <a:p>
            <a:pPr marL="0" indent="0">
              <a:buNone/>
            </a:pPr>
            <a:endParaRPr lang="en-US" b="1" dirty="0"/>
          </a:p>
          <a:p>
            <a:pPr marL="0" indent="0">
              <a:buNone/>
            </a:pPr>
            <a:r>
              <a:rPr lang="en-US" b="1" dirty="0"/>
              <a:t>Disease and natural disasters will double the frequency of public health emergencies impacting health systems (e.g., preparedness, temporary facilities, workforce deployment). </a:t>
            </a:r>
          </a:p>
          <a:p>
            <a:pPr marL="0" indent="0">
              <a:buNone/>
            </a:pPr>
            <a:endParaRPr lang="en-US" b="1" dirty="0"/>
          </a:p>
          <a:p>
            <a:pPr marL="514350" indent="-514350">
              <a:buFont typeface="+mj-lt"/>
              <a:buAutoNum type="alphaUcPeriod"/>
            </a:pPr>
            <a:r>
              <a:rPr lang="en-US" dirty="0"/>
              <a:t>Very Likely</a:t>
            </a:r>
          </a:p>
          <a:p>
            <a:pPr marL="514350" indent="-514350">
              <a:buFont typeface="+mj-lt"/>
              <a:buAutoNum type="alphaUcPeriod"/>
            </a:pPr>
            <a:r>
              <a:rPr lang="en-US" dirty="0"/>
              <a:t>Somewhat Likely</a:t>
            </a:r>
          </a:p>
          <a:p>
            <a:pPr marL="514350" indent="-514350">
              <a:buFont typeface="+mj-lt"/>
              <a:buAutoNum type="alphaUcPeriod"/>
            </a:pPr>
            <a:r>
              <a:rPr lang="en-US" dirty="0"/>
              <a:t>Somewhat Unlikely</a:t>
            </a:r>
          </a:p>
          <a:p>
            <a:pPr marL="514350" indent="-514350">
              <a:buFont typeface="+mj-lt"/>
              <a:buAutoNum type="alphaUcPeriod"/>
            </a:pPr>
            <a:r>
              <a:rPr lang="en-US" dirty="0"/>
              <a:t>Very Unlikely</a:t>
            </a:r>
          </a:p>
        </p:txBody>
      </p:sp>
    </p:spTree>
    <p:extLst>
      <p:ext uri="{BB962C8B-B14F-4D97-AF65-F5344CB8AC3E}">
        <p14:creationId xmlns:p14="http://schemas.microsoft.com/office/powerpoint/2010/main" val="292998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76B18-116E-CC00-F7D8-C79FDEB0A329}"/>
              </a:ext>
            </a:extLst>
          </p:cNvPr>
          <p:cNvSpPr>
            <a:spLocks noGrp="1"/>
          </p:cNvSpPr>
          <p:nvPr>
            <p:ph type="title"/>
          </p:nvPr>
        </p:nvSpPr>
        <p:spPr/>
        <p:txBody>
          <a:bodyPr/>
          <a:lstStyle/>
          <a:p>
            <a:r>
              <a:rPr lang="en-US" dirty="0"/>
              <a:t>Climate Change </a:t>
            </a:r>
          </a:p>
        </p:txBody>
      </p:sp>
      <p:sp>
        <p:nvSpPr>
          <p:cNvPr id="3" name="Content Placeholder 2">
            <a:extLst>
              <a:ext uri="{FF2B5EF4-FFF2-40B4-BE49-F238E27FC236}">
                <a16:creationId xmlns:a16="http://schemas.microsoft.com/office/drawing/2014/main" id="{24B01FB5-4F9E-E104-4D2C-A9ACDA6FC5CF}"/>
              </a:ext>
            </a:extLst>
          </p:cNvPr>
          <p:cNvSpPr>
            <a:spLocks noGrp="1"/>
          </p:cNvSpPr>
          <p:nvPr>
            <p:ph idx="1"/>
          </p:nvPr>
        </p:nvSpPr>
        <p:spPr/>
        <p:txBody>
          <a:bodyPr>
            <a:normAutofit fontScale="92500" lnSpcReduction="20000"/>
          </a:bodyPr>
          <a:lstStyle/>
          <a:p>
            <a:r>
              <a:rPr lang="en-US" dirty="0"/>
              <a:t>Natural disasters are increasing in frequency and can cause: </a:t>
            </a:r>
          </a:p>
          <a:p>
            <a:pPr lvl="1"/>
            <a:r>
              <a:rPr lang="en-US" dirty="0"/>
              <a:t>Disruptions in supply chain </a:t>
            </a:r>
          </a:p>
          <a:p>
            <a:pPr lvl="1"/>
            <a:r>
              <a:rPr lang="en-US" dirty="0"/>
              <a:t>Displacement of people </a:t>
            </a:r>
          </a:p>
          <a:p>
            <a:pPr lvl="1"/>
            <a:r>
              <a:rPr lang="en-US" dirty="0"/>
              <a:t>Compromise basic needs (food, shelter, clean water) </a:t>
            </a:r>
          </a:p>
          <a:p>
            <a:pPr lvl="1"/>
            <a:r>
              <a:rPr lang="en-US" dirty="0"/>
              <a:t>Transmission of vector-born disease and infection </a:t>
            </a:r>
          </a:p>
          <a:p>
            <a:r>
              <a:rPr lang="en-US" dirty="0"/>
              <a:t>The majority (75%) of respondents indicated that natural disasters will double the frequency of public health emergencies  </a:t>
            </a:r>
          </a:p>
          <a:p>
            <a:pPr lvl="1"/>
            <a:r>
              <a:rPr lang="en-US" dirty="0"/>
              <a:t>Urgent need to develop approaches to mitigate impacts </a:t>
            </a:r>
          </a:p>
          <a:p>
            <a:r>
              <a:rPr lang="en-US" dirty="0"/>
              <a:t>Comprehensive preparation includes: </a:t>
            </a:r>
          </a:p>
          <a:p>
            <a:pPr lvl="1"/>
            <a:r>
              <a:rPr lang="en-US" dirty="0"/>
              <a:t>Addressing supply chain and cold chain disruptions </a:t>
            </a:r>
          </a:p>
          <a:p>
            <a:pPr lvl="1"/>
            <a:r>
              <a:rPr lang="en-US" dirty="0"/>
              <a:t>Contingency staffing </a:t>
            </a:r>
          </a:p>
          <a:p>
            <a:pPr lvl="1"/>
            <a:r>
              <a:rPr lang="en-US" dirty="0"/>
              <a:t>Coordination with local public health </a:t>
            </a:r>
          </a:p>
          <a:p>
            <a:pPr lvl="1"/>
            <a:r>
              <a:rPr lang="en-US" dirty="0"/>
              <a:t>Staff aware of disaster protocols </a:t>
            </a:r>
          </a:p>
        </p:txBody>
      </p:sp>
    </p:spTree>
    <p:extLst>
      <p:ext uri="{BB962C8B-B14F-4D97-AF65-F5344CB8AC3E}">
        <p14:creationId xmlns:p14="http://schemas.microsoft.com/office/powerpoint/2010/main" val="3924880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4" name="Content Placeholder 3"/>
          <p:cNvPicPr>
            <a:picLocks noGrp="1" noChangeAspect="1"/>
          </p:cNvPicPr>
          <p:nvPr>
            <p:ph idx="1"/>
          </p:nvPr>
        </p:nvPicPr>
        <p:blipFill>
          <a:blip r:embed="rId2"/>
          <a:stretch>
            <a:fillRect/>
          </a:stretch>
        </p:blipFill>
        <p:spPr>
          <a:xfrm>
            <a:off x="1272666" y="2244441"/>
            <a:ext cx="10061255" cy="1773805"/>
          </a:xfrm>
          <a:prstGeom prst="rect">
            <a:avLst/>
          </a:prstGeom>
        </p:spPr>
      </p:pic>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3"/>
          <a:stretch>
            <a:fillRect/>
          </a:stretch>
        </p:blipFill>
        <p:spPr>
          <a:xfrm>
            <a:off x="2553195" y="4572000"/>
            <a:ext cx="7620000" cy="609600"/>
          </a:xfrm>
          <a:prstGeom prst="rect">
            <a:avLst/>
          </a:prstGeom>
        </p:spPr>
      </p:pic>
    </p:spTree>
    <p:extLst>
      <p:ext uri="{BB962C8B-B14F-4D97-AF65-F5344CB8AC3E}">
        <p14:creationId xmlns:p14="http://schemas.microsoft.com/office/powerpoint/2010/main" val="806703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1: </a:t>
            </a:r>
            <a:r>
              <a:rPr lang="en-US" dirty="0"/>
              <a:t>Forecast Question 2</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dirty="0"/>
              <a:t>How likely is it that the following will occur, by the year 2028, in the geographic region where you work? </a:t>
            </a:r>
          </a:p>
          <a:p>
            <a:pPr marL="0" indent="0">
              <a:buNone/>
            </a:pPr>
            <a:endParaRPr lang="en-US" dirty="0"/>
          </a:p>
          <a:p>
            <a:pPr marL="0" indent="0">
              <a:buNone/>
            </a:pPr>
            <a:r>
              <a:rPr lang="en-US" b="1" dirty="0"/>
              <a:t>The gap between rural and urban morbidity and mortality will grow significantly wider. </a:t>
            </a:r>
          </a:p>
          <a:p>
            <a:pPr marL="0" indent="0">
              <a:buNone/>
            </a:pPr>
            <a:endParaRPr lang="en-US" b="1" dirty="0"/>
          </a:p>
          <a:p>
            <a:pPr marL="514350" indent="-514350">
              <a:buFont typeface="+mj-lt"/>
              <a:buAutoNum type="alphaUcPeriod"/>
            </a:pPr>
            <a:r>
              <a:rPr lang="en-US" dirty="0"/>
              <a:t>Very Likely</a:t>
            </a:r>
          </a:p>
          <a:p>
            <a:pPr marL="514350" indent="-514350">
              <a:buFont typeface="+mj-lt"/>
              <a:buAutoNum type="alphaUcPeriod"/>
            </a:pPr>
            <a:r>
              <a:rPr lang="en-US" dirty="0"/>
              <a:t>Somewhat Likely</a:t>
            </a:r>
          </a:p>
          <a:p>
            <a:pPr marL="514350" indent="-514350">
              <a:buFont typeface="+mj-lt"/>
              <a:buAutoNum type="alphaUcPeriod"/>
            </a:pPr>
            <a:r>
              <a:rPr lang="en-US" dirty="0"/>
              <a:t>Somewhat Unlikely</a:t>
            </a:r>
          </a:p>
          <a:p>
            <a:pPr marL="514350" indent="-514350">
              <a:buFont typeface="+mj-lt"/>
              <a:buAutoNum type="alphaUcPeriod"/>
            </a:pPr>
            <a:r>
              <a:rPr lang="en-US" dirty="0"/>
              <a:t>Very Unlikely</a:t>
            </a:r>
          </a:p>
        </p:txBody>
      </p:sp>
    </p:spTree>
    <p:extLst>
      <p:ext uri="{BB962C8B-B14F-4D97-AF65-F5344CB8AC3E}">
        <p14:creationId xmlns:p14="http://schemas.microsoft.com/office/powerpoint/2010/main" val="11237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1: </a:t>
            </a:r>
            <a:r>
              <a:rPr lang="en-US" dirty="0"/>
              <a:t>Forecast Question 7</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dirty="0"/>
              <a:t>How likely is it that the following will occur, by the year 2028, in the geographic region where you work? </a:t>
            </a:r>
          </a:p>
          <a:p>
            <a:pPr marL="0" indent="0">
              <a:buNone/>
            </a:pPr>
            <a:endParaRPr lang="en-US" sz="3200" dirty="0"/>
          </a:p>
          <a:p>
            <a:pPr marL="0" indent="0">
              <a:buNone/>
            </a:pPr>
            <a:r>
              <a:rPr lang="en-US" b="1" dirty="0"/>
              <a:t>All states will implement plans to ensure that all persons have access to broadband internet. </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318569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A2AC1-1FEB-BA61-FA20-3140B8C9327C}"/>
              </a:ext>
            </a:extLst>
          </p:cNvPr>
          <p:cNvSpPr>
            <a:spLocks noGrp="1"/>
          </p:cNvSpPr>
          <p:nvPr>
            <p:ph type="title"/>
          </p:nvPr>
        </p:nvSpPr>
        <p:spPr/>
        <p:txBody>
          <a:bodyPr/>
          <a:lstStyle/>
          <a:p>
            <a:r>
              <a:rPr lang="en-US" dirty="0"/>
              <a:t>Gap Between Rural and Urban Morbidity and Mortality </a:t>
            </a:r>
          </a:p>
        </p:txBody>
      </p:sp>
      <p:sp>
        <p:nvSpPr>
          <p:cNvPr id="3" name="Content Placeholder 2">
            <a:extLst>
              <a:ext uri="{FF2B5EF4-FFF2-40B4-BE49-F238E27FC236}">
                <a16:creationId xmlns:a16="http://schemas.microsoft.com/office/drawing/2014/main" id="{84E8ADA8-C76B-47AD-8B04-EDA573F586F7}"/>
              </a:ext>
            </a:extLst>
          </p:cNvPr>
          <p:cNvSpPr>
            <a:spLocks noGrp="1"/>
          </p:cNvSpPr>
          <p:nvPr>
            <p:ph idx="1"/>
          </p:nvPr>
        </p:nvSpPr>
        <p:spPr/>
        <p:txBody>
          <a:bodyPr>
            <a:normAutofit lnSpcReduction="10000"/>
          </a:bodyPr>
          <a:lstStyle/>
          <a:p>
            <a:r>
              <a:rPr lang="en-US" dirty="0"/>
              <a:t>Rural residents experience significantly worse health outcomes and have a shorter life expectancy compared to urban residents </a:t>
            </a:r>
          </a:p>
          <a:p>
            <a:pPr lvl="1"/>
            <a:r>
              <a:rPr lang="en-US" dirty="0"/>
              <a:t>Higher rates of: </a:t>
            </a:r>
          </a:p>
          <a:p>
            <a:pPr lvl="2"/>
            <a:r>
              <a:rPr lang="en-US" dirty="0"/>
              <a:t>Tobacco use </a:t>
            </a:r>
          </a:p>
          <a:p>
            <a:pPr lvl="2"/>
            <a:r>
              <a:rPr lang="en-US" dirty="0"/>
              <a:t>Hypertension </a:t>
            </a:r>
          </a:p>
          <a:p>
            <a:pPr lvl="2"/>
            <a:r>
              <a:rPr lang="en-US" dirty="0"/>
              <a:t>Obesity </a:t>
            </a:r>
          </a:p>
          <a:p>
            <a:pPr lvl="2"/>
            <a:r>
              <a:rPr lang="en-US" dirty="0"/>
              <a:t>Multiple comorbidities  </a:t>
            </a:r>
          </a:p>
          <a:p>
            <a:r>
              <a:rPr lang="en-US" dirty="0"/>
              <a:t>Primary reason is reduced access</a:t>
            </a:r>
          </a:p>
          <a:p>
            <a:r>
              <a:rPr lang="en-US" dirty="0"/>
              <a:t>Telehealth models are associated with promising outcomes </a:t>
            </a:r>
          </a:p>
          <a:p>
            <a:pPr lvl="1"/>
            <a:r>
              <a:rPr lang="en-US" dirty="0"/>
              <a:t>Broadband internet is needed for successful implementation </a:t>
            </a:r>
          </a:p>
          <a:p>
            <a:pPr lvl="2"/>
            <a:r>
              <a:rPr lang="en-US" dirty="0"/>
              <a:t>Health systems have an opportunity to work with states to help overcome barriers to access  </a:t>
            </a:r>
          </a:p>
          <a:p>
            <a:endParaRPr lang="en-US" dirty="0"/>
          </a:p>
        </p:txBody>
      </p:sp>
    </p:spTree>
    <p:extLst>
      <p:ext uri="{BB962C8B-B14F-4D97-AF65-F5344CB8AC3E}">
        <p14:creationId xmlns:p14="http://schemas.microsoft.com/office/powerpoint/2010/main" val="2911525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6" name="Content Placeholder 5"/>
          <p:cNvPicPr>
            <a:picLocks noGrp="1" noChangeAspect="1"/>
          </p:cNvPicPr>
          <p:nvPr>
            <p:ph idx="1"/>
          </p:nvPr>
        </p:nvPicPr>
        <p:blipFill>
          <a:blip r:embed="rId2"/>
          <a:stretch>
            <a:fillRect/>
          </a:stretch>
        </p:blipFill>
        <p:spPr>
          <a:xfrm>
            <a:off x="1009457" y="2173388"/>
            <a:ext cx="10707475" cy="1915912"/>
          </a:xfrm>
          <a:prstGeom prst="rect">
            <a:avLst/>
          </a:prstGeom>
        </p:spPr>
      </p:pic>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3"/>
          <a:stretch>
            <a:fillRect/>
          </a:stretch>
        </p:blipFill>
        <p:spPr>
          <a:xfrm>
            <a:off x="2553195" y="4572000"/>
            <a:ext cx="7620000" cy="609600"/>
          </a:xfrm>
          <a:prstGeom prst="rect">
            <a:avLst/>
          </a:prstGeom>
        </p:spPr>
      </p:pic>
    </p:spTree>
    <p:extLst>
      <p:ext uri="{BB962C8B-B14F-4D97-AF65-F5344CB8AC3E}">
        <p14:creationId xmlns:p14="http://schemas.microsoft.com/office/powerpoint/2010/main" val="1942528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8" name="Content Placeholder 7"/>
          <p:cNvPicPr>
            <a:picLocks noGrp="1" noChangeAspect="1"/>
          </p:cNvPicPr>
          <p:nvPr>
            <p:ph idx="1"/>
          </p:nvPr>
        </p:nvPicPr>
        <p:blipFill>
          <a:blip r:embed="rId3"/>
          <a:stretch>
            <a:fillRect/>
          </a:stretch>
        </p:blipFill>
        <p:spPr>
          <a:xfrm>
            <a:off x="1288906" y="2305334"/>
            <a:ext cx="9785042" cy="1652020"/>
          </a:xfrm>
          <a:prstGeom prst="rect">
            <a:avLst/>
          </a:prstGeom>
        </p:spPr>
      </p:pic>
    </p:spTree>
    <p:extLst>
      <p:ext uri="{BB962C8B-B14F-4D97-AF65-F5344CB8AC3E}">
        <p14:creationId xmlns:p14="http://schemas.microsoft.com/office/powerpoint/2010/main" val="25836374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F049-C28B-CFE0-F795-5A4EDB3C6C86}"/>
              </a:ext>
            </a:extLst>
          </p:cNvPr>
          <p:cNvSpPr>
            <a:spLocks noGrp="1"/>
          </p:cNvSpPr>
          <p:nvPr>
            <p:ph type="title"/>
          </p:nvPr>
        </p:nvSpPr>
        <p:spPr/>
        <p:txBody>
          <a:bodyPr>
            <a:normAutofit fontScale="90000"/>
          </a:bodyPr>
          <a:lstStyle/>
          <a:p>
            <a:r>
              <a:rPr lang="en-US" dirty="0"/>
              <a:t>Strategic Recommendations for Practice Leaders</a:t>
            </a:r>
          </a:p>
        </p:txBody>
      </p:sp>
      <p:sp>
        <p:nvSpPr>
          <p:cNvPr id="3" name="Picture Placeholder 2">
            <a:extLst>
              <a:ext uri="{FF2B5EF4-FFF2-40B4-BE49-F238E27FC236}">
                <a16:creationId xmlns:a16="http://schemas.microsoft.com/office/drawing/2014/main" id="{9AD4D623-351A-F8DB-DF74-F80BCE1911E8}"/>
              </a:ext>
            </a:extLst>
          </p:cNvPr>
          <p:cNvSpPr>
            <a:spLocks noGrp="1"/>
          </p:cNvSpPr>
          <p:nvPr>
            <p:ph type="pic" sz="quarter" idx="10"/>
          </p:nvPr>
        </p:nvSpPr>
        <p:spPr/>
        <p:txBody>
          <a:bodyPr/>
          <a:lstStyle/>
          <a:p>
            <a:endParaRPr lang="en-US" dirty="0"/>
          </a:p>
        </p:txBody>
      </p:sp>
      <p:sp>
        <p:nvSpPr>
          <p:cNvPr id="4" name="Content Placeholder 3">
            <a:extLst>
              <a:ext uri="{FF2B5EF4-FFF2-40B4-BE49-F238E27FC236}">
                <a16:creationId xmlns:a16="http://schemas.microsoft.com/office/drawing/2014/main" id="{BDB44932-B999-5CEC-21E2-B031C1F93FA6}"/>
              </a:ext>
            </a:extLst>
          </p:cNvPr>
          <p:cNvSpPr>
            <a:spLocks noGrp="1"/>
          </p:cNvSpPr>
          <p:nvPr>
            <p:ph sz="half" idx="1"/>
          </p:nvPr>
        </p:nvSpPr>
        <p:spPr/>
        <p:txBody>
          <a:bodyPr>
            <a:normAutofit fontScale="92500" lnSpcReduction="20000"/>
          </a:bodyPr>
          <a:lstStyle/>
          <a:p>
            <a:pPr marL="514350" indent="-514350">
              <a:buClrTx/>
              <a:buFont typeface="+mj-lt"/>
              <a:buAutoNum type="arabicPeriod"/>
            </a:pPr>
            <a:r>
              <a:rPr lang="en-US" sz="1600" dirty="0"/>
              <a:t>Be a part of a community’s collective effort to  incorporate research, community outreach, and new policies to spark change around gun violence </a:t>
            </a:r>
          </a:p>
          <a:p>
            <a:pPr marL="514350" indent="-514350">
              <a:buClrTx/>
              <a:buFont typeface="+mj-lt"/>
              <a:buAutoNum type="arabicPeriod"/>
            </a:pPr>
            <a:r>
              <a:rPr lang="en-US" sz="1600" dirty="0"/>
              <a:t>Violence prevention programs in hospitals should be designed to address needs and capabilities of the hospital and community  </a:t>
            </a:r>
          </a:p>
          <a:p>
            <a:pPr marL="514350" indent="-514350">
              <a:buClrTx/>
              <a:buFont typeface="+mj-lt"/>
              <a:buAutoNum type="arabicPeriod"/>
            </a:pPr>
            <a:r>
              <a:rPr lang="en-US" sz="1600" dirty="0"/>
              <a:t>Incorporate climate change impacts into emergency preparedness and response plans </a:t>
            </a:r>
          </a:p>
          <a:p>
            <a:pPr marL="514350" indent="-514350">
              <a:buClrTx/>
              <a:buFont typeface="+mj-lt"/>
              <a:buAutoNum type="arabicPeriod"/>
            </a:pPr>
            <a:r>
              <a:rPr lang="en-US" sz="1600" dirty="0"/>
              <a:t>Work with pharmacy staff and clinics to identify and mitigate at risk populations, heat susceptible individuals, and those prone to illness during extreme weather events </a:t>
            </a:r>
          </a:p>
          <a:p>
            <a:pPr marL="514350" indent="-514350">
              <a:buClrTx/>
              <a:buFont typeface="+mj-lt"/>
              <a:buAutoNum type="arabicPeriod"/>
            </a:pPr>
            <a:r>
              <a:rPr lang="en-US" sz="1600" dirty="0"/>
              <a:t>Work to overcome barriers that limit access to telehealth in rural communities  </a:t>
            </a:r>
          </a:p>
          <a:p>
            <a:pPr marL="514350" indent="-514350">
              <a:buClrTx/>
              <a:buFont typeface="+mj-lt"/>
              <a:buAutoNum type="arabicPeriod"/>
            </a:pPr>
            <a:r>
              <a:rPr lang="en-US" sz="1600" dirty="0"/>
              <a:t>Prioritize developing and maintaining a comprehensive emergency preparedness plan that is integrated with larger health-system and community plans </a:t>
            </a:r>
          </a:p>
        </p:txBody>
      </p:sp>
    </p:spTree>
    <p:extLst>
      <p:ext uri="{BB962C8B-B14F-4D97-AF65-F5344CB8AC3E}">
        <p14:creationId xmlns:p14="http://schemas.microsoft.com/office/powerpoint/2010/main" val="2470100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8AEA6-8746-EA34-C734-509A8CB9717A}"/>
              </a:ext>
            </a:extLst>
          </p:cNvPr>
          <p:cNvSpPr>
            <a:spLocks noGrp="1"/>
          </p:cNvSpPr>
          <p:nvPr>
            <p:ph type="title"/>
          </p:nvPr>
        </p:nvSpPr>
        <p:spPr>
          <a:xfrm>
            <a:off x="555171" y="365125"/>
            <a:ext cx="11430000" cy="1325563"/>
          </a:xfrm>
        </p:spPr>
        <p:txBody>
          <a:bodyPr/>
          <a:lstStyle/>
          <a:p>
            <a:r>
              <a:rPr lang="en-US" dirty="0"/>
              <a:t>Workshop Planning – </a:t>
            </a:r>
            <a:r>
              <a:rPr lang="en-US" u="sng" dirty="0"/>
              <a:t>1.5Hr</a:t>
            </a:r>
            <a:r>
              <a:rPr lang="en-US" dirty="0"/>
              <a:t> Presentation</a:t>
            </a:r>
          </a:p>
        </p:txBody>
      </p:sp>
      <p:sp>
        <p:nvSpPr>
          <p:cNvPr id="3" name="Rectangle 2">
            <a:extLst>
              <a:ext uri="{FF2B5EF4-FFF2-40B4-BE49-F238E27FC236}">
                <a16:creationId xmlns:a16="http://schemas.microsoft.com/office/drawing/2014/main" id="{DE3F72A2-BE7A-B503-B12A-89E122F6ACF0}"/>
              </a:ext>
            </a:extLst>
          </p:cNvPr>
          <p:cNvSpPr/>
          <p:nvPr/>
        </p:nvSpPr>
        <p:spPr>
          <a:xfrm>
            <a:off x="925285" y="1690688"/>
            <a:ext cx="9699171" cy="3547638"/>
          </a:xfrm>
          <a:prstGeom prst="rect">
            <a:avLst/>
          </a:prstGeom>
        </p:spPr>
        <p:txBody>
          <a:bodyPr wrap="square">
            <a:spAutoFit/>
          </a:bodyPr>
          <a:lstStyle/>
          <a:p>
            <a:pPr marL="228600" lvl="0"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Abridged Workshop Presentation: approx. 60 slides</a:t>
            </a:r>
          </a:p>
          <a:p>
            <a:pPr marL="685800" lvl="1"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Discuss selected survey themes and results from their respective domains</a:t>
            </a:r>
          </a:p>
          <a:p>
            <a:pPr marL="685800" lvl="1"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Select and discuss case studies</a:t>
            </a:r>
          </a:p>
          <a:p>
            <a:pPr marL="685800" lvl="1"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The presenter decides audience participation</a:t>
            </a:r>
          </a:p>
          <a:p>
            <a:pPr marL="685800" lvl="1" indent="-228600">
              <a:lnSpc>
                <a:spcPct val="90000"/>
              </a:lnSpc>
              <a:spcBef>
                <a:spcPts val="1000"/>
              </a:spcBef>
              <a:spcAft>
                <a:spcPts val="1200"/>
              </a:spcAft>
              <a:buClr>
                <a:srgbClr val="5DC9E7"/>
              </a:buClr>
              <a:buFont typeface="Wingdings" panose="05000000000000000000" pitchFamily="2" charset="2"/>
              <a:buChar char="§"/>
            </a:pPr>
            <a:r>
              <a:rPr lang="en-US" sz="2800" i="1" dirty="0">
                <a:solidFill>
                  <a:schemeClr val="accent4"/>
                </a:solidFill>
              </a:rPr>
              <a:t>Ideal for a targeted employer/workplace workshop</a:t>
            </a:r>
          </a:p>
        </p:txBody>
      </p:sp>
    </p:spTree>
    <p:extLst>
      <p:ext uri="{BB962C8B-B14F-4D97-AF65-F5344CB8AC3E}">
        <p14:creationId xmlns:p14="http://schemas.microsoft.com/office/powerpoint/2010/main" val="3248574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p:txBody>
          <a:bodyPr>
            <a:normAutofit fontScale="90000"/>
          </a:bodyPr>
          <a:lstStyle/>
          <a:p>
            <a:r>
              <a:rPr lang="en-US" dirty="0"/>
              <a:t>Theme 2: </a:t>
            </a:r>
            <a:br>
              <a:rPr lang="en-US" dirty="0"/>
            </a:br>
            <a:r>
              <a:rPr lang="en-US" dirty="0"/>
              <a:t>Responding to the Mental Health Crisis </a:t>
            </a:r>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2032268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B681C-29A2-537C-BFDE-5B766A24253E}"/>
              </a:ext>
            </a:extLst>
          </p:cNvPr>
          <p:cNvSpPr>
            <a:spLocks noGrp="1"/>
          </p:cNvSpPr>
          <p:nvPr>
            <p:ph type="title"/>
          </p:nvPr>
        </p:nvSpPr>
        <p:spPr/>
        <p:txBody>
          <a:bodyPr/>
          <a:lstStyle/>
          <a:p>
            <a:r>
              <a:rPr lang="en-US" dirty="0"/>
              <a:t>Responding to the Mental Health Crisis</a:t>
            </a:r>
          </a:p>
        </p:txBody>
      </p:sp>
      <p:sp>
        <p:nvSpPr>
          <p:cNvPr id="3" name="Content Placeholder 2">
            <a:extLst>
              <a:ext uri="{FF2B5EF4-FFF2-40B4-BE49-F238E27FC236}">
                <a16:creationId xmlns:a16="http://schemas.microsoft.com/office/drawing/2014/main" id="{4AAD73F8-5934-D013-4939-9C48233E8B87}"/>
              </a:ext>
            </a:extLst>
          </p:cNvPr>
          <p:cNvSpPr>
            <a:spLocks noGrp="1"/>
          </p:cNvSpPr>
          <p:nvPr>
            <p:ph idx="1"/>
          </p:nvPr>
        </p:nvSpPr>
        <p:spPr/>
        <p:txBody>
          <a:bodyPr>
            <a:normAutofit fontScale="92500" lnSpcReduction="20000"/>
          </a:bodyPr>
          <a:lstStyle/>
          <a:p>
            <a:r>
              <a:rPr lang="en-US" dirty="0"/>
              <a:t>Mental health crises are evident regardless of age, race, socioeconomic status, and geographic region (rural, urban, suburban)</a:t>
            </a:r>
          </a:p>
          <a:p>
            <a:r>
              <a:rPr lang="en-US" dirty="0"/>
              <a:t>The health systems and communities must coordinate and collaborate with aligned stakeholders to implement innovative strategies and mitigate costs</a:t>
            </a:r>
          </a:p>
          <a:p>
            <a:pPr lvl="1"/>
            <a:r>
              <a:rPr lang="en-US" dirty="0"/>
              <a:t>The National Safety Council estimates an annual average of $15,000 spent on each employee due to healthcare costs, loss of life, and reduced productivity</a:t>
            </a:r>
          </a:p>
          <a:p>
            <a:r>
              <a:rPr lang="en-US" dirty="0"/>
              <a:t>Identified challenges have been associated with: </a:t>
            </a:r>
          </a:p>
          <a:p>
            <a:pPr lvl="1"/>
            <a:r>
              <a:rPr lang="en-US" dirty="0"/>
              <a:t>Recognition and response</a:t>
            </a:r>
          </a:p>
          <a:p>
            <a:pPr lvl="1"/>
            <a:r>
              <a:rPr lang="en-US" dirty="0"/>
              <a:t>Workforce education and training</a:t>
            </a:r>
          </a:p>
          <a:p>
            <a:pPr lvl="1"/>
            <a:r>
              <a:rPr lang="en-US" dirty="0"/>
              <a:t>Pharmacist response</a:t>
            </a:r>
          </a:p>
        </p:txBody>
      </p:sp>
    </p:spTree>
    <p:extLst>
      <p:ext uri="{BB962C8B-B14F-4D97-AF65-F5344CB8AC3E}">
        <p14:creationId xmlns:p14="http://schemas.microsoft.com/office/powerpoint/2010/main" val="2922576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2:</a:t>
            </a:r>
            <a:br>
              <a:rPr lang="en-US" dirty="0"/>
            </a:br>
            <a:r>
              <a:rPr lang="en-US" dirty="0"/>
              <a:t>Forecast Question 1</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dirty="0"/>
              <a:t>How likely is it that the following will occur, by the year 2028, in the geographic region where you work? </a:t>
            </a:r>
          </a:p>
          <a:p>
            <a:endParaRPr lang="en-US" dirty="0"/>
          </a:p>
          <a:p>
            <a:pPr marL="0" indent="0">
              <a:buNone/>
            </a:pPr>
            <a:r>
              <a:rPr lang="en-US" b="1" dirty="0"/>
              <a:t>The U.S. federal government will declare the “mental health crisis” a public health emergency (e.g., as with the opioid crisis) and allow for allocation of resources to support a national response.</a:t>
            </a:r>
          </a:p>
          <a:p>
            <a:endParaRPr lang="en-US" dirty="0"/>
          </a:p>
          <a:p>
            <a:pPr marL="457200" indent="-457200">
              <a:buFont typeface="+mj-lt"/>
              <a:buAutoNum type="arabicPeriod"/>
            </a:pPr>
            <a:r>
              <a:rPr lang="en-US" dirty="0"/>
              <a:t>Very Likely</a:t>
            </a:r>
          </a:p>
          <a:p>
            <a:pPr marL="457200" indent="-457200">
              <a:buFont typeface="+mj-lt"/>
              <a:buAutoNum type="arabicPeriod"/>
            </a:pPr>
            <a:r>
              <a:rPr lang="en-US" dirty="0"/>
              <a:t>Somewhat Likely</a:t>
            </a:r>
          </a:p>
          <a:p>
            <a:pPr marL="457200" indent="-457200">
              <a:buFont typeface="+mj-lt"/>
              <a:buAutoNum type="arabicPeriod"/>
            </a:pPr>
            <a:r>
              <a:rPr lang="en-US" dirty="0"/>
              <a:t>Somewhat Unlikely</a:t>
            </a:r>
          </a:p>
          <a:p>
            <a:pPr marL="457200" indent="-457200">
              <a:buFont typeface="+mj-lt"/>
              <a:buAutoNum type="arabicPeriod"/>
            </a:pPr>
            <a:r>
              <a:rPr lang="en-US" dirty="0"/>
              <a:t>Very Unlikely</a:t>
            </a:r>
          </a:p>
        </p:txBody>
      </p:sp>
    </p:spTree>
    <p:extLst>
      <p:ext uri="{BB962C8B-B14F-4D97-AF65-F5344CB8AC3E}">
        <p14:creationId xmlns:p14="http://schemas.microsoft.com/office/powerpoint/2010/main" val="9935988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2: </a:t>
            </a:r>
            <a:r>
              <a:rPr lang="en-US" dirty="0"/>
              <a:t>Forecast Question 2</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dirty="0"/>
              <a:t>How likely is it that the following will occur, by the year 2028, in the geographic region where you work? </a:t>
            </a:r>
          </a:p>
          <a:p>
            <a:pPr marL="0" indent="0">
              <a:buNone/>
            </a:pPr>
            <a:endParaRPr lang="en-US" dirty="0"/>
          </a:p>
          <a:p>
            <a:pPr marL="0" indent="0">
              <a:buNone/>
            </a:pPr>
            <a:r>
              <a:rPr lang="en-US" b="1" dirty="0"/>
              <a:t>Health systems will actively engage with community stakeholders (e.g. other health systems, local government, programs, organizations, employers) to coordinate a timely and appropriate first response when a person is experiencing a mental health crisis.</a:t>
            </a:r>
          </a:p>
          <a:p>
            <a:pPr marL="0" indent="0">
              <a:buNone/>
            </a:pPr>
            <a:endParaRPr lang="en-US" b="1" dirty="0"/>
          </a:p>
          <a:p>
            <a:pPr marL="514350" indent="-514350">
              <a:buFont typeface="+mj-lt"/>
              <a:buAutoNum type="alphaUcPeriod"/>
            </a:pPr>
            <a:r>
              <a:rPr lang="en-US" dirty="0"/>
              <a:t>Very Likely</a:t>
            </a:r>
          </a:p>
          <a:p>
            <a:pPr marL="514350" indent="-514350">
              <a:buFont typeface="+mj-lt"/>
              <a:buAutoNum type="alphaUcPeriod"/>
            </a:pPr>
            <a:r>
              <a:rPr lang="en-US" dirty="0"/>
              <a:t>Somewhat Likely</a:t>
            </a:r>
          </a:p>
          <a:p>
            <a:pPr marL="514350" indent="-514350">
              <a:buFont typeface="+mj-lt"/>
              <a:buAutoNum type="alphaUcPeriod"/>
            </a:pPr>
            <a:r>
              <a:rPr lang="en-US" dirty="0"/>
              <a:t>Somewhat Unlikely</a:t>
            </a:r>
          </a:p>
          <a:p>
            <a:pPr marL="514350" indent="-514350">
              <a:buFont typeface="+mj-lt"/>
              <a:buAutoNum type="alphaUcPeriod"/>
            </a:pPr>
            <a:r>
              <a:rPr lang="en-US" dirty="0"/>
              <a:t>Very Unlikely</a:t>
            </a:r>
          </a:p>
        </p:txBody>
      </p:sp>
    </p:spTree>
    <p:extLst>
      <p:ext uri="{BB962C8B-B14F-4D97-AF65-F5344CB8AC3E}">
        <p14:creationId xmlns:p14="http://schemas.microsoft.com/office/powerpoint/2010/main" val="21707917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37153-1F40-9942-57E8-40702B2CE274}"/>
              </a:ext>
            </a:extLst>
          </p:cNvPr>
          <p:cNvSpPr>
            <a:spLocks noGrp="1"/>
          </p:cNvSpPr>
          <p:nvPr>
            <p:ph type="title"/>
          </p:nvPr>
        </p:nvSpPr>
        <p:spPr/>
        <p:txBody>
          <a:bodyPr/>
          <a:lstStyle/>
          <a:p>
            <a:r>
              <a:rPr lang="en-US" dirty="0"/>
              <a:t>Recognition and Response</a:t>
            </a:r>
          </a:p>
        </p:txBody>
      </p:sp>
      <p:sp>
        <p:nvSpPr>
          <p:cNvPr id="3" name="Content Placeholder 2">
            <a:extLst>
              <a:ext uri="{FF2B5EF4-FFF2-40B4-BE49-F238E27FC236}">
                <a16:creationId xmlns:a16="http://schemas.microsoft.com/office/drawing/2014/main" id="{7A5AA840-7BEB-BA37-53A5-F837104AE03D}"/>
              </a:ext>
            </a:extLst>
          </p:cNvPr>
          <p:cNvSpPr>
            <a:spLocks noGrp="1"/>
          </p:cNvSpPr>
          <p:nvPr>
            <p:ph idx="1"/>
          </p:nvPr>
        </p:nvSpPr>
        <p:spPr/>
        <p:txBody>
          <a:bodyPr>
            <a:normAutofit fontScale="92500"/>
          </a:bodyPr>
          <a:lstStyle/>
          <a:p>
            <a:r>
              <a:rPr lang="en-US" dirty="0"/>
              <a:t>Recognizing signs and symptoms increases the potential for earlier intervention and improved outcomes</a:t>
            </a:r>
          </a:p>
          <a:p>
            <a:pPr lvl="1"/>
            <a:r>
              <a:rPr lang="en-US" dirty="0"/>
              <a:t>Smartphone and wearable technology have augmented the potential to identify these signs and symptoms</a:t>
            </a:r>
          </a:p>
          <a:p>
            <a:r>
              <a:rPr lang="en-US" dirty="0"/>
              <a:t>Current systems provide inadequate or nonexistent care, prompting the emergence of new models designed to coordinate timely and appropriate first response in the event of a mental health crisis</a:t>
            </a:r>
          </a:p>
          <a:p>
            <a:r>
              <a:rPr lang="en-US" dirty="0"/>
              <a:t>Core services for an effective crisis care model include:</a:t>
            </a:r>
          </a:p>
          <a:p>
            <a:pPr lvl="1"/>
            <a:r>
              <a:rPr lang="en-US" dirty="0"/>
              <a:t>Regional crisis call center</a:t>
            </a:r>
          </a:p>
          <a:p>
            <a:pPr lvl="1"/>
            <a:r>
              <a:rPr lang="en-US" dirty="0"/>
              <a:t>Crisis mobile team response</a:t>
            </a:r>
          </a:p>
          <a:p>
            <a:pPr lvl="1"/>
            <a:r>
              <a:rPr lang="en-US" dirty="0"/>
              <a:t>Crisis receiving and stabilization facilities</a:t>
            </a:r>
          </a:p>
        </p:txBody>
      </p:sp>
    </p:spTree>
    <p:extLst>
      <p:ext uri="{BB962C8B-B14F-4D97-AF65-F5344CB8AC3E}">
        <p14:creationId xmlns:p14="http://schemas.microsoft.com/office/powerpoint/2010/main" val="56349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285999" y="4572000"/>
            <a:ext cx="7620000" cy="609600"/>
          </a:xfrm>
          <a:prstGeom prst="rect">
            <a:avLst/>
          </a:prstGeom>
        </p:spPr>
      </p:pic>
      <p:pic>
        <p:nvPicPr>
          <p:cNvPr id="6" name="New picture">
            <a:extLst>
              <a:ext uri="{FF2B5EF4-FFF2-40B4-BE49-F238E27FC236}">
                <a16:creationId xmlns:a16="http://schemas.microsoft.com/office/drawing/2014/main" id="{615820BF-6F42-D99D-1E0B-5CB892E044AA}"/>
              </a:ext>
            </a:extLst>
          </p:cNvPr>
          <p:cNvPicPr/>
          <p:nvPr/>
        </p:nvPicPr>
        <p:blipFill rotWithShape="1">
          <a:blip r:embed="rId3"/>
          <a:srcRect l="603" t="4429" r="1006" b="80512"/>
          <a:stretch/>
        </p:blipFill>
        <p:spPr>
          <a:xfrm>
            <a:off x="1648690" y="2629333"/>
            <a:ext cx="8894619" cy="1942667"/>
          </a:xfrm>
          <a:prstGeom prst="rect">
            <a:avLst/>
          </a:prstGeom>
        </p:spPr>
      </p:pic>
    </p:spTree>
    <p:extLst>
      <p:ext uri="{BB962C8B-B14F-4D97-AF65-F5344CB8AC3E}">
        <p14:creationId xmlns:p14="http://schemas.microsoft.com/office/powerpoint/2010/main" val="270630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4" name="New picture">
            <a:extLst>
              <a:ext uri="{FF2B5EF4-FFF2-40B4-BE49-F238E27FC236}">
                <a16:creationId xmlns:a16="http://schemas.microsoft.com/office/drawing/2014/main" id="{A8BEAABD-3CDE-6F10-434E-BB9C88E709BF}"/>
              </a:ext>
            </a:extLst>
          </p:cNvPr>
          <p:cNvPicPr/>
          <p:nvPr/>
        </p:nvPicPr>
        <p:blipFill rotWithShape="1">
          <a:blip r:embed="rId3"/>
          <a:srcRect l="452" t="19032" r="1057" b="66899"/>
          <a:stretch/>
        </p:blipFill>
        <p:spPr>
          <a:xfrm>
            <a:off x="1233957" y="2690596"/>
            <a:ext cx="9684327" cy="1881404"/>
          </a:xfrm>
          <a:prstGeom prst="rect">
            <a:avLst/>
          </a:prstGeom>
        </p:spPr>
      </p:pic>
    </p:spTree>
    <p:extLst>
      <p:ext uri="{BB962C8B-B14F-4D97-AF65-F5344CB8AC3E}">
        <p14:creationId xmlns:p14="http://schemas.microsoft.com/office/powerpoint/2010/main" val="2950913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2: </a:t>
            </a:r>
            <a:r>
              <a:rPr lang="en-US" dirty="0"/>
              <a:t>Forecast Question 3</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dirty="0"/>
              <a:t>How likely is it that the following will occur, by the year 2028, in the geographic region where you work? </a:t>
            </a:r>
          </a:p>
          <a:p>
            <a:pPr marL="0" indent="0">
              <a:buNone/>
            </a:pPr>
            <a:endParaRPr lang="en-US" dirty="0"/>
          </a:p>
          <a:p>
            <a:pPr marL="0" indent="0">
              <a:buNone/>
            </a:pPr>
            <a:r>
              <a:rPr lang="en-US" b="1" dirty="0"/>
              <a:t>As with CPR training, accreditors will require patient care staff to complete training that teaches participants to recognize, interpret, and respond to mental health and substance use issues.</a:t>
            </a:r>
          </a:p>
          <a:p>
            <a:pPr marL="0" indent="0">
              <a:buNone/>
            </a:pPr>
            <a:endParaRPr lang="en-US" b="1" dirty="0"/>
          </a:p>
          <a:p>
            <a:pPr marL="514350" indent="-514350">
              <a:buFont typeface="+mj-lt"/>
              <a:buAutoNum type="alphaUcPeriod"/>
            </a:pPr>
            <a:r>
              <a:rPr lang="en-US" dirty="0"/>
              <a:t>Very Likely</a:t>
            </a:r>
          </a:p>
          <a:p>
            <a:pPr marL="514350" indent="-514350">
              <a:buFont typeface="+mj-lt"/>
              <a:buAutoNum type="alphaUcPeriod"/>
            </a:pPr>
            <a:r>
              <a:rPr lang="en-US" dirty="0"/>
              <a:t>Somewhat Likely</a:t>
            </a:r>
          </a:p>
          <a:p>
            <a:pPr marL="514350" indent="-514350">
              <a:buFont typeface="+mj-lt"/>
              <a:buAutoNum type="alphaUcPeriod"/>
            </a:pPr>
            <a:r>
              <a:rPr lang="en-US" dirty="0"/>
              <a:t>Somewhat Unlikely</a:t>
            </a:r>
          </a:p>
          <a:p>
            <a:pPr marL="514350" indent="-514350">
              <a:buFont typeface="+mj-lt"/>
              <a:buAutoNum type="alphaUcPeriod"/>
            </a:pPr>
            <a:r>
              <a:rPr lang="en-US" dirty="0"/>
              <a:t>Very Unlikely</a:t>
            </a:r>
          </a:p>
        </p:txBody>
      </p:sp>
    </p:spTree>
    <p:extLst>
      <p:ext uri="{BB962C8B-B14F-4D97-AF65-F5344CB8AC3E}">
        <p14:creationId xmlns:p14="http://schemas.microsoft.com/office/powerpoint/2010/main" val="4308955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New picture">
            <a:extLst>
              <a:ext uri="{FF2B5EF4-FFF2-40B4-BE49-F238E27FC236}">
                <a16:creationId xmlns:a16="http://schemas.microsoft.com/office/drawing/2014/main" id="{E55881C4-808D-2319-38EA-A84BAC3EADD6}"/>
              </a:ext>
            </a:extLst>
          </p:cNvPr>
          <p:cNvPicPr/>
          <p:nvPr/>
        </p:nvPicPr>
        <p:blipFill rotWithShape="1">
          <a:blip r:embed="rId3"/>
          <a:srcRect l="374" t="32867" r="1189" b="53458"/>
          <a:stretch/>
        </p:blipFill>
        <p:spPr>
          <a:xfrm>
            <a:off x="1515341" y="2763982"/>
            <a:ext cx="9161317" cy="1808018"/>
          </a:xfrm>
          <a:prstGeom prst="rect">
            <a:avLst/>
          </a:prstGeom>
        </p:spPr>
      </p:pic>
    </p:spTree>
    <p:extLst>
      <p:ext uri="{BB962C8B-B14F-4D97-AF65-F5344CB8AC3E}">
        <p14:creationId xmlns:p14="http://schemas.microsoft.com/office/powerpoint/2010/main" val="3617342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2: </a:t>
            </a:r>
            <a:r>
              <a:rPr lang="en-US" dirty="0"/>
              <a:t>Forecast Question 4</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To increase access to mental health care, the government will subsidize education for healthcare professionals committed to providing mental healthcare.  </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838459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8AEA6-8746-EA34-C734-509A8CB9717A}"/>
              </a:ext>
            </a:extLst>
          </p:cNvPr>
          <p:cNvSpPr>
            <a:spLocks noGrp="1"/>
          </p:cNvSpPr>
          <p:nvPr>
            <p:ph type="title"/>
          </p:nvPr>
        </p:nvSpPr>
        <p:spPr>
          <a:xfrm>
            <a:off x="555171" y="365125"/>
            <a:ext cx="11430000" cy="1325563"/>
          </a:xfrm>
        </p:spPr>
        <p:txBody>
          <a:bodyPr/>
          <a:lstStyle/>
          <a:p>
            <a:r>
              <a:rPr lang="en-US" dirty="0"/>
              <a:t>Workshop Planning – </a:t>
            </a:r>
            <a:r>
              <a:rPr lang="en-US" u="sng" dirty="0"/>
              <a:t>1.0Hr</a:t>
            </a:r>
            <a:r>
              <a:rPr lang="en-US" dirty="0"/>
              <a:t> Presentation</a:t>
            </a:r>
          </a:p>
        </p:txBody>
      </p:sp>
      <p:sp>
        <p:nvSpPr>
          <p:cNvPr id="3" name="Rectangle 2">
            <a:extLst>
              <a:ext uri="{FF2B5EF4-FFF2-40B4-BE49-F238E27FC236}">
                <a16:creationId xmlns:a16="http://schemas.microsoft.com/office/drawing/2014/main" id="{DE3F72A2-BE7A-B503-B12A-89E122F6ACF0}"/>
              </a:ext>
            </a:extLst>
          </p:cNvPr>
          <p:cNvSpPr/>
          <p:nvPr/>
        </p:nvSpPr>
        <p:spPr>
          <a:xfrm>
            <a:off x="925285" y="1690688"/>
            <a:ext cx="9699171" cy="3265509"/>
          </a:xfrm>
          <a:prstGeom prst="rect">
            <a:avLst/>
          </a:prstGeom>
        </p:spPr>
        <p:txBody>
          <a:bodyPr wrap="square">
            <a:spAutoFit/>
          </a:bodyPr>
          <a:lstStyle/>
          <a:p>
            <a:pPr marL="228600" lvl="0"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Lecture (35-40 slides)</a:t>
            </a:r>
          </a:p>
          <a:p>
            <a:pPr marL="685800" lvl="1"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Discuss 2-3 survey themes and results from their respective domains</a:t>
            </a:r>
          </a:p>
          <a:p>
            <a:pPr marL="685800" lvl="1"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Focus on Forecast Workshop overview and summary</a:t>
            </a:r>
          </a:p>
          <a:p>
            <a:pPr marL="685800" lvl="1" indent="-228600">
              <a:lnSpc>
                <a:spcPct val="90000"/>
              </a:lnSpc>
              <a:spcBef>
                <a:spcPts val="1000"/>
              </a:spcBef>
              <a:spcAft>
                <a:spcPts val="1200"/>
              </a:spcAft>
              <a:buClr>
                <a:srgbClr val="5DC9E7"/>
              </a:buClr>
              <a:buFont typeface="Wingdings" panose="05000000000000000000" pitchFamily="2" charset="2"/>
              <a:buChar char="§"/>
            </a:pPr>
            <a:r>
              <a:rPr lang="en-US" sz="2800" i="1" dirty="0">
                <a:solidFill>
                  <a:schemeClr val="accent4"/>
                </a:solidFill>
              </a:rPr>
              <a:t>Ideal for state affiliate presentations or other targeted meetings</a:t>
            </a:r>
          </a:p>
        </p:txBody>
      </p:sp>
    </p:spTree>
    <p:extLst>
      <p:ext uri="{BB962C8B-B14F-4D97-AF65-F5344CB8AC3E}">
        <p14:creationId xmlns:p14="http://schemas.microsoft.com/office/powerpoint/2010/main" val="929019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76B18-116E-CC00-F7D8-C79FDEB0A329}"/>
              </a:ext>
            </a:extLst>
          </p:cNvPr>
          <p:cNvSpPr>
            <a:spLocks noGrp="1"/>
          </p:cNvSpPr>
          <p:nvPr>
            <p:ph type="title"/>
          </p:nvPr>
        </p:nvSpPr>
        <p:spPr/>
        <p:txBody>
          <a:bodyPr/>
          <a:lstStyle/>
          <a:p>
            <a:r>
              <a:rPr lang="en-US" dirty="0"/>
              <a:t>Workforce Education and Training</a:t>
            </a:r>
          </a:p>
        </p:txBody>
      </p:sp>
      <p:sp>
        <p:nvSpPr>
          <p:cNvPr id="3" name="Content Placeholder 2">
            <a:extLst>
              <a:ext uri="{FF2B5EF4-FFF2-40B4-BE49-F238E27FC236}">
                <a16:creationId xmlns:a16="http://schemas.microsoft.com/office/drawing/2014/main" id="{24B01FB5-4F9E-E104-4D2C-A9ACDA6FC5CF}"/>
              </a:ext>
            </a:extLst>
          </p:cNvPr>
          <p:cNvSpPr>
            <a:spLocks noGrp="1"/>
          </p:cNvSpPr>
          <p:nvPr>
            <p:ph idx="1"/>
          </p:nvPr>
        </p:nvSpPr>
        <p:spPr/>
        <p:txBody>
          <a:bodyPr>
            <a:normAutofit fontScale="92500" lnSpcReduction="10000"/>
          </a:bodyPr>
          <a:lstStyle/>
          <a:p>
            <a:r>
              <a:rPr lang="en-US" dirty="0"/>
              <a:t>Education and training need to evolve to reduce stigma around mental health and substance use disorders, and to ensure equitable access to culturally competent patient care</a:t>
            </a:r>
          </a:p>
          <a:p>
            <a:pPr lvl="1"/>
            <a:r>
              <a:rPr lang="en-US" dirty="0"/>
              <a:t>Further complicating this need is the growing shortage of behavioral health professionals despite increasing demand for these services</a:t>
            </a:r>
          </a:p>
          <a:p>
            <a:r>
              <a:rPr lang="en-US" dirty="0"/>
              <a:t>New strategies are needed to increase educational opportunities and training for healthcare professionals and to improve access to care, such as:</a:t>
            </a:r>
          </a:p>
          <a:p>
            <a:pPr lvl="1"/>
            <a:r>
              <a:rPr lang="en-US" dirty="0"/>
              <a:t>Increase or streamline funding for educational programs</a:t>
            </a:r>
          </a:p>
          <a:p>
            <a:pPr lvl="1"/>
            <a:r>
              <a:rPr lang="en-US" dirty="0"/>
              <a:t>Create career paths and training programs for emerging mental health roles</a:t>
            </a:r>
          </a:p>
          <a:p>
            <a:pPr lvl="1"/>
            <a:r>
              <a:rPr lang="en-US" dirty="0"/>
              <a:t>Integrate behavioral health into primary care settings</a:t>
            </a:r>
          </a:p>
          <a:p>
            <a:pPr lvl="1"/>
            <a:r>
              <a:rPr lang="en-US" dirty="0"/>
              <a:t>Optimize access to and utilization of telehealth services</a:t>
            </a:r>
          </a:p>
        </p:txBody>
      </p:sp>
    </p:spTree>
    <p:extLst>
      <p:ext uri="{BB962C8B-B14F-4D97-AF65-F5344CB8AC3E}">
        <p14:creationId xmlns:p14="http://schemas.microsoft.com/office/powerpoint/2010/main" val="25435493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4" name="New picture">
            <a:extLst>
              <a:ext uri="{FF2B5EF4-FFF2-40B4-BE49-F238E27FC236}">
                <a16:creationId xmlns:a16="http://schemas.microsoft.com/office/drawing/2014/main" id="{9E6B9BC2-8F70-E116-8B3C-78BE28B182FD}"/>
              </a:ext>
            </a:extLst>
          </p:cNvPr>
          <p:cNvPicPr/>
          <p:nvPr/>
        </p:nvPicPr>
        <p:blipFill rotWithShape="1">
          <a:blip r:embed="rId3"/>
          <a:srcRect t="46154" b="40171"/>
          <a:stretch/>
        </p:blipFill>
        <p:spPr>
          <a:xfrm>
            <a:off x="2066554" y="2722418"/>
            <a:ext cx="8593282" cy="1849582"/>
          </a:xfrm>
          <a:prstGeom prst="rect">
            <a:avLst/>
          </a:prstGeom>
        </p:spPr>
      </p:pic>
    </p:spTree>
    <p:extLst>
      <p:ext uri="{BB962C8B-B14F-4D97-AF65-F5344CB8AC3E}">
        <p14:creationId xmlns:p14="http://schemas.microsoft.com/office/powerpoint/2010/main" val="40659315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2: </a:t>
            </a:r>
            <a:r>
              <a:rPr lang="en-US" dirty="0"/>
              <a:t>Forecast Question 5</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b="1" dirty="0"/>
              <a:t>In all states, pharmacists will routinely initiate and modify medications for opioid use disorder</a:t>
            </a:r>
            <a:r>
              <a:rPr lang="en-US" sz="3200" b="1" dirty="0"/>
              <a:t>.  </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024141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2: </a:t>
            </a:r>
            <a:r>
              <a:rPr lang="en-US" dirty="0"/>
              <a:t>Forecast Question 6</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Health systems will invest in expanded programs that support behavioral health of their employees. </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7816173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A2AC1-1FEB-BA61-FA20-3140B8C9327C}"/>
              </a:ext>
            </a:extLst>
          </p:cNvPr>
          <p:cNvSpPr>
            <a:spLocks noGrp="1"/>
          </p:cNvSpPr>
          <p:nvPr>
            <p:ph type="title"/>
          </p:nvPr>
        </p:nvSpPr>
        <p:spPr/>
        <p:txBody>
          <a:bodyPr/>
          <a:lstStyle/>
          <a:p>
            <a:r>
              <a:rPr lang="en-US" dirty="0"/>
              <a:t>Pharmacists’ Role in Responding to the Mental Health Crisis</a:t>
            </a:r>
          </a:p>
        </p:txBody>
      </p:sp>
      <p:sp>
        <p:nvSpPr>
          <p:cNvPr id="3" name="Content Placeholder 2">
            <a:extLst>
              <a:ext uri="{FF2B5EF4-FFF2-40B4-BE49-F238E27FC236}">
                <a16:creationId xmlns:a16="http://schemas.microsoft.com/office/drawing/2014/main" id="{84E8ADA8-C76B-47AD-8B04-EDA573F586F7}"/>
              </a:ext>
            </a:extLst>
          </p:cNvPr>
          <p:cNvSpPr>
            <a:spLocks noGrp="1"/>
          </p:cNvSpPr>
          <p:nvPr>
            <p:ph idx="1"/>
          </p:nvPr>
        </p:nvSpPr>
        <p:spPr/>
        <p:txBody>
          <a:bodyPr>
            <a:normAutofit lnSpcReduction="10000"/>
          </a:bodyPr>
          <a:lstStyle/>
          <a:p>
            <a:r>
              <a:rPr lang="en-US" dirty="0"/>
              <a:t>Pharmacotherapy is a cornerstone of mental health and substance use treatment algorithms</a:t>
            </a:r>
          </a:p>
          <a:p>
            <a:r>
              <a:rPr lang="en-US" dirty="0"/>
              <a:t>Due to challenges and barriers associated with medication access and adherence, pharmacists have a unique opportunity to integrate into the interprofessional team in specialty and primary care settings</a:t>
            </a:r>
          </a:p>
          <a:p>
            <a:r>
              <a:rPr lang="en-US" dirty="0"/>
              <a:t>Significant obstacles for expansion of pharmacists’ role include:</a:t>
            </a:r>
          </a:p>
          <a:p>
            <a:pPr lvl="1"/>
            <a:r>
              <a:rPr lang="en-US" dirty="0"/>
              <a:t>Prohibition or limitation of prescribing authority for pharmacists</a:t>
            </a:r>
          </a:p>
          <a:p>
            <a:pPr lvl="1"/>
            <a:r>
              <a:rPr lang="en-US" dirty="0"/>
              <a:t>Lack of reimbursement for clinical pharmacy services</a:t>
            </a:r>
          </a:p>
          <a:p>
            <a:pPr lvl="1"/>
            <a:r>
              <a:rPr lang="en-US" dirty="0"/>
              <a:t>Lack of preparation to meet demand for pharmacists with specialized mental health training and education</a:t>
            </a:r>
          </a:p>
        </p:txBody>
      </p:sp>
    </p:spTree>
    <p:extLst>
      <p:ext uri="{BB962C8B-B14F-4D97-AF65-F5344CB8AC3E}">
        <p14:creationId xmlns:p14="http://schemas.microsoft.com/office/powerpoint/2010/main" val="39569339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New picture">
            <a:extLst>
              <a:ext uri="{FF2B5EF4-FFF2-40B4-BE49-F238E27FC236}">
                <a16:creationId xmlns:a16="http://schemas.microsoft.com/office/drawing/2014/main" id="{44F24A41-B742-BFE2-7242-88D670980FAE}"/>
              </a:ext>
            </a:extLst>
          </p:cNvPr>
          <p:cNvPicPr/>
          <p:nvPr/>
        </p:nvPicPr>
        <p:blipFill rotWithShape="1">
          <a:blip r:embed="rId3"/>
          <a:srcRect l="436" t="59673" r="728" b="26652"/>
          <a:stretch/>
        </p:blipFill>
        <p:spPr>
          <a:xfrm>
            <a:off x="1685059" y="3096492"/>
            <a:ext cx="8821881" cy="1475508"/>
          </a:xfrm>
          <a:prstGeom prst="rect">
            <a:avLst/>
          </a:prstGeom>
        </p:spPr>
      </p:pic>
    </p:spTree>
    <p:extLst>
      <p:ext uri="{BB962C8B-B14F-4D97-AF65-F5344CB8AC3E}">
        <p14:creationId xmlns:p14="http://schemas.microsoft.com/office/powerpoint/2010/main" val="9906116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4" name="New picture">
            <a:extLst>
              <a:ext uri="{FF2B5EF4-FFF2-40B4-BE49-F238E27FC236}">
                <a16:creationId xmlns:a16="http://schemas.microsoft.com/office/drawing/2014/main" id="{D45D6CC9-D4F2-8B24-7E86-4BCAAE655D74}"/>
              </a:ext>
            </a:extLst>
          </p:cNvPr>
          <p:cNvPicPr/>
          <p:nvPr/>
        </p:nvPicPr>
        <p:blipFill rotWithShape="1">
          <a:blip r:embed="rId3"/>
          <a:srcRect l="331" t="73323" r="661" b="12839"/>
          <a:stretch/>
        </p:blipFill>
        <p:spPr>
          <a:xfrm>
            <a:off x="1410603" y="2971800"/>
            <a:ext cx="9331036" cy="1600200"/>
          </a:xfrm>
          <a:prstGeom prst="rect">
            <a:avLst/>
          </a:prstGeom>
        </p:spPr>
      </p:pic>
    </p:spTree>
    <p:extLst>
      <p:ext uri="{BB962C8B-B14F-4D97-AF65-F5344CB8AC3E}">
        <p14:creationId xmlns:p14="http://schemas.microsoft.com/office/powerpoint/2010/main" val="8689813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2: </a:t>
            </a:r>
            <a:r>
              <a:rPr lang="en-US" dirty="0"/>
              <a:t>Forecast Question 7</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b="1" dirty="0"/>
              <a:t>Technology (e.g., wearables, smart home devices) will enhance management of mental health conditions</a:t>
            </a:r>
            <a:r>
              <a:rPr lang="en-US" sz="3200" b="1" dirty="0"/>
              <a:t>.</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781958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New picture">
            <a:extLst>
              <a:ext uri="{FF2B5EF4-FFF2-40B4-BE49-F238E27FC236}">
                <a16:creationId xmlns:a16="http://schemas.microsoft.com/office/drawing/2014/main" id="{2F6E982E-A191-190C-8DF2-888675AAF917}"/>
              </a:ext>
            </a:extLst>
          </p:cNvPr>
          <p:cNvPicPr/>
          <p:nvPr/>
        </p:nvPicPr>
        <p:blipFill rotWithShape="1">
          <a:blip r:embed="rId3"/>
          <a:srcRect l="446" t="86460" r="782"/>
          <a:stretch/>
        </p:blipFill>
        <p:spPr>
          <a:xfrm>
            <a:off x="1770413" y="2961410"/>
            <a:ext cx="9185563" cy="1610590"/>
          </a:xfrm>
          <a:prstGeom prst="rect">
            <a:avLst/>
          </a:prstGeom>
        </p:spPr>
      </p:pic>
    </p:spTree>
    <p:extLst>
      <p:ext uri="{BB962C8B-B14F-4D97-AF65-F5344CB8AC3E}">
        <p14:creationId xmlns:p14="http://schemas.microsoft.com/office/powerpoint/2010/main" val="19627956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F049-C28B-CFE0-F795-5A4EDB3C6C86}"/>
              </a:ext>
            </a:extLst>
          </p:cNvPr>
          <p:cNvSpPr>
            <a:spLocks noGrp="1"/>
          </p:cNvSpPr>
          <p:nvPr>
            <p:ph type="title"/>
          </p:nvPr>
        </p:nvSpPr>
        <p:spPr/>
        <p:txBody>
          <a:bodyPr>
            <a:normAutofit fontScale="90000"/>
          </a:bodyPr>
          <a:lstStyle/>
          <a:p>
            <a:r>
              <a:rPr lang="en-US" dirty="0"/>
              <a:t>Strategic Recommendations for Practice Leaders</a:t>
            </a:r>
          </a:p>
        </p:txBody>
      </p:sp>
      <p:sp>
        <p:nvSpPr>
          <p:cNvPr id="3" name="Picture Placeholder 2">
            <a:extLst>
              <a:ext uri="{FF2B5EF4-FFF2-40B4-BE49-F238E27FC236}">
                <a16:creationId xmlns:a16="http://schemas.microsoft.com/office/drawing/2014/main" id="{9AD4D623-351A-F8DB-DF74-F80BCE1911E8}"/>
              </a:ext>
            </a:extLst>
          </p:cNvPr>
          <p:cNvSpPr>
            <a:spLocks noGrp="1"/>
          </p:cNvSpPr>
          <p:nvPr>
            <p:ph type="pic" sz="quarter" idx="10"/>
          </p:nvPr>
        </p:nvSpPr>
        <p:spPr/>
        <p:txBody>
          <a:bodyPr/>
          <a:lstStyle/>
          <a:p>
            <a:endParaRPr lang="en-US" dirty="0"/>
          </a:p>
        </p:txBody>
      </p:sp>
      <p:sp>
        <p:nvSpPr>
          <p:cNvPr id="4" name="Content Placeholder 3">
            <a:extLst>
              <a:ext uri="{FF2B5EF4-FFF2-40B4-BE49-F238E27FC236}">
                <a16:creationId xmlns:a16="http://schemas.microsoft.com/office/drawing/2014/main" id="{BDB44932-B999-5CEC-21E2-B031C1F93FA6}"/>
              </a:ext>
            </a:extLst>
          </p:cNvPr>
          <p:cNvSpPr>
            <a:spLocks noGrp="1"/>
          </p:cNvSpPr>
          <p:nvPr>
            <p:ph sz="half" idx="1"/>
          </p:nvPr>
        </p:nvSpPr>
        <p:spPr>
          <a:xfrm>
            <a:off x="568730" y="1968280"/>
            <a:ext cx="5775160" cy="4203446"/>
          </a:xfrm>
        </p:spPr>
        <p:txBody>
          <a:bodyPr>
            <a:normAutofit fontScale="85000" lnSpcReduction="20000"/>
          </a:bodyPr>
          <a:lstStyle/>
          <a:p>
            <a:pPr marL="514350" indent="-514350">
              <a:buClrTx/>
              <a:buFont typeface="+mj-lt"/>
              <a:buAutoNum type="arabicPeriod"/>
            </a:pPr>
            <a:r>
              <a:rPr lang="en-US" sz="1600" dirty="0"/>
              <a:t>Promote and support novel community and hospital partnerships to create effective mental health crisis services to reduce ED wait times and overcrowding, reduce hospital readmissions, and decrease overuse of law enforcement resources.</a:t>
            </a:r>
          </a:p>
          <a:p>
            <a:pPr marL="514350" indent="-514350">
              <a:buClrTx/>
              <a:buFont typeface="+mj-lt"/>
              <a:buAutoNum type="arabicPeriod"/>
            </a:pPr>
            <a:r>
              <a:rPr lang="en-US" sz="1600" dirty="0"/>
              <a:t>Support and invest in the core elements needed for effective crisis care systems, such as staffing call centers, mobile response teams, and receiving and stabilization facilities.</a:t>
            </a:r>
          </a:p>
          <a:p>
            <a:pPr marL="514350" indent="-514350">
              <a:buClrTx/>
              <a:buFont typeface="+mj-lt"/>
              <a:buAutoNum type="arabicPeriod"/>
            </a:pPr>
            <a:r>
              <a:rPr lang="en-US" sz="1600" dirty="0"/>
              <a:t>Prioritize mental health education and skills training for all direct care staff to prepare the workforce to provide equitable, empathetic, and culturally competent care to individuals with mental health and substance use disorders.</a:t>
            </a:r>
          </a:p>
          <a:p>
            <a:pPr marL="514350" indent="-514350">
              <a:buClrTx/>
              <a:buFont typeface="+mj-lt"/>
              <a:buAutoNum type="arabicPeriod"/>
            </a:pPr>
            <a:r>
              <a:rPr lang="en-US" sz="1600" dirty="0"/>
              <a:t>Partner with academic institutions and community stakeholders to develop robust talent pipelines, including pharmacists, and career development programs to train and retain a competent behavioral health workforce.</a:t>
            </a:r>
          </a:p>
          <a:p>
            <a:pPr marL="514350" indent="-514350">
              <a:buClrTx/>
              <a:buFont typeface="+mj-lt"/>
              <a:buAutoNum type="arabicPeriod"/>
            </a:pPr>
            <a:r>
              <a:rPr lang="en-US" sz="1600" dirty="0"/>
              <a:t>Integrate behavioral health providers in primary care settings to provide a sustainable framework for collaborative care that includes pharmacists with advanced training and experience in mental health and substance use disorders.</a:t>
            </a:r>
          </a:p>
          <a:p>
            <a:pPr marL="514350" indent="-514350">
              <a:buClrTx/>
              <a:buFont typeface="+mj-lt"/>
              <a:buAutoNum type="arabicPeriod"/>
            </a:pPr>
            <a:r>
              <a:rPr lang="en-US" sz="1600" dirty="0"/>
              <a:t>Increase opportunities for pharmacy students and residents to gain exposure to psychiatric and substance use disorders and support expansion of PGY-2 psychiatric pharmacy training programs.</a:t>
            </a:r>
          </a:p>
        </p:txBody>
      </p:sp>
    </p:spTree>
    <p:extLst>
      <p:ext uri="{BB962C8B-B14F-4D97-AF65-F5344CB8AC3E}">
        <p14:creationId xmlns:p14="http://schemas.microsoft.com/office/powerpoint/2010/main" val="3818425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8AEA6-8746-EA34-C734-509A8CB9717A}"/>
              </a:ext>
            </a:extLst>
          </p:cNvPr>
          <p:cNvSpPr>
            <a:spLocks noGrp="1"/>
          </p:cNvSpPr>
          <p:nvPr>
            <p:ph type="title"/>
          </p:nvPr>
        </p:nvSpPr>
        <p:spPr>
          <a:xfrm>
            <a:off x="587828" y="584880"/>
            <a:ext cx="11373679" cy="1325563"/>
          </a:xfrm>
        </p:spPr>
        <p:txBody>
          <a:bodyPr/>
          <a:lstStyle/>
          <a:p>
            <a:r>
              <a:rPr lang="en-US" dirty="0"/>
              <a:t>Workshop Planning – Presentation Cadence</a:t>
            </a:r>
          </a:p>
        </p:txBody>
      </p:sp>
      <p:sp>
        <p:nvSpPr>
          <p:cNvPr id="3" name="Rectangle 2">
            <a:extLst>
              <a:ext uri="{FF2B5EF4-FFF2-40B4-BE49-F238E27FC236}">
                <a16:creationId xmlns:a16="http://schemas.microsoft.com/office/drawing/2014/main" id="{DE3F72A2-BE7A-B503-B12A-89E122F6ACF0}"/>
              </a:ext>
            </a:extLst>
          </p:cNvPr>
          <p:cNvSpPr/>
          <p:nvPr/>
        </p:nvSpPr>
        <p:spPr>
          <a:xfrm>
            <a:off x="870856" y="2095500"/>
            <a:ext cx="9699171" cy="3829766"/>
          </a:xfrm>
          <a:prstGeom prst="rect">
            <a:avLst/>
          </a:prstGeom>
        </p:spPr>
        <p:txBody>
          <a:bodyPr wrap="square">
            <a:spAutoFit/>
          </a:bodyPr>
          <a:lstStyle/>
          <a:p>
            <a:pPr marL="228600" lvl="0"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Theme overview</a:t>
            </a:r>
          </a:p>
          <a:p>
            <a:pPr marL="228600" lvl="0"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Survey question(s) </a:t>
            </a:r>
          </a:p>
          <a:p>
            <a:pPr marL="228600" lvl="0"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Executive summary</a:t>
            </a:r>
          </a:p>
          <a:p>
            <a:pPr marL="228600" lvl="0"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Survey results (Forecast response)</a:t>
            </a:r>
          </a:p>
          <a:p>
            <a:pPr marL="228600" lvl="0"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Strategic recommendations</a:t>
            </a:r>
          </a:p>
          <a:p>
            <a:pPr marL="228600" lvl="0" indent="-228600">
              <a:lnSpc>
                <a:spcPct val="90000"/>
              </a:lnSpc>
              <a:spcBef>
                <a:spcPts val="1000"/>
              </a:spcBef>
              <a:spcAft>
                <a:spcPts val="1200"/>
              </a:spcAft>
              <a:buClr>
                <a:srgbClr val="5DC9E7"/>
              </a:buClr>
              <a:buFont typeface="Wingdings" panose="05000000000000000000" pitchFamily="2" charset="2"/>
              <a:buChar char="§"/>
            </a:pPr>
            <a:r>
              <a:rPr lang="en-US" sz="2800" dirty="0">
                <a:solidFill>
                  <a:srgbClr val="44546A"/>
                </a:solidFill>
              </a:rPr>
              <a:t>REPEAT</a:t>
            </a:r>
          </a:p>
        </p:txBody>
      </p:sp>
      <p:cxnSp>
        <p:nvCxnSpPr>
          <p:cNvPr id="7" name="Straight Arrow Connector 6">
            <a:extLst>
              <a:ext uri="{FF2B5EF4-FFF2-40B4-BE49-F238E27FC236}">
                <a16:creationId xmlns:a16="http://schemas.microsoft.com/office/drawing/2014/main" id="{4C5A396D-273B-0225-2DC9-8A32ADC098D1}"/>
              </a:ext>
            </a:extLst>
          </p:cNvPr>
          <p:cNvCxnSpPr/>
          <p:nvPr/>
        </p:nvCxnSpPr>
        <p:spPr>
          <a:xfrm>
            <a:off x="1034142" y="2418670"/>
            <a:ext cx="0" cy="402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681E98A-A84F-8ABD-583F-28CB5C2EC8E5}"/>
              </a:ext>
            </a:extLst>
          </p:cNvPr>
          <p:cNvCxnSpPr/>
          <p:nvPr/>
        </p:nvCxnSpPr>
        <p:spPr>
          <a:xfrm>
            <a:off x="1034142" y="3137128"/>
            <a:ext cx="0" cy="402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59C3536-8509-8234-FD3C-7E3DEE942BB5}"/>
              </a:ext>
            </a:extLst>
          </p:cNvPr>
          <p:cNvCxnSpPr/>
          <p:nvPr/>
        </p:nvCxnSpPr>
        <p:spPr>
          <a:xfrm>
            <a:off x="1034142" y="3833812"/>
            <a:ext cx="0" cy="402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3F8EC3E-2665-AA0D-8727-45C43CF01478}"/>
              </a:ext>
            </a:extLst>
          </p:cNvPr>
          <p:cNvCxnSpPr/>
          <p:nvPr/>
        </p:nvCxnSpPr>
        <p:spPr>
          <a:xfrm>
            <a:off x="1034142" y="4443412"/>
            <a:ext cx="0" cy="402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FC2BBD1-212C-14F0-78DE-83147871B0CA}"/>
              </a:ext>
            </a:extLst>
          </p:cNvPr>
          <p:cNvCxnSpPr/>
          <p:nvPr/>
        </p:nvCxnSpPr>
        <p:spPr>
          <a:xfrm>
            <a:off x="1045027" y="5042126"/>
            <a:ext cx="0" cy="402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46166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a:xfrm>
            <a:off x="1254368" y="3516923"/>
            <a:ext cx="9659817" cy="2056563"/>
          </a:xfrm>
        </p:spPr>
        <p:txBody>
          <a:bodyPr>
            <a:normAutofit/>
          </a:bodyPr>
          <a:lstStyle/>
          <a:p>
            <a:r>
              <a:rPr lang="en-US" dirty="0"/>
              <a:t>Theme 3: </a:t>
            </a:r>
            <a:br>
              <a:rPr lang="en-US" dirty="0"/>
            </a:br>
            <a:r>
              <a:rPr lang="en-US" sz="5300" dirty="0"/>
              <a:t>Achieving Care Equity </a:t>
            </a:r>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35479734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F7C42-7D05-14BB-E3A1-AB11856317B8}"/>
              </a:ext>
            </a:extLst>
          </p:cNvPr>
          <p:cNvSpPr>
            <a:spLocks noGrp="1"/>
          </p:cNvSpPr>
          <p:nvPr>
            <p:ph type="title"/>
          </p:nvPr>
        </p:nvSpPr>
        <p:spPr/>
        <p:txBody>
          <a:bodyPr>
            <a:normAutofit/>
          </a:bodyPr>
          <a:lstStyle/>
          <a:p>
            <a:r>
              <a:rPr lang="en-US" dirty="0"/>
              <a:t>Achieving Equity in Healthcare Delivery</a:t>
            </a:r>
          </a:p>
        </p:txBody>
      </p:sp>
      <p:sp>
        <p:nvSpPr>
          <p:cNvPr id="3" name="Content Placeholder 2">
            <a:extLst>
              <a:ext uri="{FF2B5EF4-FFF2-40B4-BE49-F238E27FC236}">
                <a16:creationId xmlns:a16="http://schemas.microsoft.com/office/drawing/2014/main" id="{E5E36794-BEDD-FE77-520B-97E7A71C9814}"/>
              </a:ext>
            </a:extLst>
          </p:cNvPr>
          <p:cNvSpPr>
            <a:spLocks noGrp="1"/>
          </p:cNvSpPr>
          <p:nvPr>
            <p:ph idx="1"/>
          </p:nvPr>
        </p:nvSpPr>
        <p:spPr/>
        <p:txBody>
          <a:bodyPr>
            <a:normAutofit/>
          </a:bodyPr>
          <a:lstStyle/>
          <a:p>
            <a:r>
              <a:rPr lang="en-US" dirty="0"/>
              <a:t>Some segments of our population remain at greater risk for disparities in health or healthcare </a:t>
            </a:r>
          </a:p>
          <a:p>
            <a:pPr lvl="1"/>
            <a:r>
              <a:rPr lang="en-US" dirty="0"/>
              <a:t>These include LGBTQ+ and rural health populations</a:t>
            </a:r>
          </a:p>
          <a:p>
            <a:r>
              <a:rPr lang="en-US" dirty="0"/>
              <a:t>Health systems must consider equity as an essential pillar of healthcare quality, and use multi-pronged approaches that:</a:t>
            </a:r>
          </a:p>
          <a:p>
            <a:pPr lvl="1"/>
            <a:r>
              <a:rPr lang="en-US" dirty="0"/>
              <a:t>Define populations at-risk with available data</a:t>
            </a:r>
          </a:p>
          <a:p>
            <a:pPr lvl="1"/>
            <a:r>
              <a:rPr lang="en-US" dirty="0"/>
              <a:t>Improve access to care for at-risk populations</a:t>
            </a:r>
          </a:p>
          <a:p>
            <a:pPr lvl="1"/>
            <a:r>
              <a:rPr lang="en-US" dirty="0"/>
              <a:t>Address the individual, provider, and system contributors to disparities</a:t>
            </a:r>
          </a:p>
          <a:p>
            <a:pPr lvl="1"/>
            <a:r>
              <a:rPr lang="en-US" dirty="0"/>
              <a:t>Increase workforce diversity to reduce biases as root causes of disparities</a:t>
            </a:r>
          </a:p>
        </p:txBody>
      </p:sp>
    </p:spTree>
    <p:extLst>
      <p:ext uri="{BB962C8B-B14F-4D97-AF65-F5344CB8AC3E}">
        <p14:creationId xmlns:p14="http://schemas.microsoft.com/office/powerpoint/2010/main" val="27118586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1</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Augmented reality technology will be used routinely to enhance patient encounters (e.g., assist with diagnostics, enhance patient virtual visits).</a:t>
            </a:r>
          </a:p>
          <a:p>
            <a:pPr marL="0" indent="0">
              <a:buNone/>
            </a:pPr>
            <a:endParaRPr lang="en-US" sz="3200"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965644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182F8-3302-05DB-F24A-5CDEB7B86423}"/>
              </a:ext>
            </a:extLst>
          </p:cNvPr>
          <p:cNvSpPr>
            <a:spLocks noGrp="1"/>
          </p:cNvSpPr>
          <p:nvPr>
            <p:ph type="title"/>
          </p:nvPr>
        </p:nvSpPr>
        <p:spPr/>
        <p:txBody>
          <a:bodyPr/>
          <a:lstStyle/>
          <a:p>
            <a:r>
              <a:rPr lang="en-US" dirty="0"/>
              <a:t>Digital Technology and Healthcare Equity</a:t>
            </a:r>
          </a:p>
        </p:txBody>
      </p:sp>
      <p:sp>
        <p:nvSpPr>
          <p:cNvPr id="3" name="Content Placeholder 2">
            <a:extLst>
              <a:ext uri="{FF2B5EF4-FFF2-40B4-BE49-F238E27FC236}">
                <a16:creationId xmlns:a16="http://schemas.microsoft.com/office/drawing/2014/main" id="{28D8E941-4C28-FB52-A412-7B22A4913F83}"/>
              </a:ext>
            </a:extLst>
          </p:cNvPr>
          <p:cNvSpPr>
            <a:spLocks noGrp="1"/>
          </p:cNvSpPr>
          <p:nvPr>
            <p:ph idx="1"/>
          </p:nvPr>
        </p:nvSpPr>
        <p:spPr/>
        <p:txBody>
          <a:bodyPr/>
          <a:lstStyle/>
          <a:p>
            <a:r>
              <a:rPr lang="en-US" dirty="0"/>
              <a:t>Digital technology presents an opportunity to promote high quality, equitable care and communication as healthcare systems embrace a “digital-first” approach to patient encounters</a:t>
            </a:r>
          </a:p>
          <a:p>
            <a:pPr lvl="1"/>
            <a:r>
              <a:rPr lang="en-US" dirty="0"/>
              <a:t>A challenge in this approach is the digital divide that exists among at-risk and socially and economically disadvantaged populations</a:t>
            </a:r>
          </a:p>
          <a:p>
            <a:r>
              <a:rPr lang="en-US" dirty="0"/>
              <a:t>The availability and use of technology among at-risk populations must be considered so that healthcare disparities in disadvantaged groups are not exacerbated by reliance on digital tools</a:t>
            </a:r>
          </a:p>
          <a:p>
            <a:endParaRPr lang="en-US" dirty="0"/>
          </a:p>
        </p:txBody>
      </p:sp>
    </p:spTree>
    <p:extLst>
      <p:ext uri="{BB962C8B-B14F-4D97-AF65-F5344CB8AC3E}">
        <p14:creationId xmlns:p14="http://schemas.microsoft.com/office/powerpoint/2010/main" val="10475853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3" name="Picture 2"/>
          <p:cNvPicPr>
            <a:picLocks noChangeAspect="1"/>
          </p:cNvPicPr>
          <p:nvPr/>
        </p:nvPicPr>
        <p:blipFill>
          <a:blip r:embed="rId3"/>
          <a:stretch>
            <a:fillRect/>
          </a:stretch>
        </p:blipFill>
        <p:spPr>
          <a:xfrm>
            <a:off x="1080387" y="2471604"/>
            <a:ext cx="10031225" cy="1914792"/>
          </a:xfrm>
          <a:prstGeom prst="rect">
            <a:avLst/>
          </a:prstGeom>
        </p:spPr>
      </p:pic>
    </p:spTree>
    <p:extLst>
      <p:ext uri="{BB962C8B-B14F-4D97-AF65-F5344CB8AC3E}">
        <p14:creationId xmlns:p14="http://schemas.microsoft.com/office/powerpoint/2010/main" val="35086305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2</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The 340B program will be reduced to the extent that hospitals no longer participate because the effort invested is not worth the savings provided.</a:t>
            </a:r>
          </a:p>
          <a:p>
            <a:pPr marL="0" indent="0">
              <a:buNone/>
            </a:pPr>
            <a:endParaRPr lang="en-US" sz="3200"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4592188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3</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To maintain their non-profit status, health systems will have to demonstrate a specified level of investment in programs and services to reduce health disparities in their communities.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8907482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4</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Value-based payer contracts will include incentives when health systems demonstrate care equity (e.g., similar outcomes of care regardless of race, gender, location).</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1067338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5</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Provider demographics (e.g., provider race, gender identity, sexual orientation) will be designated as a social determinant of health, recognizing the influence provider demographics have on the quality of health.</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4602361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058FC-FBCE-8254-5FCC-1968DAEEF6AC}"/>
              </a:ext>
            </a:extLst>
          </p:cNvPr>
          <p:cNvSpPr>
            <a:spLocks noGrp="1"/>
          </p:cNvSpPr>
          <p:nvPr>
            <p:ph type="title"/>
          </p:nvPr>
        </p:nvSpPr>
        <p:spPr/>
        <p:txBody>
          <a:bodyPr/>
          <a:lstStyle/>
          <a:p>
            <a:r>
              <a:rPr lang="en-US" dirty="0"/>
              <a:t>Health Equity Is an Essential Pillar of Healthcare Quality</a:t>
            </a:r>
          </a:p>
        </p:txBody>
      </p:sp>
      <p:sp>
        <p:nvSpPr>
          <p:cNvPr id="3" name="Content Placeholder 2">
            <a:extLst>
              <a:ext uri="{FF2B5EF4-FFF2-40B4-BE49-F238E27FC236}">
                <a16:creationId xmlns:a16="http://schemas.microsoft.com/office/drawing/2014/main" id="{1A088836-9569-574D-7AEB-152D87F81B9F}"/>
              </a:ext>
            </a:extLst>
          </p:cNvPr>
          <p:cNvSpPr>
            <a:spLocks noGrp="1"/>
          </p:cNvSpPr>
          <p:nvPr>
            <p:ph idx="1"/>
          </p:nvPr>
        </p:nvSpPr>
        <p:spPr/>
        <p:txBody>
          <a:bodyPr/>
          <a:lstStyle/>
          <a:p>
            <a:r>
              <a:rPr lang="en-US" sz="2400" dirty="0"/>
              <a:t>To effectively promote health equity when designing incentive programs, healthcare systems should:</a:t>
            </a:r>
          </a:p>
          <a:p>
            <a:pPr lvl="1"/>
            <a:r>
              <a:rPr lang="en-US" sz="2000" dirty="0"/>
              <a:t>Target quality measures relevant to their patient population</a:t>
            </a:r>
          </a:p>
          <a:p>
            <a:pPr lvl="1"/>
            <a:r>
              <a:rPr lang="en-US" sz="2000" dirty="0"/>
              <a:t>Engage in creation of interprofessional health metrics</a:t>
            </a:r>
          </a:p>
          <a:p>
            <a:pPr lvl="1"/>
            <a:r>
              <a:rPr lang="en-US" sz="2000" dirty="0"/>
              <a:t>Construct incentives that do not penalize hospitals that care for a high volume of disadvantaged populations</a:t>
            </a:r>
          </a:p>
          <a:p>
            <a:r>
              <a:rPr lang="en-US" sz="2400" dirty="0"/>
              <a:t>Ensuring health equity among LGBTQ+ individuals is a key dimension of delivering high-quality care </a:t>
            </a:r>
          </a:p>
          <a:p>
            <a:pPr lvl="1"/>
            <a:r>
              <a:rPr lang="en-US" sz="2000" dirty="0"/>
              <a:t>Organizations’ advocacy for addressing disparities in this population at-risk can be discordant with state and local laws that challenge gender-affirming care</a:t>
            </a:r>
          </a:p>
          <a:p>
            <a:pPr lvl="1"/>
            <a:r>
              <a:rPr lang="en-US" sz="2000" dirty="0"/>
              <a:t>Health systems need adequate health education (on social affirmation and allocation of medication and surgeries) for all medical providers to create a safe and affirming healthcare environment for LGBTQ+ patients</a:t>
            </a:r>
          </a:p>
        </p:txBody>
      </p:sp>
    </p:spTree>
    <p:extLst>
      <p:ext uri="{BB962C8B-B14F-4D97-AF65-F5344CB8AC3E}">
        <p14:creationId xmlns:p14="http://schemas.microsoft.com/office/powerpoint/2010/main" val="2698183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88429" y="873276"/>
            <a:ext cx="6607628" cy="2387600"/>
          </a:xfrm>
        </p:spPr>
        <p:txBody>
          <a:bodyPr>
            <a:noAutofit/>
          </a:bodyPr>
          <a:lstStyle/>
          <a:p>
            <a:r>
              <a:rPr lang="en-US" sz="3200" dirty="0"/>
              <a:t>ASHP Pharmacy Forecast Workshop: </a:t>
            </a:r>
            <a:br>
              <a:rPr lang="en-US" sz="3600" dirty="0"/>
            </a:br>
            <a:r>
              <a:rPr lang="en-US" sz="3200" i="1" dirty="0">
                <a:solidFill>
                  <a:schemeClr val="accent4"/>
                </a:solidFill>
                <a:effectLst>
                  <a:outerShdw blurRad="38100" dist="38100" dir="2700000" algn="tl">
                    <a:srgbClr val="000000">
                      <a:alpha val="43137"/>
                    </a:srgbClr>
                  </a:outerShdw>
                </a:effectLst>
              </a:rPr>
              <a:t>Trends that Will Shape </a:t>
            </a:r>
            <a:br>
              <a:rPr lang="en-US" sz="3200" i="1" dirty="0">
                <a:solidFill>
                  <a:schemeClr val="accent4"/>
                </a:solidFill>
                <a:effectLst>
                  <a:outerShdw blurRad="38100" dist="38100" dir="2700000" algn="tl">
                    <a:srgbClr val="000000">
                      <a:alpha val="43137"/>
                    </a:srgbClr>
                  </a:outerShdw>
                </a:effectLst>
              </a:rPr>
            </a:br>
            <a:r>
              <a:rPr lang="en-US" sz="3200" i="1" dirty="0">
                <a:solidFill>
                  <a:schemeClr val="accent4"/>
                </a:solidFill>
                <a:effectLst>
                  <a:outerShdw blurRad="38100" dist="38100" dir="2700000" algn="tl">
                    <a:srgbClr val="000000">
                      <a:alpha val="43137"/>
                    </a:srgbClr>
                  </a:outerShdw>
                </a:effectLst>
              </a:rPr>
              <a:t>Your Future</a:t>
            </a:r>
            <a:endParaRPr lang="en-US" sz="3600" i="1" dirty="0">
              <a:solidFill>
                <a:schemeClr val="accent4"/>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5748456" y="3429000"/>
            <a:ext cx="5887574" cy="1479177"/>
          </a:xfrm>
        </p:spPr>
        <p:txBody>
          <a:bodyPr/>
          <a:lstStyle/>
          <a:p>
            <a:r>
              <a:rPr lang="en-US" dirty="0"/>
              <a:t>Presented by ASHP’s Section of Pharmacy Practice Leaders</a:t>
            </a:r>
          </a:p>
        </p:txBody>
      </p:sp>
    </p:spTree>
    <p:extLst>
      <p:ext uri="{BB962C8B-B14F-4D97-AF65-F5344CB8AC3E}">
        <p14:creationId xmlns:p14="http://schemas.microsoft.com/office/powerpoint/2010/main" val="8874602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3" name="Picture 2"/>
          <p:cNvPicPr>
            <a:picLocks noChangeAspect="1"/>
          </p:cNvPicPr>
          <p:nvPr/>
        </p:nvPicPr>
        <p:blipFill>
          <a:blip r:embed="rId3"/>
          <a:stretch>
            <a:fillRect/>
          </a:stretch>
        </p:blipFill>
        <p:spPr>
          <a:xfrm>
            <a:off x="1080387" y="2523998"/>
            <a:ext cx="10031225" cy="1810003"/>
          </a:xfrm>
          <a:prstGeom prst="rect">
            <a:avLst/>
          </a:prstGeom>
        </p:spPr>
      </p:pic>
    </p:spTree>
    <p:extLst>
      <p:ext uri="{BB962C8B-B14F-4D97-AF65-F5344CB8AC3E}">
        <p14:creationId xmlns:p14="http://schemas.microsoft.com/office/powerpoint/2010/main" val="37034736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3" name="Picture 2"/>
          <p:cNvPicPr>
            <a:picLocks noChangeAspect="1"/>
          </p:cNvPicPr>
          <p:nvPr/>
        </p:nvPicPr>
        <p:blipFill>
          <a:blip r:embed="rId3"/>
          <a:stretch>
            <a:fillRect/>
          </a:stretch>
        </p:blipFill>
        <p:spPr>
          <a:xfrm>
            <a:off x="1075624" y="2552577"/>
            <a:ext cx="10040751" cy="1752845"/>
          </a:xfrm>
          <a:prstGeom prst="rect">
            <a:avLst/>
          </a:prstGeom>
        </p:spPr>
      </p:pic>
    </p:spTree>
    <p:extLst>
      <p:ext uri="{BB962C8B-B14F-4D97-AF65-F5344CB8AC3E}">
        <p14:creationId xmlns:p14="http://schemas.microsoft.com/office/powerpoint/2010/main" val="30834685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3" name="Picture 2"/>
          <p:cNvPicPr>
            <a:picLocks noChangeAspect="1"/>
          </p:cNvPicPr>
          <p:nvPr/>
        </p:nvPicPr>
        <p:blipFill>
          <a:blip r:embed="rId3"/>
          <a:stretch>
            <a:fillRect/>
          </a:stretch>
        </p:blipFill>
        <p:spPr>
          <a:xfrm>
            <a:off x="1070861" y="2552577"/>
            <a:ext cx="10050278" cy="1752845"/>
          </a:xfrm>
          <a:prstGeom prst="rect">
            <a:avLst/>
          </a:prstGeom>
        </p:spPr>
      </p:pic>
    </p:spTree>
    <p:extLst>
      <p:ext uri="{BB962C8B-B14F-4D97-AF65-F5344CB8AC3E}">
        <p14:creationId xmlns:p14="http://schemas.microsoft.com/office/powerpoint/2010/main" val="4813375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3" name="Picture 2"/>
          <p:cNvPicPr>
            <a:picLocks noChangeAspect="1"/>
          </p:cNvPicPr>
          <p:nvPr/>
        </p:nvPicPr>
        <p:blipFill>
          <a:blip r:embed="rId3"/>
          <a:stretch>
            <a:fillRect/>
          </a:stretch>
        </p:blipFill>
        <p:spPr>
          <a:xfrm>
            <a:off x="1085150" y="2552577"/>
            <a:ext cx="10021699" cy="1752845"/>
          </a:xfrm>
          <a:prstGeom prst="rect">
            <a:avLst/>
          </a:prstGeom>
        </p:spPr>
      </p:pic>
    </p:spTree>
    <p:extLst>
      <p:ext uri="{BB962C8B-B14F-4D97-AF65-F5344CB8AC3E}">
        <p14:creationId xmlns:p14="http://schemas.microsoft.com/office/powerpoint/2010/main" val="17979188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6</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50% of critical access hospitals will convert their status to Rural Emergency status.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5161908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7</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Tertiary referral centers will partner with Rural Emergency Hospitals to increase market share and reach of referral center services.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5499476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8</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Health systems will embrace a “digital-first” approach to patient encounters (e.g., video primary care visits, telehealth, and remote patient monitoring), which will make patient access to virtual care universal.</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5528866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9</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Federal action will mandate patient access to gender-affirming care, including relevant medications.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8481111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D908D-B06A-3BC1-B45F-B667104C1C27}"/>
              </a:ext>
            </a:extLst>
          </p:cNvPr>
          <p:cNvSpPr>
            <a:spLocks noGrp="1"/>
          </p:cNvSpPr>
          <p:nvPr>
            <p:ph type="title"/>
          </p:nvPr>
        </p:nvSpPr>
        <p:spPr/>
        <p:txBody>
          <a:bodyPr/>
          <a:lstStyle/>
          <a:p>
            <a:r>
              <a:rPr lang="en-US" dirty="0"/>
              <a:t>Optimizing Rural Health Access</a:t>
            </a:r>
          </a:p>
        </p:txBody>
      </p:sp>
      <p:sp>
        <p:nvSpPr>
          <p:cNvPr id="3" name="Content Placeholder 2">
            <a:extLst>
              <a:ext uri="{FF2B5EF4-FFF2-40B4-BE49-F238E27FC236}">
                <a16:creationId xmlns:a16="http://schemas.microsoft.com/office/drawing/2014/main" id="{4CC27038-2951-6330-72B1-50F6CFCD863E}"/>
              </a:ext>
            </a:extLst>
          </p:cNvPr>
          <p:cNvSpPr>
            <a:spLocks noGrp="1"/>
          </p:cNvSpPr>
          <p:nvPr>
            <p:ph idx="1"/>
          </p:nvPr>
        </p:nvSpPr>
        <p:spPr/>
        <p:txBody>
          <a:bodyPr>
            <a:normAutofit fontScale="92500" lnSpcReduction="10000"/>
          </a:bodyPr>
          <a:lstStyle/>
          <a:p>
            <a:r>
              <a:rPr lang="en-US" dirty="0"/>
              <a:t>Over 20% of US citizens currently live in rural areas, many at risk for disparities in healthcare</a:t>
            </a:r>
          </a:p>
          <a:p>
            <a:pPr lvl="1"/>
            <a:r>
              <a:rPr lang="en-US" dirty="0"/>
              <a:t>Reduced access to a range of ambulatory and hospital-based services</a:t>
            </a:r>
          </a:p>
          <a:p>
            <a:pPr lvl="1"/>
            <a:r>
              <a:rPr lang="en-US" dirty="0"/>
              <a:t>Closure of rural hospitals and the unintended spillover effects on remaining hospitals in their region</a:t>
            </a:r>
          </a:p>
          <a:p>
            <a:r>
              <a:rPr lang="en-US" dirty="0"/>
              <a:t>Several policies and programs have been introduced to promote optimal care and access for rural communities</a:t>
            </a:r>
          </a:p>
          <a:p>
            <a:pPr lvl="1"/>
            <a:r>
              <a:rPr lang="en-US" dirty="0"/>
              <a:t>Medicare rural hospital payment designations</a:t>
            </a:r>
          </a:p>
          <a:p>
            <a:pPr lvl="1"/>
            <a:r>
              <a:rPr lang="en-US" dirty="0"/>
              <a:t>Veterans Health Administration Office of Rural Health’s Rural Promising Practices model</a:t>
            </a:r>
          </a:p>
          <a:p>
            <a:pPr lvl="1"/>
            <a:r>
              <a:rPr lang="en-US" dirty="0"/>
              <a:t>Centers for Medicare and Medicaid Services and the Pennsylvania Rural Health Model</a:t>
            </a:r>
          </a:p>
          <a:p>
            <a:pPr lvl="1"/>
            <a:endParaRPr lang="en-US" dirty="0"/>
          </a:p>
          <a:p>
            <a:pPr lvl="1"/>
            <a:endParaRPr lang="en-US" dirty="0"/>
          </a:p>
        </p:txBody>
      </p:sp>
    </p:spTree>
    <p:extLst>
      <p:ext uri="{BB962C8B-B14F-4D97-AF65-F5344CB8AC3E}">
        <p14:creationId xmlns:p14="http://schemas.microsoft.com/office/powerpoint/2010/main" val="34958046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3" name="Picture 2"/>
          <p:cNvPicPr>
            <a:picLocks noChangeAspect="1"/>
          </p:cNvPicPr>
          <p:nvPr/>
        </p:nvPicPr>
        <p:blipFill>
          <a:blip r:embed="rId3"/>
          <a:stretch>
            <a:fillRect/>
          </a:stretch>
        </p:blipFill>
        <p:spPr>
          <a:xfrm>
            <a:off x="1075624" y="2485893"/>
            <a:ext cx="10040751" cy="1886213"/>
          </a:xfrm>
          <a:prstGeom prst="rect">
            <a:avLst/>
          </a:prstGeom>
        </p:spPr>
      </p:pic>
    </p:spTree>
    <p:extLst>
      <p:ext uri="{BB962C8B-B14F-4D97-AF65-F5344CB8AC3E}">
        <p14:creationId xmlns:p14="http://schemas.microsoft.com/office/powerpoint/2010/main" val="2748605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A5B7-440F-E50F-B625-BE3610F2603F}"/>
              </a:ext>
            </a:extLst>
          </p:cNvPr>
          <p:cNvSpPr>
            <a:spLocks noGrp="1"/>
          </p:cNvSpPr>
          <p:nvPr>
            <p:ph type="title"/>
          </p:nvPr>
        </p:nvSpPr>
        <p:spPr/>
        <p:txBody>
          <a:bodyPr>
            <a:normAutofit fontScale="90000"/>
          </a:bodyPr>
          <a:lstStyle/>
          <a:p>
            <a:r>
              <a:rPr lang="en-US" dirty="0"/>
              <a:t>Special Acknowledgements</a:t>
            </a:r>
          </a:p>
        </p:txBody>
      </p:sp>
      <p:sp>
        <p:nvSpPr>
          <p:cNvPr id="3" name="Content Placeholder 2">
            <a:extLst>
              <a:ext uri="{FF2B5EF4-FFF2-40B4-BE49-F238E27FC236}">
                <a16:creationId xmlns:a16="http://schemas.microsoft.com/office/drawing/2014/main" id="{28C479C1-2613-35CC-CA7E-99BECAD31FC3}"/>
              </a:ext>
            </a:extLst>
          </p:cNvPr>
          <p:cNvSpPr>
            <a:spLocks noGrp="1"/>
          </p:cNvSpPr>
          <p:nvPr>
            <p:ph idx="1"/>
          </p:nvPr>
        </p:nvSpPr>
        <p:spPr/>
        <p:txBody>
          <a:bodyPr/>
          <a:lstStyle/>
          <a:p>
            <a:r>
              <a:rPr lang="en-US" dirty="0"/>
              <a:t>Forecast 2024 Advisory Committee</a:t>
            </a:r>
          </a:p>
          <a:p>
            <a:r>
              <a:rPr lang="en-US" dirty="0"/>
              <a:t>Chapter authors</a:t>
            </a:r>
          </a:p>
          <a:p>
            <a:r>
              <a:rPr lang="en-US" dirty="0"/>
              <a:t>Forecast Panelists (FPs) who responded to the survey</a:t>
            </a:r>
          </a:p>
        </p:txBody>
      </p:sp>
      <p:pic>
        <p:nvPicPr>
          <p:cNvPr id="5" name="Picture 4">
            <a:extLst>
              <a:ext uri="{FF2B5EF4-FFF2-40B4-BE49-F238E27FC236}">
                <a16:creationId xmlns:a16="http://schemas.microsoft.com/office/drawing/2014/main" id="{9344712E-AB21-F627-ECC0-7A3A2B27F787}"/>
              </a:ext>
            </a:extLst>
          </p:cNvPr>
          <p:cNvPicPr>
            <a:picLocks noChangeAspect="1"/>
          </p:cNvPicPr>
          <p:nvPr/>
        </p:nvPicPr>
        <p:blipFill>
          <a:blip r:embed="rId3"/>
          <a:stretch>
            <a:fillRect/>
          </a:stretch>
        </p:blipFill>
        <p:spPr>
          <a:xfrm>
            <a:off x="427719" y="2856139"/>
            <a:ext cx="3690287" cy="1145721"/>
          </a:xfrm>
          <a:prstGeom prst="rect">
            <a:avLst/>
          </a:prstGeom>
        </p:spPr>
      </p:pic>
    </p:spTree>
    <p:extLst>
      <p:ext uri="{BB962C8B-B14F-4D97-AF65-F5344CB8AC3E}">
        <p14:creationId xmlns:p14="http://schemas.microsoft.com/office/powerpoint/2010/main" val="3010353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3" name="Picture 2"/>
          <p:cNvPicPr>
            <a:picLocks noChangeAspect="1"/>
          </p:cNvPicPr>
          <p:nvPr/>
        </p:nvPicPr>
        <p:blipFill>
          <a:blip r:embed="rId3"/>
          <a:stretch>
            <a:fillRect/>
          </a:stretch>
        </p:blipFill>
        <p:spPr>
          <a:xfrm>
            <a:off x="1066098" y="2519235"/>
            <a:ext cx="10059804" cy="1819529"/>
          </a:xfrm>
          <a:prstGeom prst="rect">
            <a:avLst/>
          </a:prstGeom>
        </p:spPr>
      </p:pic>
    </p:spTree>
    <p:extLst>
      <p:ext uri="{BB962C8B-B14F-4D97-AF65-F5344CB8AC3E}">
        <p14:creationId xmlns:p14="http://schemas.microsoft.com/office/powerpoint/2010/main" val="27685834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3" name="Picture 2"/>
          <p:cNvPicPr>
            <a:picLocks noChangeAspect="1"/>
          </p:cNvPicPr>
          <p:nvPr/>
        </p:nvPicPr>
        <p:blipFill>
          <a:blip r:embed="rId3"/>
          <a:stretch>
            <a:fillRect/>
          </a:stretch>
        </p:blipFill>
        <p:spPr>
          <a:xfrm>
            <a:off x="1061335" y="2576393"/>
            <a:ext cx="10069330" cy="1705213"/>
          </a:xfrm>
          <a:prstGeom prst="rect">
            <a:avLst/>
          </a:prstGeom>
        </p:spPr>
      </p:pic>
    </p:spTree>
    <p:extLst>
      <p:ext uri="{BB962C8B-B14F-4D97-AF65-F5344CB8AC3E}">
        <p14:creationId xmlns:p14="http://schemas.microsoft.com/office/powerpoint/2010/main" val="28306469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3" name="Picture 2"/>
          <p:cNvPicPr>
            <a:picLocks noChangeAspect="1"/>
          </p:cNvPicPr>
          <p:nvPr/>
        </p:nvPicPr>
        <p:blipFill>
          <a:blip r:embed="rId3"/>
          <a:stretch>
            <a:fillRect/>
          </a:stretch>
        </p:blipFill>
        <p:spPr>
          <a:xfrm>
            <a:off x="1061335" y="2571630"/>
            <a:ext cx="10069330" cy="1714739"/>
          </a:xfrm>
          <a:prstGeom prst="rect">
            <a:avLst/>
          </a:prstGeom>
        </p:spPr>
      </p:pic>
    </p:spTree>
    <p:extLst>
      <p:ext uri="{BB962C8B-B14F-4D97-AF65-F5344CB8AC3E}">
        <p14:creationId xmlns:p14="http://schemas.microsoft.com/office/powerpoint/2010/main" val="629235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F049-C28B-CFE0-F795-5A4EDB3C6C86}"/>
              </a:ext>
            </a:extLst>
          </p:cNvPr>
          <p:cNvSpPr>
            <a:spLocks noGrp="1"/>
          </p:cNvSpPr>
          <p:nvPr>
            <p:ph type="title"/>
          </p:nvPr>
        </p:nvSpPr>
        <p:spPr/>
        <p:txBody>
          <a:bodyPr>
            <a:normAutofit/>
          </a:bodyPr>
          <a:lstStyle/>
          <a:p>
            <a:r>
              <a:rPr lang="en-US" dirty="0"/>
              <a:t>Strategic Recommendations for Practice Leaders</a:t>
            </a:r>
          </a:p>
        </p:txBody>
      </p:sp>
      <p:sp>
        <p:nvSpPr>
          <p:cNvPr id="4" name="Content Placeholder 3">
            <a:extLst>
              <a:ext uri="{FF2B5EF4-FFF2-40B4-BE49-F238E27FC236}">
                <a16:creationId xmlns:a16="http://schemas.microsoft.com/office/drawing/2014/main" id="{BDB44932-B999-5CEC-21E2-B031C1F93FA6}"/>
              </a:ext>
            </a:extLst>
          </p:cNvPr>
          <p:cNvSpPr>
            <a:spLocks noGrp="1"/>
          </p:cNvSpPr>
          <p:nvPr>
            <p:ph sz="half" idx="4294967295"/>
          </p:nvPr>
        </p:nvSpPr>
        <p:spPr>
          <a:xfrm>
            <a:off x="409160" y="1690688"/>
            <a:ext cx="11333921" cy="4387994"/>
          </a:xfrm>
        </p:spPr>
        <p:txBody>
          <a:bodyPr>
            <a:normAutofit/>
          </a:bodyPr>
          <a:lstStyle/>
          <a:p>
            <a:pPr fontAlgn="base">
              <a:buFont typeface="+mj-lt"/>
              <a:buAutoNum type="arabicPeriod"/>
            </a:pPr>
            <a:r>
              <a:rPr lang="en-US" sz="1800" dirty="0">
                <a:solidFill>
                  <a:srgbClr val="2A2A2A"/>
                </a:solidFill>
                <a:latin typeface="inherit"/>
              </a:rPr>
              <a:t>Provide in-home technology and digital access in satellite clinics to ensure at-risk patients have access to infrastructure that promotes safe and appropriate medication use and pharmacoequity.</a:t>
            </a:r>
          </a:p>
          <a:p>
            <a:pPr fontAlgn="base">
              <a:buFont typeface="+mj-lt"/>
              <a:buAutoNum type="arabicPeriod"/>
            </a:pPr>
            <a:r>
              <a:rPr lang="en-US" sz="1800" dirty="0">
                <a:solidFill>
                  <a:srgbClr val="2A2A2A"/>
                </a:solidFill>
                <a:latin typeface="inherit"/>
              </a:rPr>
              <a:t>Advocate to payers and nonprofit organizations that the availability and infrastructure of digital technology are essential to ensure access and provide high-quality, equitable care.</a:t>
            </a:r>
          </a:p>
          <a:p>
            <a:pPr fontAlgn="base">
              <a:buFont typeface="+mj-lt"/>
              <a:buAutoNum type="arabicPeriod"/>
            </a:pPr>
            <a:r>
              <a:rPr lang="en-US" sz="1800" dirty="0">
                <a:solidFill>
                  <a:srgbClr val="2A2A2A"/>
                </a:solidFill>
                <a:latin typeface="inherit"/>
              </a:rPr>
              <a:t>Partner with healthcare professional organizations to enhance knowledge and access to gender-affirming care. Conduct comprehensive data analysis of positive and negative outcomes to identify gaps and develop strategies to enhance provision of gender-affirming care.</a:t>
            </a:r>
          </a:p>
          <a:p>
            <a:pPr fontAlgn="base">
              <a:buFont typeface="+mj-lt"/>
              <a:buAutoNum type="arabicPeriod"/>
            </a:pPr>
            <a:r>
              <a:rPr lang="en-US" sz="1800" dirty="0">
                <a:solidFill>
                  <a:srgbClr val="2A2A2A"/>
                </a:solidFill>
                <a:latin typeface="inherit"/>
              </a:rPr>
              <a:t>States with rural healthcare deserts should adopt best practice policies from other states, government agencies, and payers that have improved access to care in rural areas where hospitals and clinics have been closed. </a:t>
            </a:r>
          </a:p>
          <a:p>
            <a:pPr fontAlgn="base">
              <a:buFont typeface="+mj-lt"/>
              <a:buAutoNum type="arabicPeriod"/>
            </a:pPr>
            <a:r>
              <a:rPr lang="en-US" sz="1800" dirty="0">
                <a:solidFill>
                  <a:srgbClr val="2A2A2A"/>
                </a:solidFill>
                <a:latin typeface="inherit"/>
              </a:rPr>
              <a:t>Equity assessments of evidence-based metrics must become a standard method to assess quality of care by healthcare systems and payers. Encourage all forms of quality metrics to be stratified for at-risk populations, including those defined by race, ethnicity, age, sex, gender, LGBTQ+ status, and rurality of residence.</a:t>
            </a:r>
            <a:endParaRPr lang="en-US" sz="1800" b="0" i="0" dirty="0">
              <a:solidFill>
                <a:srgbClr val="2A2A2A"/>
              </a:solidFill>
              <a:effectLst/>
              <a:latin typeface="inherit"/>
            </a:endParaRPr>
          </a:p>
        </p:txBody>
      </p:sp>
    </p:spTree>
    <p:extLst>
      <p:ext uri="{BB962C8B-B14F-4D97-AF65-F5344CB8AC3E}">
        <p14:creationId xmlns:p14="http://schemas.microsoft.com/office/powerpoint/2010/main" val="20653527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p:txBody>
          <a:bodyPr>
            <a:normAutofit fontScale="90000"/>
          </a:bodyPr>
          <a:lstStyle/>
          <a:p>
            <a:r>
              <a:rPr lang="en-US" dirty="0"/>
              <a:t>Theme 4: </a:t>
            </a:r>
            <a:br>
              <a:rPr lang="en-US" dirty="0"/>
            </a:br>
            <a:r>
              <a:rPr lang="en-US" dirty="0"/>
              <a:t>New Disease Paradigms and Treatment Innovations </a:t>
            </a:r>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29518786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57EE-205E-244B-1EBC-E9B24A5378B6}"/>
              </a:ext>
            </a:extLst>
          </p:cNvPr>
          <p:cNvSpPr>
            <a:spLocks noGrp="1"/>
          </p:cNvSpPr>
          <p:nvPr>
            <p:ph type="title"/>
          </p:nvPr>
        </p:nvSpPr>
        <p:spPr/>
        <p:txBody>
          <a:bodyPr/>
          <a:lstStyle/>
          <a:p>
            <a:pPr algn="ctr"/>
            <a:r>
              <a:rPr lang="en-US" dirty="0"/>
              <a:t>New Disease Paradigms and Treatment Innovations</a:t>
            </a:r>
          </a:p>
        </p:txBody>
      </p:sp>
      <p:sp>
        <p:nvSpPr>
          <p:cNvPr id="3" name="Content Placeholder 2">
            <a:extLst>
              <a:ext uri="{FF2B5EF4-FFF2-40B4-BE49-F238E27FC236}">
                <a16:creationId xmlns:a16="http://schemas.microsoft.com/office/drawing/2014/main" id="{62737279-489A-95FA-BBDE-3F321120BC0C}"/>
              </a:ext>
            </a:extLst>
          </p:cNvPr>
          <p:cNvSpPr>
            <a:spLocks noGrp="1"/>
          </p:cNvSpPr>
          <p:nvPr>
            <p:ph idx="1"/>
          </p:nvPr>
        </p:nvSpPr>
        <p:spPr/>
        <p:txBody>
          <a:bodyPr/>
          <a:lstStyle/>
          <a:p>
            <a:r>
              <a:rPr lang="en-US" dirty="0"/>
              <a:t>The rising costs of new drug treatments generate unique challenges for health systems.</a:t>
            </a:r>
          </a:p>
          <a:p>
            <a:r>
              <a:rPr lang="en-US" dirty="0"/>
              <a:t>Driving Forces:</a:t>
            </a:r>
          </a:p>
          <a:p>
            <a:pPr lvl="1"/>
            <a:r>
              <a:rPr lang="en-US" dirty="0"/>
              <a:t>The ultra-high expense incurred with a single treatment. </a:t>
            </a:r>
          </a:p>
          <a:p>
            <a:pPr lvl="1"/>
            <a:r>
              <a:rPr lang="en-US" dirty="0"/>
              <a:t>Uncertainty around reimbursement.</a:t>
            </a:r>
          </a:p>
          <a:p>
            <a:pPr lvl="1"/>
            <a:r>
              <a:rPr lang="en-US" dirty="0"/>
              <a:t>The deployment of new drug treatments is complicated by the highly specialized care. </a:t>
            </a:r>
          </a:p>
          <a:p>
            <a:pPr lvl="1"/>
            <a:r>
              <a:rPr lang="en-US" dirty="0"/>
              <a:t>Complex contracting, product sourcing, logistics, and ongoing care after treatment. </a:t>
            </a:r>
          </a:p>
        </p:txBody>
      </p:sp>
    </p:spTree>
    <p:extLst>
      <p:ext uri="{BB962C8B-B14F-4D97-AF65-F5344CB8AC3E}">
        <p14:creationId xmlns:p14="http://schemas.microsoft.com/office/powerpoint/2010/main" val="28874047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4: </a:t>
            </a:r>
            <a:r>
              <a:rPr lang="en-US" dirty="0"/>
              <a:t>Forecast Question 1</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b="1" dirty="0"/>
              <a:t>Formulary and policy decisions for ultra-high-cost drugs (e.g., rare and orphan drugs, gene therapy, CAR-T) will be decided by payer or service line stakeholders, and as a result, will weaken the scope of authority of the health-system Pharmacy and Therapeutics Committee.</a:t>
            </a:r>
          </a:p>
          <a:p>
            <a:pPr marL="0" indent="0">
              <a:buNone/>
            </a:pPr>
            <a:endParaRPr lang="en-US"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9417627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B761F-8439-CECE-44AA-FE5F0FA43904}"/>
              </a:ext>
            </a:extLst>
          </p:cNvPr>
          <p:cNvSpPr>
            <a:spLocks noGrp="1"/>
          </p:cNvSpPr>
          <p:nvPr>
            <p:ph type="title"/>
          </p:nvPr>
        </p:nvSpPr>
        <p:spPr/>
        <p:txBody>
          <a:bodyPr/>
          <a:lstStyle/>
          <a:p>
            <a:r>
              <a:rPr lang="en" dirty="0"/>
              <a:t>Pharmacy and Therapeutics Committee – Scope of Authority </a:t>
            </a:r>
            <a:endParaRPr lang="en-US" dirty="0"/>
          </a:p>
        </p:txBody>
      </p:sp>
      <p:sp>
        <p:nvSpPr>
          <p:cNvPr id="3" name="Content Placeholder 2">
            <a:extLst>
              <a:ext uri="{FF2B5EF4-FFF2-40B4-BE49-F238E27FC236}">
                <a16:creationId xmlns:a16="http://schemas.microsoft.com/office/drawing/2014/main" id="{79BE8586-CEA8-508B-2A67-F3437773FB21}"/>
              </a:ext>
            </a:extLst>
          </p:cNvPr>
          <p:cNvSpPr>
            <a:spLocks noGrp="1"/>
          </p:cNvSpPr>
          <p:nvPr>
            <p:ph idx="1"/>
          </p:nvPr>
        </p:nvSpPr>
        <p:spPr/>
        <p:txBody>
          <a:bodyPr/>
          <a:lstStyle/>
          <a:p>
            <a:r>
              <a:rPr lang="en-US" dirty="0"/>
              <a:t>Formulary and policy decisions for ultra-high-cost drugs will be made by payers or service line stakeholders. </a:t>
            </a:r>
          </a:p>
          <a:p>
            <a:r>
              <a:rPr lang="en-US" dirty="0"/>
              <a:t>Ultra-high costs of new agents make it unsustainable for a healthcare organization to administer treatments that may not be reimbursed. </a:t>
            </a:r>
          </a:p>
          <a:p>
            <a:r>
              <a:rPr lang="en-US" dirty="0"/>
              <a:t>Ultimately weakening the role of the P&amp;T committee in formulary decision-making.</a:t>
            </a:r>
          </a:p>
          <a:p>
            <a:r>
              <a:rPr lang="en-US" dirty="0"/>
              <a:t>Health-system leaders may be particularly involved in decision-making around the administration of these innovative agents. </a:t>
            </a:r>
          </a:p>
        </p:txBody>
      </p:sp>
    </p:spTree>
    <p:extLst>
      <p:ext uri="{BB962C8B-B14F-4D97-AF65-F5344CB8AC3E}">
        <p14:creationId xmlns:p14="http://schemas.microsoft.com/office/powerpoint/2010/main" val="17137185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4" name="Content Placeholder 3"/>
          <p:cNvPicPr>
            <a:picLocks noGrp="1" noChangeAspect="1"/>
          </p:cNvPicPr>
          <p:nvPr>
            <p:ph idx="1"/>
          </p:nvPr>
        </p:nvPicPr>
        <p:blipFill>
          <a:blip r:embed="rId2"/>
          <a:stretch>
            <a:fillRect/>
          </a:stretch>
        </p:blipFill>
        <p:spPr>
          <a:xfrm>
            <a:off x="818321" y="2558181"/>
            <a:ext cx="10515600" cy="1778793"/>
          </a:xfrm>
          <a:prstGeom prst="rect">
            <a:avLst/>
          </a:prstGeom>
        </p:spPr>
      </p:pic>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3"/>
          <a:stretch>
            <a:fillRect/>
          </a:stretch>
        </p:blipFill>
        <p:spPr>
          <a:xfrm>
            <a:off x="2553195" y="4572000"/>
            <a:ext cx="7620000" cy="609600"/>
          </a:xfrm>
          <a:prstGeom prst="rect">
            <a:avLst/>
          </a:prstGeom>
        </p:spPr>
      </p:pic>
    </p:spTree>
    <p:extLst>
      <p:ext uri="{BB962C8B-B14F-4D97-AF65-F5344CB8AC3E}">
        <p14:creationId xmlns:p14="http://schemas.microsoft.com/office/powerpoint/2010/main" val="15258150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4: </a:t>
            </a:r>
            <a:r>
              <a:rPr lang="en-US" dirty="0"/>
              <a:t>Forecast Question 4</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b="1" dirty="0"/>
              <a:t>50% of community hospitals will partner with centers of excellence to expand patient access to precision medicine.</a:t>
            </a:r>
          </a:p>
          <a:p>
            <a:pPr marL="0" indent="0">
              <a:buNone/>
            </a:pPr>
            <a:endParaRPr lang="en-US"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572446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F5B6-E6BC-4495-1FE4-606CEB335870}"/>
              </a:ext>
            </a:extLst>
          </p:cNvPr>
          <p:cNvSpPr>
            <a:spLocks noGrp="1"/>
          </p:cNvSpPr>
          <p:nvPr>
            <p:ph type="title"/>
          </p:nvPr>
        </p:nvSpPr>
        <p:spPr/>
        <p:txBody>
          <a:bodyPr>
            <a:normAutofit/>
          </a:bodyPr>
          <a:lstStyle/>
          <a:p>
            <a:r>
              <a:rPr lang="en-US" sz="2800" dirty="0"/>
              <a:t>Acknowledgements for Preparing Workshop Slides:</a:t>
            </a:r>
            <a:br>
              <a:rPr lang="en-US" sz="2800" dirty="0"/>
            </a:br>
            <a:r>
              <a:rPr lang="en-US" sz="2800" dirty="0"/>
              <a:t>Section of Pharmacy Practice Leaders’ Advisory Group on New and Emerging Leaders</a:t>
            </a:r>
          </a:p>
        </p:txBody>
      </p:sp>
      <p:sp>
        <p:nvSpPr>
          <p:cNvPr id="3" name="Content Placeholder 2">
            <a:extLst>
              <a:ext uri="{FF2B5EF4-FFF2-40B4-BE49-F238E27FC236}">
                <a16:creationId xmlns:a16="http://schemas.microsoft.com/office/drawing/2014/main" id="{C4E54BCB-15E8-60FF-DF18-E14A4794A876}"/>
              </a:ext>
            </a:extLst>
          </p:cNvPr>
          <p:cNvSpPr>
            <a:spLocks noGrp="1"/>
          </p:cNvSpPr>
          <p:nvPr>
            <p:ph idx="1"/>
          </p:nvPr>
        </p:nvSpPr>
        <p:spPr>
          <a:xfrm>
            <a:off x="818321" y="1825625"/>
            <a:ext cx="10515600" cy="4542518"/>
          </a:xfrm>
        </p:spPr>
        <p:txBody>
          <a:bodyPr numCol="2">
            <a:noAutofit/>
          </a:bodyPr>
          <a:lstStyle/>
          <a:p>
            <a:pPr>
              <a:lnSpc>
                <a:spcPct val="120000"/>
              </a:lnSpc>
            </a:pPr>
            <a:r>
              <a:rPr lang="en-US" sz="1800" b="1" dirty="0"/>
              <a:t>Courtney Graziano, PharmD, MBA, BCPS </a:t>
            </a:r>
            <a:br>
              <a:rPr lang="en-US" sz="1800" dirty="0"/>
            </a:br>
            <a:r>
              <a:rPr lang="en-US" sz="1800" dirty="0"/>
              <a:t>Clinical Quality Pharmacist,                                    PGY1 Pharmacy Residency Director    </a:t>
            </a:r>
            <a:br>
              <a:rPr lang="en-US" sz="1800" dirty="0"/>
            </a:br>
            <a:r>
              <a:rPr lang="en-US" sz="1800" dirty="0"/>
              <a:t>Alaska Native Medical Center – Anchorage, AK </a:t>
            </a:r>
          </a:p>
          <a:p>
            <a:pPr>
              <a:lnSpc>
                <a:spcPct val="120000"/>
              </a:lnSpc>
            </a:pPr>
            <a:r>
              <a:rPr lang="en-US" sz="1800" b="1" dirty="0">
                <a:solidFill>
                  <a:srgbClr val="44546A"/>
                </a:solidFill>
              </a:rPr>
              <a:t>Alice Callahan, PharmD, MPH, MS</a:t>
            </a:r>
            <a:br>
              <a:rPr lang="en-US" sz="1800" dirty="0">
                <a:solidFill>
                  <a:srgbClr val="44546A"/>
                </a:solidFill>
              </a:rPr>
            </a:br>
            <a:r>
              <a:rPr lang="en-US" sz="1800" dirty="0">
                <a:solidFill>
                  <a:srgbClr val="44546A"/>
                </a:solidFill>
              </a:rPr>
              <a:t>Clinical Pharmacy Manager</a:t>
            </a:r>
            <a:br>
              <a:rPr lang="en-US" sz="1800" dirty="0">
                <a:solidFill>
                  <a:srgbClr val="44546A"/>
                </a:solidFill>
              </a:rPr>
            </a:br>
            <a:r>
              <a:rPr lang="en-US" sz="1800" dirty="0">
                <a:solidFill>
                  <a:srgbClr val="44546A"/>
                </a:solidFill>
              </a:rPr>
              <a:t>Mercy Medical Center – Cedar Rapids, IA</a:t>
            </a:r>
            <a:endParaRPr lang="en-US" sz="1800" b="1" dirty="0"/>
          </a:p>
          <a:p>
            <a:pPr>
              <a:lnSpc>
                <a:spcPct val="120000"/>
              </a:lnSpc>
            </a:pPr>
            <a:r>
              <a:rPr lang="en-US" sz="1800" b="1" dirty="0"/>
              <a:t>Parker Knueppel, PharmD, BCPS</a:t>
            </a:r>
            <a:br>
              <a:rPr lang="en-US" sz="1800" dirty="0"/>
            </a:br>
            <a:r>
              <a:rPr lang="en-US" sz="1800" dirty="0"/>
              <a:t>Pharmacy Supervisor                                        Montage Health, Community Hospital of the Monterey Peninsula - Monterey, CA</a:t>
            </a:r>
          </a:p>
          <a:p>
            <a:pPr marL="0" indent="0">
              <a:lnSpc>
                <a:spcPct val="120000"/>
              </a:lnSpc>
              <a:buNone/>
            </a:pPr>
            <a:r>
              <a:rPr lang="en-US" sz="1800" b="1" dirty="0"/>
              <a:t> </a:t>
            </a:r>
          </a:p>
          <a:p>
            <a:pPr>
              <a:lnSpc>
                <a:spcPct val="120000"/>
              </a:lnSpc>
            </a:pPr>
            <a:endParaRPr lang="en-US" sz="1800" b="1" dirty="0"/>
          </a:p>
          <a:p>
            <a:pPr>
              <a:lnSpc>
                <a:spcPct val="120000"/>
              </a:lnSpc>
            </a:pPr>
            <a:r>
              <a:rPr lang="en-US" sz="1800" b="1" dirty="0"/>
              <a:t>Noah Franz, PharmD, MHA                        </a:t>
            </a:r>
            <a:r>
              <a:rPr lang="en-US" sz="1800" dirty="0"/>
              <a:t>Director of Pharmacy                                                         Froedtert Health – Milwaukee, WI</a:t>
            </a:r>
            <a:endParaRPr lang="en-US" sz="1800" b="1" dirty="0"/>
          </a:p>
          <a:p>
            <a:pPr>
              <a:lnSpc>
                <a:spcPct val="120000"/>
              </a:lnSpc>
            </a:pPr>
            <a:r>
              <a:rPr lang="en-US" sz="1800" b="1" dirty="0"/>
              <a:t>Carlie Wilke, PharmD, MS, BCPS       </a:t>
            </a:r>
            <a:r>
              <a:rPr lang="en-US" sz="1800" dirty="0"/>
              <a:t>Pharmacy Manager                                        East Madison Hospital and Rehab Hospital –Madison, WI</a:t>
            </a:r>
            <a:endParaRPr lang="en-US" sz="1800" b="1" dirty="0"/>
          </a:p>
          <a:p>
            <a:pPr lvl="0">
              <a:lnSpc>
                <a:spcPct val="120000"/>
              </a:lnSpc>
              <a:buClr>
                <a:srgbClr val="5DC9E7"/>
              </a:buClr>
            </a:pPr>
            <a:r>
              <a:rPr lang="en-US" sz="1800" b="1" dirty="0">
                <a:solidFill>
                  <a:srgbClr val="44546A"/>
                </a:solidFill>
              </a:rPr>
              <a:t>Zachary Hitchcock, PharmD, MHA      </a:t>
            </a:r>
            <a:r>
              <a:rPr lang="en-US" sz="1800" dirty="0">
                <a:solidFill>
                  <a:srgbClr val="44546A"/>
                </a:solidFill>
              </a:rPr>
              <a:t>Associate Director of Pharmacy – Inpatient Operations </a:t>
            </a:r>
            <a:br>
              <a:rPr lang="en-US" sz="1800" dirty="0">
                <a:solidFill>
                  <a:srgbClr val="44546A"/>
                </a:solidFill>
              </a:rPr>
            </a:br>
            <a:r>
              <a:rPr lang="en-US" sz="1800" dirty="0">
                <a:solidFill>
                  <a:srgbClr val="44546A"/>
                </a:solidFill>
              </a:rPr>
              <a:t>Chandler Central Pharmacy – Lexington, KY </a:t>
            </a:r>
            <a:endParaRPr lang="en-US" sz="1800" b="1" dirty="0">
              <a:solidFill>
                <a:srgbClr val="44546A"/>
              </a:solidFill>
            </a:endParaRPr>
          </a:p>
          <a:p>
            <a:pPr marL="0" lvl="0" indent="0">
              <a:lnSpc>
                <a:spcPct val="120000"/>
              </a:lnSpc>
              <a:buClr>
                <a:srgbClr val="5DC9E7"/>
              </a:buClr>
              <a:buNone/>
            </a:pPr>
            <a:endParaRPr lang="en-US" sz="2200" b="1" dirty="0">
              <a:solidFill>
                <a:srgbClr val="44546A"/>
              </a:solidFill>
            </a:endParaRPr>
          </a:p>
          <a:p>
            <a:pPr lvl="0">
              <a:lnSpc>
                <a:spcPct val="120000"/>
              </a:lnSpc>
              <a:buClr>
                <a:srgbClr val="5DC9E7"/>
              </a:buClr>
            </a:pPr>
            <a:endParaRPr lang="en-US" sz="2000" dirty="0"/>
          </a:p>
        </p:txBody>
      </p:sp>
    </p:spTree>
    <p:extLst>
      <p:ext uri="{BB962C8B-B14F-4D97-AF65-F5344CB8AC3E}">
        <p14:creationId xmlns:p14="http://schemas.microsoft.com/office/powerpoint/2010/main" val="22506232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D4CD4-F99D-B2AF-0D10-EC122B239408}"/>
              </a:ext>
            </a:extLst>
          </p:cNvPr>
          <p:cNvSpPr>
            <a:spLocks noGrp="1"/>
          </p:cNvSpPr>
          <p:nvPr>
            <p:ph type="title"/>
          </p:nvPr>
        </p:nvSpPr>
        <p:spPr/>
        <p:txBody>
          <a:bodyPr/>
          <a:lstStyle/>
          <a:p>
            <a:r>
              <a:rPr lang="en-US" dirty="0"/>
              <a:t>Center of Excellence Partnership</a:t>
            </a:r>
          </a:p>
        </p:txBody>
      </p:sp>
      <p:sp>
        <p:nvSpPr>
          <p:cNvPr id="3" name="Content Placeholder 2">
            <a:extLst>
              <a:ext uri="{FF2B5EF4-FFF2-40B4-BE49-F238E27FC236}">
                <a16:creationId xmlns:a16="http://schemas.microsoft.com/office/drawing/2014/main" id="{7C082BC3-5590-8780-21E0-471A68A7C73A}"/>
              </a:ext>
            </a:extLst>
          </p:cNvPr>
          <p:cNvSpPr>
            <a:spLocks noGrp="1"/>
          </p:cNvSpPr>
          <p:nvPr>
            <p:ph idx="1"/>
          </p:nvPr>
        </p:nvSpPr>
        <p:spPr/>
        <p:txBody>
          <a:bodyPr>
            <a:normAutofit/>
          </a:bodyPr>
          <a:lstStyle/>
          <a:p>
            <a:r>
              <a:rPr lang="en-US" dirty="0"/>
              <a:t>Cellular and gene therapies are a form of precision medicine, and their popularization will further accelerate the need for broader partnerships in healthcare delivery.</a:t>
            </a:r>
          </a:p>
          <a:p>
            <a:r>
              <a:rPr lang="en-US" dirty="0"/>
              <a:t>Health-system consolidation over the past 2 decades has laid the foundation for this evolution. </a:t>
            </a:r>
          </a:p>
          <a:p>
            <a:r>
              <a:rPr lang="en-US" dirty="0"/>
              <a:t>Independent community hospitals will develop affiliation agreements or referral networks to assure patient access. </a:t>
            </a:r>
          </a:p>
          <a:p>
            <a:endParaRPr lang="en-US" dirty="0"/>
          </a:p>
        </p:txBody>
      </p:sp>
    </p:spTree>
    <p:extLst>
      <p:ext uri="{BB962C8B-B14F-4D97-AF65-F5344CB8AC3E}">
        <p14:creationId xmlns:p14="http://schemas.microsoft.com/office/powerpoint/2010/main" val="15737100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6" name="Content Placeholder 5"/>
          <p:cNvPicPr>
            <a:picLocks noGrp="1" noChangeAspect="1"/>
          </p:cNvPicPr>
          <p:nvPr>
            <p:ph idx="1"/>
          </p:nvPr>
        </p:nvPicPr>
        <p:blipFill>
          <a:blip r:embed="rId2"/>
          <a:stretch>
            <a:fillRect/>
          </a:stretch>
        </p:blipFill>
        <p:spPr>
          <a:xfrm>
            <a:off x="818321" y="2541674"/>
            <a:ext cx="10515600" cy="1795520"/>
          </a:xfrm>
          <a:prstGeom prst="rect">
            <a:avLst/>
          </a:prstGeom>
        </p:spPr>
      </p:pic>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3"/>
          <a:stretch>
            <a:fillRect/>
          </a:stretch>
        </p:blipFill>
        <p:spPr>
          <a:xfrm>
            <a:off x="2553195" y="4572000"/>
            <a:ext cx="7620000" cy="609600"/>
          </a:xfrm>
          <a:prstGeom prst="rect">
            <a:avLst/>
          </a:prstGeom>
        </p:spPr>
      </p:pic>
    </p:spTree>
    <p:extLst>
      <p:ext uri="{BB962C8B-B14F-4D97-AF65-F5344CB8AC3E}">
        <p14:creationId xmlns:p14="http://schemas.microsoft.com/office/powerpoint/2010/main" val="12456838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4: </a:t>
            </a:r>
            <a:r>
              <a:rPr lang="en-US" dirty="0"/>
              <a:t>Forecast Question 5</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b="1" dirty="0"/>
              <a:t>Generative artificial intelligence technology will access documentation in the health record to create personalized treatment plans.</a:t>
            </a:r>
          </a:p>
          <a:p>
            <a:pPr marL="0" indent="0">
              <a:buNone/>
            </a:pPr>
            <a:endParaRPr lang="en-US"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2889525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5FDCD-C810-81BF-3765-CD3CC02006C3}"/>
              </a:ext>
            </a:extLst>
          </p:cNvPr>
          <p:cNvSpPr>
            <a:spLocks noGrp="1"/>
          </p:cNvSpPr>
          <p:nvPr>
            <p:ph type="title"/>
          </p:nvPr>
        </p:nvSpPr>
        <p:spPr/>
        <p:txBody>
          <a:bodyPr/>
          <a:lstStyle/>
          <a:p>
            <a:r>
              <a:rPr lang="en-US" dirty="0"/>
              <a:t>Artificial Intelligence  </a:t>
            </a:r>
          </a:p>
        </p:txBody>
      </p:sp>
      <p:sp>
        <p:nvSpPr>
          <p:cNvPr id="3" name="Content Placeholder 2">
            <a:extLst>
              <a:ext uri="{FF2B5EF4-FFF2-40B4-BE49-F238E27FC236}">
                <a16:creationId xmlns:a16="http://schemas.microsoft.com/office/drawing/2014/main" id="{39440E45-B49E-88DD-907D-C55270EDB5D7}"/>
              </a:ext>
            </a:extLst>
          </p:cNvPr>
          <p:cNvSpPr>
            <a:spLocks noGrp="1"/>
          </p:cNvSpPr>
          <p:nvPr>
            <p:ph idx="1"/>
          </p:nvPr>
        </p:nvSpPr>
        <p:spPr/>
        <p:txBody>
          <a:bodyPr/>
          <a:lstStyle/>
          <a:p>
            <a:r>
              <a:rPr lang="en-US" dirty="0"/>
              <a:t>Artificial intelligence to rapidly analyze information about genotype, phenotype, proteomics, and lifestyle will likely accelerate patient connection to the most appropriate therapeutic interventions.</a:t>
            </a:r>
          </a:p>
          <a:p>
            <a:r>
              <a:rPr lang="en-US" dirty="0"/>
              <a:t>Artificial intelligence may facilitate efficient navigation of the payer requirements, alleviating administrative burden from clinicians.</a:t>
            </a:r>
          </a:p>
          <a:p>
            <a:r>
              <a:rPr lang="en-US" dirty="0"/>
              <a:t>If not properly and thoughtfully configured, artificial intelligence has the potential to worsen inequities. Pharmacists will need to develop expertise in the application of artificial intelligence.</a:t>
            </a:r>
          </a:p>
        </p:txBody>
      </p:sp>
    </p:spTree>
    <p:extLst>
      <p:ext uri="{BB962C8B-B14F-4D97-AF65-F5344CB8AC3E}">
        <p14:creationId xmlns:p14="http://schemas.microsoft.com/office/powerpoint/2010/main" val="29312375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4" name="Content Placeholder 3"/>
          <p:cNvPicPr>
            <a:picLocks noGrp="1" noChangeAspect="1"/>
          </p:cNvPicPr>
          <p:nvPr>
            <p:ph idx="1"/>
          </p:nvPr>
        </p:nvPicPr>
        <p:blipFill>
          <a:blip r:embed="rId2"/>
          <a:stretch>
            <a:fillRect/>
          </a:stretch>
        </p:blipFill>
        <p:spPr>
          <a:xfrm>
            <a:off x="597226" y="2328490"/>
            <a:ext cx="10515600" cy="1781213"/>
          </a:xfrm>
          <a:prstGeom prst="rect">
            <a:avLst/>
          </a:prstGeom>
        </p:spPr>
      </p:pic>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3"/>
          <a:stretch>
            <a:fillRect/>
          </a:stretch>
        </p:blipFill>
        <p:spPr>
          <a:xfrm>
            <a:off x="2553195" y="4572000"/>
            <a:ext cx="7620000" cy="609600"/>
          </a:xfrm>
          <a:prstGeom prst="rect">
            <a:avLst/>
          </a:prstGeom>
        </p:spPr>
      </p:pic>
    </p:spTree>
    <p:extLst>
      <p:ext uri="{BB962C8B-B14F-4D97-AF65-F5344CB8AC3E}">
        <p14:creationId xmlns:p14="http://schemas.microsoft.com/office/powerpoint/2010/main" val="27477092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F049-C28B-CFE0-F795-5A4EDB3C6C86}"/>
              </a:ext>
            </a:extLst>
          </p:cNvPr>
          <p:cNvSpPr>
            <a:spLocks noGrp="1"/>
          </p:cNvSpPr>
          <p:nvPr>
            <p:ph type="title"/>
          </p:nvPr>
        </p:nvSpPr>
        <p:spPr>
          <a:xfrm>
            <a:off x="568730" y="591994"/>
            <a:ext cx="5775160" cy="1360735"/>
          </a:xfrm>
        </p:spPr>
        <p:txBody>
          <a:bodyPr>
            <a:normAutofit fontScale="90000"/>
          </a:bodyPr>
          <a:lstStyle/>
          <a:p>
            <a:r>
              <a:rPr lang="en-US" dirty="0"/>
              <a:t>Strategic Recommendations for Practice Leaders</a:t>
            </a:r>
          </a:p>
        </p:txBody>
      </p:sp>
      <p:sp>
        <p:nvSpPr>
          <p:cNvPr id="3" name="Picture Placeholder 2">
            <a:extLst>
              <a:ext uri="{FF2B5EF4-FFF2-40B4-BE49-F238E27FC236}">
                <a16:creationId xmlns:a16="http://schemas.microsoft.com/office/drawing/2014/main" id="{9AD4D623-351A-F8DB-DF74-F80BCE1911E8}"/>
              </a:ext>
            </a:extLst>
          </p:cNvPr>
          <p:cNvSpPr>
            <a:spLocks noGrp="1"/>
          </p:cNvSpPr>
          <p:nvPr>
            <p:ph type="pic" sz="quarter" idx="10"/>
          </p:nvPr>
        </p:nvSpPr>
        <p:spPr/>
        <p:txBody>
          <a:bodyPr/>
          <a:lstStyle/>
          <a:p>
            <a:endParaRPr lang="en-US" dirty="0"/>
          </a:p>
        </p:txBody>
      </p:sp>
      <p:sp>
        <p:nvSpPr>
          <p:cNvPr id="4" name="Content Placeholder 3">
            <a:extLst>
              <a:ext uri="{FF2B5EF4-FFF2-40B4-BE49-F238E27FC236}">
                <a16:creationId xmlns:a16="http://schemas.microsoft.com/office/drawing/2014/main" id="{BDB44932-B999-5CEC-21E2-B031C1F93FA6}"/>
              </a:ext>
            </a:extLst>
          </p:cNvPr>
          <p:cNvSpPr>
            <a:spLocks noGrp="1"/>
          </p:cNvSpPr>
          <p:nvPr>
            <p:ph sz="half" idx="1"/>
          </p:nvPr>
        </p:nvSpPr>
        <p:spPr>
          <a:xfrm>
            <a:off x="568731" y="1900388"/>
            <a:ext cx="6030374" cy="3832837"/>
          </a:xfrm>
        </p:spPr>
        <p:txBody>
          <a:bodyPr>
            <a:noAutofit/>
          </a:bodyPr>
          <a:lstStyle/>
          <a:p>
            <a:pPr marL="457200" indent="-457200">
              <a:buClrTx/>
              <a:buFont typeface="+mj-lt"/>
              <a:buAutoNum type="arabicPeriod"/>
            </a:pPr>
            <a:r>
              <a:rPr lang="en-US" sz="1200" dirty="0"/>
              <a:t>Pharmacy leaders should collaborate with health-system finance experts to model the budget impact and measure financial risk associated with the provision of ultra-high-cost drugs through service lines to ensure long-term program feasibility and sustainability. </a:t>
            </a:r>
          </a:p>
          <a:p>
            <a:pPr marL="457200" indent="-457200">
              <a:buClrTx/>
              <a:buFont typeface="+mj-lt"/>
              <a:buAutoNum type="arabicPeriod"/>
            </a:pPr>
            <a:r>
              <a:rPr lang="en-US" sz="1200" dirty="0"/>
              <a:t>Health-system leaders should interpret the results from any financial analysis related to decision-making around the provision of ultra-high-cost therapies with input from service line stakeholders and the P&amp;T committee. </a:t>
            </a:r>
          </a:p>
          <a:p>
            <a:pPr marL="457200" indent="-457200">
              <a:buClrTx/>
              <a:buFont typeface="+mj-lt"/>
              <a:buAutoNum type="arabicPeriod"/>
            </a:pPr>
            <a:r>
              <a:rPr lang="en-US" sz="1200" dirty="0"/>
              <a:t>Health-system leaders should expand affiliation agreements and referral networks beyond their immediate self owned delivery network to ensure all patients with need will have access to innovative therapies.</a:t>
            </a:r>
          </a:p>
          <a:p>
            <a:pPr marL="457200" indent="-457200">
              <a:buClrTx/>
              <a:buFont typeface="+mj-lt"/>
              <a:buAutoNum type="arabicPeriod"/>
            </a:pPr>
            <a:r>
              <a:rPr lang="en-US" sz="1200" dirty="0"/>
              <a:t>Health-system leaders should quantify revenue impact associated with the potential limitation of the 340B program to a unique contract pharmacy per entity and develop plans to capture prescriptions and facilitate patient access to medications through in-house or self-owned specialty pharmacies</a:t>
            </a:r>
          </a:p>
          <a:p>
            <a:pPr marL="457200" indent="-457200">
              <a:buClrTx/>
              <a:buFont typeface="+mj-lt"/>
              <a:buAutoNum type="arabicPeriod"/>
            </a:pPr>
            <a:r>
              <a:rPr lang="en-US" sz="1200" dirty="0"/>
              <a:t>Health-system leaders should develop, adopt, and implement artificial intelligence applications that accelerate the identification and referral of patients who are most likely to benefit from rare disease treatments while ensuring that these applications do not exacerbate inequities.</a:t>
            </a:r>
          </a:p>
          <a:p>
            <a:pPr marL="457200" indent="-457200">
              <a:buClrTx/>
              <a:buFont typeface="+mj-lt"/>
              <a:buAutoNum type="arabicPeriod"/>
            </a:pPr>
            <a:r>
              <a:rPr lang="en-US" sz="1200" dirty="0"/>
              <a:t>Health systems should establish artificial intelligence as a strategic priority to inform decisions about high-cost therapies and form a multidisciplinary team including pharmacists to ensure optimal implementation.</a:t>
            </a:r>
          </a:p>
        </p:txBody>
      </p:sp>
    </p:spTree>
    <p:extLst>
      <p:ext uri="{BB962C8B-B14F-4D97-AF65-F5344CB8AC3E}">
        <p14:creationId xmlns:p14="http://schemas.microsoft.com/office/powerpoint/2010/main" val="2843522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p:txBody>
          <a:bodyPr>
            <a:normAutofit fontScale="90000"/>
          </a:bodyPr>
          <a:lstStyle/>
          <a:p>
            <a:r>
              <a:rPr lang="en-US" dirty="0"/>
              <a:t>Theme 5: </a:t>
            </a:r>
            <a:br>
              <a:rPr lang="en-US" dirty="0"/>
            </a:br>
            <a:r>
              <a:rPr lang="en-US" dirty="0"/>
              <a:t>Workforce: Focus on Culture for the Future </a:t>
            </a:r>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37008623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A34C5-6257-55F3-0B05-D7B8391CE21C}"/>
              </a:ext>
            </a:extLst>
          </p:cNvPr>
          <p:cNvSpPr>
            <a:spLocks noGrp="1"/>
          </p:cNvSpPr>
          <p:nvPr>
            <p:ph type="title"/>
          </p:nvPr>
        </p:nvSpPr>
        <p:spPr/>
        <p:txBody>
          <a:bodyPr>
            <a:normAutofit/>
          </a:bodyPr>
          <a:lstStyle/>
          <a:p>
            <a:r>
              <a:rPr lang="en-US" dirty="0"/>
              <a:t>Focus on Future Workforce Culture</a:t>
            </a:r>
          </a:p>
        </p:txBody>
      </p:sp>
      <p:sp>
        <p:nvSpPr>
          <p:cNvPr id="3" name="Content Placeholder 2">
            <a:extLst>
              <a:ext uri="{FF2B5EF4-FFF2-40B4-BE49-F238E27FC236}">
                <a16:creationId xmlns:a16="http://schemas.microsoft.com/office/drawing/2014/main" id="{2925CA19-4683-232A-E18F-E2262971A41B}"/>
              </a:ext>
            </a:extLst>
          </p:cNvPr>
          <p:cNvSpPr>
            <a:spLocks noGrp="1"/>
          </p:cNvSpPr>
          <p:nvPr>
            <p:ph idx="1"/>
          </p:nvPr>
        </p:nvSpPr>
        <p:spPr>
          <a:xfrm>
            <a:off x="818321" y="2041071"/>
            <a:ext cx="10515600" cy="4135892"/>
          </a:xfrm>
        </p:spPr>
        <p:txBody>
          <a:bodyPr>
            <a:normAutofit/>
          </a:bodyPr>
          <a:lstStyle/>
          <a:p>
            <a:r>
              <a:rPr lang="en-US" dirty="0"/>
              <a:t>According to the American Hospital Association (AHA), 47% of healthcare workers may be planning to leave their jobs by 2025</a:t>
            </a:r>
          </a:p>
          <a:p>
            <a:r>
              <a:rPr lang="en-US" dirty="0"/>
              <a:t>Workforce challenges due to</a:t>
            </a:r>
          </a:p>
          <a:p>
            <a:pPr lvl="1"/>
            <a:r>
              <a:rPr lang="en-US" dirty="0"/>
              <a:t>Aging population</a:t>
            </a:r>
          </a:p>
          <a:p>
            <a:pPr lvl="1"/>
            <a:r>
              <a:rPr lang="en-US" dirty="0"/>
              <a:t>Decreased labor force participation</a:t>
            </a:r>
          </a:p>
          <a:p>
            <a:pPr lvl="1"/>
            <a:r>
              <a:rPr lang="en-US" dirty="0"/>
              <a:t>Cultural change </a:t>
            </a:r>
          </a:p>
          <a:p>
            <a:r>
              <a:rPr lang="en-US" dirty="0"/>
              <a:t>The future pharmacy workforce will value diversity, equity, inclusion, and accessibility</a:t>
            </a:r>
          </a:p>
        </p:txBody>
      </p:sp>
    </p:spTree>
    <p:extLst>
      <p:ext uri="{BB962C8B-B14F-4D97-AF65-F5344CB8AC3E}">
        <p14:creationId xmlns:p14="http://schemas.microsoft.com/office/powerpoint/2010/main" val="41645763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5: </a:t>
            </a:r>
            <a:r>
              <a:rPr lang="en-US" dirty="0"/>
              <a:t>Forecast Question 7</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b="1" dirty="0"/>
              <a:t>All health systems will mandate employee training concerning unconscious bias in patient care.</a:t>
            </a:r>
            <a:endParaRPr lang="en-US" sz="3200" b="1" dirty="0"/>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1792101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A34C5-6257-55F3-0B05-D7B8391CE21C}"/>
              </a:ext>
            </a:extLst>
          </p:cNvPr>
          <p:cNvSpPr>
            <a:spLocks noGrp="1"/>
          </p:cNvSpPr>
          <p:nvPr>
            <p:ph type="title"/>
          </p:nvPr>
        </p:nvSpPr>
        <p:spPr/>
        <p:txBody>
          <a:bodyPr>
            <a:normAutofit/>
          </a:bodyPr>
          <a:lstStyle/>
          <a:p>
            <a:r>
              <a:rPr lang="en-US" dirty="0"/>
              <a:t>Demographics of the Future Workforce</a:t>
            </a:r>
          </a:p>
        </p:txBody>
      </p:sp>
      <p:sp>
        <p:nvSpPr>
          <p:cNvPr id="3" name="Content Placeholder 2">
            <a:extLst>
              <a:ext uri="{FF2B5EF4-FFF2-40B4-BE49-F238E27FC236}">
                <a16:creationId xmlns:a16="http://schemas.microsoft.com/office/drawing/2014/main" id="{2925CA19-4683-232A-E18F-E2262971A41B}"/>
              </a:ext>
            </a:extLst>
          </p:cNvPr>
          <p:cNvSpPr>
            <a:spLocks noGrp="1"/>
          </p:cNvSpPr>
          <p:nvPr>
            <p:ph idx="1"/>
          </p:nvPr>
        </p:nvSpPr>
        <p:spPr>
          <a:xfrm>
            <a:off x="818321" y="2041071"/>
            <a:ext cx="10515600" cy="4135892"/>
          </a:xfrm>
        </p:spPr>
        <p:txBody>
          <a:bodyPr>
            <a:normAutofit/>
          </a:bodyPr>
          <a:lstStyle/>
          <a:p>
            <a:r>
              <a:rPr lang="en-US" dirty="0"/>
              <a:t>Patient satisfaction is higher when the provider has a racial/ethnic concordance with the patient</a:t>
            </a:r>
          </a:p>
          <a:p>
            <a:r>
              <a:rPr lang="en-US" dirty="0"/>
              <a:t>For the next 20 years, Generation Z (born 1997 – 2012) will make up most of the workforce</a:t>
            </a:r>
          </a:p>
          <a:p>
            <a:pPr lvl="1"/>
            <a:r>
              <a:rPr lang="en-US" dirty="0"/>
              <a:t>Prioritize mission-drive values</a:t>
            </a:r>
          </a:p>
          <a:p>
            <a:pPr lvl="1"/>
            <a:r>
              <a:rPr lang="en-US" dirty="0"/>
              <a:t>Highly educated/progressive</a:t>
            </a:r>
          </a:p>
          <a:p>
            <a:pPr lvl="1"/>
            <a:r>
              <a:rPr lang="en-US" dirty="0"/>
              <a:t>Most racially and ethnically diverse generation</a:t>
            </a:r>
          </a:p>
          <a:p>
            <a:r>
              <a:rPr lang="en-US" dirty="0"/>
              <a:t>Need for training in health equity and unconscious bias </a:t>
            </a:r>
          </a:p>
          <a:p>
            <a:pPr lvl="1"/>
            <a:endParaRPr lang="en-US" dirty="0"/>
          </a:p>
        </p:txBody>
      </p:sp>
    </p:spTree>
    <p:extLst>
      <p:ext uri="{BB962C8B-B14F-4D97-AF65-F5344CB8AC3E}">
        <p14:creationId xmlns:p14="http://schemas.microsoft.com/office/powerpoint/2010/main" val="2165077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7D8EA-8A97-978C-CEC2-22F2CDA85698}"/>
              </a:ext>
            </a:extLst>
          </p:cNvPr>
          <p:cNvSpPr>
            <a:spLocks noGrp="1"/>
          </p:cNvSpPr>
          <p:nvPr>
            <p:ph type="title"/>
          </p:nvPr>
        </p:nvSpPr>
        <p:spPr/>
        <p:txBody>
          <a:bodyPr/>
          <a:lstStyle/>
          <a:p>
            <a:r>
              <a:rPr lang="en-US" dirty="0"/>
              <a:t>Objectives</a:t>
            </a:r>
          </a:p>
        </p:txBody>
      </p:sp>
      <p:sp>
        <p:nvSpPr>
          <p:cNvPr id="4" name="Content Placeholder 3">
            <a:extLst>
              <a:ext uri="{FF2B5EF4-FFF2-40B4-BE49-F238E27FC236}">
                <a16:creationId xmlns:a16="http://schemas.microsoft.com/office/drawing/2014/main" id="{2D9EE2A0-76E0-CDA3-D59B-0888F06BC47A}"/>
              </a:ext>
            </a:extLst>
          </p:cNvPr>
          <p:cNvSpPr>
            <a:spLocks noGrp="1"/>
          </p:cNvSpPr>
          <p:nvPr>
            <p:ph sz="half" idx="1"/>
          </p:nvPr>
        </p:nvSpPr>
        <p:spPr/>
        <p:txBody>
          <a:bodyPr/>
          <a:lstStyle/>
          <a:p>
            <a:pPr marL="514350" indent="-514350">
              <a:buFont typeface="+mj-lt"/>
              <a:buAutoNum type="arabicPeriod"/>
            </a:pPr>
            <a:r>
              <a:rPr lang="en-US" dirty="0"/>
              <a:t>Introduce and provide background on the Pharmacy Forecast Report</a:t>
            </a:r>
          </a:p>
          <a:p>
            <a:pPr marL="514350" indent="-514350">
              <a:buFont typeface="+mj-lt"/>
              <a:buAutoNum type="arabicPeriod"/>
            </a:pPr>
            <a:r>
              <a:rPr lang="en-US" dirty="0"/>
              <a:t>Discuss survey questions and results from each domain of the report </a:t>
            </a:r>
          </a:p>
          <a:p>
            <a:pPr marL="514350" indent="-514350">
              <a:buFont typeface="+mj-lt"/>
              <a:buAutoNum type="arabicPeriod"/>
            </a:pPr>
            <a:r>
              <a:rPr lang="en-US" dirty="0"/>
              <a:t>Apply key trends to case study activities</a:t>
            </a:r>
          </a:p>
        </p:txBody>
      </p:sp>
      <p:pic>
        <p:nvPicPr>
          <p:cNvPr id="3" name="Picture 2"/>
          <p:cNvPicPr>
            <a:picLocks noChangeAspect="1"/>
          </p:cNvPicPr>
          <p:nvPr/>
        </p:nvPicPr>
        <p:blipFill>
          <a:blip r:embed="rId2"/>
          <a:stretch>
            <a:fillRect/>
          </a:stretch>
        </p:blipFill>
        <p:spPr>
          <a:xfrm>
            <a:off x="7715930" y="1489978"/>
            <a:ext cx="4249742" cy="3452136"/>
          </a:xfrm>
          <a:prstGeom prst="rect">
            <a:avLst/>
          </a:prstGeom>
        </p:spPr>
      </p:pic>
    </p:spTree>
    <p:extLst>
      <p:ext uri="{BB962C8B-B14F-4D97-AF65-F5344CB8AC3E}">
        <p14:creationId xmlns:p14="http://schemas.microsoft.com/office/powerpoint/2010/main" val="13935604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7" name="Picture 6">
            <a:extLst>
              <a:ext uri="{FF2B5EF4-FFF2-40B4-BE49-F238E27FC236}">
                <a16:creationId xmlns:a16="http://schemas.microsoft.com/office/drawing/2014/main" id="{9FEB04DF-F0C1-E891-B0A0-460E983A51BA}"/>
              </a:ext>
            </a:extLst>
          </p:cNvPr>
          <p:cNvPicPr>
            <a:picLocks noChangeAspect="1"/>
          </p:cNvPicPr>
          <p:nvPr/>
        </p:nvPicPr>
        <p:blipFill>
          <a:blip r:embed="rId3"/>
          <a:stretch>
            <a:fillRect/>
          </a:stretch>
        </p:blipFill>
        <p:spPr>
          <a:xfrm>
            <a:off x="2125717" y="2857919"/>
            <a:ext cx="7940566" cy="1402047"/>
          </a:xfrm>
          <a:prstGeom prst="rect">
            <a:avLst/>
          </a:prstGeom>
        </p:spPr>
      </p:pic>
    </p:spTree>
    <p:extLst>
      <p:ext uri="{BB962C8B-B14F-4D97-AF65-F5344CB8AC3E}">
        <p14:creationId xmlns:p14="http://schemas.microsoft.com/office/powerpoint/2010/main" val="32258345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5: </a:t>
            </a:r>
            <a:r>
              <a:rPr lang="en-US" dirty="0"/>
              <a:t>Forecast Question 1</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National efforts to address workforce shortages will consider pharmacists and pharmacy technicians with the same urgency as other health professions.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886313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4E8A-0509-864F-8343-DF6A2B2283B9}"/>
              </a:ext>
            </a:extLst>
          </p:cNvPr>
          <p:cNvSpPr>
            <a:spLocks noGrp="1"/>
          </p:cNvSpPr>
          <p:nvPr>
            <p:ph type="title"/>
          </p:nvPr>
        </p:nvSpPr>
        <p:spPr/>
        <p:txBody>
          <a:bodyPr/>
          <a:lstStyle/>
          <a:p>
            <a:r>
              <a:rPr lang="en-US" dirty="0"/>
              <a:t>Pharmacy Workforce Shortage</a:t>
            </a:r>
          </a:p>
        </p:txBody>
      </p:sp>
      <p:sp>
        <p:nvSpPr>
          <p:cNvPr id="3" name="Content Placeholder 2">
            <a:extLst>
              <a:ext uri="{FF2B5EF4-FFF2-40B4-BE49-F238E27FC236}">
                <a16:creationId xmlns:a16="http://schemas.microsoft.com/office/drawing/2014/main" id="{F5075602-D146-E257-4030-76B94A9978BD}"/>
              </a:ext>
            </a:extLst>
          </p:cNvPr>
          <p:cNvSpPr>
            <a:spLocks noGrp="1"/>
          </p:cNvSpPr>
          <p:nvPr>
            <p:ph idx="1"/>
          </p:nvPr>
        </p:nvSpPr>
        <p:spPr/>
        <p:txBody>
          <a:bodyPr>
            <a:normAutofit/>
          </a:bodyPr>
          <a:lstStyle/>
          <a:p>
            <a:r>
              <a:rPr lang="en-US" dirty="0"/>
              <a:t>2022 ASHP National Survey of Pharmacy Practice in Hospital Settings</a:t>
            </a:r>
          </a:p>
          <a:p>
            <a:pPr lvl="1"/>
            <a:r>
              <a:rPr lang="en-US" dirty="0"/>
              <a:t>24% of hospitals reported an entry-level pharmacist shortage</a:t>
            </a:r>
          </a:p>
          <a:p>
            <a:pPr lvl="1"/>
            <a:r>
              <a:rPr lang="en-US" dirty="0"/>
              <a:t>74% reported an entry-level technician shortage</a:t>
            </a:r>
          </a:p>
          <a:p>
            <a:r>
              <a:rPr lang="en-US" dirty="0"/>
              <a:t>The pharmacy workforce was not included in the 2023 AHA Health Care Workforce Scan</a:t>
            </a:r>
          </a:p>
          <a:p>
            <a:r>
              <a:rPr lang="en-US" dirty="0"/>
              <a:t>Pharmacy leaders need to advocate that pharmacists and pharmacy technicians are critical for the delivery of healthcare and the urgent need to address workforce shortages</a:t>
            </a:r>
          </a:p>
          <a:p>
            <a:endParaRPr lang="en-US" dirty="0"/>
          </a:p>
          <a:p>
            <a:endParaRPr lang="en-US" dirty="0"/>
          </a:p>
        </p:txBody>
      </p:sp>
    </p:spTree>
    <p:extLst>
      <p:ext uri="{BB962C8B-B14F-4D97-AF65-F5344CB8AC3E}">
        <p14:creationId xmlns:p14="http://schemas.microsoft.com/office/powerpoint/2010/main" val="21482711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458602" y="4557711"/>
            <a:ext cx="7620000" cy="609600"/>
          </a:xfrm>
          <a:prstGeom prst="rect">
            <a:avLst/>
          </a:prstGeom>
        </p:spPr>
      </p:pic>
      <p:pic>
        <p:nvPicPr>
          <p:cNvPr id="9" name="Picture 8">
            <a:extLst>
              <a:ext uri="{FF2B5EF4-FFF2-40B4-BE49-F238E27FC236}">
                <a16:creationId xmlns:a16="http://schemas.microsoft.com/office/drawing/2014/main" id="{3FA7991D-9AC0-78E8-7E58-1A2650E539AC}"/>
              </a:ext>
            </a:extLst>
          </p:cNvPr>
          <p:cNvPicPr>
            <a:picLocks noChangeAspect="1"/>
          </p:cNvPicPr>
          <p:nvPr/>
        </p:nvPicPr>
        <p:blipFill>
          <a:blip r:embed="rId3"/>
          <a:stretch>
            <a:fillRect/>
          </a:stretch>
        </p:blipFill>
        <p:spPr>
          <a:xfrm>
            <a:off x="2296053" y="2904937"/>
            <a:ext cx="7599894" cy="1363436"/>
          </a:xfrm>
          <a:prstGeom prst="rect">
            <a:avLst/>
          </a:prstGeom>
        </p:spPr>
      </p:pic>
    </p:spTree>
    <p:extLst>
      <p:ext uri="{BB962C8B-B14F-4D97-AF65-F5344CB8AC3E}">
        <p14:creationId xmlns:p14="http://schemas.microsoft.com/office/powerpoint/2010/main" val="11887666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5: </a:t>
            </a:r>
            <a:r>
              <a:rPr lang="en-US" dirty="0"/>
              <a:t>Forecast Question 2</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To address the pharmacist and pharmacy technician shortage, 25% of states will allow licensure compacts across state lines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5730671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4E8A-0509-864F-8343-DF6A2B2283B9}"/>
              </a:ext>
            </a:extLst>
          </p:cNvPr>
          <p:cNvSpPr>
            <a:spLocks noGrp="1"/>
          </p:cNvSpPr>
          <p:nvPr>
            <p:ph type="title"/>
          </p:nvPr>
        </p:nvSpPr>
        <p:spPr/>
        <p:txBody>
          <a:bodyPr/>
          <a:lstStyle/>
          <a:p>
            <a:r>
              <a:rPr lang="en-US" dirty="0"/>
              <a:t>Pharmacy Workforce Shortage</a:t>
            </a:r>
          </a:p>
        </p:txBody>
      </p:sp>
      <p:sp>
        <p:nvSpPr>
          <p:cNvPr id="3" name="Content Placeholder 2">
            <a:extLst>
              <a:ext uri="{FF2B5EF4-FFF2-40B4-BE49-F238E27FC236}">
                <a16:creationId xmlns:a16="http://schemas.microsoft.com/office/drawing/2014/main" id="{F5075602-D146-E257-4030-76B94A9978BD}"/>
              </a:ext>
            </a:extLst>
          </p:cNvPr>
          <p:cNvSpPr>
            <a:spLocks noGrp="1"/>
          </p:cNvSpPr>
          <p:nvPr>
            <p:ph idx="1"/>
          </p:nvPr>
        </p:nvSpPr>
        <p:spPr/>
        <p:txBody>
          <a:bodyPr>
            <a:normAutofit/>
          </a:bodyPr>
          <a:lstStyle/>
          <a:p>
            <a:r>
              <a:rPr lang="en-US" dirty="0"/>
              <a:t>Pharmacy leaders should advocate for updated regulation that support multistate licensure consistent with ASHP’s policy position</a:t>
            </a:r>
          </a:p>
          <a:p>
            <a:pPr lvl="1"/>
            <a:r>
              <a:rPr lang="en-US" dirty="0"/>
              <a:t>Expand the mobility of practice sites</a:t>
            </a:r>
          </a:p>
          <a:p>
            <a:pPr lvl="1"/>
            <a:r>
              <a:rPr lang="en-US" dirty="0"/>
              <a:t>Enhance opportunity for multistate practice</a:t>
            </a:r>
          </a:p>
          <a:p>
            <a:r>
              <a:rPr lang="en-US" dirty="0"/>
              <a:t>Skill development that support the management of remote and hybrid teams should also be prioritized</a:t>
            </a:r>
          </a:p>
          <a:p>
            <a:endParaRPr lang="en-US" dirty="0"/>
          </a:p>
          <a:p>
            <a:endParaRPr lang="en-US" dirty="0"/>
          </a:p>
        </p:txBody>
      </p:sp>
    </p:spTree>
    <p:extLst>
      <p:ext uri="{BB962C8B-B14F-4D97-AF65-F5344CB8AC3E}">
        <p14:creationId xmlns:p14="http://schemas.microsoft.com/office/powerpoint/2010/main" val="30428700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458602" y="4557711"/>
            <a:ext cx="7620000" cy="609600"/>
          </a:xfrm>
          <a:prstGeom prst="rect">
            <a:avLst/>
          </a:prstGeom>
        </p:spPr>
      </p:pic>
      <p:pic>
        <p:nvPicPr>
          <p:cNvPr id="7" name="Picture 6">
            <a:extLst>
              <a:ext uri="{FF2B5EF4-FFF2-40B4-BE49-F238E27FC236}">
                <a16:creationId xmlns:a16="http://schemas.microsoft.com/office/drawing/2014/main" id="{9BF48618-A4EF-11AA-D3E4-B65C5BD2E2E5}"/>
              </a:ext>
            </a:extLst>
          </p:cNvPr>
          <p:cNvPicPr>
            <a:picLocks noChangeAspect="1"/>
          </p:cNvPicPr>
          <p:nvPr/>
        </p:nvPicPr>
        <p:blipFill>
          <a:blip r:embed="rId3"/>
          <a:stretch>
            <a:fillRect/>
          </a:stretch>
        </p:blipFill>
        <p:spPr>
          <a:xfrm>
            <a:off x="2296052" y="2766218"/>
            <a:ext cx="7599895" cy="1325563"/>
          </a:xfrm>
          <a:prstGeom prst="rect">
            <a:avLst/>
          </a:prstGeom>
        </p:spPr>
      </p:pic>
    </p:spTree>
    <p:extLst>
      <p:ext uri="{BB962C8B-B14F-4D97-AF65-F5344CB8AC3E}">
        <p14:creationId xmlns:p14="http://schemas.microsoft.com/office/powerpoint/2010/main" val="8286276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5: </a:t>
            </a:r>
            <a:r>
              <a:rPr lang="en-US" dirty="0"/>
              <a:t>Forecast Question 9</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2028, in the geographic region where you work? </a:t>
            </a:r>
          </a:p>
          <a:p>
            <a:pPr marL="0" indent="0">
              <a:buNone/>
            </a:pPr>
            <a:endParaRPr lang="en-US" sz="3200" dirty="0"/>
          </a:p>
          <a:p>
            <a:pPr marL="0" indent="0">
              <a:buNone/>
            </a:pPr>
            <a:r>
              <a:rPr lang="en-US" sz="3200" b="1" dirty="0"/>
              <a:t>Concerns about workplace safety will become a major deterrent for recruitment to health professions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8256930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4A902-1CA8-324B-7830-96ECA36FE027}"/>
              </a:ext>
            </a:extLst>
          </p:cNvPr>
          <p:cNvSpPr>
            <a:spLocks noGrp="1"/>
          </p:cNvSpPr>
          <p:nvPr>
            <p:ph type="title"/>
          </p:nvPr>
        </p:nvSpPr>
        <p:spPr/>
        <p:txBody>
          <a:bodyPr/>
          <a:lstStyle/>
          <a:p>
            <a:r>
              <a:rPr lang="en-US" dirty="0"/>
              <a:t>Culture of Workplace Safety</a:t>
            </a:r>
          </a:p>
        </p:txBody>
      </p:sp>
      <p:sp>
        <p:nvSpPr>
          <p:cNvPr id="3" name="Content Placeholder 2">
            <a:extLst>
              <a:ext uri="{FF2B5EF4-FFF2-40B4-BE49-F238E27FC236}">
                <a16:creationId xmlns:a16="http://schemas.microsoft.com/office/drawing/2014/main" id="{CB3B1C19-9D4B-E57F-EEC2-303687882185}"/>
              </a:ext>
            </a:extLst>
          </p:cNvPr>
          <p:cNvSpPr>
            <a:spLocks noGrp="1"/>
          </p:cNvSpPr>
          <p:nvPr>
            <p:ph idx="1"/>
          </p:nvPr>
        </p:nvSpPr>
        <p:spPr/>
        <p:txBody>
          <a:bodyPr>
            <a:normAutofit lnSpcReduction="10000"/>
          </a:bodyPr>
          <a:lstStyle/>
          <a:p>
            <a:r>
              <a:rPr lang="en-US" dirty="0"/>
              <a:t>The healthcare industry has a high incidence of workplace violence</a:t>
            </a:r>
          </a:p>
          <a:p>
            <a:r>
              <a:rPr lang="en-US" dirty="0"/>
              <a:t>Any impact of workplace violence on recruitment will further exacerbate workforce shortages</a:t>
            </a:r>
          </a:p>
          <a:p>
            <a:r>
              <a:rPr lang="en-US" dirty="0"/>
              <a:t>Pharmacy leaders should advocate for pharmacy-specific considerations within comprehensive workplace violence prevention programs, including:</a:t>
            </a:r>
          </a:p>
          <a:p>
            <a:pPr lvl="1"/>
            <a:r>
              <a:rPr lang="en-US" dirty="0"/>
              <a:t>Employee engagement</a:t>
            </a:r>
          </a:p>
          <a:p>
            <a:pPr lvl="1"/>
            <a:r>
              <a:rPr lang="en-US" dirty="0"/>
              <a:t>Risk analysis</a:t>
            </a:r>
          </a:p>
          <a:p>
            <a:pPr lvl="1"/>
            <a:r>
              <a:rPr lang="en-US" dirty="0"/>
              <a:t>Policy development</a:t>
            </a:r>
          </a:p>
          <a:p>
            <a:pPr lvl="1"/>
            <a:r>
              <a:rPr lang="en-US" dirty="0"/>
              <a:t>Education</a:t>
            </a:r>
          </a:p>
        </p:txBody>
      </p:sp>
    </p:spTree>
    <p:extLst>
      <p:ext uri="{BB962C8B-B14F-4D97-AF65-F5344CB8AC3E}">
        <p14:creationId xmlns:p14="http://schemas.microsoft.com/office/powerpoint/2010/main" val="6216651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448092" y="4508937"/>
            <a:ext cx="7620000" cy="609600"/>
          </a:xfrm>
          <a:prstGeom prst="rect">
            <a:avLst/>
          </a:prstGeom>
        </p:spPr>
      </p:pic>
      <p:pic>
        <p:nvPicPr>
          <p:cNvPr id="7" name="Picture 6">
            <a:extLst>
              <a:ext uri="{FF2B5EF4-FFF2-40B4-BE49-F238E27FC236}">
                <a16:creationId xmlns:a16="http://schemas.microsoft.com/office/drawing/2014/main" id="{90DABCC1-6FEF-4D13-52B7-F6E388F8413E}"/>
              </a:ext>
            </a:extLst>
          </p:cNvPr>
          <p:cNvPicPr>
            <a:picLocks noChangeAspect="1"/>
          </p:cNvPicPr>
          <p:nvPr/>
        </p:nvPicPr>
        <p:blipFill>
          <a:blip r:embed="rId3"/>
          <a:stretch>
            <a:fillRect/>
          </a:stretch>
        </p:blipFill>
        <p:spPr>
          <a:xfrm>
            <a:off x="2261498" y="2988633"/>
            <a:ext cx="7637768" cy="1325563"/>
          </a:xfrm>
          <a:prstGeom prst="rect">
            <a:avLst/>
          </a:prstGeom>
        </p:spPr>
      </p:pic>
    </p:spTree>
    <p:extLst>
      <p:ext uri="{BB962C8B-B14F-4D97-AF65-F5344CB8AC3E}">
        <p14:creationId xmlns:p14="http://schemas.microsoft.com/office/powerpoint/2010/main" val="2711091715"/>
      </p:ext>
    </p:extLst>
  </p:cSld>
  <p:clrMapOvr>
    <a:masterClrMapping/>
  </p:clrMapOvr>
</p:sld>
</file>

<file path=ppt/theme/theme1.xml><?xml version="1.0" encoding="utf-8"?>
<a:theme xmlns:a="http://schemas.openxmlformats.org/drawingml/2006/main" name="Office Theme">
  <a:themeElements>
    <a:clrScheme name="Custom 12">
      <a:dk1>
        <a:srgbClr val="44546A"/>
      </a:dk1>
      <a:lt1>
        <a:sysClr val="window" lastClr="FFFFFF"/>
      </a:lt1>
      <a:dk2>
        <a:srgbClr val="002852"/>
      </a:dk2>
      <a:lt2>
        <a:srgbClr val="C8E8F3"/>
      </a:lt2>
      <a:accent1>
        <a:srgbClr val="006EB7"/>
      </a:accent1>
      <a:accent2>
        <a:srgbClr val="5DC9E7"/>
      </a:accent2>
      <a:accent3>
        <a:srgbClr val="70AD47"/>
      </a:accent3>
      <a:accent4>
        <a:srgbClr val="F47932"/>
      </a:accent4>
      <a:accent5>
        <a:srgbClr val="FFC000"/>
      </a:accent5>
      <a:accent6>
        <a:srgbClr val="002852"/>
      </a:accent6>
      <a:hlink>
        <a:srgbClr val="006EB7"/>
      </a:hlink>
      <a:folHlink>
        <a:srgbClr val="5DC9E7"/>
      </a:folHlink>
    </a:clrScheme>
    <a:fontScheme name="SafeM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HP PPT Template 2022 [Read-Only]" id="{BC8E7629-3ED4-4CC5-BFB9-4F182519C5C4}" vid="{8C8BD855-0DF4-4B42-960A-1B153DA9EA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7E9C5F7-DB38-48FB-9610-C9EBF5C1C59F}">
  <we:reference id="wa104381702" version="1.5.0.0" store="en-US" storeType="OMEX"/>
  <we:alternateReferences>
    <we:reference id="wa104381702" version="1.5.0.0" store="wa104381702"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4B6C84BED7E74E96B907CC4D6F1C16" ma:contentTypeVersion="14" ma:contentTypeDescription="Create a new document." ma:contentTypeScope="" ma:versionID="5d05cb2e738cc0d86d0f52fefc9b05f8">
  <xsd:schema xmlns:xsd="http://www.w3.org/2001/XMLSchema" xmlns:xs="http://www.w3.org/2001/XMLSchema" xmlns:p="http://schemas.microsoft.com/office/2006/metadata/properties" xmlns:ns2="4c71868c-5b47-47ee-901f-6016dbf4425e" xmlns:ns3="53866ec9-e5ff-472c-bf89-efb997a28d0f" targetNamespace="http://schemas.microsoft.com/office/2006/metadata/properties" ma:root="true" ma:fieldsID="18592bcbeb08ee40dca487fb50ad00cf" ns2:_="" ns3:_="">
    <xsd:import namespace="4c71868c-5b47-47ee-901f-6016dbf4425e"/>
    <xsd:import namespace="53866ec9-e5ff-472c-bf89-efb997a28d0f"/>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lcf76f155ced4ddcb4097134ff3c332f" minOccurs="0"/>
                <xsd:element ref="ns3:TaxCatchAll" minOccurs="0"/>
                <xsd:element ref="ns2:MediaServiceSearchProperties" minOccurs="0"/>
                <xsd:element ref="ns2:MediaServiceDateTaken" minOccurs="0"/>
                <xsd:element ref="ns2:MediaLengthInSeconds" minOccurs="0"/>
                <xsd:element ref="ns2:MediaServiceLocation" minOccurs="0"/>
                <xsd:element ref="ns2:MediaServiceBillingMetadata"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71868c-5b47-47ee-901f-6016dbf442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2d68d1a-ea82-452c-bf2f-d734c326d180" ma:termSetId="09814cd3-568e-fe90-9814-8d621ff8fb84" ma:anchorId="fba54fb3-c3e1-fe81-a776-ca4b69148c4d" ma:open="true" ma:isKeyword="false">
      <xsd:complexType>
        <xsd:sequence>
          <xsd:element ref="pc:Terms" minOccurs="0" maxOccurs="1"/>
        </xsd:sequence>
      </xsd:complex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description="" ma:indexed="true" ma:internalName="MediaServiceLocation" ma:readOnly="true">
      <xsd:simpleType>
        <xsd:restriction base="dms:Text"/>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866ec9-e5ff-472c-bf89-efb997a28d0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a87009f-d70a-49e5-9196-96548fac6eba}" ma:internalName="TaxCatchAll" ma:showField="CatchAllData" ma:web="53866ec9-e5ff-472c-bf89-efb997a28d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c71868c-5b47-47ee-901f-6016dbf4425e">
      <Terms xmlns="http://schemas.microsoft.com/office/infopath/2007/PartnerControls"/>
    </lcf76f155ced4ddcb4097134ff3c332f>
    <TaxCatchAll xmlns="53866ec9-e5ff-472c-bf89-efb997a28d0f" xsi:nil="true"/>
  </documentManagement>
</p:properties>
</file>

<file path=customXml/itemProps1.xml><?xml version="1.0" encoding="utf-8"?>
<ds:datastoreItem xmlns:ds="http://schemas.openxmlformats.org/officeDocument/2006/customXml" ds:itemID="{609FF8D4-4ED9-4AE0-90A6-1F301428CC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71868c-5b47-47ee-901f-6016dbf4425e"/>
    <ds:schemaRef ds:uri="53866ec9-e5ff-472c-bf89-efb997a28d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B18393-306E-46A4-9E53-BCDD755F9E1A}">
  <ds:schemaRefs>
    <ds:schemaRef ds:uri="http://schemas.microsoft.com/sharepoint/v3/contenttype/forms"/>
  </ds:schemaRefs>
</ds:datastoreItem>
</file>

<file path=customXml/itemProps3.xml><?xml version="1.0" encoding="utf-8"?>
<ds:datastoreItem xmlns:ds="http://schemas.openxmlformats.org/officeDocument/2006/customXml" ds:itemID="{869DF71B-C657-43C0-BAAC-57AC092BA73F}">
  <ds:schemaRefs>
    <ds:schemaRef ds:uri="http://www.w3.org/XML/1998/namespace"/>
    <ds:schemaRef ds:uri="f6023cce-5037-4c91-ad68-2b4b2d27d8fe"/>
    <ds:schemaRef ds:uri="http://purl.org/dc/terms/"/>
    <ds:schemaRef ds:uri="http://schemas.microsoft.com/office/2006/metadata/properties"/>
    <ds:schemaRef ds:uri="http://schemas.microsoft.com/office/2006/documentManagement/types"/>
    <ds:schemaRef ds:uri="http://purl.org/dc/elements/1.1/"/>
    <ds:schemaRef ds:uri="20876d29-fffb-4752-a1b1-393f096cfe2e"/>
    <ds:schemaRef ds:uri="http://schemas.microsoft.com/office/infopath/2007/PartnerControls"/>
    <ds:schemaRef ds:uri="http://schemas.openxmlformats.org/package/2006/metadata/core-properties"/>
    <ds:schemaRef ds:uri="http://purl.org/dc/dcmitype/"/>
    <ds:schemaRef ds:uri="4c71868c-5b47-47ee-901f-6016dbf4425e"/>
    <ds:schemaRef ds:uri="53866ec9-e5ff-472c-bf89-efb997a28d0f"/>
  </ds:schemaRefs>
</ds:datastoreItem>
</file>

<file path=docProps/app.xml><?xml version="1.0" encoding="utf-8"?>
<Properties xmlns="http://schemas.openxmlformats.org/officeDocument/2006/extended-properties" xmlns:vt="http://schemas.openxmlformats.org/officeDocument/2006/docPropsVTypes">
  <Template>ASHP PPT Template 2022</Template>
  <TotalTime>2059</TotalTime>
  <Words>6263</Words>
  <Application>Microsoft Office PowerPoint</Application>
  <PresentationFormat>Widescreen</PresentationFormat>
  <Paragraphs>692</Paragraphs>
  <Slides>131</Slides>
  <Notes>11</Notes>
  <HiddenSlides>0</HiddenSlides>
  <MMClips>0</MMClips>
  <ScaleCrop>false</ScaleCrop>
  <HeadingPairs>
    <vt:vector size="4" baseType="variant">
      <vt:variant>
        <vt:lpstr>Theme</vt:lpstr>
      </vt:variant>
      <vt:variant>
        <vt:i4>1</vt:i4>
      </vt:variant>
      <vt:variant>
        <vt:lpstr>Slide Titles</vt:lpstr>
      </vt:variant>
      <vt:variant>
        <vt:i4>131</vt:i4>
      </vt:variant>
    </vt:vector>
  </HeadingPairs>
  <TitlesOfParts>
    <vt:vector size="132" baseType="lpstr">
      <vt:lpstr>Office Theme</vt:lpstr>
      <vt:lpstr>ASHP Pharmacy Forecast Workshop: </vt:lpstr>
      <vt:lpstr>Workshop Planning – 3.0Hr Presentation</vt:lpstr>
      <vt:lpstr>Workshop Planning – 1.5Hr Presentation</vt:lpstr>
      <vt:lpstr>Workshop Planning – 1.0Hr Presentation</vt:lpstr>
      <vt:lpstr>Workshop Planning – Presentation Cadence</vt:lpstr>
      <vt:lpstr>ASHP Pharmacy Forecast Workshop:  Trends that Will Shape  Your Future</vt:lpstr>
      <vt:lpstr>Special Acknowledgements</vt:lpstr>
      <vt:lpstr>Acknowledgements for Preparing Workshop Slides: Section of Pharmacy Practice Leaders’ Advisory Group on New and Emerging Leaders</vt:lpstr>
      <vt:lpstr>Objectives</vt:lpstr>
      <vt:lpstr>Pharmacy Forecast</vt:lpstr>
      <vt:lpstr>Pharmacy Forecast: Overview</vt:lpstr>
      <vt:lpstr>PowerPoint Presentation</vt:lpstr>
      <vt:lpstr>Pharmacy Forecast: Representation</vt:lpstr>
      <vt:lpstr>2024 Forecast Themes</vt:lpstr>
      <vt:lpstr>Professional Development</vt:lpstr>
      <vt:lpstr>Theme 1:  Urgent Public Health Priorities </vt:lpstr>
      <vt:lpstr>Public Health Priorities Identified  </vt:lpstr>
      <vt:lpstr>Theme 1: Forecast Question 5</vt:lpstr>
      <vt:lpstr>Gun Violence </vt:lpstr>
      <vt:lpstr>Forecast Response</vt:lpstr>
      <vt:lpstr>Theme 1: Forecast Question 6</vt:lpstr>
      <vt:lpstr>Climate Change </vt:lpstr>
      <vt:lpstr>Forecast Response</vt:lpstr>
      <vt:lpstr>Theme 1: Forecast Question 2</vt:lpstr>
      <vt:lpstr>Theme 1: Forecast Question 7</vt:lpstr>
      <vt:lpstr>Gap Between Rural and Urban Morbidity and Mortality </vt:lpstr>
      <vt:lpstr>Forecast Response</vt:lpstr>
      <vt:lpstr>Forecast Response</vt:lpstr>
      <vt:lpstr>Strategic Recommendations for Practice Leaders</vt:lpstr>
      <vt:lpstr>Theme 2:  Responding to the Mental Health Crisis </vt:lpstr>
      <vt:lpstr>Responding to the Mental Health Crisis</vt:lpstr>
      <vt:lpstr>Theme 2: Forecast Question 1</vt:lpstr>
      <vt:lpstr>Theme 2: Forecast Question 2</vt:lpstr>
      <vt:lpstr>Recognition and Response</vt:lpstr>
      <vt:lpstr>Forecast Response</vt:lpstr>
      <vt:lpstr>Forecast Response</vt:lpstr>
      <vt:lpstr>Theme 2: Forecast Question 3</vt:lpstr>
      <vt:lpstr>Forecast Response</vt:lpstr>
      <vt:lpstr>Theme 2: Forecast Question 4</vt:lpstr>
      <vt:lpstr>Workforce Education and Training</vt:lpstr>
      <vt:lpstr>Forecast Response</vt:lpstr>
      <vt:lpstr>Theme 2: Forecast Question 5</vt:lpstr>
      <vt:lpstr>Theme 2: Forecast Question 6</vt:lpstr>
      <vt:lpstr>Pharmacists’ Role in Responding to the Mental Health Crisis</vt:lpstr>
      <vt:lpstr>Forecast Response</vt:lpstr>
      <vt:lpstr>Forecast Response</vt:lpstr>
      <vt:lpstr>Theme 2: Forecast Question 7</vt:lpstr>
      <vt:lpstr>Forecast Response</vt:lpstr>
      <vt:lpstr>Strategic Recommendations for Practice Leaders</vt:lpstr>
      <vt:lpstr>Theme 3:  Achieving Care Equity </vt:lpstr>
      <vt:lpstr>Achieving Equity in Healthcare Delivery</vt:lpstr>
      <vt:lpstr>Theme 3: Forecast Question 1</vt:lpstr>
      <vt:lpstr>Digital Technology and Healthcare Equity</vt:lpstr>
      <vt:lpstr>Forecast Response</vt:lpstr>
      <vt:lpstr>Theme 3: Forecast Question 2</vt:lpstr>
      <vt:lpstr>Theme 3: Forecast Question 3</vt:lpstr>
      <vt:lpstr>Theme 3: Forecast Question 4</vt:lpstr>
      <vt:lpstr>Theme 3: Forecast Question 5</vt:lpstr>
      <vt:lpstr>Health Equity Is an Essential Pillar of Healthcare Quality</vt:lpstr>
      <vt:lpstr>Forecast Response</vt:lpstr>
      <vt:lpstr>Forecast Response</vt:lpstr>
      <vt:lpstr>Forecast Response</vt:lpstr>
      <vt:lpstr>Forecast Response</vt:lpstr>
      <vt:lpstr>Theme 3: Forecast Question 6</vt:lpstr>
      <vt:lpstr>Theme 3: Forecast Question 7</vt:lpstr>
      <vt:lpstr>Theme 3: Forecast Question 8</vt:lpstr>
      <vt:lpstr>Theme 3: Forecast Question 9</vt:lpstr>
      <vt:lpstr>Optimizing Rural Health Access</vt:lpstr>
      <vt:lpstr>Forecast Response</vt:lpstr>
      <vt:lpstr>Forecast Response</vt:lpstr>
      <vt:lpstr>Forecast Response</vt:lpstr>
      <vt:lpstr>Forecast Response</vt:lpstr>
      <vt:lpstr>Strategic Recommendations for Practice Leaders</vt:lpstr>
      <vt:lpstr>Theme 4:  New Disease Paradigms and Treatment Innovations </vt:lpstr>
      <vt:lpstr>New Disease Paradigms and Treatment Innovations</vt:lpstr>
      <vt:lpstr>Theme 4: Forecast Question 1</vt:lpstr>
      <vt:lpstr>Pharmacy and Therapeutics Committee – Scope of Authority </vt:lpstr>
      <vt:lpstr>Forecast Response</vt:lpstr>
      <vt:lpstr>Theme 4: Forecast Question 4</vt:lpstr>
      <vt:lpstr>Center of Excellence Partnership</vt:lpstr>
      <vt:lpstr>Forecast Response</vt:lpstr>
      <vt:lpstr>Theme 4: Forecast Question 5</vt:lpstr>
      <vt:lpstr>Artificial Intelligence  </vt:lpstr>
      <vt:lpstr>Forecast Response</vt:lpstr>
      <vt:lpstr>Strategic Recommendations for Practice Leaders</vt:lpstr>
      <vt:lpstr>Theme 5:  Workforce: Focus on Culture for the Future </vt:lpstr>
      <vt:lpstr>Focus on Future Workforce Culture</vt:lpstr>
      <vt:lpstr>Theme 5: Forecast Question 7</vt:lpstr>
      <vt:lpstr>Demographics of the Future Workforce</vt:lpstr>
      <vt:lpstr>Forecast Response</vt:lpstr>
      <vt:lpstr>Theme 5: Forecast Question 1</vt:lpstr>
      <vt:lpstr>Pharmacy Workforce Shortage</vt:lpstr>
      <vt:lpstr>Forecast Response</vt:lpstr>
      <vt:lpstr>Theme 5: Forecast Question 2</vt:lpstr>
      <vt:lpstr>Pharmacy Workforce Shortage</vt:lpstr>
      <vt:lpstr>Forecast Response</vt:lpstr>
      <vt:lpstr>Theme 5: Forecast Question 9</vt:lpstr>
      <vt:lpstr>Culture of Workplace Safety</vt:lpstr>
      <vt:lpstr>Forecast Response</vt:lpstr>
      <vt:lpstr>Strategic Recommendations for Practice Leaders</vt:lpstr>
      <vt:lpstr>Theme 6: Artificial Intelligence: Can Ethics and Regulators Catch Up?  </vt:lpstr>
      <vt:lpstr>Artificial Intelligence: Can Ethics and Regulators Catch Up?</vt:lpstr>
      <vt:lpstr>Theme 6: Forecast Question 1</vt:lpstr>
      <vt:lpstr>Ethics and the Rapid Pace of Innovation</vt:lpstr>
      <vt:lpstr>Forecast Response</vt:lpstr>
      <vt:lpstr>Theme 6: Forecast Question 3</vt:lpstr>
      <vt:lpstr>Theme 6: Forecast Question 8</vt:lpstr>
      <vt:lpstr>Monitoring the Impact of Innovation</vt:lpstr>
      <vt:lpstr>Forecast Response</vt:lpstr>
      <vt:lpstr>Forecast Response</vt:lpstr>
      <vt:lpstr>Theme 6: Forecast Question 4</vt:lpstr>
      <vt:lpstr>Theme 6: Forecast Question 5</vt:lpstr>
      <vt:lpstr>Future Pharmacy Practice</vt:lpstr>
      <vt:lpstr>Forecast Response</vt:lpstr>
      <vt:lpstr>Forecast Response</vt:lpstr>
      <vt:lpstr>Theme 6: Forecast Question 6</vt:lpstr>
      <vt:lpstr>Theme 6: Forecast Question 7</vt:lpstr>
      <vt:lpstr>Data Integration</vt:lpstr>
      <vt:lpstr>Forecast Response</vt:lpstr>
      <vt:lpstr>Forecast Response</vt:lpstr>
      <vt:lpstr>Theme 6: Forecast Question 2</vt:lpstr>
      <vt:lpstr>Regulations and AI Safety</vt:lpstr>
      <vt:lpstr>Forecast Response</vt:lpstr>
      <vt:lpstr>Strategic Recommendations for Practice Leaders</vt:lpstr>
      <vt:lpstr>Strategic Recommendations for Practice Leaders</vt:lpstr>
      <vt:lpstr>Strategic Recommendations for Practice Leaders</vt:lpstr>
      <vt:lpstr>Case Study Transition</vt:lpstr>
      <vt:lpstr>PowerPoint Presentation</vt:lpstr>
      <vt:lpstr>Large Group Wrap-Up</vt:lpstr>
      <vt:lpstr>Conclusion</vt:lpstr>
      <vt:lpstr>Group Q&amp;A</vt:lpstr>
    </vt:vector>
  </TitlesOfParts>
  <Company>ASHP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Karly Low</dc:creator>
  <cp:lastModifiedBy>Tyffani Wingfield</cp:lastModifiedBy>
  <cp:revision>65</cp:revision>
  <cp:lastPrinted>2024-02-21T20:13:17Z</cp:lastPrinted>
  <dcterms:created xsi:type="dcterms:W3CDTF">2022-07-12T10:50:20Z</dcterms:created>
  <dcterms:modified xsi:type="dcterms:W3CDTF">2026-05-07T17:17:14Z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0x010100864B6C84BED7E74E96B907CC4D6F1C16</vt:lpwstr>
  </property>
  <property fmtid="{D5CDD505-2E9C-101B-9397-08002B2CF9AE}" pid="3" name="Order">
    <vt:lpwstr>4191900.00000000</vt:lpwstr>
  </property>
</Properties>
</file>