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2"/>
  </p:notesMasterIdLst>
  <p:handoutMasterIdLst>
    <p:handoutMasterId r:id="rId123"/>
  </p:handoutMasterIdLst>
  <p:sldIdLst>
    <p:sldId id="271" r:id="rId5"/>
    <p:sldId id="257" r:id="rId6"/>
    <p:sldId id="258" r:id="rId7"/>
    <p:sldId id="259" r:id="rId8"/>
    <p:sldId id="260" r:id="rId9"/>
    <p:sldId id="379" r:id="rId10"/>
    <p:sldId id="262" r:id="rId11"/>
    <p:sldId id="274" r:id="rId12"/>
    <p:sldId id="264" r:id="rId13"/>
    <p:sldId id="265" r:id="rId14"/>
    <p:sldId id="266" r:id="rId15"/>
    <p:sldId id="267" r:id="rId16"/>
    <p:sldId id="268" r:id="rId17"/>
    <p:sldId id="269" r:id="rId18"/>
    <p:sldId id="270"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8" r:id="rId117"/>
    <p:sldId id="373" r:id="rId118"/>
    <p:sldId id="377" r:id="rId119"/>
    <p:sldId id="261" r:id="rId120"/>
    <p:sldId id="376" r:id="rId1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7" d="100"/>
          <a:sy n="117" d="100"/>
        </p:scale>
        <p:origin x="318"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handoutMaster" Target="handoutMasters/handout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A13936-C90F-4276-9EAB-ECD2D2DD233C}" type="datetimeFigureOut">
              <a:rPr lang="en-US" smtClean="0"/>
              <a:t>2/13/2026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811327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4565F-4122-4DC6-83B1-8AF3A6C7F4B0}" type="datetimeFigureOut">
              <a:rPr lang="en-US" smtClean="0"/>
              <a:t>2/13/2026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26F0D1-6B0F-4FA4-BE1C-DC5B40CC47DC}" type="slidenum">
              <a:rPr lang="en-US" smtClean="0"/>
              <a:t>‹#›</a:t>
            </a:fld>
            <a:endParaRPr lang="en-US"/>
          </a:p>
        </p:txBody>
      </p:sp>
    </p:spTree>
    <p:extLst>
      <p:ext uri="{BB962C8B-B14F-4D97-AF65-F5344CB8AC3E}">
        <p14:creationId xmlns:p14="http://schemas.microsoft.com/office/powerpoint/2010/main" val="3087924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3b9140d2e50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3b9140d2e50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8" name="Google Shape;828;g3b9140d2e50_0_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102</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3b9140d2e50_0_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4" name="Google Shape;834;g3b9140d2e50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3bb832f9e06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3bb832f9e06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2" name="Google Shape;842;g3bb832f9e06_0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104</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3b9140d2e50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8" name="Google Shape;848;g3b9140d2e50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3bb832f9e06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3bb832f9e06_0_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5" name="Google Shape;855;g3bb832f9e06_0_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106</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3b9140d2e50_0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1" name="Google Shape;861;g3b9140d2e50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3bb832f9e06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8" name="Google Shape;868;g3bb832f9e06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3bb832f9e06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3bb832f9e06_0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5" name="Google Shape;875;g3bb832f9e06_0_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109</a:t>
            </a:fld>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3bb832f9e06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3bb832f9e06_0_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2" name="Google Shape;882;g3bb832f9e06_0_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110</a:t>
            </a:fld>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3bb832f9e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8" name="Google Shape;888;g3bb832f9e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3bb832f9e06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5" name="Google Shape;895;g3bb832f9e06_0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6" name="Google Shape;896;g3bb832f9e06_0_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112</a:t>
            </a:fld>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1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0" name="Google Shape;910;p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1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9" name="Google Shape;929;p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bb832f9e06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3bb832f9e06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g3bb832f9e06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b88c5c01a5_1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g3b88c5c01a5_1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b88c5c01a5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3b88c5c01a5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bb832f9e06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3bb832f9e06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g3bb832f9e06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bb832f9e06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3bb832f9e06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g3bb832f9e06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bb832f9e06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g3bb832f9e06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g3bb832f9e06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bb832f9e06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g3bb832f9e06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3bb832f9e06_0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g3bb832f9e06_0_1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g3bb832f9e06_0_1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392a2bfbab2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g392a2bfbab2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3bb832f9e06_0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g3bb832f9e06_0_1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g3bb832f9e06_0_1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0" name="Google Shape;510;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3b9140d2e50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g3b9140d2e50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8" name="Google Shape;548;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4" name="Google Shape;554;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1" name="Google Shape;561;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3b9140d2e50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7" name="Google Shape;567;g3b9140d2e50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0" name="Google Shape;580;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3bb832f9e06_0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g3bb832f9e06_0_1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g3bb832f9e06_0_1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3b42d750edf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g3b42d750ed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3b42d750edf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0" name="Google Shape;600;g3b42d750edf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3b42d750edf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6" name="Google Shape;606;g3b42d750edf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3b42d750edf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g3b42d750edf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3b42d750edf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8" name="Google Shape;618;g3b42d750edf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3b42d750edf_0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4" name="Google Shape;624;g3b42d750edf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3b42d750edf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0" name="Google Shape;630;g3b42d750edf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3b42d750edf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7" name="Google Shape;637;g3b42d750edf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3b42d750edf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g3b42d750edf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3b42d750edf_0_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0" name="Google Shape;650;g3b42d750edf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3b42d750edf_0_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6" name="Google Shape;656;g3b42d750edf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3b42d750edf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3" name="Google Shape;663;g3b42d750edf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4" name="Google Shape;664;g3b42d750edf_0_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77</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3b42d750edf_0_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0" name="Google Shape;670;g3b42d750edf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3b42d750edf_0_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6" name="Google Shape;676;g3b42d750edf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3b42d750edf_0_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3" name="Google Shape;683;g3b42d750edf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3b42d750edf_0_10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9" name="Google Shape;689;g3b42d750edf_0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3b42d750edf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5" name="Google Shape;695;g3b42d750edf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3bb832f9e06_0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2" name="Google Shape;702;g3bb832f9e06_0_1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3" name="Google Shape;703;g3bb832f9e06_0_1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83</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0" name="Google Shape;710;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1" name="Google Shape;711;p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84</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8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7" name="Google Shape;717;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8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3" name="Google Shape;723;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3b4caa9a985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9" name="Google Shape;729;g3b4caa9a985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8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5" name="Google Shape;735;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2" name="Google Shape;742;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3bb832f9e06_0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8" name="Google Shape;748;g3bb832f9e06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3b4caa9a985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5" name="Google Shape;755;g3b4caa9a985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9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1" name="Google Shape;761;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3b88c5c01a5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8" name="Google Shape;768;g3b88c5c01a5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8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4" name="Google Shape;774;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9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0" name="Google Shape;780;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3b4caa9a985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7" name="Google Shape;787;g3b4caa9a985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3bb832f9e06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3" name="Google Shape;793;g3bb832f9e06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0" name="Google Shape;800;p1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1" name="Google Shape;801;p10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98</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p10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8" name="Google Shape;808;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3b9140d2e50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 name="Google Shape;814;g3b9140d2e50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5" name="Google Shape;815;g3b9140d2e50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100</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3b9140d2e50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1" name="Google Shape;821;g3b9140d2e50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4515" y="950913"/>
            <a:ext cx="6077051" cy="2220912"/>
          </a:xfrm>
        </p:spPr>
        <p:txBody>
          <a:bodyPr anchor="b">
            <a:normAutofit/>
          </a:bodyPr>
          <a:lstStyle>
            <a:lvl1pPr algn="ctr">
              <a:defRPr sz="5400">
                <a:solidFill>
                  <a:schemeClr val="bg1"/>
                </a:solidFill>
              </a:defRPr>
            </a:lvl1pPr>
          </a:lstStyle>
          <a:p>
            <a:r>
              <a:rPr lang="en-US"/>
              <a:t>Click to edit Master title style</a:t>
            </a:r>
          </a:p>
        </p:txBody>
      </p:sp>
      <p:sp>
        <p:nvSpPr>
          <p:cNvPr id="3" name="Subtitle 2"/>
          <p:cNvSpPr>
            <a:spLocks noGrp="1"/>
          </p:cNvSpPr>
          <p:nvPr>
            <p:ph type="subTitle" idx="1"/>
          </p:nvPr>
        </p:nvSpPr>
        <p:spPr>
          <a:xfrm>
            <a:off x="804516" y="3446258"/>
            <a:ext cx="6077050" cy="181154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4516" y="5794882"/>
            <a:ext cx="1530874" cy="777875"/>
          </a:xfrm>
          <a:prstGeom prst="rect">
            <a:avLst/>
          </a:prstGeom>
        </p:spPr>
      </p:pic>
    </p:spTree>
    <p:extLst>
      <p:ext uri="{BB962C8B-B14F-4D97-AF65-F5344CB8AC3E}">
        <p14:creationId xmlns:p14="http://schemas.microsoft.com/office/powerpoint/2010/main" val="1273936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95524" y="0"/>
            <a:ext cx="10596476" cy="6858000"/>
          </a:xfrm>
          <a:prstGeom prst="rect">
            <a:avLst/>
          </a:prstGeom>
        </p:spPr>
      </p:pic>
      <p:sp>
        <p:nvSpPr>
          <p:cNvPr id="2" name="Title 1"/>
          <p:cNvSpPr>
            <a:spLocks noGrp="1"/>
          </p:cNvSpPr>
          <p:nvPr>
            <p:ph type="ctrTitle"/>
          </p:nvPr>
        </p:nvSpPr>
        <p:spPr>
          <a:xfrm>
            <a:off x="5800724" y="950913"/>
            <a:ext cx="5686426" cy="2220912"/>
          </a:xfrm>
        </p:spPr>
        <p:txBody>
          <a:bodyPr anchor="b">
            <a:normAutofit/>
          </a:bodyPr>
          <a:lstStyle>
            <a:lvl1pPr algn="ctr">
              <a:defRPr sz="5400">
                <a:solidFill>
                  <a:schemeClr val="bg1"/>
                </a:solidFill>
              </a:defRPr>
            </a:lvl1pPr>
          </a:lstStyle>
          <a:p>
            <a:r>
              <a:rPr lang="en-US"/>
              <a:t>Click to edit Master title style</a:t>
            </a:r>
          </a:p>
        </p:txBody>
      </p:sp>
      <p:sp>
        <p:nvSpPr>
          <p:cNvPr id="3" name="Subtitle 2"/>
          <p:cNvSpPr>
            <a:spLocks noGrp="1"/>
          </p:cNvSpPr>
          <p:nvPr>
            <p:ph type="subTitle" idx="1"/>
          </p:nvPr>
        </p:nvSpPr>
        <p:spPr>
          <a:xfrm>
            <a:off x="5800724" y="3446258"/>
            <a:ext cx="5686425" cy="181154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3387" y="5691187"/>
            <a:ext cx="1530874" cy="777875"/>
          </a:xfrm>
          <a:prstGeom prst="rect">
            <a:avLst/>
          </a:prstGeom>
        </p:spPr>
      </p:pic>
      <p:sp>
        <p:nvSpPr>
          <p:cNvPr id="11" name="Picture Placeholder 18"/>
          <p:cNvSpPr>
            <a:spLocks noGrp="1"/>
          </p:cNvSpPr>
          <p:nvPr>
            <p:ph type="pic" sz="quarter" idx="10"/>
          </p:nvPr>
        </p:nvSpPr>
        <p:spPr>
          <a:xfrm>
            <a:off x="1" y="-1"/>
            <a:ext cx="6057900" cy="6858001"/>
          </a:xfrm>
          <a:custGeom>
            <a:avLst/>
            <a:gdLst>
              <a:gd name="connsiteX0" fmla="*/ 0 w 6089161"/>
              <a:gd name="connsiteY0" fmla="*/ 0 h 6858001"/>
              <a:gd name="connsiteX1" fmla="*/ 2052312 w 6089161"/>
              <a:gd name="connsiteY1" fmla="*/ 0 h 6858001"/>
              <a:gd name="connsiteX2" fmla="*/ 2349437 w 6089161"/>
              <a:gd name="connsiteY2" fmla="*/ 297884 h 6858001"/>
              <a:gd name="connsiteX3" fmla="*/ 6055050 w 6089161"/>
              <a:gd name="connsiteY3" fmla="*/ 6737419 h 6858001"/>
              <a:gd name="connsiteX4" fmla="*/ 6089161 w 6089161"/>
              <a:gd name="connsiteY4" fmla="*/ 6858001 h 6858001"/>
              <a:gd name="connsiteX5" fmla="*/ 0 w 6089161"/>
              <a:gd name="connsiteY5" fmla="*/ 6858001 h 6858001"/>
              <a:gd name="connsiteX0" fmla="*/ 0 w 6089161"/>
              <a:gd name="connsiteY0" fmla="*/ 0 h 6858001"/>
              <a:gd name="connsiteX1" fmla="*/ 2099937 w 6089161"/>
              <a:gd name="connsiteY1" fmla="*/ 9525 h 6858001"/>
              <a:gd name="connsiteX2" fmla="*/ 2349437 w 6089161"/>
              <a:gd name="connsiteY2" fmla="*/ 297884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38037 w 6089161"/>
              <a:gd name="connsiteY1" fmla="*/ 0 h 6858001"/>
              <a:gd name="connsiteX2" fmla="*/ 2349437 w 6089161"/>
              <a:gd name="connsiteY2" fmla="*/ 297884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38037 w 6089161"/>
              <a:gd name="connsiteY1" fmla="*/ 0 h 6858001"/>
              <a:gd name="connsiteX2" fmla="*/ 2378012 w 6089161"/>
              <a:gd name="connsiteY2" fmla="*/ 288359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65724 w 6089161"/>
              <a:gd name="connsiteY3" fmla="*/ 6733861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65724 w 6089161"/>
              <a:gd name="connsiteY3" fmla="*/ 6733861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65724 w 6089161"/>
              <a:gd name="connsiteY3" fmla="*/ 6733861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65724 w 6089161"/>
              <a:gd name="connsiteY3" fmla="*/ 6733861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65724 w 6089161"/>
              <a:gd name="connsiteY3" fmla="*/ 6733861 h 6858001"/>
              <a:gd name="connsiteX4" fmla="*/ 6089161 w 6089161"/>
              <a:gd name="connsiteY4" fmla="*/ 6858001 h 6858001"/>
              <a:gd name="connsiteX5" fmla="*/ 0 w 6089161"/>
              <a:gd name="connsiteY5" fmla="*/ 6858001 h 6858001"/>
              <a:gd name="connsiteX6" fmla="*/ 0 w 6089161"/>
              <a:gd name="connsiteY6"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9161" h="6858001">
                <a:moveTo>
                  <a:pt x="0" y="0"/>
                </a:moveTo>
                <a:lnTo>
                  <a:pt x="2109462" y="0"/>
                </a:lnTo>
                <a:cubicBezTo>
                  <a:pt x="2257600" y="136116"/>
                  <a:pt x="2278881" y="189153"/>
                  <a:pt x="2378012" y="288359"/>
                </a:cubicBezTo>
                <a:cubicBezTo>
                  <a:pt x="3988653" y="1900213"/>
                  <a:pt x="5534153" y="4505295"/>
                  <a:pt x="6065724" y="6733861"/>
                </a:cubicBezTo>
                <a:lnTo>
                  <a:pt x="6089161" y="6858001"/>
                </a:lnTo>
                <a:lnTo>
                  <a:pt x="0" y="6858001"/>
                </a:lnTo>
                <a:lnTo>
                  <a:pt x="0" y="0"/>
                </a:lnTo>
                <a:close/>
              </a:path>
            </a:pathLst>
          </a:custGeom>
          <a:solidFill>
            <a:schemeClr val="bg2"/>
          </a:solidFill>
        </p:spPr>
        <p:txBody>
          <a:bodyPr wrap="square">
            <a:noAutofit/>
          </a:bodyPr>
          <a:lstStyle/>
          <a:p>
            <a:r>
              <a:rPr lang="en-US"/>
              <a:t>Click icon to add picture</a:t>
            </a:r>
          </a:p>
        </p:txBody>
      </p:sp>
    </p:spTree>
    <p:extLst>
      <p:ext uri="{BB962C8B-B14F-4D97-AF65-F5344CB8AC3E}">
        <p14:creationId xmlns:p14="http://schemas.microsoft.com/office/powerpoint/2010/main" val="3542304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A1843D4-BC6A-5DE3-7220-C4F9AEFD2706}"/>
              </a:ext>
            </a:extLst>
          </p:cNvPr>
          <p:cNvSpPr>
            <a:spLocks noGrp="1" noRot="1" noMove="1" noResize="1" noEditPoints="1" noAdjustHandles="1" noChangeArrowheads="1" noChangeShapeType="1"/>
          </p:cNvSpPr>
          <p:nvPr>
            <p:ph type="pic" sz="quarter" idx="11"/>
          </p:nvPr>
        </p:nvSpPr>
        <p:spPr>
          <a:xfrm>
            <a:off x="5513033" y="0"/>
            <a:ext cx="6678967" cy="6858000"/>
          </a:xfrm>
          <a:custGeom>
            <a:avLst/>
            <a:gdLst>
              <a:gd name="connsiteX0" fmla="*/ 3706069 w 6678967"/>
              <a:gd name="connsiteY0" fmla="*/ 0 h 6858000"/>
              <a:gd name="connsiteX1" fmla="*/ 6678967 w 6678967"/>
              <a:gd name="connsiteY1" fmla="*/ 0 h 6858000"/>
              <a:gd name="connsiteX2" fmla="*/ 6678967 w 6678967"/>
              <a:gd name="connsiteY2" fmla="*/ 6849123 h 6858000"/>
              <a:gd name="connsiteX3" fmla="*/ 0 w 667896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8967" h="6858000">
                <a:moveTo>
                  <a:pt x="3706069" y="0"/>
                </a:moveTo>
                <a:lnTo>
                  <a:pt x="6678967" y="0"/>
                </a:lnTo>
                <a:lnTo>
                  <a:pt x="6678967" y="6849123"/>
                </a:lnTo>
                <a:lnTo>
                  <a:pt x="0" y="6858000"/>
                </a:lnTo>
                <a:close/>
              </a:path>
            </a:pathLst>
          </a:custGeom>
          <a:solidFill>
            <a:schemeClr val="tx1">
              <a:lumMod val="20000"/>
              <a:lumOff val="80000"/>
            </a:schemeClr>
          </a:solidFill>
        </p:spPr>
        <p:txBody>
          <a:bodyPr wrap="square">
            <a:noAutofit/>
          </a:bodyPr>
          <a:lstStyle>
            <a:lvl1pPr>
              <a:defRPr>
                <a:solidFill>
                  <a:sysClr val="windowText" lastClr="000000"/>
                </a:solidFill>
              </a:defRPr>
            </a:lvl1pPr>
          </a:lstStyle>
          <a:p>
            <a:r>
              <a:rPr lang="en-US"/>
              <a:t>Click icon to add picture</a:t>
            </a:r>
          </a:p>
        </p:txBody>
      </p:sp>
      <p:sp>
        <p:nvSpPr>
          <p:cNvPr id="18" name="Title 17">
            <a:extLst>
              <a:ext uri="{FF2B5EF4-FFF2-40B4-BE49-F238E27FC236}">
                <a16:creationId xmlns:a16="http://schemas.microsoft.com/office/drawing/2014/main" id="{6BA0A3D2-F632-C2DF-8A8F-696854DDC607}"/>
              </a:ext>
            </a:extLst>
          </p:cNvPr>
          <p:cNvSpPr>
            <a:spLocks noGrp="1"/>
          </p:cNvSpPr>
          <p:nvPr>
            <p:ph type="title"/>
          </p:nvPr>
        </p:nvSpPr>
        <p:spPr>
          <a:xfrm>
            <a:off x="723900" y="1000125"/>
            <a:ext cx="5857875" cy="2314575"/>
          </a:xfrm>
        </p:spPr>
        <p:txBody>
          <a:bodyPr anchor="b"/>
          <a:lstStyle>
            <a:lvl1pPr>
              <a:defRPr>
                <a:solidFill>
                  <a:schemeClr val="bg1"/>
                </a:solidFill>
              </a:defRPr>
            </a:lvl1pPr>
          </a:lstStyle>
          <a:p>
            <a:r>
              <a:rPr lang="en-US"/>
              <a:t>Click to edit Master title style</a:t>
            </a:r>
          </a:p>
        </p:txBody>
      </p:sp>
      <p:sp>
        <p:nvSpPr>
          <p:cNvPr id="20" name="Text Placeholder 19">
            <a:extLst>
              <a:ext uri="{FF2B5EF4-FFF2-40B4-BE49-F238E27FC236}">
                <a16:creationId xmlns:a16="http://schemas.microsoft.com/office/drawing/2014/main" id="{18406572-6401-3706-3603-8C0AF885FEF3}"/>
              </a:ext>
            </a:extLst>
          </p:cNvPr>
          <p:cNvSpPr>
            <a:spLocks noGrp="1"/>
          </p:cNvSpPr>
          <p:nvPr>
            <p:ph type="body" sz="quarter" idx="12" hasCustomPrompt="1"/>
          </p:nvPr>
        </p:nvSpPr>
        <p:spPr>
          <a:xfrm>
            <a:off x="723900" y="3619500"/>
            <a:ext cx="5295901" cy="1314450"/>
          </a:xfrm>
        </p:spPr>
        <p:txBody>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subtitle style</a:t>
            </a:r>
          </a:p>
          <a:p>
            <a:pPr lvl="0"/>
            <a:endParaRPr lang="en-US"/>
          </a:p>
        </p:txBody>
      </p:sp>
      <p:pic>
        <p:nvPicPr>
          <p:cNvPr id="21" name="Picture 20">
            <a:extLst>
              <a:ext uri="{FF2B5EF4-FFF2-40B4-BE49-F238E27FC236}">
                <a16:creationId xmlns:a16="http://schemas.microsoft.com/office/drawing/2014/main" id="{D3BE6AA2-E30B-9B6A-6954-AE3F825943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4516" y="5794882"/>
            <a:ext cx="1530874" cy="777875"/>
          </a:xfrm>
          <a:prstGeom prst="rect">
            <a:avLst/>
          </a:prstGeom>
        </p:spPr>
      </p:pic>
    </p:spTree>
    <p:extLst>
      <p:ext uri="{BB962C8B-B14F-4D97-AF65-F5344CB8AC3E}">
        <p14:creationId xmlns:p14="http://schemas.microsoft.com/office/powerpoint/2010/main" val="1799361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06325" y="2028558"/>
            <a:ext cx="8585675" cy="4829442"/>
          </a:xfrm>
          <a:prstGeom prst="rect">
            <a:avLst/>
          </a:prstGeom>
        </p:spPr>
      </p:pic>
      <p:sp>
        <p:nvSpPr>
          <p:cNvPr id="2" name="Title 1"/>
          <p:cNvSpPr>
            <a:spLocks noGrp="1"/>
          </p:cNvSpPr>
          <p:nvPr>
            <p:ph type="ctrTitle"/>
          </p:nvPr>
        </p:nvSpPr>
        <p:spPr>
          <a:xfrm>
            <a:off x="733424" y="950913"/>
            <a:ext cx="10753725" cy="2220912"/>
          </a:xfrm>
        </p:spPr>
        <p:txBody>
          <a:bodyPr anchor="b">
            <a:normAutofit/>
          </a:bodyPr>
          <a:lstStyle>
            <a:lvl1pPr algn="l">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733424" y="3446258"/>
            <a:ext cx="8039101" cy="1811542"/>
          </a:xfrm>
        </p:spPr>
        <p:txBody>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3387" y="5691187"/>
            <a:ext cx="1530874" cy="777875"/>
          </a:xfrm>
          <a:prstGeom prst="rect">
            <a:avLst/>
          </a:prstGeom>
        </p:spPr>
      </p:pic>
    </p:spTree>
    <p:extLst>
      <p:ext uri="{BB962C8B-B14F-4D97-AF65-F5344CB8AC3E}">
        <p14:creationId xmlns:p14="http://schemas.microsoft.com/office/powerpoint/2010/main" val="2574684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838200" y="6356350"/>
            <a:ext cx="7315200" cy="365125"/>
          </a:xfrm>
          <a:prstGeom prst="rect">
            <a:avLst/>
          </a:prstGeom>
        </p:spPr>
        <p:txBody>
          <a:bodyPr/>
          <a:lstStyle/>
          <a:p>
            <a:endParaRPr lang="en-US"/>
          </a:p>
        </p:txBody>
      </p:sp>
    </p:spTree>
    <p:extLst>
      <p:ext uri="{BB962C8B-B14F-4D97-AF65-F5344CB8AC3E}">
        <p14:creationId xmlns:p14="http://schemas.microsoft.com/office/powerpoint/2010/main" val="865358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838200" y="6356350"/>
            <a:ext cx="7315200" cy="365125"/>
          </a:xfrm>
          <a:prstGeom prst="rect">
            <a:avLst/>
          </a:prstGeom>
        </p:spPr>
        <p:txBody>
          <a:bodyPr/>
          <a:lstStyle/>
          <a:p>
            <a:endParaRPr lang="en-US"/>
          </a:p>
        </p:txBody>
      </p:sp>
      <p:pic>
        <p:nvPicPr>
          <p:cNvPr id="10" name="Picture 9" descr="A blue and orange logo&#10;&#10;AI-generated content may be incorrect.">
            <a:extLst>
              <a:ext uri="{FF2B5EF4-FFF2-40B4-BE49-F238E27FC236}">
                <a16:creationId xmlns:a16="http://schemas.microsoft.com/office/drawing/2014/main" id="{CA3C9960-1C2D-D3A6-672D-CDC7745E84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3722" y="6230231"/>
            <a:ext cx="861133" cy="410436"/>
          </a:xfrm>
          <a:prstGeom prst="rect">
            <a:avLst/>
          </a:prstGeom>
        </p:spPr>
      </p:pic>
    </p:spTree>
    <p:extLst>
      <p:ext uri="{BB962C8B-B14F-4D97-AF65-F5344CB8AC3E}">
        <p14:creationId xmlns:p14="http://schemas.microsoft.com/office/powerpoint/2010/main" val="2959791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1974" y="1013506"/>
            <a:ext cx="3286125" cy="4830989"/>
          </a:xfrm>
        </p:spPr>
        <p:txBody>
          <a:bodyPr/>
          <a:lstStyle>
            <a:lvl1pPr>
              <a:defRPr>
                <a:solidFill>
                  <a:schemeClr val="accent2"/>
                </a:solidFill>
              </a:defRPr>
            </a:lvl1pPr>
          </a:lstStyle>
          <a:p>
            <a:r>
              <a:rPr lang="en-US"/>
              <a:t>Click to edit Master title style</a:t>
            </a:r>
          </a:p>
        </p:txBody>
      </p:sp>
      <p:sp>
        <p:nvSpPr>
          <p:cNvPr id="3" name="Content Placeholder 2"/>
          <p:cNvSpPr>
            <a:spLocks noGrp="1"/>
          </p:cNvSpPr>
          <p:nvPr>
            <p:ph idx="1"/>
          </p:nvPr>
        </p:nvSpPr>
        <p:spPr>
          <a:xfrm>
            <a:off x="5457824" y="1013506"/>
            <a:ext cx="5895976" cy="4830989"/>
          </a:xfrm>
        </p:spPr>
        <p:txBody>
          <a:bodyPr anchor="ct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38971" y="6048708"/>
            <a:ext cx="1202871" cy="611460"/>
          </a:xfrm>
          <a:prstGeom prst="rect">
            <a:avLst/>
          </a:prstGeom>
        </p:spPr>
      </p:pic>
    </p:spTree>
    <p:extLst>
      <p:ext uri="{BB962C8B-B14F-4D97-AF65-F5344CB8AC3E}">
        <p14:creationId xmlns:p14="http://schemas.microsoft.com/office/powerpoint/2010/main" val="3973244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57824" y="365125"/>
            <a:ext cx="5895975" cy="1325563"/>
          </a:xfrm>
        </p:spPr>
        <p:txBody>
          <a:bodyPr/>
          <a:lstStyle>
            <a:lvl1pPr>
              <a:defRPr>
                <a:solidFill>
                  <a:schemeClr val="accent2"/>
                </a:solidFill>
              </a:defRPr>
            </a:lvl1pPr>
          </a:lstStyle>
          <a:p>
            <a:r>
              <a:rPr lang="en-US"/>
              <a:t>Click to edit Master title style</a:t>
            </a:r>
          </a:p>
        </p:txBody>
      </p:sp>
      <p:sp>
        <p:nvSpPr>
          <p:cNvPr id="3" name="Content Placeholder 2"/>
          <p:cNvSpPr>
            <a:spLocks noGrp="1"/>
          </p:cNvSpPr>
          <p:nvPr>
            <p:ph idx="1"/>
          </p:nvPr>
        </p:nvSpPr>
        <p:spPr>
          <a:xfrm>
            <a:off x="5457824" y="1825625"/>
            <a:ext cx="5895976" cy="4018870"/>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0"/>
          </p:nvPr>
        </p:nvSpPr>
        <p:spPr>
          <a:xfrm>
            <a:off x="419100" y="967695"/>
            <a:ext cx="3209925" cy="4876800"/>
          </a:xfrm>
        </p:spPr>
        <p:txBody>
          <a:bodyPr/>
          <a:lstStyle/>
          <a:p>
            <a:r>
              <a:rPr lang="en-US"/>
              <a:t>Click icon to add picture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38971" y="6048708"/>
            <a:ext cx="1202871" cy="611460"/>
          </a:xfrm>
          <a:prstGeom prst="rect">
            <a:avLst/>
          </a:prstGeom>
        </p:spPr>
      </p:pic>
    </p:spTree>
    <p:extLst>
      <p:ext uri="{BB962C8B-B14F-4D97-AF65-F5344CB8AC3E}">
        <p14:creationId xmlns:p14="http://schemas.microsoft.com/office/powerpoint/2010/main" val="4237952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723" y="0"/>
            <a:ext cx="11581215" cy="6858000"/>
          </a:xfrm>
          <a:prstGeom prst="rect">
            <a:avLst/>
          </a:prstGeom>
          <a:blipFill>
            <a:blip r:embed="rId3" cstate="screen">
              <a:extLst>
                <a:ext uri="{28A0092B-C50C-407E-A947-70E740481C1C}">
                  <a14:useLocalDpi xmlns:a14="http://schemas.microsoft.com/office/drawing/2010/main"/>
                </a:ext>
              </a:extLst>
            </a:blip>
            <a:stretch>
              <a:fillRect/>
            </a:stretch>
          </a:blipFill>
        </p:spPr>
      </p:pic>
      <p:sp>
        <p:nvSpPr>
          <p:cNvPr id="2" name="Title 1"/>
          <p:cNvSpPr>
            <a:spLocks noGrp="1"/>
          </p:cNvSpPr>
          <p:nvPr>
            <p:ph type="title"/>
          </p:nvPr>
        </p:nvSpPr>
        <p:spPr>
          <a:xfrm>
            <a:off x="476250" y="553463"/>
            <a:ext cx="5895975" cy="1325563"/>
          </a:xfrm>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a:xfrm>
            <a:off x="476249" y="2013963"/>
            <a:ext cx="5895976" cy="4018870"/>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9317" y="6140064"/>
            <a:ext cx="1023154" cy="520104"/>
          </a:xfrm>
          <a:prstGeom prst="rect">
            <a:avLst/>
          </a:prstGeom>
        </p:spPr>
      </p:pic>
      <p:sp>
        <p:nvSpPr>
          <p:cNvPr id="10" name="Picture Placeholder 47"/>
          <p:cNvSpPr>
            <a:spLocks noGrp="1"/>
          </p:cNvSpPr>
          <p:nvPr>
            <p:ph type="pic" sz="quarter" idx="10"/>
          </p:nvPr>
        </p:nvSpPr>
        <p:spPr>
          <a:xfrm>
            <a:off x="7116763" y="0"/>
            <a:ext cx="5075237" cy="6858000"/>
          </a:xfrm>
          <a:custGeom>
            <a:avLst/>
            <a:gdLst>
              <a:gd name="connsiteX0" fmla="*/ 1033963 w 5075237"/>
              <a:gd name="connsiteY0" fmla="*/ 0 h 6858000"/>
              <a:gd name="connsiteX1" fmla="*/ 5075237 w 5075237"/>
              <a:gd name="connsiteY1" fmla="*/ 0 h 6858000"/>
              <a:gd name="connsiteX2" fmla="*/ 5075237 w 5075237"/>
              <a:gd name="connsiteY2" fmla="*/ 6858000 h 6858000"/>
              <a:gd name="connsiteX3" fmla="*/ 1114496 w 5075237"/>
              <a:gd name="connsiteY3" fmla="*/ 6858000 h 6858000"/>
              <a:gd name="connsiteX4" fmla="*/ 1026237 w 5075237"/>
              <a:gd name="connsiteY4" fmla="*/ 6733886 h 6858000"/>
              <a:gd name="connsiteX5" fmla="*/ 7261 w 5075237"/>
              <a:gd name="connsiteY5" fmla="*/ 3681766 h 6858000"/>
              <a:gd name="connsiteX6" fmla="*/ 0 w 5075237"/>
              <a:gd name="connsiteY6" fmla="*/ 3394641 h 6858000"/>
              <a:gd name="connsiteX7" fmla="*/ 0 w 5075237"/>
              <a:gd name="connsiteY7" fmla="*/ 3350111 h 6858000"/>
              <a:gd name="connsiteX8" fmla="*/ 7261 w 5075237"/>
              <a:gd name="connsiteY8" fmla="*/ 3062986 h 6858000"/>
              <a:gd name="connsiteX9" fmla="*/ 1026237 w 5075237"/>
              <a:gd name="connsiteY9" fmla="*/ 108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75237" h="6858000">
                <a:moveTo>
                  <a:pt x="1033963" y="0"/>
                </a:moveTo>
                <a:lnTo>
                  <a:pt x="5075237" y="0"/>
                </a:lnTo>
                <a:lnTo>
                  <a:pt x="5075237" y="6858000"/>
                </a:lnTo>
                <a:lnTo>
                  <a:pt x="1114496" y="6858000"/>
                </a:lnTo>
                <a:lnTo>
                  <a:pt x="1026237" y="6733886"/>
                </a:lnTo>
                <a:cubicBezTo>
                  <a:pt x="431991" y="5854288"/>
                  <a:pt x="64399" y="4808981"/>
                  <a:pt x="7261" y="3681766"/>
                </a:cubicBezTo>
                <a:lnTo>
                  <a:pt x="0" y="3394641"/>
                </a:lnTo>
                <a:lnTo>
                  <a:pt x="0" y="3350111"/>
                </a:lnTo>
                <a:lnTo>
                  <a:pt x="7261" y="3062986"/>
                </a:lnTo>
                <a:cubicBezTo>
                  <a:pt x="64399" y="1935772"/>
                  <a:pt x="431991" y="890465"/>
                  <a:pt x="1026237" y="10866"/>
                </a:cubicBezTo>
                <a:close/>
              </a:path>
            </a:pathLst>
          </a:custGeom>
          <a:solidFill>
            <a:schemeClr val="tx1">
              <a:lumMod val="20000"/>
              <a:lumOff val="80000"/>
            </a:schemeClr>
          </a:solidFill>
        </p:spPr>
        <p:txBody>
          <a:bodyPr wrap="square" anchor="ctr" anchorCtr="0">
            <a:noAutofit/>
          </a:bodyPr>
          <a:lstStyle>
            <a:lvl1pPr algn="ctr">
              <a:defRPr/>
            </a:lvl1pPr>
          </a:lstStyle>
          <a:p>
            <a:r>
              <a:rPr lang="en-US"/>
              <a:t>Click icon to add picture</a:t>
            </a:r>
          </a:p>
        </p:txBody>
      </p:sp>
    </p:spTree>
    <p:extLst>
      <p:ext uri="{BB962C8B-B14F-4D97-AF65-F5344CB8AC3E}">
        <p14:creationId xmlns:p14="http://schemas.microsoft.com/office/powerpoint/2010/main" val="1942593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50" y="553463"/>
            <a:ext cx="5895975" cy="1325563"/>
          </a:xfrm>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a:xfrm>
            <a:off x="476249" y="2013963"/>
            <a:ext cx="5895976" cy="4018870"/>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6249" y="6167770"/>
            <a:ext cx="1023154" cy="520104"/>
          </a:xfrm>
          <a:prstGeom prst="rect">
            <a:avLst/>
          </a:prstGeom>
        </p:spPr>
      </p:pic>
      <p:sp>
        <p:nvSpPr>
          <p:cNvPr id="5" name="Picture Placeholder 4">
            <a:extLst>
              <a:ext uri="{FF2B5EF4-FFF2-40B4-BE49-F238E27FC236}">
                <a16:creationId xmlns:a16="http://schemas.microsoft.com/office/drawing/2014/main" id="{2C3F5C24-4485-6C97-8767-BC2E5068EEB5}"/>
              </a:ext>
            </a:extLst>
          </p:cNvPr>
          <p:cNvSpPr>
            <a:spLocks noGrp="1"/>
          </p:cNvSpPr>
          <p:nvPr>
            <p:ph type="pic" sz="quarter" idx="10"/>
          </p:nvPr>
        </p:nvSpPr>
        <p:spPr>
          <a:xfrm>
            <a:off x="7151427" y="553463"/>
            <a:ext cx="4564323" cy="5479370"/>
          </a:xfrm>
        </p:spPr>
        <p:txBody>
          <a:bodyPr/>
          <a:lstStyle/>
          <a:p>
            <a:r>
              <a:rPr lang="en-US"/>
              <a:t>Click icon to add picture</a:t>
            </a:r>
          </a:p>
        </p:txBody>
      </p:sp>
    </p:spTree>
    <p:extLst>
      <p:ext uri="{BB962C8B-B14F-4D97-AF65-F5344CB8AC3E}">
        <p14:creationId xmlns:p14="http://schemas.microsoft.com/office/powerpoint/2010/main" val="306475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50" y="553463"/>
            <a:ext cx="6448425" cy="1325563"/>
          </a:xfrm>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a:xfrm>
            <a:off x="476249" y="2013963"/>
            <a:ext cx="6448424" cy="4018870"/>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6249" y="6167770"/>
            <a:ext cx="1023154" cy="520104"/>
          </a:xfrm>
          <a:prstGeom prst="rect">
            <a:avLst/>
          </a:prstGeom>
        </p:spPr>
      </p:pic>
      <p:sp>
        <p:nvSpPr>
          <p:cNvPr id="14" name="Picture Placeholder 4">
            <a:extLst>
              <a:ext uri="{FF2B5EF4-FFF2-40B4-BE49-F238E27FC236}">
                <a16:creationId xmlns:a16="http://schemas.microsoft.com/office/drawing/2014/main" id="{5C671E7D-A2D2-2668-B776-669953CB4E7E}"/>
              </a:ext>
            </a:extLst>
          </p:cNvPr>
          <p:cNvSpPr>
            <a:spLocks noGrp="1"/>
          </p:cNvSpPr>
          <p:nvPr>
            <p:ph type="pic" sz="quarter" idx="10"/>
          </p:nvPr>
        </p:nvSpPr>
        <p:spPr>
          <a:xfrm>
            <a:off x="7151427" y="553463"/>
            <a:ext cx="4564323" cy="5479370"/>
          </a:xfrm>
        </p:spPr>
        <p:txBody>
          <a:bodyPr/>
          <a:lstStyle/>
          <a:p>
            <a:r>
              <a:rPr lang="en-US"/>
              <a:t>Click icon to add picture</a:t>
            </a:r>
          </a:p>
        </p:txBody>
      </p:sp>
    </p:spTree>
    <p:extLst>
      <p:ext uri="{BB962C8B-B14F-4D97-AF65-F5344CB8AC3E}">
        <p14:creationId xmlns:p14="http://schemas.microsoft.com/office/powerpoint/2010/main" val="2330899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4515" y="950913"/>
            <a:ext cx="6077051" cy="2220912"/>
          </a:xfrm>
        </p:spPr>
        <p:txBody>
          <a:bodyPr anchor="b">
            <a:normAutofit/>
          </a:bodyPr>
          <a:lstStyle>
            <a:lvl1pPr algn="ctr">
              <a:defRPr sz="5400">
                <a:solidFill>
                  <a:schemeClr val="bg1"/>
                </a:solidFill>
              </a:defRPr>
            </a:lvl1pPr>
          </a:lstStyle>
          <a:p>
            <a:r>
              <a:rPr lang="en-US"/>
              <a:t>Click to edit Master title style</a:t>
            </a:r>
          </a:p>
        </p:txBody>
      </p:sp>
      <p:sp>
        <p:nvSpPr>
          <p:cNvPr id="3" name="Subtitle 2"/>
          <p:cNvSpPr>
            <a:spLocks noGrp="1"/>
          </p:cNvSpPr>
          <p:nvPr>
            <p:ph type="subTitle" idx="1"/>
          </p:nvPr>
        </p:nvSpPr>
        <p:spPr>
          <a:xfrm>
            <a:off x="804516" y="3446258"/>
            <a:ext cx="6077050" cy="181154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4516" y="5794882"/>
            <a:ext cx="1530874" cy="777875"/>
          </a:xfrm>
          <a:prstGeom prst="rect">
            <a:avLst/>
          </a:prstGeom>
        </p:spPr>
      </p:pic>
    </p:spTree>
    <p:extLst>
      <p:ext uri="{BB962C8B-B14F-4D97-AF65-F5344CB8AC3E}">
        <p14:creationId xmlns:p14="http://schemas.microsoft.com/office/powerpoint/2010/main" val="363107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C12C75D-5C27-3ABC-B261-AF3DD44ED21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3576277"/>
          </a:xfrm>
          <a:prstGeom prst="rect">
            <a:avLst/>
          </a:prstGeom>
        </p:spPr>
      </p:pic>
      <p:pic>
        <p:nvPicPr>
          <p:cNvPr id="5" name="Picture 4" descr="A blue and white rectangle&#10;&#10;AI-generated content may be incorrect.">
            <a:extLst>
              <a:ext uri="{FF2B5EF4-FFF2-40B4-BE49-F238E27FC236}">
                <a16:creationId xmlns:a16="http://schemas.microsoft.com/office/drawing/2014/main" id="{E03FE7DD-0C88-98CF-DB4C-E36D7250CA79}"/>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rcRect/>
          <a:stretch>
            <a:fillRect/>
          </a:stretch>
        </p:blipFill>
        <p:spPr>
          <a:xfrm>
            <a:off x="3552" y="2272307"/>
            <a:ext cx="12188448" cy="4585409"/>
          </a:xfrm>
          <a:prstGeom prst="rect">
            <a:avLst/>
          </a:prstGeom>
        </p:spPr>
      </p:pic>
      <p:sp>
        <p:nvSpPr>
          <p:cNvPr id="2" name="Title 1"/>
          <p:cNvSpPr>
            <a:spLocks noGrp="1"/>
          </p:cNvSpPr>
          <p:nvPr>
            <p:ph type="title"/>
          </p:nvPr>
        </p:nvSpPr>
        <p:spPr>
          <a:xfrm>
            <a:off x="831850" y="3011186"/>
            <a:ext cx="10515600" cy="1647825"/>
          </a:xfrm>
        </p:spPr>
        <p:txBody>
          <a:bodyPr anchor="b"/>
          <a:lstStyle>
            <a:lvl1pPr algn="ct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4906662"/>
            <a:ext cx="10515600" cy="971550"/>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9510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5" name="Picture 4" descr="A blue and white rectangle&#10;&#10;AI-generated content may be incorrect.">
            <a:extLst>
              <a:ext uri="{FF2B5EF4-FFF2-40B4-BE49-F238E27FC236}">
                <a16:creationId xmlns:a16="http://schemas.microsoft.com/office/drawing/2014/main" id="{E03FE7DD-0C88-98CF-DB4C-E36D7250CA79}"/>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a:fillRect/>
          </a:stretch>
        </p:blipFill>
        <p:spPr>
          <a:xfrm>
            <a:off x="3552" y="2272307"/>
            <a:ext cx="12188448" cy="4585409"/>
          </a:xfrm>
          <a:prstGeom prst="rect">
            <a:avLst/>
          </a:prstGeom>
        </p:spPr>
      </p:pic>
      <p:sp>
        <p:nvSpPr>
          <p:cNvPr id="2" name="Title 1"/>
          <p:cNvSpPr>
            <a:spLocks noGrp="1"/>
          </p:cNvSpPr>
          <p:nvPr>
            <p:ph type="title"/>
          </p:nvPr>
        </p:nvSpPr>
        <p:spPr>
          <a:xfrm>
            <a:off x="831850" y="3011186"/>
            <a:ext cx="10515600" cy="1647825"/>
          </a:xfrm>
        </p:spPr>
        <p:txBody>
          <a:bodyPr anchor="b"/>
          <a:lstStyle>
            <a:lvl1pPr algn="ct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4906662"/>
            <a:ext cx="10515600" cy="971550"/>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Picture Placeholder 5">
            <a:extLst>
              <a:ext uri="{FF2B5EF4-FFF2-40B4-BE49-F238E27FC236}">
                <a16:creationId xmlns:a16="http://schemas.microsoft.com/office/drawing/2014/main" id="{6FB68251-81A3-86CD-C986-239F3E1FB797}"/>
              </a:ext>
            </a:extLst>
          </p:cNvPr>
          <p:cNvSpPr>
            <a:spLocks noGrp="1"/>
          </p:cNvSpPr>
          <p:nvPr>
            <p:ph type="pic" sz="quarter" idx="10"/>
          </p:nvPr>
        </p:nvSpPr>
        <p:spPr>
          <a:xfrm>
            <a:off x="0" y="0"/>
            <a:ext cx="12192000" cy="2271713"/>
          </a:xfrm>
          <a:solidFill>
            <a:schemeClr val="bg1">
              <a:lumMod val="95000"/>
            </a:schemeClr>
          </a:solidFill>
        </p:spPr>
        <p:txBody>
          <a:bodyPr/>
          <a:lstStyle/>
          <a:p>
            <a:r>
              <a:rPr lang="en-US"/>
              <a:t>Click icon to add picture</a:t>
            </a:r>
          </a:p>
        </p:txBody>
      </p:sp>
    </p:spTree>
    <p:extLst>
      <p:ext uri="{BB962C8B-B14F-4D97-AF65-F5344CB8AC3E}">
        <p14:creationId xmlns:p14="http://schemas.microsoft.com/office/powerpoint/2010/main" val="2196419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838200" y="6356350"/>
            <a:ext cx="7315200" cy="365125"/>
          </a:xfrm>
          <a:prstGeom prst="rect">
            <a:avLst/>
          </a:prstGeom>
        </p:spPr>
        <p:txBody>
          <a:bodyPr/>
          <a:lstStyle/>
          <a:p>
            <a:endParaRPr lang="en-US"/>
          </a:p>
        </p:txBody>
      </p:sp>
      <p:pic>
        <p:nvPicPr>
          <p:cNvPr id="5" name="Picture 4" descr="A blue and orange logo&#10;&#10;AI-generated content may be incorrect.">
            <a:extLst>
              <a:ext uri="{FF2B5EF4-FFF2-40B4-BE49-F238E27FC236}">
                <a16:creationId xmlns:a16="http://schemas.microsoft.com/office/drawing/2014/main" id="{F0960200-EC04-3CD7-BE23-3A20936035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3722" y="6230231"/>
            <a:ext cx="861133" cy="410436"/>
          </a:xfrm>
          <a:prstGeom prst="rect">
            <a:avLst/>
          </a:prstGeom>
        </p:spPr>
      </p:pic>
    </p:spTree>
    <p:extLst>
      <p:ext uri="{BB962C8B-B14F-4D97-AF65-F5344CB8AC3E}">
        <p14:creationId xmlns:p14="http://schemas.microsoft.com/office/powerpoint/2010/main" val="1868824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225550"/>
          </a:xfrm>
        </p:spPr>
        <p:txBody>
          <a:bodyPr/>
          <a:lstStyle>
            <a:lvl1pPr>
              <a:defRPr>
                <a:solidFill>
                  <a:schemeClr val="accent6"/>
                </a:solidFill>
              </a:defRPr>
            </a:lvl1pPr>
          </a:lstStyle>
          <a:p>
            <a:r>
              <a:rPr lang="en-US"/>
              <a:t>Click to edit Master title style</a:t>
            </a:r>
          </a:p>
        </p:txBody>
      </p:sp>
      <p:sp>
        <p:nvSpPr>
          <p:cNvPr id="3" name="Text Placeholder 2"/>
          <p:cNvSpPr>
            <a:spLocks noGrp="1"/>
          </p:cNvSpPr>
          <p:nvPr>
            <p:ph type="body" idx="1"/>
          </p:nvPr>
        </p:nvSpPr>
        <p:spPr>
          <a:xfrm>
            <a:off x="839788" y="1858587"/>
            <a:ext cx="4960511" cy="738187"/>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729551"/>
            <a:ext cx="4960511" cy="3460111"/>
          </a:xfrm>
        </p:spPr>
        <p:txBody>
          <a:bodyPr>
            <a:normAutofit/>
          </a:bodyPr>
          <a:lstStyle>
            <a:lvl1pPr>
              <a:lnSpc>
                <a:spcPct val="100000"/>
              </a:lnSpc>
              <a:spcBef>
                <a:spcPts val="0"/>
              </a:spcBef>
              <a:spcAft>
                <a:spcPts val="600"/>
              </a:spcAft>
              <a:buClr>
                <a:schemeClr val="accent4"/>
              </a:buClr>
              <a:defRPr sz="1800"/>
            </a:lvl1pPr>
            <a:lvl2pPr>
              <a:lnSpc>
                <a:spcPct val="100000"/>
              </a:lnSpc>
              <a:spcBef>
                <a:spcPts val="0"/>
              </a:spcBef>
              <a:spcAft>
                <a:spcPts val="600"/>
              </a:spcAft>
              <a:buClr>
                <a:schemeClr val="accent4"/>
              </a:buClr>
              <a:defRPr sz="1800"/>
            </a:lvl2pPr>
            <a:lvl3pPr>
              <a:lnSpc>
                <a:spcPct val="100000"/>
              </a:lnSpc>
              <a:spcBef>
                <a:spcPts val="0"/>
              </a:spcBef>
              <a:spcAft>
                <a:spcPts val="600"/>
              </a:spcAft>
              <a:buClr>
                <a:schemeClr val="accent4"/>
              </a:buClr>
              <a:defRPr sz="1800"/>
            </a:lvl3pPr>
            <a:lvl4pPr>
              <a:lnSpc>
                <a:spcPct val="100000"/>
              </a:lnSpc>
              <a:spcBef>
                <a:spcPts val="0"/>
              </a:spcBef>
              <a:spcAft>
                <a:spcPts val="600"/>
              </a:spcAft>
              <a:buClr>
                <a:schemeClr val="accent4"/>
              </a:buClr>
              <a:defRPr sz="1800"/>
            </a:lvl4pPr>
            <a:lvl5pPr>
              <a:lnSpc>
                <a:spcPct val="100000"/>
              </a:lnSpc>
              <a:spcBef>
                <a:spcPts val="0"/>
              </a:spcBef>
              <a:spcAft>
                <a:spcPts val="600"/>
              </a:spcAft>
              <a:buClr>
                <a:schemeClr val="accent4"/>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1703" y="1858587"/>
            <a:ext cx="4984940" cy="738187"/>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1703" y="2729551"/>
            <a:ext cx="4984940" cy="3460112"/>
          </a:xfrm>
        </p:spPr>
        <p:txBody>
          <a:bodyPr>
            <a:normAutofit/>
          </a:bodyPr>
          <a:lstStyle>
            <a:lvl1pPr>
              <a:lnSpc>
                <a:spcPct val="100000"/>
              </a:lnSpc>
              <a:spcBef>
                <a:spcPts val="0"/>
              </a:spcBef>
              <a:spcAft>
                <a:spcPts val="600"/>
              </a:spcAft>
              <a:buClr>
                <a:schemeClr val="accent4"/>
              </a:buClr>
              <a:defRPr sz="1800"/>
            </a:lvl1pPr>
            <a:lvl2pPr>
              <a:lnSpc>
                <a:spcPct val="100000"/>
              </a:lnSpc>
              <a:spcBef>
                <a:spcPts val="0"/>
              </a:spcBef>
              <a:spcAft>
                <a:spcPts val="600"/>
              </a:spcAft>
              <a:buClr>
                <a:schemeClr val="accent4"/>
              </a:buClr>
              <a:defRPr sz="1800"/>
            </a:lvl2pPr>
            <a:lvl3pPr>
              <a:lnSpc>
                <a:spcPct val="100000"/>
              </a:lnSpc>
              <a:spcBef>
                <a:spcPts val="0"/>
              </a:spcBef>
              <a:spcAft>
                <a:spcPts val="600"/>
              </a:spcAft>
              <a:buClr>
                <a:schemeClr val="accent4"/>
              </a:buClr>
              <a:defRPr sz="1800"/>
            </a:lvl3pPr>
            <a:lvl4pPr>
              <a:lnSpc>
                <a:spcPct val="100000"/>
              </a:lnSpc>
              <a:spcBef>
                <a:spcPts val="0"/>
              </a:spcBef>
              <a:spcAft>
                <a:spcPts val="600"/>
              </a:spcAft>
              <a:buClr>
                <a:schemeClr val="accent4"/>
              </a:buClr>
              <a:defRPr sz="1800"/>
            </a:lvl4pPr>
            <a:lvl5pPr>
              <a:lnSpc>
                <a:spcPct val="100000"/>
              </a:lnSpc>
              <a:spcBef>
                <a:spcPts val="0"/>
              </a:spcBef>
              <a:spcAft>
                <a:spcPts val="600"/>
              </a:spcAft>
              <a:buClr>
                <a:schemeClr val="accent4"/>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839788" y="6356350"/>
            <a:ext cx="7313612" cy="365125"/>
          </a:xfrm>
          <a:prstGeom prst="rect">
            <a:avLst/>
          </a:prstGeom>
        </p:spPr>
        <p:txBody>
          <a:bodyPr/>
          <a:lstStyle/>
          <a:p>
            <a:endParaRPr lang="en-US"/>
          </a:p>
        </p:txBody>
      </p:sp>
      <p:pic>
        <p:nvPicPr>
          <p:cNvPr id="7" name="Picture 6" descr="A blue and orange logo&#10;&#10;AI-generated content may be incorrect.">
            <a:extLst>
              <a:ext uri="{FF2B5EF4-FFF2-40B4-BE49-F238E27FC236}">
                <a16:creationId xmlns:a16="http://schemas.microsoft.com/office/drawing/2014/main" id="{8A506196-5C60-9953-9E79-FF880D65955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3722" y="6230231"/>
            <a:ext cx="861133" cy="410436"/>
          </a:xfrm>
          <a:prstGeom prst="rect">
            <a:avLst/>
          </a:prstGeom>
        </p:spPr>
      </p:pic>
    </p:spTree>
    <p:extLst>
      <p:ext uri="{BB962C8B-B14F-4D97-AF65-F5344CB8AC3E}">
        <p14:creationId xmlns:p14="http://schemas.microsoft.com/office/powerpoint/2010/main" val="2135998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838200" y="6356350"/>
            <a:ext cx="7315200" cy="365125"/>
          </a:xfrm>
          <a:prstGeom prst="rect">
            <a:avLst/>
          </a:prstGeom>
        </p:spPr>
        <p:txBody>
          <a:bodyPr/>
          <a:lstStyle/>
          <a:p>
            <a:endParaRPr lang="en-US"/>
          </a:p>
        </p:txBody>
      </p:sp>
      <p:pic>
        <p:nvPicPr>
          <p:cNvPr id="3" name="Picture 2" descr="A blue and orange logo&#10;&#10;AI-generated content may be incorrect.">
            <a:extLst>
              <a:ext uri="{FF2B5EF4-FFF2-40B4-BE49-F238E27FC236}">
                <a16:creationId xmlns:a16="http://schemas.microsoft.com/office/drawing/2014/main" id="{1C4B4A57-A9AF-3174-1895-8765AAA9735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3722" y="6230231"/>
            <a:ext cx="861133" cy="410436"/>
          </a:xfrm>
          <a:prstGeom prst="rect">
            <a:avLst/>
          </a:prstGeom>
        </p:spPr>
      </p:pic>
    </p:spTree>
    <p:extLst>
      <p:ext uri="{BB962C8B-B14F-4D97-AF65-F5344CB8AC3E}">
        <p14:creationId xmlns:p14="http://schemas.microsoft.com/office/powerpoint/2010/main" val="1131309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_3 photos">
    <p:bg>
      <p:bgPr>
        <a:solidFill>
          <a:schemeClr val="bg1"/>
        </a:solidFill>
        <a:effectLst/>
      </p:bgPr>
    </p:bg>
    <p:spTree>
      <p:nvGrpSpPr>
        <p:cNvPr id="1" name=""/>
        <p:cNvGrpSpPr/>
        <p:nvPr/>
      </p:nvGrpSpPr>
      <p:grpSpPr>
        <a:xfrm>
          <a:off x="0" y="0"/>
          <a:ext cx="0" cy="0"/>
          <a:chOff x="0" y="0"/>
          <a:chExt cx="0" cy="0"/>
        </a:xfrm>
      </p:grpSpPr>
      <p:sp>
        <p:nvSpPr>
          <p:cNvPr id="8" name="Freeform 7"/>
          <p:cNvSpPr/>
          <p:nvPr userDrawn="1"/>
        </p:nvSpPr>
        <p:spPr>
          <a:xfrm>
            <a:off x="-1" y="0"/>
            <a:ext cx="4943225" cy="6858000"/>
          </a:xfrm>
          <a:custGeom>
            <a:avLst/>
            <a:gdLst>
              <a:gd name="connsiteX0" fmla="*/ 0 w 5317958"/>
              <a:gd name="connsiteY0" fmla="*/ 0 h 6858000"/>
              <a:gd name="connsiteX1" fmla="*/ 3774779 w 5317958"/>
              <a:gd name="connsiteY1" fmla="*/ 0 h 6858000"/>
              <a:gd name="connsiteX2" fmla="*/ 3816127 w 5317958"/>
              <a:gd name="connsiteY2" fmla="*/ 35817 h 6858000"/>
              <a:gd name="connsiteX3" fmla="*/ 5311994 w 5317958"/>
              <a:gd name="connsiteY3" fmla="*/ 3193106 h 6858000"/>
              <a:gd name="connsiteX4" fmla="*/ 5317958 w 5317958"/>
              <a:gd name="connsiteY4" fmla="*/ 3428962 h 6858000"/>
              <a:gd name="connsiteX5" fmla="*/ 5317958 w 5317958"/>
              <a:gd name="connsiteY5" fmla="*/ 3429038 h 6858000"/>
              <a:gd name="connsiteX6" fmla="*/ 5311994 w 5317958"/>
              <a:gd name="connsiteY6" fmla="*/ 3664894 h 6858000"/>
              <a:gd name="connsiteX7" fmla="*/ 3816127 w 5317958"/>
              <a:gd name="connsiteY7" fmla="*/ 6822184 h 6858000"/>
              <a:gd name="connsiteX8" fmla="*/ 3774779 w 5317958"/>
              <a:gd name="connsiteY8" fmla="*/ 6858000 h 6858000"/>
              <a:gd name="connsiteX9" fmla="*/ 0 w 531795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7958" h="6858000">
                <a:moveTo>
                  <a:pt x="0" y="0"/>
                </a:moveTo>
                <a:lnTo>
                  <a:pt x="3774779" y="0"/>
                </a:lnTo>
                <a:lnTo>
                  <a:pt x="3816127" y="35817"/>
                </a:lnTo>
                <a:cubicBezTo>
                  <a:pt x="4684463" y="825037"/>
                  <a:pt x="5248627" y="1943009"/>
                  <a:pt x="5311994" y="3193106"/>
                </a:cubicBezTo>
                <a:lnTo>
                  <a:pt x="5317958" y="3428962"/>
                </a:lnTo>
                <a:lnTo>
                  <a:pt x="5317958" y="3429038"/>
                </a:lnTo>
                <a:lnTo>
                  <a:pt x="5311994" y="3664894"/>
                </a:lnTo>
                <a:cubicBezTo>
                  <a:pt x="5248627" y="4914992"/>
                  <a:pt x="4684463" y="6032963"/>
                  <a:pt x="3816127" y="6822184"/>
                </a:cubicBezTo>
                <a:lnTo>
                  <a:pt x="3774779"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9264" y="1828800"/>
            <a:ext cx="2940618" cy="3200400"/>
          </a:xfrm>
        </p:spPr>
        <p:txBody>
          <a:bodyPr anchor="ctr"/>
          <a:lstStyle>
            <a:lvl1pPr algn="ctr">
              <a:defRPr sz="4800">
                <a:solidFill>
                  <a:schemeClr val="bg1"/>
                </a:solidFill>
              </a:defRPr>
            </a:lvl1pPr>
          </a:lstStyle>
          <a:p>
            <a:r>
              <a:rPr lang="en-US"/>
              <a:t>Click to edit Master title style</a:t>
            </a:r>
          </a:p>
        </p:txBody>
      </p:sp>
      <p:sp>
        <p:nvSpPr>
          <p:cNvPr id="3" name="Content Placeholder 2"/>
          <p:cNvSpPr>
            <a:spLocks noGrp="1"/>
          </p:cNvSpPr>
          <p:nvPr>
            <p:ph idx="1"/>
          </p:nvPr>
        </p:nvSpPr>
        <p:spPr>
          <a:xfrm>
            <a:off x="6305550" y="987425"/>
            <a:ext cx="5049837" cy="4873625"/>
          </a:xfrm>
        </p:spPr>
        <p:txBody>
          <a:bodyPr anchor="ctr"/>
          <a:lstStyle>
            <a:lvl1pPr>
              <a:buClr>
                <a:schemeClr val="accent4"/>
              </a:buClr>
              <a:defRPr sz="3200"/>
            </a:lvl1pPr>
            <a:lvl2pPr>
              <a:buClr>
                <a:schemeClr val="accent4"/>
              </a:buClr>
              <a:defRPr sz="2800"/>
            </a:lvl2pPr>
            <a:lvl3pPr>
              <a:buClr>
                <a:schemeClr val="accent4"/>
              </a:buClr>
              <a:defRPr sz="2400"/>
            </a:lvl3pPr>
            <a:lvl4pPr>
              <a:buClr>
                <a:schemeClr val="accent4"/>
              </a:buClr>
              <a:defRPr sz="2000"/>
            </a:lvl4pPr>
            <a:lvl5pPr>
              <a:buClr>
                <a:schemeClr val="accent4"/>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7"/>
          <p:cNvSpPr>
            <a:spLocks noGrp="1" noChangeAspect="1"/>
          </p:cNvSpPr>
          <p:nvPr>
            <p:ph type="pic" sz="quarter" idx="10"/>
          </p:nvPr>
        </p:nvSpPr>
        <p:spPr>
          <a:xfrm>
            <a:off x="3608958" y="717936"/>
            <a:ext cx="1553342" cy="1554480"/>
          </a:xfrm>
          <a:prstGeom prst="ellipse">
            <a:avLst/>
          </a:prstGeom>
          <a:solidFill>
            <a:schemeClr val="bg2"/>
          </a:solidFill>
        </p:spPr>
        <p:txBody>
          <a:bodyPr>
            <a:normAutofit/>
          </a:bodyPr>
          <a:lstStyle>
            <a:lvl1pPr>
              <a:defRPr sz="1000"/>
            </a:lvl1pPr>
          </a:lstStyle>
          <a:p>
            <a:r>
              <a:rPr lang="en-US"/>
              <a:t>Click icon to add picture</a:t>
            </a:r>
          </a:p>
        </p:txBody>
      </p:sp>
      <p:sp>
        <p:nvSpPr>
          <p:cNvPr id="10" name="Picture Placeholder 7"/>
          <p:cNvSpPr>
            <a:spLocks noGrp="1" noChangeAspect="1"/>
          </p:cNvSpPr>
          <p:nvPr>
            <p:ph type="pic" sz="quarter" idx="11"/>
          </p:nvPr>
        </p:nvSpPr>
        <p:spPr>
          <a:xfrm>
            <a:off x="4092171" y="2651760"/>
            <a:ext cx="1553342" cy="1554480"/>
          </a:xfrm>
          <a:prstGeom prst="ellipse">
            <a:avLst/>
          </a:prstGeom>
          <a:solidFill>
            <a:schemeClr val="bg2"/>
          </a:solidFill>
        </p:spPr>
        <p:txBody>
          <a:bodyPr>
            <a:normAutofit/>
          </a:bodyPr>
          <a:lstStyle>
            <a:lvl1pPr>
              <a:defRPr sz="1000"/>
            </a:lvl1pPr>
          </a:lstStyle>
          <a:p>
            <a:r>
              <a:rPr lang="en-US"/>
              <a:t>Click icon to add picture</a:t>
            </a:r>
          </a:p>
        </p:txBody>
      </p:sp>
      <p:sp>
        <p:nvSpPr>
          <p:cNvPr id="11" name="Picture Placeholder 7"/>
          <p:cNvSpPr>
            <a:spLocks noGrp="1" noChangeAspect="1"/>
          </p:cNvSpPr>
          <p:nvPr>
            <p:ph type="pic" sz="quarter" idx="12"/>
          </p:nvPr>
        </p:nvSpPr>
        <p:spPr>
          <a:xfrm>
            <a:off x="3608958" y="4585584"/>
            <a:ext cx="1553342" cy="1554480"/>
          </a:xfrm>
          <a:prstGeom prst="ellipse">
            <a:avLst/>
          </a:prstGeom>
          <a:solidFill>
            <a:schemeClr val="bg2"/>
          </a:solidFill>
        </p:spPr>
        <p:txBody>
          <a:bodyPr>
            <a:normAutofit/>
          </a:bodyPr>
          <a:lstStyle>
            <a:lvl1pPr>
              <a:defRPr sz="1000"/>
            </a:lvl1pPr>
          </a:lstStyle>
          <a:p>
            <a:r>
              <a:rPr lang="en-US"/>
              <a:t>Click icon to add picture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688" y="6140064"/>
            <a:ext cx="1023154" cy="520104"/>
          </a:xfrm>
          <a:prstGeom prst="rect">
            <a:avLst/>
          </a:prstGeom>
        </p:spPr>
      </p:pic>
    </p:spTree>
    <p:extLst>
      <p:ext uri="{BB962C8B-B14F-4D97-AF65-F5344CB8AC3E}">
        <p14:creationId xmlns:p14="http://schemas.microsoft.com/office/powerpoint/2010/main" val="23903989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F34B0-AC5D-7018-4C3E-A8901F9E642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8E16554-4CAB-87D9-24D6-F3C570775C92}"/>
              </a:ext>
            </a:extLst>
          </p:cNvPr>
          <p:cNvSpPr>
            <a:spLocks noGrp="1"/>
          </p:cNvSpPr>
          <p:nvPr>
            <p:ph type="ftr" sz="quarter" idx="10"/>
          </p:nvPr>
        </p:nvSpPr>
        <p:spPr/>
        <p:txBody>
          <a:bodyPr/>
          <a:lstStyle/>
          <a:p>
            <a:endParaRPr lang="en-US"/>
          </a:p>
        </p:txBody>
      </p:sp>
      <p:sp>
        <p:nvSpPr>
          <p:cNvPr id="12" name="Oval 11">
            <a:extLst>
              <a:ext uri="{FF2B5EF4-FFF2-40B4-BE49-F238E27FC236}">
                <a16:creationId xmlns:a16="http://schemas.microsoft.com/office/drawing/2014/main" id="{C0C65477-37C1-234B-C6B7-5726BFD1DE0C}"/>
              </a:ext>
            </a:extLst>
          </p:cNvPr>
          <p:cNvSpPr/>
          <p:nvPr userDrawn="1"/>
        </p:nvSpPr>
        <p:spPr>
          <a:xfrm>
            <a:off x="1881026" y="2100381"/>
            <a:ext cx="914400" cy="9144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orange logo&#10;&#10;AI-generated content may be incorrect.">
            <a:extLst>
              <a:ext uri="{FF2B5EF4-FFF2-40B4-BE49-F238E27FC236}">
                <a16:creationId xmlns:a16="http://schemas.microsoft.com/office/drawing/2014/main" id="{B48FC5FA-9DF3-AB94-208B-51684EE188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3722" y="6230231"/>
            <a:ext cx="861133" cy="410436"/>
          </a:xfrm>
          <a:prstGeom prst="rect">
            <a:avLst/>
          </a:prstGeom>
        </p:spPr>
      </p:pic>
      <p:sp>
        <p:nvSpPr>
          <p:cNvPr id="19" name="Rectangle 18">
            <a:extLst>
              <a:ext uri="{FF2B5EF4-FFF2-40B4-BE49-F238E27FC236}">
                <a16:creationId xmlns:a16="http://schemas.microsoft.com/office/drawing/2014/main" id="{49A8AFE7-DC9F-5976-0FEB-97EAA5AFBDD2}"/>
              </a:ext>
            </a:extLst>
          </p:cNvPr>
          <p:cNvSpPr/>
          <p:nvPr userDrawn="1"/>
        </p:nvSpPr>
        <p:spPr>
          <a:xfrm>
            <a:off x="909476" y="2557581"/>
            <a:ext cx="2857500" cy="3105032"/>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1D43FDDB-21EF-FDDA-9128-3190D6F525B3}"/>
              </a:ext>
            </a:extLst>
          </p:cNvPr>
          <p:cNvSpPr>
            <a:spLocks noGrp="1"/>
          </p:cNvSpPr>
          <p:nvPr>
            <p:ph type="body" sz="quarter" idx="11"/>
          </p:nvPr>
        </p:nvSpPr>
        <p:spPr>
          <a:xfrm>
            <a:off x="1047749" y="3219450"/>
            <a:ext cx="2552701" cy="2276475"/>
          </a:xfrm>
        </p:spPr>
        <p:txBody>
          <a:bodyPr>
            <a:normAutofit/>
          </a:bodyPr>
          <a:lstStyle>
            <a:lvl1pPr marL="0" indent="0" algn="ctr">
              <a:lnSpc>
                <a:spcPct val="100000"/>
              </a:lnSpc>
              <a:spcBef>
                <a:spcPts val="0"/>
              </a:spcBef>
              <a:buNone/>
              <a:defRPr sz="1400"/>
            </a:lvl1pPr>
          </a:lstStyle>
          <a:p>
            <a:pPr lvl="0"/>
            <a:r>
              <a:rPr lang="en-US"/>
              <a:t>Click to edit Master text styles</a:t>
            </a:r>
          </a:p>
        </p:txBody>
      </p:sp>
      <p:sp>
        <p:nvSpPr>
          <p:cNvPr id="20" name="Oval 19">
            <a:extLst>
              <a:ext uri="{FF2B5EF4-FFF2-40B4-BE49-F238E27FC236}">
                <a16:creationId xmlns:a16="http://schemas.microsoft.com/office/drawing/2014/main" id="{AEE18B80-6C5E-C5BB-BE26-2CE173696129}"/>
              </a:ext>
            </a:extLst>
          </p:cNvPr>
          <p:cNvSpPr/>
          <p:nvPr userDrawn="1"/>
        </p:nvSpPr>
        <p:spPr>
          <a:xfrm>
            <a:off x="5638800" y="2100381"/>
            <a:ext cx="914400" cy="91440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0B772B9-949B-AB27-3992-BA399DAE8C10}"/>
              </a:ext>
            </a:extLst>
          </p:cNvPr>
          <p:cNvSpPr/>
          <p:nvPr userDrawn="1"/>
        </p:nvSpPr>
        <p:spPr>
          <a:xfrm>
            <a:off x="4667250" y="2551113"/>
            <a:ext cx="2857500" cy="3105032"/>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15">
            <a:extLst>
              <a:ext uri="{FF2B5EF4-FFF2-40B4-BE49-F238E27FC236}">
                <a16:creationId xmlns:a16="http://schemas.microsoft.com/office/drawing/2014/main" id="{31CD9C74-1317-4D17-6C85-6E63697BECFF}"/>
              </a:ext>
            </a:extLst>
          </p:cNvPr>
          <p:cNvSpPr>
            <a:spLocks noGrp="1"/>
          </p:cNvSpPr>
          <p:nvPr>
            <p:ph type="body" sz="quarter" idx="12"/>
          </p:nvPr>
        </p:nvSpPr>
        <p:spPr>
          <a:xfrm>
            <a:off x="4819649" y="3219450"/>
            <a:ext cx="2552701" cy="2276475"/>
          </a:xfrm>
        </p:spPr>
        <p:txBody>
          <a:bodyPr>
            <a:normAutofit/>
          </a:bodyPr>
          <a:lstStyle>
            <a:lvl1pPr marL="0" indent="0" algn="ctr">
              <a:lnSpc>
                <a:spcPct val="100000"/>
              </a:lnSpc>
              <a:spcBef>
                <a:spcPts val="0"/>
              </a:spcBef>
              <a:buNone/>
              <a:defRPr sz="1400"/>
            </a:lvl1pPr>
          </a:lstStyle>
          <a:p>
            <a:pPr lvl="0"/>
            <a:r>
              <a:rPr lang="en-US"/>
              <a:t>Click to edit Master text styles</a:t>
            </a:r>
          </a:p>
        </p:txBody>
      </p:sp>
      <p:sp>
        <p:nvSpPr>
          <p:cNvPr id="23" name="Oval 22">
            <a:extLst>
              <a:ext uri="{FF2B5EF4-FFF2-40B4-BE49-F238E27FC236}">
                <a16:creationId xmlns:a16="http://schemas.microsoft.com/office/drawing/2014/main" id="{67E9F865-2A65-FFBD-2BAE-A75073A76CCC}"/>
              </a:ext>
            </a:extLst>
          </p:cNvPr>
          <p:cNvSpPr/>
          <p:nvPr userDrawn="1"/>
        </p:nvSpPr>
        <p:spPr>
          <a:xfrm>
            <a:off x="9396574" y="2093913"/>
            <a:ext cx="914400" cy="91440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80680BB-48E3-A42C-B5DB-FD92D8C07E14}"/>
              </a:ext>
            </a:extLst>
          </p:cNvPr>
          <p:cNvSpPr/>
          <p:nvPr userDrawn="1"/>
        </p:nvSpPr>
        <p:spPr>
          <a:xfrm>
            <a:off x="8425024" y="2551113"/>
            <a:ext cx="2857500" cy="3105032"/>
          </a:xfrm>
          <a:prstGeom prst="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5">
            <a:extLst>
              <a:ext uri="{FF2B5EF4-FFF2-40B4-BE49-F238E27FC236}">
                <a16:creationId xmlns:a16="http://schemas.microsoft.com/office/drawing/2014/main" id="{2F01985F-CA54-4630-7924-76A836176438}"/>
              </a:ext>
            </a:extLst>
          </p:cNvPr>
          <p:cNvSpPr>
            <a:spLocks noGrp="1"/>
          </p:cNvSpPr>
          <p:nvPr>
            <p:ph type="body" sz="quarter" idx="13"/>
          </p:nvPr>
        </p:nvSpPr>
        <p:spPr>
          <a:xfrm>
            <a:off x="8563297" y="3212982"/>
            <a:ext cx="2552701" cy="2276475"/>
          </a:xfrm>
        </p:spPr>
        <p:txBody>
          <a:bodyPr>
            <a:normAutofit/>
          </a:bodyPr>
          <a:lstStyle>
            <a:lvl1pPr marL="0" indent="0" algn="ctr">
              <a:lnSpc>
                <a:spcPct val="100000"/>
              </a:lnSpc>
              <a:spcBef>
                <a:spcPts val="0"/>
              </a:spcBef>
              <a:buNone/>
              <a:defRPr sz="1400"/>
            </a:lvl1pPr>
          </a:lstStyle>
          <a:p>
            <a:pPr lvl="0"/>
            <a:r>
              <a:rPr lang="en-US"/>
              <a:t>Click to edit Master text styles</a:t>
            </a:r>
          </a:p>
        </p:txBody>
      </p:sp>
      <p:sp>
        <p:nvSpPr>
          <p:cNvPr id="27" name="Picture Placeholder 26">
            <a:extLst>
              <a:ext uri="{FF2B5EF4-FFF2-40B4-BE49-F238E27FC236}">
                <a16:creationId xmlns:a16="http://schemas.microsoft.com/office/drawing/2014/main" id="{BF75C09B-9CB4-F8CC-4009-2B25E813B307}"/>
              </a:ext>
            </a:extLst>
          </p:cNvPr>
          <p:cNvSpPr>
            <a:spLocks noGrp="1"/>
          </p:cNvSpPr>
          <p:nvPr>
            <p:ph type="pic" sz="quarter" idx="14"/>
          </p:nvPr>
        </p:nvSpPr>
        <p:spPr>
          <a:xfrm>
            <a:off x="2033587" y="2261086"/>
            <a:ext cx="592990" cy="592990"/>
          </a:xfrm>
        </p:spPr>
        <p:txBody>
          <a:bodyPr>
            <a:noAutofit/>
          </a:bodyPr>
          <a:lstStyle>
            <a:lvl1pPr marL="0" indent="0">
              <a:buNone/>
              <a:defRPr sz="900"/>
            </a:lvl1pPr>
          </a:lstStyle>
          <a:p>
            <a:r>
              <a:rPr lang="en-US"/>
              <a:t>Click icon to add picture</a:t>
            </a:r>
          </a:p>
        </p:txBody>
      </p:sp>
      <p:sp>
        <p:nvSpPr>
          <p:cNvPr id="29" name="Picture Placeholder 28">
            <a:extLst>
              <a:ext uri="{FF2B5EF4-FFF2-40B4-BE49-F238E27FC236}">
                <a16:creationId xmlns:a16="http://schemas.microsoft.com/office/drawing/2014/main" id="{90B1A117-676F-7589-90DA-16E337DF0C2B}"/>
              </a:ext>
            </a:extLst>
          </p:cNvPr>
          <p:cNvSpPr>
            <a:spLocks noGrp="1"/>
          </p:cNvSpPr>
          <p:nvPr>
            <p:ph type="pic" sz="quarter" idx="15"/>
          </p:nvPr>
        </p:nvSpPr>
        <p:spPr>
          <a:xfrm>
            <a:off x="5799137" y="2260600"/>
            <a:ext cx="593725" cy="593725"/>
          </a:xfrm>
        </p:spPr>
        <p:txBody>
          <a:bodyPr>
            <a:noAutofit/>
          </a:bodyPr>
          <a:lstStyle>
            <a:lvl1pPr marL="0" indent="0">
              <a:buNone/>
              <a:defRPr sz="800"/>
            </a:lvl1pPr>
          </a:lstStyle>
          <a:p>
            <a:r>
              <a:rPr lang="en-US"/>
              <a:t>Click icon to add picture</a:t>
            </a:r>
          </a:p>
        </p:txBody>
      </p:sp>
      <p:sp>
        <p:nvSpPr>
          <p:cNvPr id="31" name="Picture Placeholder 30">
            <a:extLst>
              <a:ext uri="{FF2B5EF4-FFF2-40B4-BE49-F238E27FC236}">
                <a16:creationId xmlns:a16="http://schemas.microsoft.com/office/drawing/2014/main" id="{AAC1735E-E762-85FC-E85C-BBFD05F01627}"/>
              </a:ext>
            </a:extLst>
          </p:cNvPr>
          <p:cNvSpPr>
            <a:spLocks noGrp="1"/>
          </p:cNvSpPr>
          <p:nvPr>
            <p:ph type="pic" sz="quarter" idx="16"/>
          </p:nvPr>
        </p:nvSpPr>
        <p:spPr>
          <a:xfrm>
            <a:off x="9564688" y="2260718"/>
            <a:ext cx="593725" cy="593725"/>
          </a:xfrm>
        </p:spPr>
        <p:txBody>
          <a:bodyPr>
            <a:noAutofit/>
          </a:bodyPr>
          <a:lstStyle>
            <a:lvl1pPr marL="0" indent="0">
              <a:buNone/>
              <a:defRPr sz="800"/>
            </a:lvl1pPr>
          </a:lstStyle>
          <a:p>
            <a:r>
              <a:rPr lang="en-US"/>
              <a:t>Click icon to add picture</a:t>
            </a:r>
          </a:p>
        </p:txBody>
      </p:sp>
    </p:spTree>
    <p:extLst>
      <p:ext uri="{BB962C8B-B14F-4D97-AF65-F5344CB8AC3E}">
        <p14:creationId xmlns:p14="http://schemas.microsoft.com/office/powerpoint/2010/main" val="1290677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bg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377190" y="457200"/>
            <a:ext cx="11437620" cy="5943600"/>
            <a:chOff x="432435" y="460609"/>
            <a:chExt cx="11437620" cy="5943600"/>
          </a:xfrm>
        </p:grpSpPr>
        <p:grpSp>
          <p:nvGrpSpPr>
            <p:cNvPr id="5" name="Group 4"/>
            <p:cNvGrpSpPr/>
            <p:nvPr userDrawn="1"/>
          </p:nvGrpSpPr>
          <p:grpSpPr>
            <a:xfrm>
              <a:off x="5461635" y="460609"/>
              <a:ext cx="6408420" cy="5943600"/>
              <a:chOff x="5461635" y="466725"/>
              <a:chExt cx="6408420" cy="5943600"/>
            </a:xfrm>
          </p:grpSpPr>
          <p:sp>
            <p:nvSpPr>
              <p:cNvPr id="6" name="Rectangle 5"/>
              <p:cNvSpPr/>
              <p:nvPr userDrawn="1"/>
            </p:nvSpPr>
            <p:spPr>
              <a:xfrm>
                <a:off x="8665845" y="3438525"/>
                <a:ext cx="3204210" cy="29718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ctr">
                <a:normAutofit/>
              </a:bodyPr>
              <a:lstStyle/>
              <a:p>
                <a:pPr algn="ctr"/>
                <a:endParaRPr lang="en-US"/>
              </a:p>
            </p:txBody>
          </p:sp>
          <p:sp>
            <p:nvSpPr>
              <p:cNvPr id="7" name="Rectangle 6"/>
              <p:cNvSpPr/>
              <p:nvPr userDrawn="1"/>
            </p:nvSpPr>
            <p:spPr>
              <a:xfrm>
                <a:off x="5461635" y="466725"/>
                <a:ext cx="3204210" cy="2971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en-US"/>
              </a:p>
            </p:txBody>
          </p:sp>
          <p:sp>
            <p:nvSpPr>
              <p:cNvPr id="8" name="Rectangle 7"/>
              <p:cNvSpPr/>
              <p:nvPr userDrawn="1"/>
            </p:nvSpPr>
            <p:spPr>
              <a:xfrm>
                <a:off x="8665845" y="466725"/>
                <a:ext cx="3204210" cy="29718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rmAutofit/>
              </a:bodyPr>
              <a:lstStyle/>
              <a:p>
                <a:pPr algn="ctr"/>
                <a:endParaRPr lang="en-US"/>
              </a:p>
            </p:txBody>
          </p:sp>
          <p:sp>
            <p:nvSpPr>
              <p:cNvPr id="9" name="Rectangle 8"/>
              <p:cNvSpPr/>
              <p:nvPr userDrawn="1"/>
            </p:nvSpPr>
            <p:spPr>
              <a:xfrm>
                <a:off x="5461635" y="3438525"/>
                <a:ext cx="3204210" cy="29718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nchor="ctr">
                <a:normAutofit/>
              </a:bodyPr>
              <a:lstStyle/>
              <a:p>
                <a:pPr algn="ctr"/>
                <a:endParaRPr lang="en-US"/>
              </a:p>
            </p:txBody>
          </p:sp>
        </p:grpSp>
        <p:sp>
          <p:nvSpPr>
            <p:cNvPr id="10" name="Rectangle 9"/>
            <p:cNvSpPr/>
            <p:nvPr userDrawn="1"/>
          </p:nvSpPr>
          <p:spPr>
            <a:xfrm>
              <a:off x="432435" y="460609"/>
              <a:ext cx="5029200" cy="59436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en-US"/>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563" y="5749171"/>
            <a:ext cx="1057275" cy="537448"/>
          </a:xfrm>
          <a:prstGeom prst="rect">
            <a:avLst/>
          </a:prstGeom>
        </p:spPr>
      </p:pic>
      <p:sp>
        <p:nvSpPr>
          <p:cNvPr id="13" name="Title 12"/>
          <p:cNvSpPr>
            <a:spLocks noGrp="1"/>
          </p:cNvSpPr>
          <p:nvPr>
            <p:ph type="title"/>
          </p:nvPr>
        </p:nvSpPr>
        <p:spPr>
          <a:xfrm>
            <a:off x="690563" y="784226"/>
            <a:ext cx="4405312" cy="1016000"/>
          </a:xfrm>
        </p:spPr>
        <p:txBody>
          <a:bodyPr>
            <a:normAutofit/>
          </a:bodyPr>
          <a:lstStyle>
            <a:lvl1pPr>
              <a:defRPr sz="2800"/>
            </a:lvl1pPr>
          </a:lstStyle>
          <a:p>
            <a:r>
              <a:rPr lang="en-US"/>
              <a:t>Click to edit Master title style</a:t>
            </a:r>
          </a:p>
        </p:txBody>
      </p:sp>
      <p:sp>
        <p:nvSpPr>
          <p:cNvPr id="15" name="Content Placeholder 14"/>
          <p:cNvSpPr>
            <a:spLocks noGrp="1"/>
          </p:cNvSpPr>
          <p:nvPr>
            <p:ph sz="quarter" idx="10"/>
          </p:nvPr>
        </p:nvSpPr>
        <p:spPr>
          <a:xfrm>
            <a:off x="690563" y="2127252"/>
            <a:ext cx="4405313" cy="3140073"/>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Picture Placeholder 16"/>
          <p:cNvSpPr>
            <a:spLocks noGrp="1"/>
          </p:cNvSpPr>
          <p:nvPr>
            <p:ph type="pic" sz="quarter" idx="11"/>
          </p:nvPr>
        </p:nvSpPr>
        <p:spPr>
          <a:xfrm>
            <a:off x="6551295" y="784226"/>
            <a:ext cx="914400" cy="914400"/>
          </a:xfrm>
        </p:spPr>
        <p:txBody>
          <a:bodyPr>
            <a:normAutofit/>
          </a:bodyPr>
          <a:lstStyle>
            <a:lvl1pPr marL="0" indent="0" algn="ctr">
              <a:buNone/>
              <a:defRPr sz="1200">
                <a:solidFill>
                  <a:schemeClr val="bg1"/>
                </a:solidFill>
              </a:defRPr>
            </a:lvl1pPr>
          </a:lstStyle>
          <a:p>
            <a:r>
              <a:rPr lang="en-US"/>
              <a:t>Click icon to add picture</a:t>
            </a:r>
          </a:p>
        </p:txBody>
      </p:sp>
      <p:sp>
        <p:nvSpPr>
          <p:cNvPr id="18" name="Picture Placeholder 16"/>
          <p:cNvSpPr>
            <a:spLocks noGrp="1"/>
          </p:cNvSpPr>
          <p:nvPr>
            <p:ph type="pic" sz="quarter" idx="12"/>
          </p:nvPr>
        </p:nvSpPr>
        <p:spPr>
          <a:xfrm>
            <a:off x="9755505" y="784226"/>
            <a:ext cx="914400" cy="914400"/>
          </a:xfrm>
        </p:spPr>
        <p:txBody>
          <a:bodyPr>
            <a:normAutofit/>
          </a:bodyPr>
          <a:lstStyle>
            <a:lvl1pPr marL="0" indent="0" algn="ctr">
              <a:buNone/>
              <a:defRPr sz="1200">
                <a:solidFill>
                  <a:schemeClr val="bg1"/>
                </a:solidFill>
              </a:defRPr>
            </a:lvl1pPr>
          </a:lstStyle>
          <a:p>
            <a:r>
              <a:rPr lang="en-US"/>
              <a:t>Click icon to add picture</a:t>
            </a:r>
          </a:p>
        </p:txBody>
      </p:sp>
      <p:sp>
        <p:nvSpPr>
          <p:cNvPr id="19" name="Picture Placeholder 16"/>
          <p:cNvSpPr>
            <a:spLocks noGrp="1"/>
          </p:cNvSpPr>
          <p:nvPr>
            <p:ph type="pic" sz="quarter" idx="13"/>
          </p:nvPr>
        </p:nvSpPr>
        <p:spPr>
          <a:xfrm>
            <a:off x="6551295" y="3756026"/>
            <a:ext cx="914400" cy="914400"/>
          </a:xfrm>
        </p:spPr>
        <p:txBody>
          <a:bodyPr>
            <a:normAutofit/>
          </a:bodyPr>
          <a:lstStyle>
            <a:lvl1pPr marL="0" indent="0" algn="ctr">
              <a:buNone/>
              <a:defRPr sz="1200">
                <a:solidFill>
                  <a:schemeClr val="bg1"/>
                </a:solidFill>
              </a:defRPr>
            </a:lvl1pPr>
          </a:lstStyle>
          <a:p>
            <a:r>
              <a:rPr lang="en-US"/>
              <a:t>Click icon to add picture</a:t>
            </a:r>
          </a:p>
        </p:txBody>
      </p:sp>
      <p:sp>
        <p:nvSpPr>
          <p:cNvPr id="20" name="Picture Placeholder 16"/>
          <p:cNvSpPr>
            <a:spLocks noGrp="1"/>
          </p:cNvSpPr>
          <p:nvPr>
            <p:ph type="pic" sz="quarter" idx="14"/>
          </p:nvPr>
        </p:nvSpPr>
        <p:spPr>
          <a:xfrm>
            <a:off x="9755505" y="3756026"/>
            <a:ext cx="914400" cy="914400"/>
          </a:xfrm>
        </p:spPr>
        <p:txBody>
          <a:bodyPr>
            <a:normAutofit/>
          </a:bodyPr>
          <a:lstStyle>
            <a:lvl1pPr marL="0" indent="0" algn="ctr">
              <a:buNone/>
              <a:defRPr sz="1200">
                <a:solidFill>
                  <a:schemeClr val="bg1"/>
                </a:solidFill>
              </a:defRPr>
            </a:lvl1pPr>
          </a:lstStyle>
          <a:p>
            <a:r>
              <a:rPr lang="en-US"/>
              <a:t>Click icon to add picture</a:t>
            </a:r>
          </a:p>
        </p:txBody>
      </p:sp>
      <p:sp>
        <p:nvSpPr>
          <p:cNvPr id="22" name="Text Placeholder 21"/>
          <p:cNvSpPr>
            <a:spLocks noGrp="1"/>
          </p:cNvSpPr>
          <p:nvPr>
            <p:ph type="body" sz="quarter" idx="15"/>
          </p:nvPr>
        </p:nvSpPr>
        <p:spPr>
          <a:xfrm>
            <a:off x="5794057" y="1943100"/>
            <a:ext cx="2428875" cy="1047750"/>
          </a:xfrm>
        </p:spPr>
        <p:txBody>
          <a:bodyPr>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3" name="Text Placeholder 21"/>
          <p:cNvSpPr>
            <a:spLocks noGrp="1"/>
          </p:cNvSpPr>
          <p:nvPr>
            <p:ph type="body" sz="quarter" idx="16"/>
          </p:nvPr>
        </p:nvSpPr>
        <p:spPr>
          <a:xfrm>
            <a:off x="8998267" y="1943100"/>
            <a:ext cx="2428875" cy="1047750"/>
          </a:xfrm>
        </p:spPr>
        <p:txBody>
          <a:bodyPr>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Text Placeholder 21"/>
          <p:cNvSpPr>
            <a:spLocks noGrp="1"/>
          </p:cNvSpPr>
          <p:nvPr>
            <p:ph type="body" sz="quarter" idx="17"/>
          </p:nvPr>
        </p:nvSpPr>
        <p:spPr>
          <a:xfrm>
            <a:off x="5794057" y="4914900"/>
            <a:ext cx="2428875" cy="1047750"/>
          </a:xfrm>
        </p:spPr>
        <p:txBody>
          <a:bodyPr>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5" name="Text Placeholder 21"/>
          <p:cNvSpPr>
            <a:spLocks noGrp="1"/>
          </p:cNvSpPr>
          <p:nvPr>
            <p:ph type="body" sz="quarter" idx="18"/>
          </p:nvPr>
        </p:nvSpPr>
        <p:spPr>
          <a:xfrm>
            <a:off x="8921114" y="4914900"/>
            <a:ext cx="2428875" cy="1047750"/>
          </a:xfrm>
        </p:spPr>
        <p:txBody>
          <a:bodyPr>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5785687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F34B0-AC5D-7018-4C3E-A8901F9E642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8E16554-4CAB-87D9-24D6-F3C570775C92}"/>
              </a:ext>
            </a:extLst>
          </p:cNvPr>
          <p:cNvSpPr>
            <a:spLocks noGrp="1"/>
          </p:cNvSpPr>
          <p:nvPr>
            <p:ph type="ftr" sz="quarter" idx="10"/>
          </p:nvPr>
        </p:nvSpPr>
        <p:spPr/>
        <p:txBody>
          <a:bodyPr/>
          <a:lstStyle/>
          <a:p>
            <a:endParaRPr lang="en-US"/>
          </a:p>
        </p:txBody>
      </p:sp>
      <p:pic>
        <p:nvPicPr>
          <p:cNvPr id="14" name="Picture 13" descr="A blue and orange logo&#10;&#10;AI-generated content may be incorrect.">
            <a:extLst>
              <a:ext uri="{FF2B5EF4-FFF2-40B4-BE49-F238E27FC236}">
                <a16:creationId xmlns:a16="http://schemas.microsoft.com/office/drawing/2014/main" id="{B48FC5FA-9DF3-AB94-208B-51684EE188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3722" y="6230231"/>
            <a:ext cx="861133" cy="410436"/>
          </a:xfrm>
          <a:prstGeom prst="rect">
            <a:avLst/>
          </a:prstGeom>
        </p:spPr>
      </p:pic>
      <p:sp>
        <p:nvSpPr>
          <p:cNvPr id="25" name="Text Placeholder 15">
            <a:extLst>
              <a:ext uri="{FF2B5EF4-FFF2-40B4-BE49-F238E27FC236}">
                <a16:creationId xmlns:a16="http://schemas.microsoft.com/office/drawing/2014/main" id="{2F01985F-CA54-4630-7924-76A836176438}"/>
              </a:ext>
            </a:extLst>
          </p:cNvPr>
          <p:cNvSpPr>
            <a:spLocks noGrp="1"/>
          </p:cNvSpPr>
          <p:nvPr>
            <p:ph type="body" sz="quarter" idx="13"/>
          </p:nvPr>
        </p:nvSpPr>
        <p:spPr>
          <a:xfrm>
            <a:off x="2680659" y="2194720"/>
            <a:ext cx="3215173" cy="365126"/>
          </a:xfrm>
        </p:spPr>
        <p:txBody>
          <a:bodyPr>
            <a:normAutofit/>
          </a:bodyPr>
          <a:lstStyle>
            <a:lvl1pPr marL="0" indent="0" algn="l">
              <a:lnSpc>
                <a:spcPct val="100000"/>
              </a:lnSpc>
              <a:spcBef>
                <a:spcPts val="0"/>
              </a:spcBef>
              <a:buNone/>
              <a:defRPr sz="1600" b="1">
                <a:solidFill>
                  <a:schemeClr val="accent2"/>
                </a:solidFill>
              </a:defRPr>
            </a:lvl1pPr>
          </a:lstStyle>
          <a:p>
            <a:pPr lvl="0"/>
            <a:r>
              <a:rPr lang="en-US"/>
              <a:t>Click to edit Master text styles</a:t>
            </a:r>
          </a:p>
        </p:txBody>
      </p:sp>
      <p:sp>
        <p:nvSpPr>
          <p:cNvPr id="32" name="Picture Placeholder 31">
            <a:extLst>
              <a:ext uri="{FF2B5EF4-FFF2-40B4-BE49-F238E27FC236}">
                <a16:creationId xmlns:a16="http://schemas.microsoft.com/office/drawing/2014/main" id="{1111AE32-4374-5740-714E-466F05DD906D}"/>
              </a:ext>
            </a:extLst>
          </p:cNvPr>
          <p:cNvSpPr>
            <a:spLocks noGrp="1"/>
          </p:cNvSpPr>
          <p:nvPr>
            <p:ph type="pic" sz="quarter" idx="20"/>
          </p:nvPr>
        </p:nvSpPr>
        <p:spPr>
          <a:xfrm>
            <a:off x="838200" y="2194719"/>
            <a:ext cx="1554480" cy="1554480"/>
          </a:xfrm>
        </p:spPr>
        <p:txBody>
          <a:bodyPr/>
          <a:lstStyle>
            <a:lvl1pPr marL="0" indent="0">
              <a:buNone/>
              <a:defRPr/>
            </a:lvl1pPr>
          </a:lstStyle>
          <a:p>
            <a:r>
              <a:rPr lang="en-US"/>
              <a:t>Click icon to add picture</a:t>
            </a:r>
          </a:p>
        </p:txBody>
      </p:sp>
      <p:sp>
        <p:nvSpPr>
          <p:cNvPr id="41" name="Text Placeholder 15">
            <a:extLst>
              <a:ext uri="{FF2B5EF4-FFF2-40B4-BE49-F238E27FC236}">
                <a16:creationId xmlns:a16="http://schemas.microsoft.com/office/drawing/2014/main" id="{8F08676E-956E-A206-F632-FFA579AC8A32}"/>
              </a:ext>
            </a:extLst>
          </p:cNvPr>
          <p:cNvSpPr>
            <a:spLocks noGrp="1"/>
          </p:cNvSpPr>
          <p:nvPr>
            <p:ph type="body" sz="quarter" idx="21"/>
          </p:nvPr>
        </p:nvSpPr>
        <p:spPr>
          <a:xfrm>
            <a:off x="2680658" y="2698751"/>
            <a:ext cx="3215173" cy="1050447"/>
          </a:xfrm>
        </p:spPr>
        <p:txBody>
          <a:bodyPr>
            <a:normAutofit/>
          </a:bodyPr>
          <a:lstStyle>
            <a:lvl1pPr marL="0" indent="0" algn="l">
              <a:lnSpc>
                <a:spcPct val="100000"/>
              </a:lnSpc>
              <a:spcBef>
                <a:spcPts val="0"/>
              </a:spcBef>
              <a:buNone/>
              <a:defRPr sz="1400"/>
            </a:lvl1pPr>
          </a:lstStyle>
          <a:p>
            <a:pPr lvl="0"/>
            <a:r>
              <a:rPr lang="en-US"/>
              <a:t>Click to edit Master text styles</a:t>
            </a:r>
          </a:p>
        </p:txBody>
      </p:sp>
      <p:sp>
        <p:nvSpPr>
          <p:cNvPr id="42" name="Text Placeholder 15">
            <a:extLst>
              <a:ext uri="{FF2B5EF4-FFF2-40B4-BE49-F238E27FC236}">
                <a16:creationId xmlns:a16="http://schemas.microsoft.com/office/drawing/2014/main" id="{ED9BC565-30A9-D3EE-965C-9B5BA55F7FB1}"/>
              </a:ext>
            </a:extLst>
          </p:cNvPr>
          <p:cNvSpPr>
            <a:spLocks noGrp="1"/>
          </p:cNvSpPr>
          <p:nvPr>
            <p:ph type="body" sz="quarter" idx="22"/>
          </p:nvPr>
        </p:nvSpPr>
        <p:spPr>
          <a:xfrm>
            <a:off x="2680659" y="4092972"/>
            <a:ext cx="3215173" cy="365126"/>
          </a:xfrm>
        </p:spPr>
        <p:txBody>
          <a:bodyPr>
            <a:normAutofit/>
          </a:bodyPr>
          <a:lstStyle>
            <a:lvl1pPr marL="0" indent="0" algn="l">
              <a:lnSpc>
                <a:spcPct val="100000"/>
              </a:lnSpc>
              <a:spcBef>
                <a:spcPts val="0"/>
              </a:spcBef>
              <a:buNone/>
              <a:defRPr sz="1600" b="1">
                <a:solidFill>
                  <a:schemeClr val="accent2"/>
                </a:solidFill>
              </a:defRPr>
            </a:lvl1pPr>
          </a:lstStyle>
          <a:p>
            <a:pPr lvl="0"/>
            <a:r>
              <a:rPr lang="en-US"/>
              <a:t>Click to edit Master text styles</a:t>
            </a:r>
          </a:p>
        </p:txBody>
      </p:sp>
      <p:sp>
        <p:nvSpPr>
          <p:cNvPr id="43" name="Picture Placeholder 31">
            <a:extLst>
              <a:ext uri="{FF2B5EF4-FFF2-40B4-BE49-F238E27FC236}">
                <a16:creationId xmlns:a16="http://schemas.microsoft.com/office/drawing/2014/main" id="{1ECEF48E-65C5-F3CB-76FB-6F7E6658D047}"/>
              </a:ext>
            </a:extLst>
          </p:cNvPr>
          <p:cNvSpPr>
            <a:spLocks noGrp="1"/>
          </p:cNvSpPr>
          <p:nvPr>
            <p:ph type="pic" sz="quarter" idx="23"/>
          </p:nvPr>
        </p:nvSpPr>
        <p:spPr>
          <a:xfrm>
            <a:off x="838200" y="4092971"/>
            <a:ext cx="1554480" cy="1554480"/>
          </a:xfrm>
        </p:spPr>
        <p:txBody>
          <a:bodyPr/>
          <a:lstStyle>
            <a:lvl1pPr marL="0" indent="0">
              <a:buNone/>
              <a:defRPr/>
            </a:lvl1pPr>
          </a:lstStyle>
          <a:p>
            <a:r>
              <a:rPr lang="en-US"/>
              <a:t>Click icon to add picture</a:t>
            </a:r>
          </a:p>
        </p:txBody>
      </p:sp>
      <p:sp>
        <p:nvSpPr>
          <p:cNvPr id="44" name="Text Placeholder 15">
            <a:extLst>
              <a:ext uri="{FF2B5EF4-FFF2-40B4-BE49-F238E27FC236}">
                <a16:creationId xmlns:a16="http://schemas.microsoft.com/office/drawing/2014/main" id="{AAE806DF-9743-C0EF-8A51-AE2FEC3D7F17}"/>
              </a:ext>
            </a:extLst>
          </p:cNvPr>
          <p:cNvSpPr>
            <a:spLocks noGrp="1"/>
          </p:cNvSpPr>
          <p:nvPr>
            <p:ph type="body" sz="quarter" idx="24"/>
          </p:nvPr>
        </p:nvSpPr>
        <p:spPr>
          <a:xfrm>
            <a:off x="2680658" y="4597003"/>
            <a:ext cx="3215173" cy="1050447"/>
          </a:xfrm>
        </p:spPr>
        <p:txBody>
          <a:bodyPr>
            <a:normAutofit/>
          </a:bodyPr>
          <a:lstStyle>
            <a:lvl1pPr marL="0" indent="0" algn="l">
              <a:lnSpc>
                <a:spcPct val="100000"/>
              </a:lnSpc>
              <a:spcBef>
                <a:spcPts val="0"/>
              </a:spcBef>
              <a:buNone/>
              <a:defRPr sz="1400"/>
            </a:lvl1pPr>
          </a:lstStyle>
          <a:p>
            <a:pPr lvl="0"/>
            <a:r>
              <a:rPr lang="en-US"/>
              <a:t>Click to edit Master text styles</a:t>
            </a:r>
          </a:p>
        </p:txBody>
      </p:sp>
      <p:sp>
        <p:nvSpPr>
          <p:cNvPr id="45" name="Text Placeholder 15">
            <a:extLst>
              <a:ext uri="{FF2B5EF4-FFF2-40B4-BE49-F238E27FC236}">
                <a16:creationId xmlns:a16="http://schemas.microsoft.com/office/drawing/2014/main" id="{FDDBB792-D6B9-EE27-2B72-181504CAE542}"/>
              </a:ext>
            </a:extLst>
          </p:cNvPr>
          <p:cNvSpPr>
            <a:spLocks noGrp="1"/>
          </p:cNvSpPr>
          <p:nvPr>
            <p:ph type="body" sz="quarter" idx="25"/>
          </p:nvPr>
        </p:nvSpPr>
        <p:spPr>
          <a:xfrm>
            <a:off x="8138629" y="2194720"/>
            <a:ext cx="3215173" cy="365126"/>
          </a:xfrm>
        </p:spPr>
        <p:txBody>
          <a:bodyPr>
            <a:normAutofit/>
          </a:bodyPr>
          <a:lstStyle>
            <a:lvl1pPr marL="0" indent="0" algn="l">
              <a:lnSpc>
                <a:spcPct val="100000"/>
              </a:lnSpc>
              <a:spcBef>
                <a:spcPts val="0"/>
              </a:spcBef>
              <a:buNone/>
              <a:defRPr sz="1600" b="1">
                <a:solidFill>
                  <a:schemeClr val="accent2"/>
                </a:solidFill>
              </a:defRPr>
            </a:lvl1pPr>
          </a:lstStyle>
          <a:p>
            <a:pPr lvl="0"/>
            <a:r>
              <a:rPr lang="en-US"/>
              <a:t>Click to edit Master text styles</a:t>
            </a:r>
          </a:p>
        </p:txBody>
      </p:sp>
      <p:sp>
        <p:nvSpPr>
          <p:cNvPr id="46" name="Picture Placeholder 31">
            <a:extLst>
              <a:ext uri="{FF2B5EF4-FFF2-40B4-BE49-F238E27FC236}">
                <a16:creationId xmlns:a16="http://schemas.microsoft.com/office/drawing/2014/main" id="{D4275EF9-99E8-F85A-CDD8-B5C13128AD97}"/>
              </a:ext>
            </a:extLst>
          </p:cNvPr>
          <p:cNvSpPr>
            <a:spLocks noGrp="1"/>
          </p:cNvSpPr>
          <p:nvPr>
            <p:ph type="pic" sz="quarter" idx="26"/>
          </p:nvPr>
        </p:nvSpPr>
        <p:spPr>
          <a:xfrm>
            <a:off x="6296170" y="2194719"/>
            <a:ext cx="1554480" cy="1554480"/>
          </a:xfrm>
        </p:spPr>
        <p:txBody>
          <a:bodyPr/>
          <a:lstStyle>
            <a:lvl1pPr marL="0" indent="0">
              <a:buNone/>
              <a:defRPr/>
            </a:lvl1pPr>
          </a:lstStyle>
          <a:p>
            <a:r>
              <a:rPr lang="en-US"/>
              <a:t>Click icon to add picture</a:t>
            </a:r>
          </a:p>
        </p:txBody>
      </p:sp>
      <p:sp>
        <p:nvSpPr>
          <p:cNvPr id="47" name="Text Placeholder 15">
            <a:extLst>
              <a:ext uri="{FF2B5EF4-FFF2-40B4-BE49-F238E27FC236}">
                <a16:creationId xmlns:a16="http://schemas.microsoft.com/office/drawing/2014/main" id="{BE95DAED-D597-6EF9-95AF-883E4DEC8860}"/>
              </a:ext>
            </a:extLst>
          </p:cNvPr>
          <p:cNvSpPr>
            <a:spLocks noGrp="1"/>
          </p:cNvSpPr>
          <p:nvPr>
            <p:ph type="body" sz="quarter" idx="27"/>
          </p:nvPr>
        </p:nvSpPr>
        <p:spPr>
          <a:xfrm>
            <a:off x="8138628" y="2698751"/>
            <a:ext cx="3215173" cy="1050447"/>
          </a:xfrm>
        </p:spPr>
        <p:txBody>
          <a:bodyPr>
            <a:normAutofit/>
          </a:bodyPr>
          <a:lstStyle>
            <a:lvl1pPr marL="0" indent="0" algn="l">
              <a:lnSpc>
                <a:spcPct val="100000"/>
              </a:lnSpc>
              <a:spcBef>
                <a:spcPts val="0"/>
              </a:spcBef>
              <a:buNone/>
              <a:defRPr sz="1400"/>
            </a:lvl1pPr>
          </a:lstStyle>
          <a:p>
            <a:pPr lvl="0"/>
            <a:r>
              <a:rPr lang="en-US"/>
              <a:t>Click to edit Master text styles</a:t>
            </a:r>
          </a:p>
        </p:txBody>
      </p:sp>
      <p:sp>
        <p:nvSpPr>
          <p:cNvPr id="48" name="Text Placeholder 15">
            <a:extLst>
              <a:ext uri="{FF2B5EF4-FFF2-40B4-BE49-F238E27FC236}">
                <a16:creationId xmlns:a16="http://schemas.microsoft.com/office/drawing/2014/main" id="{6673DBB1-A2DF-825F-0E54-FABAB6BAC17A}"/>
              </a:ext>
            </a:extLst>
          </p:cNvPr>
          <p:cNvSpPr>
            <a:spLocks noGrp="1"/>
          </p:cNvSpPr>
          <p:nvPr>
            <p:ph type="body" sz="quarter" idx="28"/>
          </p:nvPr>
        </p:nvSpPr>
        <p:spPr>
          <a:xfrm>
            <a:off x="8138629" y="4092972"/>
            <a:ext cx="3215173" cy="365126"/>
          </a:xfrm>
        </p:spPr>
        <p:txBody>
          <a:bodyPr>
            <a:normAutofit/>
          </a:bodyPr>
          <a:lstStyle>
            <a:lvl1pPr marL="0" indent="0" algn="l">
              <a:lnSpc>
                <a:spcPct val="100000"/>
              </a:lnSpc>
              <a:spcBef>
                <a:spcPts val="0"/>
              </a:spcBef>
              <a:buNone/>
              <a:defRPr sz="1600" b="1">
                <a:solidFill>
                  <a:schemeClr val="accent2"/>
                </a:solidFill>
              </a:defRPr>
            </a:lvl1pPr>
          </a:lstStyle>
          <a:p>
            <a:pPr lvl="0"/>
            <a:r>
              <a:rPr lang="en-US"/>
              <a:t>Click to edit Master text styles</a:t>
            </a:r>
          </a:p>
        </p:txBody>
      </p:sp>
      <p:sp>
        <p:nvSpPr>
          <p:cNvPr id="49" name="Picture Placeholder 31">
            <a:extLst>
              <a:ext uri="{FF2B5EF4-FFF2-40B4-BE49-F238E27FC236}">
                <a16:creationId xmlns:a16="http://schemas.microsoft.com/office/drawing/2014/main" id="{45E6C20B-F0A7-7F48-AC0B-781584E588D6}"/>
              </a:ext>
            </a:extLst>
          </p:cNvPr>
          <p:cNvSpPr>
            <a:spLocks noGrp="1"/>
          </p:cNvSpPr>
          <p:nvPr>
            <p:ph type="pic" sz="quarter" idx="29"/>
          </p:nvPr>
        </p:nvSpPr>
        <p:spPr>
          <a:xfrm>
            <a:off x="6296170" y="4092971"/>
            <a:ext cx="1554480" cy="1554480"/>
          </a:xfrm>
        </p:spPr>
        <p:txBody>
          <a:bodyPr/>
          <a:lstStyle>
            <a:lvl1pPr marL="0" indent="0">
              <a:buNone/>
              <a:defRPr/>
            </a:lvl1pPr>
          </a:lstStyle>
          <a:p>
            <a:r>
              <a:rPr lang="en-US"/>
              <a:t>Click icon to add picture</a:t>
            </a:r>
          </a:p>
        </p:txBody>
      </p:sp>
      <p:sp>
        <p:nvSpPr>
          <p:cNvPr id="50" name="Text Placeholder 15">
            <a:extLst>
              <a:ext uri="{FF2B5EF4-FFF2-40B4-BE49-F238E27FC236}">
                <a16:creationId xmlns:a16="http://schemas.microsoft.com/office/drawing/2014/main" id="{39D009F6-1A42-2F6E-D002-849948C741C6}"/>
              </a:ext>
            </a:extLst>
          </p:cNvPr>
          <p:cNvSpPr>
            <a:spLocks noGrp="1"/>
          </p:cNvSpPr>
          <p:nvPr>
            <p:ph type="body" sz="quarter" idx="30"/>
          </p:nvPr>
        </p:nvSpPr>
        <p:spPr>
          <a:xfrm>
            <a:off x="8138628" y="4597003"/>
            <a:ext cx="3215173" cy="1050447"/>
          </a:xfrm>
        </p:spPr>
        <p:txBody>
          <a:bodyPr>
            <a:normAutofit/>
          </a:bodyPr>
          <a:lstStyle>
            <a:lvl1pPr marL="0" indent="0" algn="l">
              <a:lnSpc>
                <a:spcPct val="100000"/>
              </a:lnSpc>
              <a:spcBef>
                <a:spcPts val="0"/>
              </a:spcBef>
              <a:buNone/>
              <a:defRPr sz="1400"/>
            </a:lvl1pPr>
          </a:lstStyle>
          <a:p>
            <a:pPr lvl="0"/>
            <a:r>
              <a:rPr lang="en-US"/>
              <a:t>Click to edit Master text styles</a:t>
            </a:r>
          </a:p>
        </p:txBody>
      </p:sp>
    </p:spTree>
    <p:extLst>
      <p:ext uri="{BB962C8B-B14F-4D97-AF65-F5344CB8AC3E}">
        <p14:creationId xmlns:p14="http://schemas.microsoft.com/office/powerpoint/2010/main" val="26207095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F34B0-AC5D-7018-4C3E-A8901F9E642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8E16554-4CAB-87D9-24D6-F3C570775C92}"/>
              </a:ext>
            </a:extLst>
          </p:cNvPr>
          <p:cNvSpPr>
            <a:spLocks noGrp="1"/>
          </p:cNvSpPr>
          <p:nvPr>
            <p:ph type="ftr" sz="quarter" idx="10"/>
          </p:nvPr>
        </p:nvSpPr>
        <p:spPr/>
        <p:txBody>
          <a:bodyPr/>
          <a:lstStyle/>
          <a:p>
            <a:endParaRPr lang="en-US"/>
          </a:p>
        </p:txBody>
      </p:sp>
      <p:pic>
        <p:nvPicPr>
          <p:cNvPr id="14" name="Picture 13" descr="A blue and orange logo&#10;&#10;AI-generated content may be incorrect.">
            <a:extLst>
              <a:ext uri="{FF2B5EF4-FFF2-40B4-BE49-F238E27FC236}">
                <a16:creationId xmlns:a16="http://schemas.microsoft.com/office/drawing/2014/main" id="{B48FC5FA-9DF3-AB94-208B-51684EE188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3722" y="6230231"/>
            <a:ext cx="861133" cy="410436"/>
          </a:xfrm>
          <a:prstGeom prst="rect">
            <a:avLst/>
          </a:prstGeom>
        </p:spPr>
      </p:pic>
      <p:sp>
        <p:nvSpPr>
          <p:cNvPr id="36" name="Text Placeholder 15">
            <a:extLst>
              <a:ext uri="{FF2B5EF4-FFF2-40B4-BE49-F238E27FC236}">
                <a16:creationId xmlns:a16="http://schemas.microsoft.com/office/drawing/2014/main" id="{E50B6FB3-2ABE-D115-D58D-0E8F7BB78BC7}"/>
              </a:ext>
            </a:extLst>
          </p:cNvPr>
          <p:cNvSpPr>
            <a:spLocks noGrp="1"/>
          </p:cNvSpPr>
          <p:nvPr>
            <p:ph type="body" sz="quarter" idx="24"/>
          </p:nvPr>
        </p:nvSpPr>
        <p:spPr>
          <a:xfrm>
            <a:off x="1943100" y="2241713"/>
            <a:ext cx="3314121" cy="765803"/>
          </a:xfrm>
        </p:spPr>
        <p:txBody>
          <a:bodyPr anchor="ctr">
            <a:normAutofit/>
          </a:bodyPr>
          <a:lstStyle>
            <a:lvl1pPr marL="0" indent="0" algn="l">
              <a:lnSpc>
                <a:spcPct val="100000"/>
              </a:lnSpc>
              <a:spcBef>
                <a:spcPts val="0"/>
              </a:spcBef>
              <a:buNone/>
              <a:defRPr sz="1400"/>
            </a:lvl1pPr>
          </a:lstStyle>
          <a:p>
            <a:pPr lvl="0"/>
            <a:r>
              <a:rPr lang="en-US"/>
              <a:t>Click to edit Master text styles</a:t>
            </a:r>
          </a:p>
        </p:txBody>
      </p:sp>
      <p:sp>
        <p:nvSpPr>
          <p:cNvPr id="6" name="Oval 5">
            <a:extLst>
              <a:ext uri="{FF2B5EF4-FFF2-40B4-BE49-F238E27FC236}">
                <a16:creationId xmlns:a16="http://schemas.microsoft.com/office/drawing/2014/main" id="{FE73A8AF-5864-A381-DE20-25E174163B05}"/>
              </a:ext>
            </a:extLst>
          </p:cNvPr>
          <p:cNvSpPr/>
          <p:nvPr userDrawn="1"/>
        </p:nvSpPr>
        <p:spPr>
          <a:xfrm>
            <a:off x="838200" y="2167415"/>
            <a:ext cx="914400" cy="9144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1111AE32-4374-5740-714E-466F05DD906D}"/>
              </a:ext>
            </a:extLst>
          </p:cNvPr>
          <p:cNvSpPr>
            <a:spLocks noGrp="1"/>
          </p:cNvSpPr>
          <p:nvPr>
            <p:ph type="pic" sz="quarter" idx="20"/>
          </p:nvPr>
        </p:nvSpPr>
        <p:spPr>
          <a:xfrm>
            <a:off x="990567" y="2319781"/>
            <a:ext cx="609666" cy="609666"/>
          </a:xfrm>
        </p:spPr>
        <p:txBody>
          <a:bodyPr/>
          <a:lstStyle>
            <a:lvl1pPr marL="0" indent="0">
              <a:buNone/>
              <a:defRPr sz="800"/>
            </a:lvl1pPr>
          </a:lstStyle>
          <a:p>
            <a:r>
              <a:rPr lang="en-US"/>
              <a:t>Click icon to add picture</a:t>
            </a:r>
          </a:p>
        </p:txBody>
      </p:sp>
      <p:sp>
        <p:nvSpPr>
          <p:cNvPr id="7" name="Text Placeholder 15">
            <a:extLst>
              <a:ext uri="{FF2B5EF4-FFF2-40B4-BE49-F238E27FC236}">
                <a16:creationId xmlns:a16="http://schemas.microsoft.com/office/drawing/2014/main" id="{4606D735-B0AD-6DFC-618B-483369328ED2}"/>
              </a:ext>
            </a:extLst>
          </p:cNvPr>
          <p:cNvSpPr>
            <a:spLocks noGrp="1"/>
          </p:cNvSpPr>
          <p:nvPr>
            <p:ph type="body" sz="quarter" idx="27"/>
          </p:nvPr>
        </p:nvSpPr>
        <p:spPr>
          <a:xfrm>
            <a:off x="1943100" y="3534425"/>
            <a:ext cx="3314121" cy="765803"/>
          </a:xfrm>
        </p:spPr>
        <p:txBody>
          <a:bodyPr anchor="ctr">
            <a:normAutofit/>
          </a:bodyPr>
          <a:lstStyle>
            <a:lvl1pPr marL="0" indent="0" algn="l">
              <a:lnSpc>
                <a:spcPct val="100000"/>
              </a:lnSpc>
              <a:spcBef>
                <a:spcPts val="0"/>
              </a:spcBef>
              <a:buNone/>
              <a:defRPr sz="1400"/>
            </a:lvl1pPr>
          </a:lstStyle>
          <a:p>
            <a:pPr lvl="0"/>
            <a:r>
              <a:rPr lang="en-US"/>
              <a:t>Click to edit Master text styles</a:t>
            </a:r>
          </a:p>
        </p:txBody>
      </p:sp>
      <p:sp>
        <p:nvSpPr>
          <p:cNvPr id="8" name="Oval 7">
            <a:extLst>
              <a:ext uri="{FF2B5EF4-FFF2-40B4-BE49-F238E27FC236}">
                <a16:creationId xmlns:a16="http://schemas.microsoft.com/office/drawing/2014/main" id="{E5C91B4D-533C-ED4C-CC3A-C3F710FD7729}"/>
              </a:ext>
            </a:extLst>
          </p:cNvPr>
          <p:cNvSpPr/>
          <p:nvPr userDrawn="1"/>
        </p:nvSpPr>
        <p:spPr>
          <a:xfrm>
            <a:off x="838200" y="3460127"/>
            <a:ext cx="914400" cy="9144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31">
            <a:extLst>
              <a:ext uri="{FF2B5EF4-FFF2-40B4-BE49-F238E27FC236}">
                <a16:creationId xmlns:a16="http://schemas.microsoft.com/office/drawing/2014/main" id="{876EEB36-C127-483E-B419-B1C3AA6F69C4}"/>
              </a:ext>
            </a:extLst>
          </p:cNvPr>
          <p:cNvSpPr>
            <a:spLocks noGrp="1"/>
          </p:cNvSpPr>
          <p:nvPr>
            <p:ph type="pic" sz="quarter" idx="28"/>
          </p:nvPr>
        </p:nvSpPr>
        <p:spPr>
          <a:xfrm>
            <a:off x="990567" y="3612493"/>
            <a:ext cx="609666" cy="609666"/>
          </a:xfrm>
        </p:spPr>
        <p:txBody>
          <a:bodyPr>
            <a:normAutofit/>
          </a:bodyPr>
          <a:lstStyle>
            <a:lvl1pPr marL="0" indent="0">
              <a:buNone/>
              <a:defRPr sz="800"/>
            </a:lvl1pPr>
          </a:lstStyle>
          <a:p>
            <a:r>
              <a:rPr lang="en-US"/>
              <a:t>Click icon to add picture</a:t>
            </a:r>
          </a:p>
        </p:txBody>
      </p:sp>
      <p:sp>
        <p:nvSpPr>
          <p:cNvPr id="10" name="Text Placeholder 15">
            <a:extLst>
              <a:ext uri="{FF2B5EF4-FFF2-40B4-BE49-F238E27FC236}">
                <a16:creationId xmlns:a16="http://schemas.microsoft.com/office/drawing/2014/main" id="{D788FE8E-DD7D-C9B7-2C08-E6C7C461F319}"/>
              </a:ext>
            </a:extLst>
          </p:cNvPr>
          <p:cNvSpPr>
            <a:spLocks noGrp="1"/>
          </p:cNvSpPr>
          <p:nvPr>
            <p:ph type="body" sz="quarter" idx="29"/>
          </p:nvPr>
        </p:nvSpPr>
        <p:spPr>
          <a:xfrm>
            <a:off x="1943100" y="4827137"/>
            <a:ext cx="3314121" cy="765803"/>
          </a:xfrm>
        </p:spPr>
        <p:txBody>
          <a:bodyPr anchor="ctr">
            <a:normAutofit/>
          </a:bodyPr>
          <a:lstStyle>
            <a:lvl1pPr marL="0" indent="0" algn="l">
              <a:lnSpc>
                <a:spcPct val="100000"/>
              </a:lnSpc>
              <a:spcBef>
                <a:spcPts val="0"/>
              </a:spcBef>
              <a:buNone/>
              <a:defRPr sz="1400"/>
            </a:lvl1pPr>
          </a:lstStyle>
          <a:p>
            <a:pPr lvl="0"/>
            <a:r>
              <a:rPr lang="en-US"/>
              <a:t>Click to edit Master text styles</a:t>
            </a:r>
          </a:p>
        </p:txBody>
      </p:sp>
      <p:sp>
        <p:nvSpPr>
          <p:cNvPr id="11" name="Oval 10">
            <a:extLst>
              <a:ext uri="{FF2B5EF4-FFF2-40B4-BE49-F238E27FC236}">
                <a16:creationId xmlns:a16="http://schemas.microsoft.com/office/drawing/2014/main" id="{03575CE7-70E2-9E18-2025-413EA865C12F}"/>
              </a:ext>
            </a:extLst>
          </p:cNvPr>
          <p:cNvSpPr/>
          <p:nvPr userDrawn="1"/>
        </p:nvSpPr>
        <p:spPr>
          <a:xfrm>
            <a:off x="838200" y="4752839"/>
            <a:ext cx="914400" cy="9144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31">
            <a:extLst>
              <a:ext uri="{FF2B5EF4-FFF2-40B4-BE49-F238E27FC236}">
                <a16:creationId xmlns:a16="http://schemas.microsoft.com/office/drawing/2014/main" id="{F0E767B4-C225-B0BE-AC75-6C98D8617119}"/>
              </a:ext>
            </a:extLst>
          </p:cNvPr>
          <p:cNvSpPr>
            <a:spLocks noGrp="1"/>
          </p:cNvSpPr>
          <p:nvPr>
            <p:ph type="pic" sz="quarter" idx="30"/>
          </p:nvPr>
        </p:nvSpPr>
        <p:spPr>
          <a:xfrm>
            <a:off x="990567" y="4905205"/>
            <a:ext cx="609666" cy="609666"/>
          </a:xfrm>
        </p:spPr>
        <p:txBody>
          <a:bodyPr>
            <a:normAutofit/>
          </a:bodyPr>
          <a:lstStyle>
            <a:lvl1pPr marL="0" indent="0">
              <a:buNone/>
              <a:defRPr sz="800"/>
            </a:lvl1pPr>
          </a:lstStyle>
          <a:p>
            <a:r>
              <a:rPr lang="en-US"/>
              <a:t>Click icon to add picture</a:t>
            </a:r>
          </a:p>
        </p:txBody>
      </p:sp>
      <p:sp>
        <p:nvSpPr>
          <p:cNvPr id="13" name="Text Placeholder 15">
            <a:extLst>
              <a:ext uri="{FF2B5EF4-FFF2-40B4-BE49-F238E27FC236}">
                <a16:creationId xmlns:a16="http://schemas.microsoft.com/office/drawing/2014/main" id="{FF25D97F-B231-3C43-7714-EB94796FE330}"/>
              </a:ext>
            </a:extLst>
          </p:cNvPr>
          <p:cNvSpPr>
            <a:spLocks noGrp="1"/>
          </p:cNvSpPr>
          <p:nvPr>
            <p:ph type="body" sz="quarter" idx="31"/>
          </p:nvPr>
        </p:nvSpPr>
        <p:spPr>
          <a:xfrm>
            <a:off x="7809601" y="2241713"/>
            <a:ext cx="3314121" cy="765803"/>
          </a:xfrm>
        </p:spPr>
        <p:txBody>
          <a:bodyPr anchor="ctr">
            <a:normAutofit/>
          </a:bodyPr>
          <a:lstStyle>
            <a:lvl1pPr marL="0" indent="0" algn="l">
              <a:lnSpc>
                <a:spcPct val="100000"/>
              </a:lnSpc>
              <a:spcBef>
                <a:spcPts val="0"/>
              </a:spcBef>
              <a:buNone/>
              <a:defRPr sz="1400"/>
            </a:lvl1pPr>
          </a:lstStyle>
          <a:p>
            <a:pPr lvl="0"/>
            <a:r>
              <a:rPr lang="en-US"/>
              <a:t>Click to edit Master text styles</a:t>
            </a:r>
          </a:p>
        </p:txBody>
      </p:sp>
      <p:sp>
        <p:nvSpPr>
          <p:cNvPr id="15" name="Oval 14">
            <a:extLst>
              <a:ext uri="{FF2B5EF4-FFF2-40B4-BE49-F238E27FC236}">
                <a16:creationId xmlns:a16="http://schemas.microsoft.com/office/drawing/2014/main" id="{5B46210D-36F0-75AC-EC0E-2E6899933477}"/>
              </a:ext>
            </a:extLst>
          </p:cNvPr>
          <p:cNvSpPr/>
          <p:nvPr userDrawn="1"/>
        </p:nvSpPr>
        <p:spPr>
          <a:xfrm>
            <a:off x="6704701" y="2164710"/>
            <a:ext cx="914400" cy="9144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31">
            <a:extLst>
              <a:ext uri="{FF2B5EF4-FFF2-40B4-BE49-F238E27FC236}">
                <a16:creationId xmlns:a16="http://schemas.microsoft.com/office/drawing/2014/main" id="{81017A02-FC8A-EB09-52B7-14540B19728F}"/>
              </a:ext>
            </a:extLst>
          </p:cNvPr>
          <p:cNvSpPr>
            <a:spLocks noGrp="1"/>
          </p:cNvSpPr>
          <p:nvPr>
            <p:ph type="pic" sz="quarter" idx="32"/>
          </p:nvPr>
        </p:nvSpPr>
        <p:spPr>
          <a:xfrm>
            <a:off x="6857068" y="2319781"/>
            <a:ext cx="609666" cy="609666"/>
          </a:xfrm>
        </p:spPr>
        <p:txBody>
          <a:bodyPr>
            <a:normAutofit/>
          </a:bodyPr>
          <a:lstStyle>
            <a:lvl1pPr marL="0" indent="0">
              <a:buNone/>
              <a:defRPr sz="800"/>
            </a:lvl1pPr>
          </a:lstStyle>
          <a:p>
            <a:r>
              <a:rPr lang="en-US"/>
              <a:t>Click icon to add picture</a:t>
            </a:r>
          </a:p>
        </p:txBody>
      </p:sp>
      <p:sp>
        <p:nvSpPr>
          <p:cNvPr id="17" name="Text Placeholder 15">
            <a:extLst>
              <a:ext uri="{FF2B5EF4-FFF2-40B4-BE49-F238E27FC236}">
                <a16:creationId xmlns:a16="http://schemas.microsoft.com/office/drawing/2014/main" id="{A2A9CEBE-FA00-B88B-DF5B-A3CAAE76FEC9}"/>
              </a:ext>
            </a:extLst>
          </p:cNvPr>
          <p:cNvSpPr>
            <a:spLocks noGrp="1"/>
          </p:cNvSpPr>
          <p:nvPr>
            <p:ph type="body" sz="quarter" idx="33"/>
          </p:nvPr>
        </p:nvSpPr>
        <p:spPr>
          <a:xfrm>
            <a:off x="7809601" y="3534425"/>
            <a:ext cx="3314121" cy="765803"/>
          </a:xfrm>
        </p:spPr>
        <p:txBody>
          <a:bodyPr anchor="ctr">
            <a:normAutofit/>
          </a:bodyPr>
          <a:lstStyle>
            <a:lvl1pPr marL="0" indent="0" algn="l">
              <a:lnSpc>
                <a:spcPct val="100000"/>
              </a:lnSpc>
              <a:spcBef>
                <a:spcPts val="0"/>
              </a:spcBef>
              <a:buNone/>
              <a:defRPr sz="1400"/>
            </a:lvl1pPr>
          </a:lstStyle>
          <a:p>
            <a:pPr lvl="0"/>
            <a:r>
              <a:rPr lang="en-US"/>
              <a:t>Click to edit Master text styles</a:t>
            </a:r>
          </a:p>
        </p:txBody>
      </p:sp>
      <p:sp>
        <p:nvSpPr>
          <p:cNvPr id="18" name="Oval 17">
            <a:extLst>
              <a:ext uri="{FF2B5EF4-FFF2-40B4-BE49-F238E27FC236}">
                <a16:creationId xmlns:a16="http://schemas.microsoft.com/office/drawing/2014/main" id="{2F3DC184-7FCB-6D05-FE5D-8E8DD0E95B64}"/>
              </a:ext>
            </a:extLst>
          </p:cNvPr>
          <p:cNvSpPr/>
          <p:nvPr userDrawn="1"/>
        </p:nvSpPr>
        <p:spPr>
          <a:xfrm>
            <a:off x="6704701" y="3460127"/>
            <a:ext cx="914400" cy="9144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31">
            <a:extLst>
              <a:ext uri="{FF2B5EF4-FFF2-40B4-BE49-F238E27FC236}">
                <a16:creationId xmlns:a16="http://schemas.microsoft.com/office/drawing/2014/main" id="{9570FAA7-7C92-1B59-B76E-25DBE4C0A20F}"/>
              </a:ext>
            </a:extLst>
          </p:cNvPr>
          <p:cNvSpPr>
            <a:spLocks noGrp="1"/>
          </p:cNvSpPr>
          <p:nvPr>
            <p:ph type="pic" sz="quarter" idx="34"/>
          </p:nvPr>
        </p:nvSpPr>
        <p:spPr>
          <a:xfrm>
            <a:off x="6857068" y="3612493"/>
            <a:ext cx="609666" cy="609666"/>
          </a:xfrm>
        </p:spPr>
        <p:txBody>
          <a:bodyPr>
            <a:normAutofit/>
          </a:bodyPr>
          <a:lstStyle>
            <a:lvl1pPr marL="0" indent="0">
              <a:buNone/>
              <a:defRPr sz="800"/>
            </a:lvl1pPr>
          </a:lstStyle>
          <a:p>
            <a:r>
              <a:rPr lang="en-US"/>
              <a:t>Click icon to add picture</a:t>
            </a:r>
          </a:p>
        </p:txBody>
      </p:sp>
      <p:sp>
        <p:nvSpPr>
          <p:cNvPr id="20" name="Text Placeholder 15">
            <a:extLst>
              <a:ext uri="{FF2B5EF4-FFF2-40B4-BE49-F238E27FC236}">
                <a16:creationId xmlns:a16="http://schemas.microsoft.com/office/drawing/2014/main" id="{F41905E6-17DE-38F7-61CB-5F231A0DEAA3}"/>
              </a:ext>
            </a:extLst>
          </p:cNvPr>
          <p:cNvSpPr>
            <a:spLocks noGrp="1"/>
          </p:cNvSpPr>
          <p:nvPr>
            <p:ph type="body" sz="quarter" idx="35"/>
          </p:nvPr>
        </p:nvSpPr>
        <p:spPr>
          <a:xfrm>
            <a:off x="7809601" y="4827137"/>
            <a:ext cx="3314121" cy="765803"/>
          </a:xfrm>
        </p:spPr>
        <p:txBody>
          <a:bodyPr anchor="ctr">
            <a:normAutofit/>
          </a:bodyPr>
          <a:lstStyle>
            <a:lvl1pPr marL="0" indent="0" algn="l">
              <a:lnSpc>
                <a:spcPct val="100000"/>
              </a:lnSpc>
              <a:spcBef>
                <a:spcPts val="0"/>
              </a:spcBef>
              <a:buNone/>
              <a:defRPr sz="1400"/>
            </a:lvl1pPr>
          </a:lstStyle>
          <a:p>
            <a:pPr lvl="0"/>
            <a:r>
              <a:rPr lang="en-US"/>
              <a:t>Click to edit Master text styles</a:t>
            </a:r>
          </a:p>
        </p:txBody>
      </p:sp>
      <p:sp>
        <p:nvSpPr>
          <p:cNvPr id="21" name="Oval 20">
            <a:extLst>
              <a:ext uri="{FF2B5EF4-FFF2-40B4-BE49-F238E27FC236}">
                <a16:creationId xmlns:a16="http://schemas.microsoft.com/office/drawing/2014/main" id="{24ED8012-45BE-DA33-3339-9560F2159D1B}"/>
              </a:ext>
            </a:extLst>
          </p:cNvPr>
          <p:cNvSpPr/>
          <p:nvPr userDrawn="1"/>
        </p:nvSpPr>
        <p:spPr>
          <a:xfrm>
            <a:off x="6704701" y="4752839"/>
            <a:ext cx="914400" cy="9144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31">
            <a:extLst>
              <a:ext uri="{FF2B5EF4-FFF2-40B4-BE49-F238E27FC236}">
                <a16:creationId xmlns:a16="http://schemas.microsoft.com/office/drawing/2014/main" id="{77313D56-4042-CE86-A45C-C6DACC054D52}"/>
              </a:ext>
            </a:extLst>
          </p:cNvPr>
          <p:cNvSpPr>
            <a:spLocks noGrp="1"/>
          </p:cNvSpPr>
          <p:nvPr>
            <p:ph type="pic" sz="quarter" idx="36"/>
          </p:nvPr>
        </p:nvSpPr>
        <p:spPr>
          <a:xfrm>
            <a:off x="6857068" y="4905205"/>
            <a:ext cx="609666" cy="609666"/>
          </a:xfrm>
        </p:spPr>
        <p:txBody>
          <a:bodyPr>
            <a:normAutofit/>
          </a:bodyPr>
          <a:lstStyle>
            <a:lvl1pPr marL="0" indent="0">
              <a:buNone/>
              <a:defRPr sz="800"/>
            </a:lvl1pPr>
          </a:lstStyle>
          <a:p>
            <a:r>
              <a:rPr lang="en-US"/>
              <a:t>Click icon to add picture</a:t>
            </a:r>
          </a:p>
        </p:txBody>
      </p:sp>
    </p:spTree>
    <p:extLst>
      <p:ext uri="{BB962C8B-B14F-4D97-AF65-F5344CB8AC3E}">
        <p14:creationId xmlns:p14="http://schemas.microsoft.com/office/powerpoint/2010/main" val="2796422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4515" y="950913"/>
            <a:ext cx="6077051" cy="2220912"/>
          </a:xfrm>
        </p:spPr>
        <p:txBody>
          <a:bodyPr anchor="b">
            <a:normAutofit/>
          </a:bodyPr>
          <a:lstStyle>
            <a:lvl1pPr algn="ctr">
              <a:defRPr sz="5400">
                <a:solidFill>
                  <a:schemeClr val="bg1"/>
                </a:solidFill>
              </a:defRPr>
            </a:lvl1pPr>
          </a:lstStyle>
          <a:p>
            <a:r>
              <a:rPr lang="en-US"/>
              <a:t>Click to edit Master title style</a:t>
            </a:r>
          </a:p>
        </p:txBody>
      </p:sp>
      <p:sp>
        <p:nvSpPr>
          <p:cNvPr id="3" name="Subtitle 2"/>
          <p:cNvSpPr>
            <a:spLocks noGrp="1"/>
          </p:cNvSpPr>
          <p:nvPr>
            <p:ph type="subTitle" idx="1"/>
          </p:nvPr>
        </p:nvSpPr>
        <p:spPr>
          <a:xfrm>
            <a:off x="804516" y="3446258"/>
            <a:ext cx="6077050" cy="181154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4516" y="5794882"/>
            <a:ext cx="1530874" cy="777875"/>
          </a:xfrm>
          <a:prstGeom prst="rect">
            <a:avLst/>
          </a:prstGeom>
        </p:spPr>
      </p:pic>
    </p:spTree>
    <p:extLst>
      <p:ext uri="{BB962C8B-B14F-4D97-AF65-F5344CB8AC3E}">
        <p14:creationId xmlns:p14="http://schemas.microsoft.com/office/powerpoint/2010/main" val="1573463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83885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2_Title and Content">
  <p:cSld name="4_Title and Conten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135"/>
          <p:cNvSpPr txBox="1">
            <a:spLocks noGrp="1"/>
          </p:cNvSpPr>
          <p:nvPr>
            <p:ph type="title"/>
          </p:nvPr>
        </p:nvSpPr>
        <p:spPr>
          <a:xfrm>
            <a:off x="5588000" y="537256"/>
            <a:ext cx="5994400" cy="111590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800"/>
              <a:buFont typeface="Arial"/>
              <a:buNone/>
              <a:defRPr sz="4800" b="1">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35"/>
          <p:cNvSpPr txBox="1">
            <a:spLocks noGrp="1"/>
          </p:cNvSpPr>
          <p:nvPr>
            <p:ph type="body" idx="1"/>
          </p:nvPr>
        </p:nvSpPr>
        <p:spPr>
          <a:xfrm>
            <a:off x="5588000" y="1857375"/>
            <a:ext cx="5994400" cy="3987120"/>
          </a:xfrm>
          <a:prstGeom prst="rect">
            <a:avLst/>
          </a:prstGeom>
          <a:noFill/>
          <a:ln>
            <a:noFill/>
          </a:ln>
        </p:spPr>
        <p:txBody>
          <a:bodyPr spcFirstLastPara="1" wrap="square" lIns="91425" tIns="45700" rIns="91425" bIns="45700" anchor="ctr" anchorCtr="0">
            <a:normAutofit/>
          </a:bodyPr>
          <a:lstStyle>
            <a:lvl1pPr marL="457200" lvl="0" indent="-431800" algn="l">
              <a:lnSpc>
                <a:spcPct val="100000"/>
              </a:lnSpc>
              <a:spcBef>
                <a:spcPts val="600"/>
              </a:spcBef>
              <a:spcAft>
                <a:spcPts val="0"/>
              </a:spcAft>
              <a:buClr>
                <a:srgbClr val="F47933"/>
              </a:buClr>
              <a:buSzPts val="3200"/>
              <a:buChar char="▪"/>
              <a:defRPr sz="3200"/>
            </a:lvl1pPr>
            <a:lvl2pPr marL="914400" lvl="1" indent="-406400" algn="l">
              <a:lnSpc>
                <a:spcPct val="100000"/>
              </a:lnSpc>
              <a:spcBef>
                <a:spcPts val="600"/>
              </a:spcBef>
              <a:spcAft>
                <a:spcPts val="0"/>
              </a:spcAft>
              <a:buClr>
                <a:srgbClr val="F47933"/>
              </a:buClr>
              <a:buSzPts val="2800"/>
              <a:buChar char="▪"/>
              <a:defRPr sz="2800"/>
            </a:lvl2pPr>
            <a:lvl3pPr marL="1371600" lvl="2" indent="-381000" algn="l">
              <a:lnSpc>
                <a:spcPct val="100000"/>
              </a:lnSpc>
              <a:spcBef>
                <a:spcPts val="600"/>
              </a:spcBef>
              <a:spcAft>
                <a:spcPts val="0"/>
              </a:spcAft>
              <a:buClr>
                <a:srgbClr val="F47933"/>
              </a:buClr>
              <a:buSzPts val="2400"/>
              <a:buChar char="▪"/>
              <a:defRPr sz="2400"/>
            </a:lvl3pPr>
            <a:lvl4pPr marL="1828800" lvl="3" indent="-355600" algn="l">
              <a:lnSpc>
                <a:spcPct val="100000"/>
              </a:lnSpc>
              <a:spcBef>
                <a:spcPts val="600"/>
              </a:spcBef>
              <a:spcAft>
                <a:spcPts val="0"/>
              </a:spcAft>
              <a:buClr>
                <a:srgbClr val="F47933"/>
              </a:buClr>
              <a:buSzPts val="2000"/>
              <a:buChar char="▪"/>
              <a:defRPr sz="2000"/>
            </a:lvl4pPr>
            <a:lvl5pPr marL="2286000" lvl="4" indent="-355600" algn="l">
              <a:lnSpc>
                <a:spcPct val="100000"/>
              </a:lnSpc>
              <a:spcBef>
                <a:spcPts val="600"/>
              </a:spcBef>
              <a:spcAft>
                <a:spcPts val="0"/>
              </a:spcAft>
              <a:buClr>
                <a:srgbClr val="F47933"/>
              </a:buClr>
              <a:buSzPts val="2000"/>
              <a:buChar char="▪"/>
              <a:defRPr sz="20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7" name="Google Shape;27;p135"/>
          <p:cNvPicPr preferRelativeResize="0"/>
          <p:nvPr/>
        </p:nvPicPr>
        <p:blipFill rotWithShape="1">
          <a:blip r:embed="rId3">
            <a:alphaModFix/>
          </a:blip>
          <a:srcRect/>
          <a:stretch/>
        </p:blipFill>
        <p:spPr>
          <a:xfrm>
            <a:off x="10638971" y="6048708"/>
            <a:ext cx="1202871" cy="611460"/>
          </a:xfrm>
          <a:prstGeom prst="rect">
            <a:avLst/>
          </a:prstGeom>
          <a:noFill/>
          <a:ln>
            <a:noFill/>
          </a:ln>
        </p:spPr>
      </p:pic>
      <p:sp>
        <p:nvSpPr>
          <p:cNvPr id="28" name="Google Shape;28;p135"/>
          <p:cNvSpPr>
            <a:spLocks noGrp="1"/>
          </p:cNvSpPr>
          <p:nvPr>
            <p:ph type="pic" idx="2"/>
          </p:nvPr>
        </p:nvSpPr>
        <p:spPr>
          <a:xfrm>
            <a:off x="419100" y="967695"/>
            <a:ext cx="3209925" cy="4876800"/>
          </a:xfrm>
          <a:prstGeom prst="rect">
            <a:avLst/>
          </a:prstGeom>
          <a:noFill/>
          <a:ln>
            <a:noFill/>
          </a:ln>
        </p:spPr>
        <p:txBody>
          <a:bodyPr/>
          <a:lstStyle/>
          <a:p>
            <a:endParaRPr lang="en-US"/>
          </a:p>
        </p:txBody>
      </p:sp>
    </p:spTree>
    <p:extLst>
      <p:ext uri="{BB962C8B-B14F-4D97-AF65-F5344CB8AC3E}">
        <p14:creationId xmlns:p14="http://schemas.microsoft.com/office/powerpoint/2010/main" val="29491749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icture with Caption">
  <p:cSld name="3_Picture with Caption">
    <p:spTree>
      <p:nvGrpSpPr>
        <p:cNvPr id="1" name="Shape 33"/>
        <p:cNvGrpSpPr/>
        <p:nvPr/>
      </p:nvGrpSpPr>
      <p:grpSpPr>
        <a:xfrm>
          <a:off x="0" y="0"/>
          <a:ext cx="0" cy="0"/>
          <a:chOff x="0" y="0"/>
          <a:chExt cx="0" cy="0"/>
        </a:xfrm>
      </p:grpSpPr>
      <p:pic>
        <p:nvPicPr>
          <p:cNvPr id="34" name="Google Shape;34;p137"/>
          <p:cNvPicPr preferRelativeResize="0"/>
          <p:nvPr/>
        </p:nvPicPr>
        <p:blipFill rotWithShape="1">
          <a:blip r:embed="rId2">
            <a:alphaModFix/>
          </a:blip>
          <a:srcRect/>
          <a:stretch/>
        </p:blipFill>
        <p:spPr>
          <a:xfrm flipH="1">
            <a:off x="11723" y="0"/>
            <a:ext cx="11581215" cy="6858000"/>
          </a:xfrm>
          <a:prstGeom prst="rect">
            <a:avLst/>
          </a:prstGeom>
          <a:blipFill rotWithShape="1">
            <a:blip r:embed="rId3">
              <a:alphaModFix/>
            </a:blip>
            <a:stretch>
              <a:fillRect/>
            </a:stretch>
          </a:blipFill>
          <a:ln>
            <a:noFill/>
          </a:ln>
        </p:spPr>
      </p:pic>
      <p:sp>
        <p:nvSpPr>
          <p:cNvPr id="35" name="Google Shape;35;p137"/>
          <p:cNvSpPr txBox="1">
            <a:spLocks noGrp="1"/>
          </p:cNvSpPr>
          <p:nvPr>
            <p:ph type="title"/>
          </p:nvPr>
        </p:nvSpPr>
        <p:spPr>
          <a:xfrm>
            <a:off x="568730" y="691146"/>
            <a:ext cx="5775160" cy="13607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800"/>
              <a:buFont typeface="Arial"/>
              <a:buNone/>
              <a:defRPr sz="48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37"/>
          <p:cNvSpPr>
            <a:spLocks noGrp="1"/>
          </p:cNvSpPr>
          <p:nvPr>
            <p:ph type="pic" idx="2"/>
          </p:nvPr>
        </p:nvSpPr>
        <p:spPr>
          <a:xfrm>
            <a:off x="7116763" y="0"/>
            <a:ext cx="5075237" cy="6858000"/>
          </a:xfrm>
          <a:prstGeom prst="rect">
            <a:avLst/>
          </a:prstGeom>
          <a:solidFill>
            <a:srgbClr val="D5DBE5"/>
          </a:solidFill>
          <a:ln>
            <a:noFill/>
          </a:ln>
        </p:spPr>
        <p:txBody>
          <a:bodyPr/>
          <a:lstStyle/>
          <a:p>
            <a:endParaRPr lang="en-US"/>
          </a:p>
        </p:txBody>
      </p:sp>
      <p:pic>
        <p:nvPicPr>
          <p:cNvPr id="37" name="Google Shape;37;p137"/>
          <p:cNvPicPr preferRelativeResize="0"/>
          <p:nvPr/>
        </p:nvPicPr>
        <p:blipFill rotWithShape="1">
          <a:blip r:embed="rId4">
            <a:alphaModFix/>
          </a:blip>
          <a:srcRect/>
          <a:stretch/>
        </p:blipFill>
        <p:spPr>
          <a:xfrm>
            <a:off x="349317" y="6140064"/>
            <a:ext cx="1023154" cy="520104"/>
          </a:xfrm>
          <a:prstGeom prst="rect">
            <a:avLst/>
          </a:prstGeom>
          <a:noFill/>
          <a:ln>
            <a:noFill/>
          </a:ln>
        </p:spPr>
      </p:pic>
      <p:sp>
        <p:nvSpPr>
          <p:cNvPr id="38" name="Google Shape;38;p137"/>
          <p:cNvSpPr txBox="1">
            <a:spLocks noGrp="1"/>
          </p:cNvSpPr>
          <p:nvPr>
            <p:ph type="body" idx="1"/>
          </p:nvPr>
        </p:nvSpPr>
        <p:spPr>
          <a:xfrm>
            <a:off x="568730" y="2314575"/>
            <a:ext cx="5775160" cy="362765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47933"/>
              </a:buClr>
              <a:buSzPts val="2800"/>
              <a:buChar char="▪"/>
              <a:defRPr/>
            </a:lvl1pPr>
            <a:lvl2pPr marL="914400" lvl="1" indent="-381000" algn="l">
              <a:lnSpc>
                <a:spcPct val="90000"/>
              </a:lnSpc>
              <a:spcBef>
                <a:spcPts val="500"/>
              </a:spcBef>
              <a:spcAft>
                <a:spcPts val="0"/>
              </a:spcAft>
              <a:buClr>
                <a:srgbClr val="F47933"/>
              </a:buClr>
              <a:buSzPts val="2400"/>
              <a:buChar char="▪"/>
              <a:defRPr/>
            </a:lvl2pPr>
            <a:lvl3pPr marL="1371600" lvl="2" indent="-355600" algn="l">
              <a:lnSpc>
                <a:spcPct val="90000"/>
              </a:lnSpc>
              <a:spcBef>
                <a:spcPts val="500"/>
              </a:spcBef>
              <a:spcAft>
                <a:spcPts val="0"/>
              </a:spcAft>
              <a:buClr>
                <a:srgbClr val="F47933"/>
              </a:buClr>
              <a:buSzPts val="2000"/>
              <a:buChar char="▪"/>
              <a:defRPr/>
            </a:lvl3pPr>
            <a:lvl4pPr marL="1828800" lvl="3" indent="-342900" algn="l">
              <a:lnSpc>
                <a:spcPct val="90000"/>
              </a:lnSpc>
              <a:spcBef>
                <a:spcPts val="500"/>
              </a:spcBef>
              <a:spcAft>
                <a:spcPts val="0"/>
              </a:spcAft>
              <a:buClr>
                <a:srgbClr val="F47933"/>
              </a:buClr>
              <a:buSzPts val="1800"/>
              <a:buChar char="▪"/>
              <a:defRPr/>
            </a:lvl4pPr>
            <a:lvl5pPr marL="2286000" lvl="4" indent="-342900" algn="l">
              <a:lnSpc>
                <a:spcPct val="90000"/>
              </a:lnSpc>
              <a:spcBef>
                <a:spcPts val="500"/>
              </a:spcBef>
              <a:spcAft>
                <a:spcPts val="0"/>
              </a:spcAft>
              <a:buClr>
                <a:srgbClr val="F4793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25951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lt1"/>
        </a:solidFill>
        <a:effectLst/>
      </p:bgPr>
    </p:bg>
    <p:spTree>
      <p:nvGrpSpPr>
        <p:cNvPr id="1" name="Shape 39"/>
        <p:cNvGrpSpPr/>
        <p:nvPr/>
      </p:nvGrpSpPr>
      <p:grpSpPr>
        <a:xfrm>
          <a:off x="0" y="0"/>
          <a:ext cx="0" cy="0"/>
          <a:chOff x="0" y="0"/>
          <a:chExt cx="0" cy="0"/>
        </a:xfrm>
      </p:grpSpPr>
      <p:pic>
        <p:nvPicPr>
          <p:cNvPr id="40" name="Google Shape;40;p138"/>
          <p:cNvPicPr preferRelativeResize="0"/>
          <p:nvPr/>
        </p:nvPicPr>
        <p:blipFill rotWithShape="1">
          <a:blip r:embed="rId2">
            <a:alphaModFix/>
          </a:blip>
          <a:srcRect l="14259" t="13377" r="39810" b="1389"/>
          <a:stretch/>
        </p:blipFill>
        <p:spPr>
          <a:xfrm>
            <a:off x="1106905" y="0"/>
            <a:ext cx="5543559" cy="6858000"/>
          </a:xfrm>
          <a:custGeom>
            <a:avLst/>
            <a:gdLst/>
            <a:ahLst/>
            <a:cxnLst/>
            <a:rect l="l" t="t" r="r" b="b"/>
            <a:pathLst>
              <a:path w="5543559" h="6858000" extrusionOk="0">
                <a:moveTo>
                  <a:pt x="0" y="0"/>
                </a:moveTo>
                <a:lnTo>
                  <a:pt x="4529791" y="0"/>
                </a:lnTo>
                <a:lnTo>
                  <a:pt x="4629711" y="155862"/>
                </a:lnTo>
                <a:cubicBezTo>
                  <a:pt x="5209616" y="1110257"/>
                  <a:pt x="5543559" y="2230631"/>
                  <a:pt x="5543559" y="3429001"/>
                </a:cubicBezTo>
                <a:cubicBezTo>
                  <a:pt x="5543559" y="4627371"/>
                  <a:pt x="5209616" y="5747745"/>
                  <a:pt x="4629711" y="6702141"/>
                </a:cubicBezTo>
                <a:lnTo>
                  <a:pt x="4529792" y="6858000"/>
                </a:lnTo>
                <a:lnTo>
                  <a:pt x="0" y="6858000"/>
                </a:lnTo>
                <a:close/>
              </a:path>
            </a:pathLst>
          </a:custGeom>
          <a:noFill/>
          <a:ln>
            <a:noFill/>
          </a:ln>
        </p:spPr>
      </p:pic>
      <p:sp>
        <p:nvSpPr>
          <p:cNvPr id="41" name="Google Shape;41;p138"/>
          <p:cNvSpPr/>
          <p:nvPr/>
        </p:nvSpPr>
        <p:spPr>
          <a:xfrm>
            <a:off x="0" y="0"/>
            <a:ext cx="4154905" cy="6858000"/>
          </a:xfrm>
          <a:custGeom>
            <a:avLst/>
            <a:gdLst/>
            <a:ahLst/>
            <a:cxnLst/>
            <a:rect l="l" t="t" r="r" b="b"/>
            <a:pathLst>
              <a:path w="5991022" h="6858000" extrusionOk="0">
                <a:moveTo>
                  <a:pt x="0" y="0"/>
                </a:moveTo>
                <a:lnTo>
                  <a:pt x="4168583" y="0"/>
                </a:lnTo>
                <a:lnTo>
                  <a:pt x="4247919" y="56418"/>
                </a:lnTo>
                <a:cubicBezTo>
                  <a:pt x="5306090" y="847776"/>
                  <a:pt x="5991022" y="2110802"/>
                  <a:pt x="5991022" y="3533802"/>
                </a:cubicBezTo>
                <a:cubicBezTo>
                  <a:pt x="5991022" y="4807013"/>
                  <a:pt x="5442697" y="5952156"/>
                  <a:pt x="4569308" y="6745969"/>
                </a:cubicBezTo>
                <a:lnTo>
                  <a:pt x="4439975"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2" name="Google Shape;42;p138"/>
          <p:cNvSpPr txBox="1">
            <a:spLocks noGrp="1"/>
          </p:cNvSpPr>
          <p:nvPr>
            <p:ph type="body" idx="1"/>
          </p:nvPr>
        </p:nvSpPr>
        <p:spPr>
          <a:xfrm>
            <a:off x="6930188" y="2465614"/>
            <a:ext cx="4746041" cy="3585121"/>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F47933"/>
              </a:buClr>
              <a:buSzPts val="3200"/>
              <a:buChar char="▪"/>
              <a:defRPr sz="3200"/>
            </a:lvl1pPr>
            <a:lvl2pPr marL="914400" lvl="1" indent="-406400" algn="l">
              <a:lnSpc>
                <a:spcPct val="90000"/>
              </a:lnSpc>
              <a:spcBef>
                <a:spcPts val="500"/>
              </a:spcBef>
              <a:spcAft>
                <a:spcPts val="0"/>
              </a:spcAft>
              <a:buClr>
                <a:srgbClr val="F47933"/>
              </a:buClr>
              <a:buSzPts val="2800"/>
              <a:buChar char="▪"/>
              <a:defRPr sz="2800"/>
            </a:lvl2pPr>
            <a:lvl3pPr marL="1371600" lvl="2" indent="-381000" algn="l">
              <a:lnSpc>
                <a:spcPct val="90000"/>
              </a:lnSpc>
              <a:spcBef>
                <a:spcPts val="500"/>
              </a:spcBef>
              <a:spcAft>
                <a:spcPts val="0"/>
              </a:spcAft>
              <a:buClr>
                <a:srgbClr val="F47933"/>
              </a:buClr>
              <a:buSzPts val="2400"/>
              <a:buChar char="▪"/>
              <a:defRPr sz="2400"/>
            </a:lvl3pPr>
            <a:lvl4pPr marL="1828800" lvl="3" indent="-355600" algn="l">
              <a:lnSpc>
                <a:spcPct val="90000"/>
              </a:lnSpc>
              <a:spcBef>
                <a:spcPts val="500"/>
              </a:spcBef>
              <a:spcAft>
                <a:spcPts val="0"/>
              </a:spcAft>
              <a:buClr>
                <a:srgbClr val="F47933"/>
              </a:buClr>
              <a:buSzPts val="2000"/>
              <a:buChar char="▪"/>
              <a:defRPr sz="2000"/>
            </a:lvl4pPr>
            <a:lvl5pPr marL="2286000" lvl="4" indent="-355600" algn="l">
              <a:lnSpc>
                <a:spcPct val="90000"/>
              </a:lnSpc>
              <a:spcBef>
                <a:spcPts val="500"/>
              </a:spcBef>
              <a:spcAft>
                <a:spcPts val="0"/>
              </a:spcAft>
              <a:buClr>
                <a:srgbClr val="F47933"/>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3" name="Google Shape;43;p138"/>
          <p:cNvSpPr txBox="1">
            <a:spLocks noGrp="1"/>
          </p:cNvSpPr>
          <p:nvPr>
            <p:ph type="body" idx="2"/>
          </p:nvPr>
        </p:nvSpPr>
        <p:spPr>
          <a:xfrm>
            <a:off x="6930187" y="1061358"/>
            <a:ext cx="4746041" cy="117711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3200"/>
              <a:buNone/>
              <a:defRPr sz="3200" b="1">
                <a:solidFill>
                  <a:schemeClr val="accent2"/>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4" name="Google Shape;44;p138"/>
          <p:cNvSpPr txBox="1">
            <a:spLocks noGrp="1"/>
          </p:cNvSpPr>
          <p:nvPr>
            <p:ph type="title"/>
          </p:nvPr>
        </p:nvSpPr>
        <p:spPr>
          <a:xfrm>
            <a:off x="473242" y="2432118"/>
            <a:ext cx="3208419" cy="1993764"/>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4000"/>
              <a:buFont typeface="Arial"/>
              <a:buNone/>
              <a:defRPr sz="40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4094318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1_Custom Layout">
  <p:cSld name="4_Custom Layout">
    <p:bg>
      <p:bgPr>
        <a:solidFill>
          <a:schemeClr val="lt1"/>
        </a:solidFill>
        <a:effectLst/>
      </p:bgPr>
    </p:bg>
    <p:spTree>
      <p:nvGrpSpPr>
        <p:cNvPr id="1" name="Shape 45"/>
        <p:cNvGrpSpPr/>
        <p:nvPr/>
      </p:nvGrpSpPr>
      <p:grpSpPr>
        <a:xfrm>
          <a:off x="0" y="0"/>
          <a:ext cx="0" cy="0"/>
          <a:chOff x="0" y="0"/>
          <a:chExt cx="0" cy="0"/>
        </a:xfrm>
      </p:grpSpPr>
      <p:grpSp>
        <p:nvGrpSpPr>
          <p:cNvPr id="46" name="Google Shape;46;p139"/>
          <p:cNvGrpSpPr/>
          <p:nvPr/>
        </p:nvGrpSpPr>
        <p:grpSpPr>
          <a:xfrm>
            <a:off x="5461635" y="460609"/>
            <a:ext cx="6408420" cy="5943600"/>
            <a:chOff x="5461635" y="466725"/>
            <a:chExt cx="6408420" cy="5943600"/>
          </a:xfrm>
        </p:grpSpPr>
        <p:sp>
          <p:nvSpPr>
            <p:cNvPr id="47" name="Google Shape;47;p139"/>
            <p:cNvSpPr/>
            <p:nvPr/>
          </p:nvSpPr>
          <p:spPr>
            <a:xfrm>
              <a:off x="8665845" y="3438525"/>
              <a:ext cx="3204210" cy="2971800"/>
            </a:xfrm>
            <a:prstGeom prst="rect">
              <a:avLst/>
            </a:prstGeom>
            <a:solidFill>
              <a:schemeClr val="accent4"/>
            </a:solidFill>
            <a:ln>
              <a:noFill/>
            </a:ln>
          </p:spPr>
          <p:txBody>
            <a:bodyPr spcFirstLastPara="1" wrap="square" lIns="91425" tIns="45700" rIns="91425" bIns="45700" anchor="ctr" anchorCtr="0">
              <a:norm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 name="Google Shape;48;p139"/>
            <p:cNvSpPr/>
            <p:nvPr/>
          </p:nvSpPr>
          <p:spPr>
            <a:xfrm>
              <a:off x="5461635" y="466725"/>
              <a:ext cx="3204210" cy="2971800"/>
            </a:xfrm>
            <a:prstGeom prst="rect">
              <a:avLst/>
            </a:prstGeom>
            <a:solidFill>
              <a:schemeClr val="accent1"/>
            </a:solidFill>
            <a:ln>
              <a:noFill/>
            </a:ln>
          </p:spPr>
          <p:txBody>
            <a:bodyPr spcFirstLastPara="1" wrap="square" lIns="91425" tIns="45700" rIns="91425" bIns="45700" anchor="ctr" anchorCtr="0">
              <a:norm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 name="Google Shape;49;p139"/>
            <p:cNvSpPr/>
            <p:nvPr/>
          </p:nvSpPr>
          <p:spPr>
            <a:xfrm>
              <a:off x="8665845" y="466725"/>
              <a:ext cx="3204210" cy="2971800"/>
            </a:xfrm>
            <a:prstGeom prst="rect">
              <a:avLst/>
            </a:prstGeom>
            <a:solidFill>
              <a:schemeClr val="accent3"/>
            </a:solidFill>
            <a:ln>
              <a:noFill/>
            </a:ln>
          </p:spPr>
          <p:txBody>
            <a:bodyPr spcFirstLastPara="1" wrap="square" lIns="91425" tIns="45700" rIns="91425" bIns="45700" anchor="ctr" anchorCtr="0">
              <a:norm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0" name="Google Shape;50;p139"/>
            <p:cNvSpPr/>
            <p:nvPr/>
          </p:nvSpPr>
          <p:spPr>
            <a:xfrm>
              <a:off x="5461635" y="3438525"/>
              <a:ext cx="3204210" cy="2971800"/>
            </a:xfrm>
            <a:prstGeom prst="rect">
              <a:avLst/>
            </a:prstGeom>
            <a:solidFill>
              <a:schemeClr val="accent2"/>
            </a:solidFill>
            <a:ln>
              <a:noFill/>
            </a:ln>
          </p:spPr>
          <p:txBody>
            <a:bodyPr spcFirstLastPara="1" wrap="square" lIns="91425" tIns="45700" rIns="91425" bIns="45700" anchor="ctr" anchorCtr="0">
              <a:norm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51" name="Google Shape;51;p139"/>
          <p:cNvSpPr/>
          <p:nvPr/>
        </p:nvSpPr>
        <p:spPr>
          <a:xfrm>
            <a:off x="432435" y="466725"/>
            <a:ext cx="5029200" cy="5943600"/>
          </a:xfrm>
          <a:prstGeom prst="rect">
            <a:avLst/>
          </a:prstGeom>
          <a:solidFill>
            <a:srgbClr val="D5DBE5"/>
          </a:solidFill>
          <a:ln>
            <a:noFill/>
          </a:ln>
        </p:spPr>
        <p:txBody>
          <a:bodyPr spcFirstLastPara="1" wrap="square" lIns="91425" tIns="45700" rIns="91425" bIns="45700" anchor="ctr" anchorCtr="0">
            <a:norm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2" name="Google Shape;52;p139"/>
          <p:cNvSpPr txBox="1"/>
          <p:nvPr/>
        </p:nvSpPr>
        <p:spPr>
          <a:xfrm>
            <a:off x="690563" y="719440"/>
            <a:ext cx="4495800" cy="112077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accent1"/>
              </a:buClr>
              <a:buSzPts val="3200"/>
              <a:buFont typeface="Arial"/>
              <a:buNone/>
            </a:pPr>
            <a:r>
              <a:rPr lang="en-US" sz="3200" b="1">
                <a:solidFill>
                  <a:schemeClr val="accent1"/>
                </a:solidFill>
                <a:latin typeface="Arial"/>
                <a:ea typeface="Arial"/>
                <a:cs typeface="Arial"/>
                <a:sym typeface="Arial"/>
              </a:rPr>
              <a:t>Click to edit Master title style</a:t>
            </a:r>
            <a:endParaRPr/>
          </a:p>
        </p:txBody>
      </p:sp>
      <p:sp>
        <p:nvSpPr>
          <p:cNvPr id="53" name="Google Shape;53;p139"/>
          <p:cNvSpPr txBox="1">
            <a:spLocks noGrp="1"/>
          </p:cNvSpPr>
          <p:nvPr>
            <p:ph type="body" idx="1"/>
          </p:nvPr>
        </p:nvSpPr>
        <p:spPr>
          <a:xfrm>
            <a:off x="690563" y="2306941"/>
            <a:ext cx="4495800" cy="260194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dk1"/>
                </a:solidFill>
              </a:defRPr>
            </a:lvl1pPr>
            <a:lvl2pPr marL="914400" lvl="1" indent="-228600" algn="l">
              <a:lnSpc>
                <a:spcPct val="90000"/>
              </a:lnSpc>
              <a:spcBef>
                <a:spcPts val="500"/>
              </a:spcBef>
              <a:spcAft>
                <a:spcPts val="0"/>
              </a:spcAft>
              <a:buSzPts val="2400"/>
              <a:buNone/>
              <a:defRPr>
                <a:solidFill>
                  <a:schemeClr val="lt1"/>
                </a:solidFill>
              </a:defRPr>
            </a:lvl2pPr>
            <a:lvl3pPr marL="1371600" lvl="2" indent="-228600" algn="l">
              <a:lnSpc>
                <a:spcPct val="90000"/>
              </a:lnSpc>
              <a:spcBef>
                <a:spcPts val="500"/>
              </a:spcBef>
              <a:spcAft>
                <a:spcPts val="0"/>
              </a:spcAft>
              <a:buSzPts val="2000"/>
              <a:buNone/>
              <a:defRPr>
                <a:solidFill>
                  <a:schemeClr val="lt1"/>
                </a:solidFill>
              </a:defRPr>
            </a:lvl3pPr>
            <a:lvl4pPr marL="1828800" lvl="3" indent="-228600" algn="l">
              <a:lnSpc>
                <a:spcPct val="90000"/>
              </a:lnSpc>
              <a:spcBef>
                <a:spcPts val="500"/>
              </a:spcBef>
              <a:spcAft>
                <a:spcPts val="0"/>
              </a:spcAft>
              <a:buSzPts val="1800"/>
              <a:buNone/>
              <a:defRPr>
                <a:solidFill>
                  <a:schemeClr val="lt1"/>
                </a:solidFill>
              </a:defRPr>
            </a:lvl4pPr>
            <a:lvl5pPr marL="2286000" lvl="4" indent="-228600" algn="l">
              <a:lnSpc>
                <a:spcPct val="90000"/>
              </a:lnSpc>
              <a:spcBef>
                <a:spcPts val="500"/>
              </a:spcBef>
              <a:spcAft>
                <a:spcPts val="0"/>
              </a:spcAft>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4" name="Google Shape;54;p139"/>
          <p:cNvPicPr preferRelativeResize="0"/>
          <p:nvPr/>
        </p:nvPicPr>
        <p:blipFill rotWithShape="1">
          <a:blip r:embed="rId2">
            <a:alphaModFix/>
          </a:blip>
          <a:srcRect/>
          <a:stretch/>
        </p:blipFill>
        <p:spPr>
          <a:xfrm>
            <a:off x="690563" y="5749171"/>
            <a:ext cx="1057275" cy="537448"/>
          </a:xfrm>
          <a:prstGeom prst="rect">
            <a:avLst/>
          </a:prstGeom>
          <a:noFill/>
          <a:ln>
            <a:noFill/>
          </a:ln>
        </p:spPr>
      </p:pic>
      <p:sp>
        <p:nvSpPr>
          <p:cNvPr id="55" name="Google Shape;55;p139"/>
          <p:cNvSpPr txBox="1">
            <a:spLocks noGrp="1"/>
          </p:cNvSpPr>
          <p:nvPr>
            <p:ph type="body" idx="2"/>
          </p:nvPr>
        </p:nvSpPr>
        <p:spPr>
          <a:xfrm>
            <a:off x="5788142" y="1876565"/>
            <a:ext cx="2551196" cy="112651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2000"/>
              <a:buNone/>
              <a:defRPr sz="2000" b="0">
                <a:solidFill>
                  <a:schemeClr val="lt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39"/>
          <p:cNvSpPr>
            <a:spLocks noGrp="1"/>
          </p:cNvSpPr>
          <p:nvPr>
            <p:ph type="pic" idx="3"/>
          </p:nvPr>
        </p:nvSpPr>
        <p:spPr>
          <a:xfrm>
            <a:off x="6593205" y="701862"/>
            <a:ext cx="933450" cy="933450"/>
          </a:xfrm>
          <a:prstGeom prst="rect">
            <a:avLst/>
          </a:prstGeom>
          <a:noFill/>
          <a:ln>
            <a:noFill/>
          </a:ln>
        </p:spPr>
        <p:txBody>
          <a:bodyPr/>
          <a:lstStyle/>
          <a:p>
            <a:endParaRPr lang="en-US"/>
          </a:p>
        </p:txBody>
      </p:sp>
      <p:sp>
        <p:nvSpPr>
          <p:cNvPr id="57" name="Google Shape;57;p139"/>
          <p:cNvSpPr txBox="1">
            <a:spLocks noGrp="1"/>
          </p:cNvSpPr>
          <p:nvPr>
            <p:ph type="body" idx="4"/>
          </p:nvPr>
        </p:nvSpPr>
        <p:spPr>
          <a:xfrm>
            <a:off x="9017343" y="1876565"/>
            <a:ext cx="2551196" cy="112651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2000"/>
              <a:buNone/>
              <a:defRPr sz="2000" b="0">
                <a:solidFill>
                  <a:schemeClr val="lt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39"/>
          <p:cNvSpPr>
            <a:spLocks noGrp="1"/>
          </p:cNvSpPr>
          <p:nvPr>
            <p:ph type="pic" idx="5"/>
          </p:nvPr>
        </p:nvSpPr>
        <p:spPr>
          <a:xfrm>
            <a:off x="9822406" y="701862"/>
            <a:ext cx="933450" cy="933450"/>
          </a:xfrm>
          <a:prstGeom prst="rect">
            <a:avLst/>
          </a:prstGeom>
          <a:noFill/>
          <a:ln>
            <a:noFill/>
          </a:ln>
        </p:spPr>
        <p:txBody>
          <a:bodyPr/>
          <a:lstStyle/>
          <a:p>
            <a:endParaRPr lang="en-US"/>
          </a:p>
        </p:txBody>
      </p:sp>
      <p:sp>
        <p:nvSpPr>
          <p:cNvPr id="59" name="Google Shape;59;p139"/>
          <p:cNvSpPr txBox="1">
            <a:spLocks noGrp="1"/>
          </p:cNvSpPr>
          <p:nvPr>
            <p:ph type="body" idx="6"/>
          </p:nvPr>
        </p:nvSpPr>
        <p:spPr>
          <a:xfrm>
            <a:off x="5788142" y="4909425"/>
            <a:ext cx="2551196" cy="112651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2000"/>
              <a:buNone/>
              <a:defRPr sz="2000" b="0">
                <a:solidFill>
                  <a:schemeClr val="lt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39"/>
          <p:cNvSpPr>
            <a:spLocks noGrp="1"/>
          </p:cNvSpPr>
          <p:nvPr>
            <p:ph type="pic" idx="7"/>
          </p:nvPr>
        </p:nvSpPr>
        <p:spPr>
          <a:xfrm>
            <a:off x="6593205" y="3734722"/>
            <a:ext cx="933450" cy="933450"/>
          </a:xfrm>
          <a:prstGeom prst="rect">
            <a:avLst/>
          </a:prstGeom>
          <a:noFill/>
          <a:ln>
            <a:noFill/>
          </a:ln>
        </p:spPr>
        <p:txBody>
          <a:bodyPr/>
          <a:lstStyle/>
          <a:p>
            <a:endParaRPr lang="en-US"/>
          </a:p>
        </p:txBody>
      </p:sp>
      <p:sp>
        <p:nvSpPr>
          <p:cNvPr id="61" name="Google Shape;61;p139"/>
          <p:cNvSpPr txBox="1">
            <a:spLocks noGrp="1"/>
          </p:cNvSpPr>
          <p:nvPr>
            <p:ph type="body" idx="8"/>
          </p:nvPr>
        </p:nvSpPr>
        <p:spPr>
          <a:xfrm>
            <a:off x="9017343" y="4909425"/>
            <a:ext cx="2551196" cy="112651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2000"/>
              <a:buNone/>
              <a:defRPr sz="2000" b="0">
                <a:solidFill>
                  <a:schemeClr val="lt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39"/>
          <p:cNvSpPr>
            <a:spLocks noGrp="1"/>
          </p:cNvSpPr>
          <p:nvPr>
            <p:ph type="pic" idx="9"/>
          </p:nvPr>
        </p:nvSpPr>
        <p:spPr>
          <a:xfrm>
            <a:off x="9822406" y="3734722"/>
            <a:ext cx="933450" cy="933450"/>
          </a:xfrm>
          <a:prstGeom prst="rect">
            <a:avLst/>
          </a:prstGeom>
          <a:noFill/>
          <a:ln>
            <a:noFill/>
          </a:ln>
        </p:spPr>
        <p:txBody>
          <a:bodyPr/>
          <a:lstStyle/>
          <a:p>
            <a:endParaRPr lang="en-US"/>
          </a:p>
        </p:txBody>
      </p:sp>
    </p:spTree>
    <p:extLst>
      <p:ext uri="{BB962C8B-B14F-4D97-AF65-F5344CB8AC3E}">
        <p14:creationId xmlns:p14="http://schemas.microsoft.com/office/powerpoint/2010/main" val="7290055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Content with Caption_3 Photos">
  <p:cSld name="1_Content with Caption_3 Photos">
    <p:bg>
      <p:bgPr>
        <a:solidFill>
          <a:schemeClr val="lt1"/>
        </a:solidFill>
        <a:effectLst/>
      </p:bgPr>
    </p:bg>
    <p:spTree>
      <p:nvGrpSpPr>
        <p:cNvPr id="1" name="Shape 63"/>
        <p:cNvGrpSpPr/>
        <p:nvPr/>
      </p:nvGrpSpPr>
      <p:grpSpPr>
        <a:xfrm>
          <a:off x="0" y="0"/>
          <a:ext cx="0" cy="0"/>
          <a:chOff x="0" y="0"/>
          <a:chExt cx="0" cy="0"/>
        </a:xfrm>
      </p:grpSpPr>
      <p:sp>
        <p:nvSpPr>
          <p:cNvPr id="64" name="Google Shape;64;p140"/>
          <p:cNvSpPr/>
          <p:nvPr/>
        </p:nvSpPr>
        <p:spPr>
          <a:xfrm>
            <a:off x="-1" y="0"/>
            <a:ext cx="4943225" cy="6858000"/>
          </a:xfrm>
          <a:custGeom>
            <a:avLst/>
            <a:gdLst/>
            <a:ahLst/>
            <a:cxnLst/>
            <a:rect l="l" t="t" r="r" b="b"/>
            <a:pathLst>
              <a:path w="5317958" h="6858000" extrusionOk="0">
                <a:moveTo>
                  <a:pt x="0" y="0"/>
                </a:moveTo>
                <a:lnTo>
                  <a:pt x="3774779" y="0"/>
                </a:lnTo>
                <a:lnTo>
                  <a:pt x="3816127" y="35817"/>
                </a:lnTo>
                <a:cubicBezTo>
                  <a:pt x="4684463" y="825037"/>
                  <a:pt x="5248627" y="1943009"/>
                  <a:pt x="5311994" y="3193106"/>
                </a:cubicBezTo>
                <a:lnTo>
                  <a:pt x="5317958" y="3428962"/>
                </a:lnTo>
                <a:lnTo>
                  <a:pt x="5317958" y="3429038"/>
                </a:lnTo>
                <a:lnTo>
                  <a:pt x="5311994" y="3664894"/>
                </a:lnTo>
                <a:cubicBezTo>
                  <a:pt x="5248627" y="4914992"/>
                  <a:pt x="4684463" y="6032963"/>
                  <a:pt x="3816127" y="6822184"/>
                </a:cubicBezTo>
                <a:lnTo>
                  <a:pt x="3774779" y="6858000"/>
                </a:lnTo>
                <a:lnTo>
                  <a:pt x="0" y="6858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5" name="Google Shape;65;p140"/>
          <p:cNvSpPr>
            <a:spLocks noGrp="1"/>
          </p:cNvSpPr>
          <p:nvPr>
            <p:ph type="pic" idx="2"/>
          </p:nvPr>
        </p:nvSpPr>
        <p:spPr>
          <a:xfrm>
            <a:off x="3608958" y="717936"/>
            <a:ext cx="1553342" cy="1554480"/>
          </a:xfrm>
          <a:prstGeom prst="ellipse">
            <a:avLst/>
          </a:prstGeom>
          <a:solidFill>
            <a:schemeClr val="lt2"/>
          </a:solidFill>
          <a:ln>
            <a:noFill/>
          </a:ln>
        </p:spPr>
        <p:txBody>
          <a:bodyPr/>
          <a:lstStyle/>
          <a:p>
            <a:endParaRPr lang="en-US"/>
          </a:p>
        </p:txBody>
      </p:sp>
      <p:sp>
        <p:nvSpPr>
          <p:cNvPr id="66" name="Google Shape;66;p140"/>
          <p:cNvSpPr>
            <a:spLocks noGrp="1"/>
          </p:cNvSpPr>
          <p:nvPr>
            <p:ph type="pic" idx="3"/>
          </p:nvPr>
        </p:nvSpPr>
        <p:spPr>
          <a:xfrm>
            <a:off x="3608958" y="4585584"/>
            <a:ext cx="1553342" cy="1554480"/>
          </a:xfrm>
          <a:prstGeom prst="ellipse">
            <a:avLst/>
          </a:prstGeom>
          <a:solidFill>
            <a:schemeClr val="lt2"/>
          </a:solidFill>
          <a:ln>
            <a:noFill/>
          </a:ln>
        </p:spPr>
        <p:txBody>
          <a:bodyPr/>
          <a:lstStyle/>
          <a:p>
            <a:endParaRPr lang="en-US"/>
          </a:p>
        </p:txBody>
      </p:sp>
      <p:sp>
        <p:nvSpPr>
          <p:cNvPr id="67" name="Google Shape;67;p140"/>
          <p:cNvSpPr txBox="1">
            <a:spLocks noGrp="1"/>
          </p:cNvSpPr>
          <p:nvPr>
            <p:ph type="title"/>
          </p:nvPr>
        </p:nvSpPr>
        <p:spPr>
          <a:xfrm>
            <a:off x="328406" y="1877069"/>
            <a:ext cx="3061475" cy="310386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800"/>
              <a:buFont typeface="Arial"/>
              <a:buNone/>
              <a:defRPr sz="4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40"/>
          <p:cNvSpPr>
            <a:spLocks noGrp="1"/>
          </p:cNvSpPr>
          <p:nvPr>
            <p:ph type="pic" idx="4"/>
          </p:nvPr>
        </p:nvSpPr>
        <p:spPr>
          <a:xfrm>
            <a:off x="4092171" y="2651760"/>
            <a:ext cx="1553342" cy="1554480"/>
          </a:xfrm>
          <a:prstGeom prst="ellipse">
            <a:avLst/>
          </a:prstGeom>
          <a:solidFill>
            <a:schemeClr val="lt2"/>
          </a:solidFill>
          <a:ln>
            <a:noFill/>
          </a:ln>
        </p:spPr>
        <p:txBody>
          <a:bodyPr/>
          <a:lstStyle/>
          <a:p>
            <a:endParaRPr lang="en-US"/>
          </a:p>
        </p:txBody>
      </p:sp>
      <p:sp>
        <p:nvSpPr>
          <p:cNvPr id="69" name="Google Shape;69;p140"/>
          <p:cNvSpPr txBox="1">
            <a:spLocks noGrp="1"/>
          </p:cNvSpPr>
          <p:nvPr>
            <p:ph type="body" idx="1"/>
          </p:nvPr>
        </p:nvSpPr>
        <p:spPr>
          <a:xfrm>
            <a:off x="6447776" y="987425"/>
            <a:ext cx="4916910" cy="4873625"/>
          </a:xfrm>
          <a:prstGeom prst="rect">
            <a:avLst/>
          </a:prstGeom>
          <a:noFill/>
          <a:ln>
            <a:noFill/>
          </a:ln>
        </p:spPr>
        <p:txBody>
          <a:bodyPr spcFirstLastPara="1" wrap="square" lIns="91425" tIns="45700" rIns="91425" bIns="45700" anchor="ctr" anchorCtr="0">
            <a:normAutofit/>
          </a:bodyPr>
          <a:lstStyle>
            <a:lvl1pPr marL="457200" lvl="0" indent="-431800" algn="l">
              <a:lnSpc>
                <a:spcPct val="90000"/>
              </a:lnSpc>
              <a:spcBef>
                <a:spcPts val="1000"/>
              </a:spcBef>
              <a:spcAft>
                <a:spcPts val="0"/>
              </a:spcAft>
              <a:buClr>
                <a:srgbClr val="F47933"/>
              </a:buClr>
              <a:buSzPts val="3200"/>
              <a:buChar char="▪"/>
              <a:defRPr sz="3200"/>
            </a:lvl1pPr>
            <a:lvl2pPr marL="914400" lvl="1" indent="-406400" algn="l">
              <a:lnSpc>
                <a:spcPct val="90000"/>
              </a:lnSpc>
              <a:spcBef>
                <a:spcPts val="500"/>
              </a:spcBef>
              <a:spcAft>
                <a:spcPts val="0"/>
              </a:spcAft>
              <a:buClr>
                <a:srgbClr val="F47933"/>
              </a:buClr>
              <a:buSzPts val="2800"/>
              <a:buChar char="▪"/>
              <a:defRPr sz="2800"/>
            </a:lvl2pPr>
            <a:lvl3pPr marL="1371600" lvl="2" indent="-381000" algn="l">
              <a:lnSpc>
                <a:spcPct val="90000"/>
              </a:lnSpc>
              <a:spcBef>
                <a:spcPts val="500"/>
              </a:spcBef>
              <a:spcAft>
                <a:spcPts val="0"/>
              </a:spcAft>
              <a:buClr>
                <a:srgbClr val="F47933"/>
              </a:buClr>
              <a:buSzPts val="2400"/>
              <a:buChar char="▪"/>
              <a:defRPr sz="2400"/>
            </a:lvl3pPr>
            <a:lvl4pPr marL="1828800" lvl="3" indent="-355600" algn="l">
              <a:lnSpc>
                <a:spcPct val="90000"/>
              </a:lnSpc>
              <a:spcBef>
                <a:spcPts val="500"/>
              </a:spcBef>
              <a:spcAft>
                <a:spcPts val="0"/>
              </a:spcAft>
              <a:buClr>
                <a:srgbClr val="F47933"/>
              </a:buClr>
              <a:buSzPts val="2000"/>
              <a:buChar char="▪"/>
              <a:defRPr sz="2000"/>
            </a:lvl4pPr>
            <a:lvl5pPr marL="2286000" lvl="4" indent="-355600" algn="l">
              <a:lnSpc>
                <a:spcPct val="90000"/>
              </a:lnSpc>
              <a:spcBef>
                <a:spcPts val="500"/>
              </a:spcBef>
              <a:spcAft>
                <a:spcPts val="0"/>
              </a:spcAft>
              <a:buClr>
                <a:srgbClr val="F47933"/>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pic>
        <p:nvPicPr>
          <p:cNvPr id="70" name="Google Shape;70;p140"/>
          <p:cNvPicPr preferRelativeResize="0"/>
          <p:nvPr/>
        </p:nvPicPr>
        <p:blipFill rotWithShape="1">
          <a:blip r:embed="rId2">
            <a:alphaModFix/>
          </a:blip>
          <a:srcRect/>
          <a:stretch/>
        </p:blipFill>
        <p:spPr>
          <a:xfrm>
            <a:off x="10818688" y="6140064"/>
            <a:ext cx="1023154" cy="520104"/>
          </a:xfrm>
          <a:prstGeom prst="rect">
            <a:avLst/>
          </a:prstGeom>
          <a:noFill/>
          <a:ln>
            <a:noFill/>
          </a:ln>
        </p:spPr>
      </p:pic>
    </p:spTree>
    <p:extLst>
      <p:ext uri="{BB962C8B-B14F-4D97-AF65-F5344CB8AC3E}">
        <p14:creationId xmlns:p14="http://schemas.microsoft.com/office/powerpoint/2010/main" val="340470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1_Title and Content">
  <p:cSld name="4_Title and Content">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142"/>
          <p:cNvSpPr txBox="1">
            <a:spLocks noGrp="1"/>
          </p:cNvSpPr>
          <p:nvPr>
            <p:ph type="title"/>
          </p:nvPr>
        </p:nvSpPr>
        <p:spPr>
          <a:xfrm>
            <a:off x="644148" y="1013506"/>
            <a:ext cx="3202137" cy="483098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b="1">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42"/>
          <p:cNvSpPr txBox="1">
            <a:spLocks noGrp="1"/>
          </p:cNvSpPr>
          <p:nvPr>
            <p:ph type="body" idx="1"/>
          </p:nvPr>
        </p:nvSpPr>
        <p:spPr>
          <a:xfrm>
            <a:off x="5588000" y="1013506"/>
            <a:ext cx="5994400" cy="4830989"/>
          </a:xfrm>
          <a:prstGeom prst="rect">
            <a:avLst/>
          </a:prstGeom>
          <a:noFill/>
          <a:ln>
            <a:noFill/>
          </a:ln>
        </p:spPr>
        <p:txBody>
          <a:bodyPr spcFirstLastPara="1" wrap="square" lIns="91425" tIns="45700" rIns="91425" bIns="45700" anchor="ctr" anchorCtr="0">
            <a:normAutofit/>
          </a:bodyPr>
          <a:lstStyle>
            <a:lvl1pPr marL="457200" lvl="0" indent="-431800" algn="l">
              <a:lnSpc>
                <a:spcPct val="100000"/>
              </a:lnSpc>
              <a:spcBef>
                <a:spcPts val="600"/>
              </a:spcBef>
              <a:spcAft>
                <a:spcPts val="0"/>
              </a:spcAft>
              <a:buClr>
                <a:srgbClr val="F47933"/>
              </a:buClr>
              <a:buSzPts val="3200"/>
              <a:buChar char="▪"/>
              <a:defRPr sz="3200"/>
            </a:lvl1pPr>
            <a:lvl2pPr marL="914400" lvl="1" indent="-406400" algn="l">
              <a:lnSpc>
                <a:spcPct val="100000"/>
              </a:lnSpc>
              <a:spcBef>
                <a:spcPts val="600"/>
              </a:spcBef>
              <a:spcAft>
                <a:spcPts val="0"/>
              </a:spcAft>
              <a:buClr>
                <a:srgbClr val="F47933"/>
              </a:buClr>
              <a:buSzPts val="2800"/>
              <a:buChar char="▪"/>
              <a:defRPr sz="2800"/>
            </a:lvl2pPr>
            <a:lvl3pPr marL="1371600" lvl="2" indent="-381000" algn="l">
              <a:lnSpc>
                <a:spcPct val="100000"/>
              </a:lnSpc>
              <a:spcBef>
                <a:spcPts val="600"/>
              </a:spcBef>
              <a:spcAft>
                <a:spcPts val="0"/>
              </a:spcAft>
              <a:buClr>
                <a:srgbClr val="F47933"/>
              </a:buClr>
              <a:buSzPts val="2400"/>
              <a:buChar char="▪"/>
              <a:defRPr sz="2400"/>
            </a:lvl3pPr>
            <a:lvl4pPr marL="1828800" lvl="3" indent="-355600" algn="l">
              <a:lnSpc>
                <a:spcPct val="100000"/>
              </a:lnSpc>
              <a:spcBef>
                <a:spcPts val="600"/>
              </a:spcBef>
              <a:spcAft>
                <a:spcPts val="0"/>
              </a:spcAft>
              <a:buClr>
                <a:srgbClr val="F47933"/>
              </a:buClr>
              <a:buSzPts val="2000"/>
              <a:buChar char="▪"/>
              <a:defRPr sz="2000"/>
            </a:lvl4pPr>
            <a:lvl5pPr marL="2286000" lvl="4" indent="-355600" algn="l">
              <a:lnSpc>
                <a:spcPct val="100000"/>
              </a:lnSpc>
              <a:spcBef>
                <a:spcPts val="600"/>
              </a:spcBef>
              <a:spcAft>
                <a:spcPts val="0"/>
              </a:spcAft>
              <a:buClr>
                <a:srgbClr val="F47933"/>
              </a:buClr>
              <a:buSzPts val="2000"/>
              <a:buChar char="▪"/>
              <a:defRPr sz="20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9" name="Google Shape;79;p142"/>
          <p:cNvPicPr preferRelativeResize="0"/>
          <p:nvPr/>
        </p:nvPicPr>
        <p:blipFill rotWithShape="1">
          <a:blip r:embed="rId3">
            <a:alphaModFix/>
          </a:blip>
          <a:srcRect/>
          <a:stretch/>
        </p:blipFill>
        <p:spPr>
          <a:xfrm>
            <a:off x="10638971" y="6048708"/>
            <a:ext cx="1202871" cy="611460"/>
          </a:xfrm>
          <a:prstGeom prst="rect">
            <a:avLst/>
          </a:prstGeom>
          <a:noFill/>
          <a:ln>
            <a:noFill/>
          </a:ln>
        </p:spPr>
      </p:pic>
    </p:spTree>
    <p:extLst>
      <p:ext uri="{BB962C8B-B14F-4D97-AF65-F5344CB8AC3E}">
        <p14:creationId xmlns:p14="http://schemas.microsoft.com/office/powerpoint/2010/main" val="25022860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1_Picture with Caption">
  <p:cSld name="3_Picture with Caption">
    <p:spTree>
      <p:nvGrpSpPr>
        <p:cNvPr id="1" name="Shape 80"/>
        <p:cNvGrpSpPr/>
        <p:nvPr/>
      </p:nvGrpSpPr>
      <p:grpSpPr>
        <a:xfrm>
          <a:off x="0" y="0"/>
          <a:ext cx="0" cy="0"/>
          <a:chOff x="0" y="0"/>
          <a:chExt cx="0" cy="0"/>
        </a:xfrm>
      </p:grpSpPr>
      <p:pic>
        <p:nvPicPr>
          <p:cNvPr id="81" name="Google Shape;81;p143"/>
          <p:cNvPicPr preferRelativeResize="0"/>
          <p:nvPr/>
        </p:nvPicPr>
        <p:blipFill rotWithShape="1">
          <a:blip r:embed="rId2">
            <a:alphaModFix/>
          </a:blip>
          <a:srcRect/>
          <a:stretch/>
        </p:blipFill>
        <p:spPr>
          <a:xfrm flipH="1">
            <a:off x="1149416" y="0"/>
            <a:ext cx="11581215" cy="6858000"/>
          </a:xfrm>
          <a:prstGeom prst="rect">
            <a:avLst/>
          </a:prstGeom>
          <a:blipFill rotWithShape="1">
            <a:blip r:embed="rId3">
              <a:alphaModFix/>
            </a:blip>
            <a:stretch>
              <a:fillRect/>
            </a:stretch>
          </a:blipFill>
          <a:ln>
            <a:noFill/>
          </a:ln>
        </p:spPr>
      </p:pic>
      <p:sp>
        <p:nvSpPr>
          <p:cNvPr id="82" name="Google Shape;82;p143"/>
          <p:cNvSpPr txBox="1">
            <a:spLocks noGrp="1"/>
          </p:cNvSpPr>
          <p:nvPr>
            <p:ph type="title"/>
          </p:nvPr>
        </p:nvSpPr>
        <p:spPr>
          <a:xfrm>
            <a:off x="568730" y="691146"/>
            <a:ext cx="5775160" cy="13607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800"/>
              <a:buFont typeface="Arial"/>
              <a:buNone/>
              <a:defRPr sz="48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43"/>
          <p:cNvSpPr>
            <a:spLocks noGrp="1"/>
          </p:cNvSpPr>
          <p:nvPr>
            <p:ph type="pic" idx="2"/>
          </p:nvPr>
        </p:nvSpPr>
        <p:spPr>
          <a:xfrm>
            <a:off x="8282763" y="0"/>
            <a:ext cx="3909237" cy="6858000"/>
          </a:xfrm>
          <a:prstGeom prst="rect">
            <a:avLst/>
          </a:prstGeom>
          <a:solidFill>
            <a:srgbClr val="D5DBE5"/>
          </a:solidFill>
          <a:ln>
            <a:noFill/>
          </a:ln>
        </p:spPr>
        <p:txBody>
          <a:bodyPr/>
          <a:lstStyle/>
          <a:p>
            <a:endParaRPr lang="en-US"/>
          </a:p>
        </p:txBody>
      </p:sp>
      <p:pic>
        <p:nvPicPr>
          <p:cNvPr id="84" name="Google Shape;84;p143"/>
          <p:cNvPicPr preferRelativeResize="0"/>
          <p:nvPr/>
        </p:nvPicPr>
        <p:blipFill rotWithShape="1">
          <a:blip r:embed="rId4">
            <a:alphaModFix/>
          </a:blip>
          <a:srcRect/>
          <a:stretch/>
        </p:blipFill>
        <p:spPr>
          <a:xfrm>
            <a:off x="349317" y="6140064"/>
            <a:ext cx="1023154" cy="520104"/>
          </a:xfrm>
          <a:prstGeom prst="rect">
            <a:avLst/>
          </a:prstGeom>
          <a:noFill/>
          <a:ln>
            <a:noFill/>
          </a:ln>
        </p:spPr>
      </p:pic>
      <p:sp>
        <p:nvSpPr>
          <p:cNvPr id="85" name="Google Shape;85;p143"/>
          <p:cNvSpPr txBox="1">
            <a:spLocks noGrp="1"/>
          </p:cNvSpPr>
          <p:nvPr>
            <p:ph type="body" idx="1"/>
          </p:nvPr>
        </p:nvSpPr>
        <p:spPr>
          <a:xfrm>
            <a:off x="568730" y="2314575"/>
            <a:ext cx="5775160" cy="362765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47933"/>
              </a:buClr>
              <a:buSzPts val="2800"/>
              <a:buChar char="▪"/>
              <a:defRPr/>
            </a:lvl1pPr>
            <a:lvl2pPr marL="914400" lvl="1" indent="-381000" algn="l">
              <a:lnSpc>
                <a:spcPct val="90000"/>
              </a:lnSpc>
              <a:spcBef>
                <a:spcPts val="500"/>
              </a:spcBef>
              <a:spcAft>
                <a:spcPts val="0"/>
              </a:spcAft>
              <a:buClr>
                <a:srgbClr val="F47933"/>
              </a:buClr>
              <a:buSzPts val="2400"/>
              <a:buChar char="▪"/>
              <a:defRPr/>
            </a:lvl2pPr>
            <a:lvl3pPr marL="1371600" lvl="2" indent="-355600" algn="l">
              <a:lnSpc>
                <a:spcPct val="90000"/>
              </a:lnSpc>
              <a:spcBef>
                <a:spcPts val="500"/>
              </a:spcBef>
              <a:spcAft>
                <a:spcPts val="0"/>
              </a:spcAft>
              <a:buClr>
                <a:srgbClr val="F47933"/>
              </a:buClr>
              <a:buSzPts val="2000"/>
              <a:buChar char="▪"/>
              <a:defRPr/>
            </a:lvl3pPr>
            <a:lvl4pPr marL="1828800" lvl="3" indent="-342900" algn="l">
              <a:lnSpc>
                <a:spcPct val="90000"/>
              </a:lnSpc>
              <a:spcBef>
                <a:spcPts val="500"/>
              </a:spcBef>
              <a:spcAft>
                <a:spcPts val="0"/>
              </a:spcAft>
              <a:buClr>
                <a:srgbClr val="F47933"/>
              </a:buClr>
              <a:buSzPts val="1800"/>
              <a:buChar char="▪"/>
              <a:defRPr/>
            </a:lvl4pPr>
            <a:lvl5pPr marL="2286000" lvl="4" indent="-342900" algn="l">
              <a:lnSpc>
                <a:spcPct val="90000"/>
              </a:lnSpc>
              <a:spcBef>
                <a:spcPts val="500"/>
              </a:spcBef>
              <a:spcAft>
                <a:spcPts val="0"/>
              </a:spcAft>
              <a:buClr>
                <a:srgbClr val="F4793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662295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3_Title Slide">
  <p:cSld name="13_Title Slide">
    <p:spTree>
      <p:nvGrpSpPr>
        <p:cNvPr id="1" name="Shape 94"/>
        <p:cNvGrpSpPr/>
        <p:nvPr/>
      </p:nvGrpSpPr>
      <p:grpSpPr>
        <a:xfrm>
          <a:off x="0" y="0"/>
          <a:ext cx="0" cy="0"/>
          <a:chOff x="0" y="0"/>
          <a:chExt cx="0" cy="0"/>
        </a:xfrm>
      </p:grpSpPr>
      <p:pic>
        <p:nvPicPr>
          <p:cNvPr id="95" name="Google Shape;95;p145"/>
          <p:cNvPicPr preferRelativeResize="0"/>
          <p:nvPr/>
        </p:nvPicPr>
        <p:blipFill rotWithShape="1">
          <a:blip r:embed="rId2">
            <a:alphaModFix/>
          </a:blip>
          <a:srcRect/>
          <a:stretch/>
        </p:blipFill>
        <p:spPr>
          <a:xfrm>
            <a:off x="3606324" y="2028558"/>
            <a:ext cx="8585675" cy="4829442"/>
          </a:xfrm>
          <a:prstGeom prst="rect">
            <a:avLst/>
          </a:prstGeom>
          <a:noFill/>
          <a:ln>
            <a:noFill/>
          </a:ln>
        </p:spPr>
      </p:pic>
      <p:sp>
        <p:nvSpPr>
          <p:cNvPr id="96" name="Google Shape;96;p145"/>
          <p:cNvSpPr txBox="1">
            <a:spLocks noGrp="1"/>
          </p:cNvSpPr>
          <p:nvPr>
            <p:ph type="ctrTitle"/>
          </p:nvPr>
        </p:nvSpPr>
        <p:spPr>
          <a:xfrm>
            <a:off x="734938" y="786187"/>
            <a:ext cx="10929323"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5400"/>
              <a:buFont typeface="Arial"/>
              <a:buNone/>
              <a:defRPr sz="54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45"/>
          <p:cNvSpPr txBox="1">
            <a:spLocks noGrp="1"/>
          </p:cNvSpPr>
          <p:nvPr>
            <p:ph type="subTitle" idx="1"/>
          </p:nvPr>
        </p:nvSpPr>
        <p:spPr>
          <a:xfrm>
            <a:off x="734938" y="3411966"/>
            <a:ext cx="8523362" cy="147917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accent2"/>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98" name="Google Shape;98;p145"/>
          <p:cNvCxnSpPr/>
          <p:nvPr/>
        </p:nvCxnSpPr>
        <p:spPr>
          <a:xfrm>
            <a:off x="806388" y="3295652"/>
            <a:ext cx="627764" cy="0"/>
          </a:xfrm>
          <a:prstGeom prst="straightConnector1">
            <a:avLst/>
          </a:prstGeom>
          <a:noFill/>
          <a:ln w="19050" cap="flat" cmpd="sng">
            <a:solidFill>
              <a:srgbClr val="F47933"/>
            </a:solidFill>
            <a:prstDash val="solid"/>
            <a:miter lim="800000"/>
            <a:headEnd type="none" w="sm" len="sm"/>
            <a:tailEnd type="none" w="sm" len="sm"/>
          </a:ln>
        </p:spPr>
      </p:cxnSp>
      <p:pic>
        <p:nvPicPr>
          <p:cNvPr id="99" name="Google Shape;99;p145"/>
          <p:cNvPicPr preferRelativeResize="0"/>
          <p:nvPr/>
        </p:nvPicPr>
        <p:blipFill rotWithShape="1">
          <a:blip r:embed="rId3">
            <a:alphaModFix/>
          </a:blip>
          <a:srcRect/>
          <a:stretch/>
        </p:blipFill>
        <p:spPr>
          <a:xfrm>
            <a:off x="9747839" y="5457824"/>
            <a:ext cx="2110786" cy="1072543"/>
          </a:xfrm>
          <a:prstGeom prst="rect">
            <a:avLst/>
          </a:prstGeom>
          <a:noFill/>
          <a:ln>
            <a:noFill/>
          </a:ln>
        </p:spPr>
      </p:pic>
    </p:spTree>
    <p:extLst>
      <p:ext uri="{BB962C8B-B14F-4D97-AF65-F5344CB8AC3E}">
        <p14:creationId xmlns:p14="http://schemas.microsoft.com/office/powerpoint/2010/main" val="4239448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4515" y="950913"/>
            <a:ext cx="6077051" cy="2220912"/>
          </a:xfrm>
        </p:spPr>
        <p:txBody>
          <a:bodyPr anchor="b">
            <a:normAutofit/>
          </a:bodyPr>
          <a:lstStyle>
            <a:lvl1pPr algn="ctr">
              <a:defRPr sz="5400">
                <a:solidFill>
                  <a:schemeClr val="bg1"/>
                </a:solidFill>
              </a:defRPr>
            </a:lvl1pPr>
          </a:lstStyle>
          <a:p>
            <a:r>
              <a:rPr lang="en-US"/>
              <a:t>Click to edit Master title style</a:t>
            </a:r>
          </a:p>
        </p:txBody>
      </p:sp>
      <p:sp>
        <p:nvSpPr>
          <p:cNvPr id="3" name="Subtitle 2"/>
          <p:cNvSpPr>
            <a:spLocks noGrp="1"/>
          </p:cNvSpPr>
          <p:nvPr>
            <p:ph type="subTitle" idx="1"/>
          </p:nvPr>
        </p:nvSpPr>
        <p:spPr>
          <a:xfrm>
            <a:off x="804516" y="3446258"/>
            <a:ext cx="6077050" cy="181154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4516" y="5794882"/>
            <a:ext cx="1530874" cy="777875"/>
          </a:xfrm>
          <a:prstGeom prst="rect">
            <a:avLst/>
          </a:prstGeom>
        </p:spPr>
      </p:pic>
    </p:spTree>
    <p:extLst>
      <p:ext uri="{BB962C8B-B14F-4D97-AF65-F5344CB8AC3E}">
        <p14:creationId xmlns:p14="http://schemas.microsoft.com/office/powerpoint/2010/main" val="1221537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4515" y="950913"/>
            <a:ext cx="6077051" cy="2220912"/>
          </a:xfrm>
        </p:spPr>
        <p:txBody>
          <a:bodyPr anchor="b">
            <a:normAutofit/>
          </a:bodyPr>
          <a:lstStyle>
            <a:lvl1pPr algn="ctr">
              <a:defRPr sz="5400">
                <a:solidFill>
                  <a:schemeClr val="bg1"/>
                </a:solidFill>
              </a:defRPr>
            </a:lvl1pPr>
          </a:lstStyle>
          <a:p>
            <a:r>
              <a:rPr lang="en-US"/>
              <a:t>Click to edit Master title style</a:t>
            </a:r>
          </a:p>
        </p:txBody>
      </p:sp>
      <p:sp>
        <p:nvSpPr>
          <p:cNvPr id="3" name="Subtitle 2"/>
          <p:cNvSpPr>
            <a:spLocks noGrp="1"/>
          </p:cNvSpPr>
          <p:nvPr>
            <p:ph type="subTitle" idx="1"/>
          </p:nvPr>
        </p:nvSpPr>
        <p:spPr>
          <a:xfrm>
            <a:off x="804516" y="3446258"/>
            <a:ext cx="6077050" cy="181154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4516" y="5794882"/>
            <a:ext cx="1530874" cy="777875"/>
          </a:xfrm>
          <a:prstGeom prst="rect">
            <a:avLst/>
          </a:prstGeom>
        </p:spPr>
      </p:pic>
    </p:spTree>
    <p:extLst>
      <p:ext uri="{BB962C8B-B14F-4D97-AF65-F5344CB8AC3E}">
        <p14:creationId xmlns:p14="http://schemas.microsoft.com/office/powerpoint/2010/main" val="2981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4515" y="950913"/>
            <a:ext cx="6077051" cy="2220912"/>
          </a:xfrm>
        </p:spPr>
        <p:txBody>
          <a:bodyPr anchor="b">
            <a:normAutofit/>
          </a:bodyPr>
          <a:lstStyle>
            <a:lvl1pPr algn="ctr">
              <a:defRPr sz="5400">
                <a:solidFill>
                  <a:schemeClr val="bg1"/>
                </a:solidFill>
              </a:defRPr>
            </a:lvl1pPr>
          </a:lstStyle>
          <a:p>
            <a:r>
              <a:rPr lang="en-US"/>
              <a:t>Click to edit Master title style</a:t>
            </a:r>
          </a:p>
        </p:txBody>
      </p:sp>
      <p:sp>
        <p:nvSpPr>
          <p:cNvPr id="3" name="Subtitle 2"/>
          <p:cNvSpPr>
            <a:spLocks noGrp="1"/>
          </p:cNvSpPr>
          <p:nvPr>
            <p:ph type="subTitle" idx="1"/>
          </p:nvPr>
        </p:nvSpPr>
        <p:spPr>
          <a:xfrm>
            <a:off x="804516" y="3446258"/>
            <a:ext cx="6077050" cy="181154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4516" y="5794882"/>
            <a:ext cx="1530874" cy="777875"/>
          </a:xfrm>
          <a:prstGeom prst="rect">
            <a:avLst/>
          </a:prstGeom>
        </p:spPr>
      </p:pic>
    </p:spTree>
    <p:extLst>
      <p:ext uri="{BB962C8B-B14F-4D97-AF65-F5344CB8AC3E}">
        <p14:creationId xmlns:p14="http://schemas.microsoft.com/office/powerpoint/2010/main" val="3153285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4515" y="950913"/>
            <a:ext cx="6077051" cy="2220912"/>
          </a:xfrm>
        </p:spPr>
        <p:txBody>
          <a:bodyPr anchor="b">
            <a:normAutofit/>
          </a:bodyPr>
          <a:lstStyle>
            <a:lvl1pPr algn="ctr">
              <a:defRPr sz="5400">
                <a:solidFill>
                  <a:schemeClr val="bg1"/>
                </a:solidFill>
              </a:defRPr>
            </a:lvl1pPr>
          </a:lstStyle>
          <a:p>
            <a:r>
              <a:rPr lang="en-US"/>
              <a:t>Click to edit Master title style</a:t>
            </a:r>
          </a:p>
        </p:txBody>
      </p:sp>
      <p:sp>
        <p:nvSpPr>
          <p:cNvPr id="3" name="Subtitle 2"/>
          <p:cNvSpPr>
            <a:spLocks noGrp="1"/>
          </p:cNvSpPr>
          <p:nvPr>
            <p:ph type="subTitle" idx="1"/>
          </p:nvPr>
        </p:nvSpPr>
        <p:spPr>
          <a:xfrm>
            <a:off x="804516" y="3446258"/>
            <a:ext cx="6077050" cy="181154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4516" y="5794882"/>
            <a:ext cx="1530874" cy="777875"/>
          </a:xfrm>
          <a:prstGeom prst="rect">
            <a:avLst/>
          </a:prstGeom>
        </p:spPr>
      </p:pic>
    </p:spTree>
    <p:extLst>
      <p:ext uri="{BB962C8B-B14F-4D97-AF65-F5344CB8AC3E}">
        <p14:creationId xmlns:p14="http://schemas.microsoft.com/office/powerpoint/2010/main" val="3065848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0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4515" y="950913"/>
            <a:ext cx="6077051" cy="2220912"/>
          </a:xfrm>
        </p:spPr>
        <p:txBody>
          <a:bodyPr anchor="b">
            <a:normAutofit/>
          </a:bodyPr>
          <a:lstStyle>
            <a:lvl1pPr algn="ctr">
              <a:defRPr sz="5400">
                <a:solidFill>
                  <a:schemeClr val="bg1"/>
                </a:solidFill>
              </a:defRPr>
            </a:lvl1pPr>
          </a:lstStyle>
          <a:p>
            <a:r>
              <a:rPr lang="en-US"/>
              <a:t>Click to edit Master title style</a:t>
            </a:r>
          </a:p>
        </p:txBody>
      </p:sp>
      <p:sp>
        <p:nvSpPr>
          <p:cNvPr id="3" name="Subtitle 2"/>
          <p:cNvSpPr>
            <a:spLocks noGrp="1"/>
          </p:cNvSpPr>
          <p:nvPr>
            <p:ph type="subTitle" idx="1"/>
          </p:nvPr>
        </p:nvSpPr>
        <p:spPr>
          <a:xfrm>
            <a:off x="804516" y="3446258"/>
            <a:ext cx="6077050" cy="181154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4516" y="5794882"/>
            <a:ext cx="1530874" cy="777875"/>
          </a:xfrm>
          <a:prstGeom prst="rect">
            <a:avLst/>
          </a:prstGeom>
        </p:spPr>
      </p:pic>
    </p:spTree>
    <p:extLst>
      <p:ext uri="{BB962C8B-B14F-4D97-AF65-F5344CB8AC3E}">
        <p14:creationId xmlns:p14="http://schemas.microsoft.com/office/powerpoint/2010/main" val="2444023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4515" y="950913"/>
            <a:ext cx="6077051" cy="2220912"/>
          </a:xfrm>
        </p:spPr>
        <p:txBody>
          <a:bodyPr anchor="b">
            <a:normAutofit/>
          </a:bodyPr>
          <a:lstStyle>
            <a:lvl1pPr algn="ctr">
              <a:defRPr sz="5400">
                <a:solidFill>
                  <a:schemeClr val="bg1"/>
                </a:solidFill>
              </a:defRPr>
            </a:lvl1pPr>
          </a:lstStyle>
          <a:p>
            <a:r>
              <a:rPr lang="en-US"/>
              <a:t>Click to edit Master title style</a:t>
            </a:r>
          </a:p>
        </p:txBody>
      </p:sp>
      <p:sp>
        <p:nvSpPr>
          <p:cNvPr id="3" name="Subtitle 2"/>
          <p:cNvSpPr>
            <a:spLocks noGrp="1"/>
          </p:cNvSpPr>
          <p:nvPr>
            <p:ph type="subTitle" idx="1"/>
          </p:nvPr>
        </p:nvSpPr>
        <p:spPr>
          <a:xfrm>
            <a:off x="804516" y="3446258"/>
            <a:ext cx="6077050" cy="181154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4516" y="5794882"/>
            <a:ext cx="1530874" cy="777875"/>
          </a:xfrm>
          <a:prstGeom prst="rect">
            <a:avLst/>
          </a:prstGeom>
        </p:spPr>
      </p:pic>
    </p:spTree>
    <p:extLst>
      <p:ext uri="{BB962C8B-B14F-4D97-AF65-F5344CB8AC3E}">
        <p14:creationId xmlns:p14="http://schemas.microsoft.com/office/powerpoint/2010/main" val="7063049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11082130" y="6241695"/>
            <a:ext cx="944217" cy="479780"/>
          </a:xfrm>
          <a:prstGeom prst="rect">
            <a:avLst/>
          </a:prstGeom>
        </p:spPr>
      </p:pic>
      <p:sp>
        <p:nvSpPr>
          <p:cNvPr id="9" name="Footer Placeholder 8"/>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89459563"/>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61" r:id="rId10"/>
    <p:sldLayoutId id="2147483682" r:id="rId11"/>
    <p:sldLayoutId id="2147483662" r:id="rId12"/>
    <p:sldLayoutId id="2147483650" r:id="rId13"/>
    <p:sldLayoutId id="2147483678" r:id="rId14"/>
    <p:sldLayoutId id="2147483664" r:id="rId15"/>
    <p:sldLayoutId id="2147483663" r:id="rId16"/>
    <p:sldLayoutId id="2147483665" r:id="rId17"/>
    <p:sldLayoutId id="2147483681" r:id="rId18"/>
    <p:sldLayoutId id="2147483683" r:id="rId19"/>
    <p:sldLayoutId id="2147483651" r:id="rId20"/>
    <p:sldLayoutId id="2147483680" r:id="rId21"/>
    <p:sldLayoutId id="2147483652" r:id="rId22"/>
    <p:sldLayoutId id="2147483653" r:id="rId23"/>
    <p:sldLayoutId id="2147483654" r:id="rId24"/>
    <p:sldLayoutId id="2147483656" r:id="rId25"/>
    <p:sldLayoutId id="2147483684" r:id="rId26"/>
    <p:sldLayoutId id="2147483655" r:id="rId27"/>
    <p:sldLayoutId id="2147483685" r:id="rId28"/>
    <p:sldLayoutId id="2147483686" r:id="rId29"/>
    <p:sldLayoutId id="2147483667" r:id="rId30"/>
    <p:sldLayoutId id="2147483687" r:id="rId31"/>
    <p:sldLayoutId id="2147483688" r:id="rId32"/>
    <p:sldLayoutId id="2147483689" r:id="rId33"/>
    <p:sldLayoutId id="2147483690" r:id="rId34"/>
    <p:sldLayoutId id="2147483691" r:id="rId35"/>
    <p:sldLayoutId id="2147483692" r:id="rId36"/>
    <p:sldLayoutId id="2147483693" r:id="rId37"/>
    <p:sldLayoutId id="2147483695" r:id="rId38"/>
  </p:sldLayoutIdLst>
  <p:hf sldNum="0" hdr="0" dt="0"/>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1.xml"/><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5.xml"/><Relationship Id="rId1" Type="http://schemas.openxmlformats.org/officeDocument/2006/relationships/slideLayout" Target="../slideLayouts/slideLayout13.xml"/><Relationship Id="rId4" Type="http://schemas.openxmlformats.org/officeDocument/2006/relationships/image" Target="../media/image61.pn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9.xml"/><Relationship Id="rId1" Type="http://schemas.openxmlformats.org/officeDocument/2006/relationships/slideLayout" Target="../slideLayouts/slideLayout13.xml"/><Relationship Id="rId4" Type="http://schemas.openxmlformats.org/officeDocument/2006/relationships/image" Target="../media/image62.png"/></Relationships>
</file>

<file path=ppt/slides/_rels/slide1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0.xml"/><Relationship Id="rId1" Type="http://schemas.openxmlformats.org/officeDocument/2006/relationships/slideLayout" Target="../slideLayouts/slideLayout3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7.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5.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1.xm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3.xml"/><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0.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7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1.xm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4.xm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7.xml"/><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0.xml"/><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8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1.xml"/><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6.xml"/><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9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8.xml"/><Relationship Id="rId1" Type="http://schemas.openxmlformats.org/officeDocument/2006/relationships/slideLayout" Target="../slideLayouts/slideLayout13.xml"/><Relationship Id="rId4" Type="http://schemas.openxmlformats.org/officeDocument/2006/relationships/image" Target="../media/image56.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6.xml"/></Relationships>
</file>

<file path=ppt/slides/_rels/slide9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0.xml"/><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6.xml"/></Relationships>
</file>

<file path=ppt/slides/_rels/slide9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3.xml"/><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6.xml"/></Relationships>
</file>

<file path=ppt/slides/_rels/slide9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5.xml"/><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9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6.xml"/><Relationship Id="rId1" Type="http://schemas.openxmlformats.org/officeDocument/2006/relationships/slideLayout" Target="../slideLayouts/slideLayout3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5AAD418-D4B8-FC58-1865-7164264949B2}"/>
            </a:ext>
          </a:extLst>
        </p:cNvPr>
        <p:cNvGrpSpPr/>
        <p:nvPr/>
      </p:nvGrpSpPr>
      <p:grpSpPr>
        <a:xfrm>
          <a:off x="0" y="0"/>
          <a:ext cx="0" cy="0"/>
          <a:chOff x="0" y="0"/>
          <a:chExt cx="0" cy="0"/>
        </a:xfrm>
      </p:grpSpPr>
      <p:sp>
        <p:nvSpPr>
          <p:cNvPr id="4" name="Google Shape;155;p1">
            <a:extLst>
              <a:ext uri="{FF2B5EF4-FFF2-40B4-BE49-F238E27FC236}">
                <a16:creationId xmlns:a16="http://schemas.microsoft.com/office/drawing/2014/main" id="{E92E6CB2-93A2-ADE4-7157-EB2901D2B00D}"/>
              </a:ext>
            </a:extLst>
          </p:cNvPr>
          <p:cNvSpPr txBox="1">
            <a:spLocks/>
          </p:cNvSpPr>
          <p:nvPr/>
        </p:nvSpPr>
        <p:spPr>
          <a:xfrm>
            <a:off x="804516" y="718669"/>
            <a:ext cx="6607628" cy="2387600"/>
          </a:xfrm>
          <a:prstGeom prst="rect">
            <a:avLst/>
          </a:prstGeom>
          <a:noFill/>
          <a:ln>
            <a:noFill/>
          </a:ln>
        </p:spPr>
        <p:txBody>
          <a:bodyPr spcFirstLastPara="1" vert="horz" wrap="square" lIns="91425" tIns="45700" rIns="91425" bIns="45700" rtlCol="0" anchor="b" anchorCtr="0">
            <a:noAutofit/>
          </a:bodyPr>
          <a:lstStyle>
            <a:lvl1pPr algn="ctr" defTabSz="914400" rtl="0" eaLnBrk="1" latinLnBrk="0" hangingPunct="1">
              <a:lnSpc>
                <a:spcPct val="90000"/>
              </a:lnSpc>
              <a:spcBef>
                <a:spcPct val="0"/>
              </a:spcBef>
              <a:buNone/>
              <a:defRPr sz="5400" b="1" kern="1200">
                <a:solidFill>
                  <a:schemeClr val="bg1"/>
                </a:solidFill>
                <a:latin typeface="+mj-lt"/>
                <a:ea typeface="+mj-ea"/>
                <a:cs typeface="+mj-cs"/>
              </a:defRPr>
            </a:lvl1pPr>
          </a:lstStyle>
          <a:p>
            <a:pPr>
              <a:spcBef>
                <a:spcPts val="0"/>
              </a:spcBef>
              <a:buClr>
                <a:schemeClr val="lt1"/>
              </a:buClr>
              <a:buSzPts val="3200"/>
              <a:buFont typeface="Arial"/>
              <a:buNone/>
            </a:pPr>
            <a:r>
              <a:rPr lang="en-US"/>
              <a:t>ASHP Pharmacy Forecast Workshop: </a:t>
            </a:r>
            <a:endParaRPr lang="en-US" sz="6000" i="1">
              <a:solidFill>
                <a:schemeClr val="accent4"/>
              </a:solidFill>
            </a:endParaRPr>
          </a:p>
        </p:txBody>
      </p:sp>
      <p:sp>
        <p:nvSpPr>
          <p:cNvPr id="5" name="Google Shape;156;p1">
            <a:extLst>
              <a:ext uri="{FF2B5EF4-FFF2-40B4-BE49-F238E27FC236}">
                <a16:creationId xmlns:a16="http://schemas.microsoft.com/office/drawing/2014/main" id="{A95529CE-96F5-40D8-6C3C-7E71CB9F47EB}"/>
              </a:ext>
            </a:extLst>
          </p:cNvPr>
          <p:cNvSpPr txBox="1">
            <a:spLocks/>
          </p:cNvSpPr>
          <p:nvPr/>
        </p:nvSpPr>
        <p:spPr>
          <a:xfrm>
            <a:off x="804516" y="3787292"/>
            <a:ext cx="5887574" cy="1479177"/>
          </a:xfrm>
          <a:prstGeom prst="rect">
            <a:avLst/>
          </a:prstGeom>
          <a:noFill/>
          <a:ln>
            <a:noFill/>
          </a:ln>
        </p:spPr>
        <p:txBody>
          <a:bodyPr spcFirstLastPara="1" vert="horz" wrap="square" lIns="91425" tIns="45700" rIns="91425" bIns="45700" rtlCol="0" anchor="t" anchorCtr="0">
            <a:normAutofit lnSpcReduction="10000"/>
          </a:bodyPr>
          <a:lstStyle>
            <a:lvl1pPr marL="0" indent="0" algn="ctr" defTabSz="914400" rtl="0" eaLnBrk="1" latinLnBrk="0" hangingPunct="1">
              <a:lnSpc>
                <a:spcPct val="90000"/>
              </a:lnSpc>
              <a:spcBef>
                <a:spcPts val="1000"/>
              </a:spcBef>
              <a:buClr>
                <a:schemeClr val="accent2"/>
              </a:buClr>
              <a:buFont typeface="Wingdings" panose="05000000000000000000" pitchFamily="2" charset="2"/>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2"/>
              </a:buClr>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2"/>
              </a:buClr>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2"/>
              </a:buClr>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buSzPct val="100000"/>
            </a:pPr>
            <a:r>
              <a:rPr lang="en-US" sz="3600" i="1">
                <a:effectLst>
                  <a:outerShdw blurRad="38100" dist="38100" dir="2700000" algn="tl">
                    <a:srgbClr val="000000">
                      <a:alpha val="43137"/>
                    </a:srgbClr>
                  </a:outerShdw>
                </a:effectLst>
              </a:rPr>
              <a:t>PLANNING GUIDE </a:t>
            </a:r>
          </a:p>
          <a:p>
            <a:pPr>
              <a:spcBef>
                <a:spcPts val="0"/>
              </a:spcBef>
              <a:buSzPct val="100000"/>
            </a:pPr>
            <a:r>
              <a:rPr lang="en-US" sz="3600" i="1">
                <a:effectLst>
                  <a:outerShdw blurRad="38100" dist="38100" dir="2700000" algn="tl">
                    <a:srgbClr val="000000">
                      <a:alpha val="43137"/>
                    </a:srgbClr>
                  </a:outerShdw>
                </a:effectLst>
              </a:rPr>
              <a:t>for Three Options for Using Workshop Slides</a:t>
            </a:r>
            <a:endParaRPr lang="en-US" sz="36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7969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0"/>
          <p:cNvSpPr txBox="1">
            <a:spLocks noGrp="1"/>
          </p:cNvSpPr>
          <p:nvPr>
            <p:ph type="body" idx="1"/>
          </p:nvPr>
        </p:nvSpPr>
        <p:spPr>
          <a:xfrm>
            <a:off x="6930188" y="1549400"/>
            <a:ext cx="4746041" cy="45013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ct val="100000"/>
              <a:buNone/>
            </a:pPr>
            <a:r>
              <a:rPr lang="en-US" sz="2800" dirty="0"/>
              <a:t>To identify and contextualize emerging trends that will influence healthcare, health systems, and the pharmacy profession. It provides recommendations to </a:t>
            </a:r>
            <a:r>
              <a:rPr lang="en-US"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inform</a:t>
            </a:r>
            <a:r>
              <a:rPr lang="en-US" sz="2800" dirty="0"/>
              <a:t> strategic planning that should prompt action by pharmacists and health-system leaders.</a:t>
            </a:r>
          </a:p>
        </p:txBody>
      </p:sp>
      <p:sp>
        <p:nvSpPr>
          <p:cNvPr id="222" name="Google Shape;222;p10"/>
          <p:cNvSpPr txBox="1">
            <a:spLocks noGrp="1"/>
          </p:cNvSpPr>
          <p:nvPr>
            <p:ph type="body" idx="2"/>
          </p:nvPr>
        </p:nvSpPr>
        <p:spPr>
          <a:xfrm>
            <a:off x="6770979" y="218710"/>
            <a:ext cx="4746041" cy="117711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3200"/>
              <a:buNone/>
            </a:pPr>
            <a:r>
              <a:rPr lang="en-US"/>
              <a:t>Purpose</a:t>
            </a:r>
            <a:endParaRPr/>
          </a:p>
        </p:txBody>
      </p:sp>
      <p:sp>
        <p:nvSpPr>
          <p:cNvPr id="223" name="Google Shape;223;p10"/>
          <p:cNvSpPr txBox="1">
            <a:spLocks noGrp="1"/>
          </p:cNvSpPr>
          <p:nvPr>
            <p:ph type="title"/>
          </p:nvPr>
        </p:nvSpPr>
        <p:spPr>
          <a:xfrm>
            <a:off x="473242" y="2432118"/>
            <a:ext cx="3208419" cy="199376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000"/>
              <a:buFont typeface="Arial"/>
              <a:buNone/>
            </a:pPr>
            <a:r>
              <a:rPr lang="en-US"/>
              <a:t>Pharmacy Forecast</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g3b9140d2e50_0_30"/>
          <p:cNvSpPr txBox="1">
            <a:spLocks noGrp="1"/>
          </p:cNvSpPr>
          <p:nvPr>
            <p:ph type="title"/>
          </p:nvPr>
        </p:nvSpPr>
        <p:spPr>
          <a:xfrm>
            <a:off x="818321"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Evolving Approaches to Safety</a:t>
            </a:r>
            <a:endParaRPr/>
          </a:p>
        </p:txBody>
      </p:sp>
      <p:sp>
        <p:nvSpPr>
          <p:cNvPr id="818" name="Google Shape;818;g3b9140d2e50_0_30"/>
          <p:cNvSpPr txBox="1">
            <a:spLocks noGrp="1"/>
          </p:cNvSpPr>
          <p:nvPr>
            <p:ph type="body" idx="1"/>
          </p:nvPr>
        </p:nvSpPr>
        <p:spPr>
          <a:xfrm>
            <a:off x="818321" y="1825625"/>
            <a:ext cx="10515600" cy="4351200"/>
          </a:xfrm>
          <a:prstGeom prst="rect">
            <a:avLst/>
          </a:prstGeom>
        </p:spPr>
        <p:txBody>
          <a:bodyPr spcFirstLastPara="1" wrap="square" lIns="91425" tIns="45700" rIns="91425" bIns="45700" anchor="t" anchorCtr="0">
            <a:normAutofit lnSpcReduction="10000"/>
          </a:bodyPr>
          <a:lstStyle/>
          <a:p>
            <a:pPr marL="580073" lvl="0" indent="-457200" algn="l" rtl="0">
              <a:spcBef>
                <a:spcPts val="1000"/>
              </a:spcBef>
              <a:spcAft>
                <a:spcPts val="0"/>
              </a:spcAft>
              <a:buSzPct val="64285"/>
            </a:pPr>
            <a:r>
              <a:rPr lang="en-US"/>
              <a:t>Healthcare is complicated, demanding new ideas to ensure the safety of patients and staff</a:t>
            </a:r>
            <a:endParaRPr/>
          </a:p>
          <a:p>
            <a:pPr marL="580073" lvl="0" indent="-457200" algn="l" rtl="0">
              <a:spcBef>
                <a:spcPts val="1000"/>
              </a:spcBef>
              <a:spcAft>
                <a:spcPts val="0"/>
              </a:spcAft>
              <a:buSzPct val="64285"/>
            </a:pPr>
            <a:r>
              <a:rPr lang="en-US"/>
              <a:t>Despite improvements in medication safety, avoidable medication-related injuries remain</a:t>
            </a:r>
            <a:endParaRPr/>
          </a:p>
          <a:p>
            <a:pPr marL="580073" lvl="0" indent="-457200" algn="l" rtl="0">
              <a:spcBef>
                <a:spcPts val="1000"/>
              </a:spcBef>
              <a:spcAft>
                <a:spcPts val="0"/>
              </a:spcAft>
              <a:buSzPct val="64285"/>
            </a:pPr>
            <a:r>
              <a:rPr lang="en-US"/>
              <a:t>The lasting impacts of a worldwide pandemic that disrupted safety are still felt today, including problems like job instability and exhaustion among healthcare workers </a:t>
            </a:r>
            <a:endParaRPr/>
          </a:p>
          <a:p>
            <a:pPr marL="580073" lvl="0" indent="-457200" algn="l" rtl="0">
              <a:spcBef>
                <a:spcPts val="1000"/>
              </a:spcBef>
              <a:spcAft>
                <a:spcPts val="0"/>
              </a:spcAft>
              <a:buSzPct val="64285"/>
            </a:pPr>
            <a:r>
              <a:rPr lang="en-US"/>
              <a:t>Using new safety science and advanced technologies gives us fresh tools to improve safety practices in healthcare systems </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g3b9140d2e50_0_42"/>
          <p:cNvSpPr txBox="1">
            <a:spLocks noGrp="1"/>
          </p:cNvSpPr>
          <p:nvPr>
            <p:ph type="title"/>
          </p:nvPr>
        </p:nvSpPr>
        <p:spPr>
          <a:xfrm>
            <a:off x="644148" y="1013506"/>
            <a:ext cx="3202200" cy="483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i="1"/>
              <a:t>Theme 6: </a:t>
            </a:r>
            <a:r>
              <a:rPr lang="en-US"/>
              <a:t>Forecast Question 1</a:t>
            </a:r>
            <a:endParaRPr/>
          </a:p>
        </p:txBody>
      </p:sp>
      <p:sp>
        <p:nvSpPr>
          <p:cNvPr id="824" name="Google Shape;824;g3b9140d2e50_0_42"/>
          <p:cNvSpPr txBox="1">
            <a:spLocks noGrp="1"/>
          </p:cNvSpPr>
          <p:nvPr>
            <p:ph type="body" idx="1"/>
          </p:nvPr>
        </p:nvSpPr>
        <p:spPr>
          <a:xfrm>
            <a:off x="5588000" y="1013506"/>
            <a:ext cx="5994300" cy="4830900"/>
          </a:xfrm>
          <a:prstGeom prst="rect">
            <a:avLst/>
          </a:prstGeom>
          <a:noFill/>
          <a:ln>
            <a:noFill/>
          </a:ln>
        </p:spPr>
        <p:txBody>
          <a:bodyPr spcFirstLastPara="1" wrap="square" lIns="91425" tIns="45700" rIns="91425" bIns="45700" anchor="ctr" anchorCtr="0">
            <a:normAutofit fontScale="70000" lnSpcReduction="20000"/>
          </a:bodyPr>
          <a:lstStyle/>
          <a:p>
            <a:pPr marL="0" lvl="0" indent="0" algn="l" rtl="0">
              <a:lnSpc>
                <a:spcPct val="100000"/>
              </a:lnSpc>
              <a:spcBef>
                <a:spcPts val="0"/>
              </a:spcBef>
              <a:spcAft>
                <a:spcPts val="0"/>
              </a:spcAft>
              <a:buSzPct val="100000"/>
              <a:buNone/>
            </a:pPr>
            <a:r>
              <a:rPr lang="en-US" sz="3200"/>
              <a:t>How likely is it that the following will occur, by the year 20</a:t>
            </a:r>
            <a:r>
              <a:rPr lang="en-US"/>
              <a:t>30</a:t>
            </a:r>
            <a:r>
              <a:rPr lang="en-US" sz="3200"/>
              <a:t>, in the geographic region where you work? </a:t>
            </a:r>
            <a:endParaRPr/>
          </a:p>
          <a:p>
            <a:pPr marL="0" lvl="0" indent="0" algn="l" rtl="0">
              <a:lnSpc>
                <a:spcPct val="100000"/>
              </a:lnSpc>
              <a:spcBef>
                <a:spcPts val="1200"/>
              </a:spcBef>
              <a:spcAft>
                <a:spcPts val="0"/>
              </a:spcAft>
              <a:buSzPct val="100000"/>
              <a:buNone/>
            </a:pPr>
            <a:endParaRPr sz="3200"/>
          </a:p>
          <a:p>
            <a:pPr marL="0" lvl="0" indent="0" algn="l" rtl="0">
              <a:spcBef>
                <a:spcPts val="1200"/>
              </a:spcBef>
              <a:spcAft>
                <a:spcPts val="0"/>
              </a:spcAft>
              <a:buSzPct val="100000"/>
              <a:buNone/>
            </a:pPr>
            <a:r>
              <a:rPr lang="en-US" b="1"/>
              <a:t>Health-system leaders will develop or expand skills and ability to apply adaptive approaches to quality and safety to make real-time adjustments to processes. </a:t>
            </a:r>
            <a:endParaRPr/>
          </a:p>
          <a:p>
            <a:pPr marL="0" lvl="0" indent="0" algn="l" rtl="0">
              <a:lnSpc>
                <a:spcPct val="100000"/>
              </a:lnSpc>
              <a:spcBef>
                <a:spcPts val="1200"/>
              </a:spcBef>
              <a:spcAft>
                <a:spcPts val="0"/>
              </a:spcAft>
              <a:buSzPct val="100000"/>
              <a:buNone/>
            </a:pPr>
            <a:endParaRPr sz="3200" b="1"/>
          </a:p>
          <a:p>
            <a:pPr marL="514350" lvl="0" indent="-514350" algn="l" rtl="0">
              <a:lnSpc>
                <a:spcPct val="100000"/>
              </a:lnSpc>
              <a:spcBef>
                <a:spcPts val="1200"/>
              </a:spcBef>
              <a:spcAft>
                <a:spcPts val="0"/>
              </a:spcAft>
              <a:buSzPct val="100000"/>
              <a:buFont typeface="Arial"/>
              <a:buAutoNum type="alphaUcPeriod"/>
            </a:pPr>
            <a:r>
              <a:rPr lang="en-US" sz="3200"/>
              <a:t>Very Likely</a:t>
            </a:r>
            <a:endParaRPr/>
          </a:p>
          <a:p>
            <a:pPr marL="514350" lvl="0" indent="-514350" algn="l" rtl="0">
              <a:lnSpc>
                <a:spcPct val="100000"/>
              </a:lnSpc>
              <a:spcBef>
                <a:spcPts val="1200"/>
              </a:spcBef>
              <a:spcAft>
                <a:spcPts val="0"/>
              </a:spcAft>
              <a:buSzPct val="100000"/>
              <a:buFont typeface="Arial"/>
              <a:buAutoNum type="alphaUcPeriod"/>
            </a:pPr>
            <a:r>
              <a:rPr lang="en-US" sz="3200"/>
              <a:t>Somewhat Likely</a:t>
            </a:r>
            <a:endParaRPr/>
          </a:p>
          <a:p>
            <a:pPr marL="514350" lvl="0" indent="-514350" algn="l" rtl="0">
              <a:lnSpc>
                <a:spcPct val="100000"/>
              </a:lnSpc>
              <a:spcBef>
                <a:spcPts val="1200"/>
              </a:spcBef>
              <a:spcAft>
                <a:spcPts val="0"/>
              </a:spcAft>
              <a:buSzPct val="100000"/>
              <a:buFont typeface="Arial"/>
              <a:buAutoNum type="alphaUcPeriod"/>
            </a:pPr>
            <a:r>
              <a:rPr lang="en-US" sz="3200"/>
              <a:t>Somewhat Unlikely </a:t>
            </a:r>
            <a:endParaRPr/>
          </a:p>
          <a:p>
            <a:pPr marL="514350" lvl="0" indent="-514350" algn="l" rtl="0">
              <a:lnSpc>
                <a:spcPct val="100000"/>
              </a:lnSpc>
              <a:spcBef>
                <a:spcPts val="1200"/>
              </a:spcBef>
              <a:spcAft>
                <a:spcPts val="0"/>
              </a:spcAft>
              <a:buSzPct val="100000"/>
              <a:buFont typeface="Arial"/>
              <a:buAutoNum type="alphaUcPeriod"/>
            </a:pPr>
            <a:r>
              <a:rPr lang="en-US" sz="3200"/>
              <a:t>Very Unlikely</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g3b9140d2e50_0_59"/>
          <p:cNvSpPr txBox="1">
            <a:spLocks noGrp="1"/>
          </p:cNvSpPr>
          <p:nvPr>
            <p:ph type="title"/>
          </p:nvPr>
        </p:nvSpPr>
        <p:spPr>
          <a:xfrm>
            <a:off x="818321"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Evolving Approaches to Safety</a:t>
            </a:r>
            <a:endParaRPr/>
          </a:p>
        </p:txBody>
      </p:sp>
      <p:sp>
        <p:nvSpPr>
          <p:cNvPr id="831" name="Google Shape;831;g3b9140d2e50_0_59"/>
          <p:cNvSpPr txBox="1">
            <a:spLocks noGrp="1"/>
          </p:cNvSpPr>
          <p:nvPr>
            <p:ph type="body" idx="1"/>
          </p:nvPr>
        </p:nvSpPr>
        <p:spPr>
          <a:xfrm>
            <a:off x="818321" y="1825625"/>
            <a:ext cx="10515600" cy="4351200"/>
          </a:xfrm>
          <a:prstGeom prst="rect">
            <a:avLst/>
          </a:prstGeom>
        </p:spPr>
        <p:txBody>
          <a:bodyPr spcFirstLastPara="1" wrap="square" lIns="91425" tIns="45700" rIns="91425" bIns="45700" anchor="t" anchorCtr="0">
            <a:normAutofit/>
          </a:bodyPr>
          <a:lstStyle/>
          <a:p>
            <a:pPr marL="571500" lvl="0" indent="-457200" algn="l" rtl="0">
              <a:spcBef>
                <a:spcPts val="1000"/>
              </a:spcBef>
              <a:spcAft>
                <a:spcPts val="0"/>
              </a:spcAft>
              <a:buSzPts val="1800"/>
            </a:pPr>
            <a:r>
              <a:rPr lang="en-US"/>
              <a:t>High-risk or serious events often serve as the basis for new processes and rules aimed at reducing mistakes </a:t>
            </a:r>
            <a:endParaRPr/>
          </a:p>
          <a:p>
            <a:pPr marL="571500" lvl="0" indent="-457200" algn="l" rtl="0">
              <a:spcBef>
                <a:spcPts val="0"/>
              </a:spcBef>
              <a:spcAft>
                <a:spcPts val="0"/>
              </a:spcAft>
              <a:buSzPts val="1800"/>
            </a:pPr>
            <a:r>
              <a:rPr lang="en-US"/>
              <a:t>Despite improved safety, this approach requires learning from past errors rather than finding ways to learn from regular tasks before problems happen</a:t>
            </a:r>
            <a:endParaRPr/>
          </a:p>
          <a:p>
            <a:pPr marL="571500" lvl="0" indent="-457200" algn="l" rtl="0">
              <a:spcBef>
                <a:spcPts val="0"/>
              </a:spcBef>
              <a:spcAft>
                <a:spcPts val="0"/>
              </a:spcAft>
              <a:buSzPts val="1800"/>
            </a:pPr>
            <a:r>
              <a:rPr lang="en-US"/>
              <a:t>New methods that include proactive safety strategies in healthcare need to assist doctors and nurses in spotting and reducing risks before harm occurs</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g3b9140d2e50_0_65"/>
          <p:cNvSpPr txBox="1">
            <a:spLocks noGrp="1"/>
          </p:cNvSpPr>
          <p:nvPr>
            <p:ph type="title"/>
          </p:nvPr>
        </p:nvSpPr>
        <p:spPr>
          <a:xfrm>
            <a:off x="818321"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Forecast Response</a:t>
            </a:r>
            <a:endParaRPr/>
          </a:p>
        </p:txBody>
      </p:sp>
      <p:pic>
        <p:nvPicPr>
          <p:cNvPr id="837" name="Google Shape;837;g3b9140d2e50_0_65"/>
          <p:cNvPicPr preferRelativeResize="0"/>
          <p:nvPr/>
        </p:nvPicPr>
        <p:blipFill rotWithShape="1">
          <a:blip r:embed="rId3">
            <a:alphaModFix/>
          </a:blip>
          <a:srcRect/>
          <a:stretch/>
        </p:blipFill>
        <p:spPr>
          <a:xfrm>
            <a:off x="2553195" y="4572000"/>
            <a:ext cx="7620000" cy="609600"/>
          </a:xfrm>
          <a:prstGeom prst="rect">
            <a:avLst/>
          </a:prstGeom>
          <a:noFill/>
          <a:ln>
            <a:noFill/>
          </a:ln>
        </p:spPr>
      </p:pic>
      <p:pic>
        <p:nvPicPr>
          <p:cNvPr id="838" name="Google Shape;838;g3b9140d2e50_0_65"/>
          <p:cNvPicPr preferRelativeResize="0"/>
          <p:nvPr/>
        </p:nvPicPr>
        <p:blipFill>
          <a:blip r:embed="rId4">
            <a:alphaModFix/>
          </a:blip>
          <a:stretch>
            <a:fillRect/>
          </a:stretch>
        </p:blipFill>
        <p:spPr>
          <a:xfrm>
            <a:off x="426720" y="1843225"/>
            <a:ext cx="11216640" cy="2074200"/>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g3bb832f9e06_0_54"/>
          <p:cNvSpPr txBox="1">
            <a:spLocks noGrp="1"/>
          </p:cNvSpPr>
          <p:nvPr>
            <p:ph type="title"/>
          </p:nvPr>
        </p:nvSpPr>
        <p:spPr>
          <a:xfrm>
            <a:off x="818321"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Evolving Approaches to Safety</a:t>
            </a:r>
            <a:endParaRPr/>
          </a:p>
        </p:txBody>
      </p:sp>
      <p:sp>
        <p:nvSpPr>
          <p:cNvPr id="845" name="Google Shape;845;g3bb832f9e06_0_54"/>
          <p:cNvSpPr txBox="1">
            <a:spLocks noGrp="1"/>
          </p:cNvSpPr>
          <p:nvPr>
            <p:ph type="body" idx="1"/>
          </p:nvPr>
        </p:nvSpPr>
        <p:spPr>
          <a:xfrm>
            <a:off x="818321" y="1825625"/>
            <a:ext cx="10515600" cy="4351200"/>
          </a:xfrm>
          <a:prstGeom prst="rect">
            <a:avLst/>
          </a:prstGeom>
        </p:spPr>
        <p:txBody>
          <a:bodyPr spcFirstLastPara="1" wrap="square" lIns="91425" tIns="45700" rIns="91425" bIns="45700" anchor="t" anchorCtr="0">
            <a:normAutofit/>
          </a:bodyPr>
          <a:lstStyle/>
          <a:p>
            <a:pPr marL="571500" lvl="0" indent="-457200" algn="l" rtl="0">
              <a:spcBef>
                <a:spcPts val="1000"/>
              </a:spcBef>
              <a:spcAft>
                <a:spcPts val="0"/>
              </a:spcAft>
              <a:buSzPts val="1800"/>
            </a:pPr>
            <a:r>
              <a:rPr lang="en-US"/>
              <a:t>To improve safety, leaders should genuinely connect with the workers on the front lines </a:t>
            </a:r>
            <a:endParaRPr/>
          </a:p>
          <a:p>
            <a:pPr marL="571500" lvl="0" indent="-457200" algn="l" rtl="0">
              <a:spcBef>
                <a:spcPts val="0"/>
              </a:spcBef>
              <a:spcAft>
                <a:spcPts val="0"/>
              </a:spcAft>
              <a:buSzPts val="1800"/>
            </a:pPr>
            <a:r>
              <a:rPr lang="en-US"/>
              <a:t>This helps in understanding the challenges faced every day</a:t>
            </a:r>
            <a:endParaRPr/>
          </a:p>
          <a:p>
            <a:pPr marL="914400" lvl="1" indent="-342900" algn="l" rtl="0">
              <a:spcBef>
                <a:spcPts val="0"/>
              </a:spcBef>
              <a:spcAft>
                <a:spcPts val="0"/>
              </a:spcAft>
              <a:buSzPts val="1800"/>
            </a:pPr>
            <a:r>
              <a:rPr lang="en-US"/>
              <a:t>An example includes conducting "walk-through talk-throughs," learning from what works well, and having safety meetings before issues arise</a:t>
            </a:r>
            <a:endParaRPr/>
          </a:p>
          <a:p>
            <a:pPr marL="571500" lvl="0" indent="-457200" algn="l" rtl="0">
              <a:spcBef>
                <a:spcPts val="0"/>
              </a:spcBef>
              <a:spcAft>
                <a:spcPts val="0"/>
              </a:spcAft>
              <a:buSzPts val="1800"/>
            </a:pPr>
            <a:r>
              <a:rPr lang="en-US"/>
              <a:t>To improve safety methods, health system and pharmacy leaders need to regularly check how they use quality and safety resources, including staff time</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g3b9140d2e50_0_54"/>
          <p:cNvSpPr txBox="1">
            <a:spLocks noGrp="1"/>
          </p:cNvSpPr>
          <p:nvPr>
            <p:ph type="title"/>
          </p:nvPr>
        </p:nvSpPr>
        <p:spPr>
          <a:xfrm>
            <a:off x="644148" y="1013506"/>
            <a:ext cx="3202200" cy="483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i="1"/>
              <a:t>Theme 6: </a:t>
            </a:r>
            <a:r>
              <a:rPr lang="en-US"/>
              <a:t>Forecast Question 6</a:t>
            </a:r>
            <a:endParaRPr/>
          </a:p>
        </p:txBody>
      </p:sp>
      <p:sp>
        <p:nvSpPr>
          <p:cNvPr id="851" name="Google Shape;851;g3b9140d2e50_0_54"/>
          <p:cNvSpPr txBox="1">
            <a:spLocks noGrp="1"/>
          </p:cNvSpPr>
          <p:nvPr>
            <p:ph type="body" idx="1"/>
          </p:nvPr>
        </p:nvSpPr>
        <p:spPr>
          <a:xfrm>
            <a:off x="5588000" y="1013506"/>
            <a:ext cx="5994300" cy="4830900"/>
          </a:xfrm>
          <a:prstGeom prst="rect">
            <a:avLst/>
          </a:prstGeom>
          <a:noFill/>
          <a:ln>
            <a:noFill/>
          </a:ln>
        </p:spPr>
        <p:txBody>
          <a:bodyPr spcFirstLastPara="1" wrap="square" lIns="91425" tIns="45700" rIns="91425" bIns="45700" anchor="ctr" anchorCtr="0">
            <a:normAutofit fontScale="70000" lnSpcReduction="20000"/>
          </a:bodyPr>
          <a:lstStyle/>
          <a:p>
            <a:pPr marL="0" lvl="0" indent="0" algn="l" rtl="0">
              <a:lnSpc>
                <a:spcPct val="100000"/>
              </a:lnSpc>
              <a:spcBef>
                <a:spcPts val="0"/>
              </a:spcBef>
              <a:spcAft>
                <a:spcPts val="0"/>
              </a:spcAft>
              <a:buSzPct val="100000"/>
              <a:buNone/>
            </a:pPr>
            <a:r>
              <a:rPr lang="en-US" sz="3200"/>
              <a:t>How likely is it that the following will occur, by the year 20</a:t>
            </a:r>
            <a:r>
              <a:rPr lang="en-US"/>
              <a:t>30</a:t>
            </a:r>
            <a:r>
              <a:rPr lang="en-US" sz="3200"/>
              <a:t>, in the geographic region where you work? </a:t>
            </a:r>
            <a:endParaRPr/>
          </a:p>
          <a:p>
            <a:pPr marL="0" lvl="0" indent="0" algn="l" rtl="0">
              <a:lnSpc>
                <a:spcPct val="100000"/>
              </a:lnSpc>
              <a:spcBef>
                <a:spcPts val="1200"/>
              </a:spcBef>
              <a:spcAft>
                <a:spcPts val="0"/>
              </a:spcAft>
              <a:buSzPct val="100000"/>
              <a:buNone/>
            </a:pPr>
            <a:endParaRPr sz="3200"/>
          </a:p>
          <a:p>
            <a:pPr marL="0" lvl="0" indent="0" algn="l" rtl="0">
              <a:spcBef>
                <a:spcPts val="1200"/>
              </a:spcBef>
              <a:spcAft>
                <a:spcPts val="0"/>
              </a:spcAft>
              <a:buSzPct val="100000"/>
              <a:buNone/>
            </a:pPr>
            <a:r>
              <a:rPr lang="en-US" b="1"/>
              <a:t>The current practice of requiring double checks for high-risk medication dispensing and administration will be eliminated due to a lack of evidence supporting its value.</a:t>
            </a:r>
            <a:endParaRPr/>
          </a:p>
          <a:p>
            <a:pPr marL="0" lvl="0" indent="0" algn="l" rtl="0">
              <a:lnSpc>
                <a:spcPct val="100000"/>
              </a:lnSpc>
              <a:spcBef>
                <a:spcPts val="1200"/>
              </a:spcBef>
              <a:spcAft>
                <a:spcPts val="0"/>
              </a:spcAft>
              <a:buSzPct val="100000"/>
              <a:buNone/>
            </a:pPr>
            <a:endParaRPr sz="3200" b="1"/>
          </a:p>
          <a:p>
            <a:pPr marL="514350" lvl="0" indent="-499110" algn="l" rtl="0">
              <a:lnSpc>
                <a:spcPct val="100000"/>
              </a:lnSpc>
              <a:spcBef>
                <a:spcPts val="1200"/>
              </a:spcBef>
              <a:spcAft>
                <a:spcPts val="0"/>
              </a:spcAft>
              <a:buSzPct val="100000"/>
              <a:buFont typeface="Arial"/>
              <a:buAutoNum type="alphaUcPeriod"/>
            </a:pPr>
            <a:r>
              <a:rPr lang="en-US" sz="3200"/>
              <a:t>Very Likely</a:t>
            </a:r>
            <a:endParaRPr/>
          </a:p>
          <a:p>
            <a:pPr marL="514350" lvl="0" indent="-499110" algn="l" rtl="0">
              <a:lnSpc>
                <a:spcPct val="100000"/>
              </a:lnSpc>
              <a:spcBef>
                <a:spcPts val="1200"/>
              </a:spcBef>
              <a:spcAft>
                <a:spcPts val="0"/>
              </a:spcAft>
              <a:buSzPct val="100000"/>
              <a:buFont typeface="Arial"/>
              <a:buAutoNum type="alphaUcPeriod"/>
            </a:pPr>
            <a:r>
              <a:rPr lang="en-US" sz="3200"/>
              <a:t>Somewhat Likely</a:t>
            </a:r>
            <a:endParaRPr/>
          </a:p>
          <a:p>
            <a:pPr marL="514350" lvl="0" indent="-499110" algn="l" rtl="0">
              <a:lnSpc>
                <a:spcPct val="100000"/>
              </a:lnSpc>
              <a:spcBef>
                <a:spcPts val="1200"/>
              </a:spcBef>
              <a:spcAft>
                <a:spcPts val="0"/>
              </a:spcAft>
              <a:buSzPct val="100000"/>
              <a:buFont typeface="Arial"/>
              <a:buAutoNum type="alphaUcPeriod"/>
            </a:pPr>
            <a:r>
              <a:rPr lang="en-US" sz="3200"/>
              <a:t>Somewhat Unlikely </a:t>
            </a:r>
            <a:endParaRPr/>
          </a:p>
          <a:p>
            <a:pPr marL="514350" lvl="0" indent="-499110" algn="l" rtl="0">
              <a:lnSpc>
                <a:spcPct val="100000"/>
              </a:lnSpc>
              <a:spcBef>
                <a:spcPts val="1200"/>
              </a:spcBef>
              <a:spcAft>
                <a:spcPts val="0"/>
              </a:spcAft>
              <a:buSzPct val="100000"/>
              <a:buFont typeface="Arial"/>
              <a:buAutoNum type="alphaUcPeriod"/>
            </a:pPr>
            <a:r>
              <a:rPr lang="en-US" sz="3200"/>
              <a:t>Very Unlikely</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g3bb832f9e06_0_60"/>
          <p:cNvSpPr txBox="1">
            <a:spLocks noGrp="1"/>
          </p:cNvSpPr>
          <p:nvPr>
            <p:ph type="title"/>
          </p:nvPr>
        </p:nvSpPr>
        <p:spPr>
          <a:xfrm>
            <a:off x="818321"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New Perspectives on Traditional Methods</a:t>
            </a:r>
            <a:endParaRPr/>
          </a:p>
        </p:txBody>
      </p:sp>
      <p:sp>
        <p:nvSpPr>
          <p:cNvPr id="858" name="Google Shape;858;g3bb832f9e06_0_60"/>
          <p:cNvSpPr txBox="1">
            <a:spLocks noGrp="1"/>
          </p:cNvSpPr>
          <p:nvPr>
            <p:ph type="body" idx="1"/>
          </p:nvPr>
        </p:nvSpPr>
        <p:spPr>
          <a:xfrm>
            <a:off x="818321" y="1825625"/>
            <a:ext cx="10515600" cy="4351200"/>
          </a:xfrm>
          <a:prstGeom prst="rect">
            <a:avLst/>
          </a:prstGeom>
        </p:spPr>
        <p:txBody>
          <a:bodyPr spcFirstLastPara="1" wrap="square" lIns="91425" tIns="45700" rIns="91425" bIns="45700" anchor="t" anchorCtr="0">
            <a:normAutofit lnSpcReduction="10000"/>
          </a:bodyPr>
          <a:lstStyle/>
          <a:p>
            <a:pPr marL="571500" lvl="0" indent="-457200" algn="l" rtl="0">
              <a:spcBef>
                <a:spcPts val="1000"/>
              </a:spcBef>
              <a:spcAft>
                <a:spcPts val="0"/>
              </a:spcAft>
              <a:buSzPts val="1800"/>
            </a:pPr>
            <a:r>
              <a:rPr lang="en-US"/>
              <a:t>There may be new pressure to carefully evaluate how useful and reliable double checks are on high-risk medications </a:t>
            </a:r>
            <a:endParaRPr/>
          </a:p>
          <a:p>
            <a:pPr marL="914400" lvl="1" indent="-342900" algn="l" rtl="0">
              <a:spcBef>
                <a:spcPts val="0"/>
              </a:spcBef>
              <a:spcAft>
                <a:spcPts val="0"/>
              </a:spcAft>
              <a:buSzPts val="1800"/>
            </a:pPr>
            <a:r>
              <a:rPr lang="en-US"/>
              <a:t>A systematic review found insufficient evidence that performing double-checks on high-risk medications resulted in a difference in medication errors or patient harm</a:t>
            </a:r>
            <a:endParaRPr/>
          </a:p>
          <a:p>
            <a:pPr marL="914400" lvl="1" indent="-342900" algn="l" rtl="0">
              <a:spcBef>
                <a:spcPts val="0"/>
              </a:spcBef>
              <a:spcAft>
                <a:spcPts val="0"/>
              </a:spcAft>
              <a:buSzPts val="1800"/>
            </a:pPr>
            <a:r>
              <a:rPr lang="en-US"/>
              <a:t>Similarly, a review of double checks on pediatric medication administration was not associated with reduced errors or potential error severity </a:t>
            </a:r>
            <a:endParaRPr/>
          </a:p>
          <a:p>
            <a:pPr marL="571500" lvl="0" indent="-457200" algn="l" rtl="0">
              <a:spcBef>
                <a:spcPts val="0"/>
              </a:spcBef>
              <a:spcAft>
                <a:spcPts val="0"/>
              </a:spcAft>
              <a:buSzPts val="1800"/>
            </a:pPr>
            <a:r>
              <a:rPr lang="en-US"/>
              <a:t>Robust safety methods may include technology-assisted safety checks, such as barcode-assisted medication administration and infusion pump systems with built-in safety features </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g3b9140d2e50_0_47"/>
          <p:cNvSpPr txBox="1">
            <a:spLocks noGrp="1"/>
          </p:cNvSpPr>
          <p:nvPr>
            <p:ph type="title"/>
          </p:nvPr>
        </p:nvSpPr>
        <p:spPr>
          <a:xfrm>
            <a:off x="818321"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Forecast Response</a:t>
            </a:r>
            <a:endParaRPr/>
          </a:p>
        </p:txBody>
      </p:sp>
      <p:pic>
        <p:nvPicPr>
          <p:cNvPr id="864" name="Google Shape;864;g3b9140d2e50_0_47"/>
          <p:cNvPicPr preferRelativeResize="0"/>
          <p:nvPr/>
        </p:nvPicPr>
        <p:blipFill rotWithShape="1">
          <a:blip r:embed="rId3">
            <a:alphaModFix/>
          </a:blip>
          <a:srcRect/>
          <a:stretch/>
        </p:blipFill>
        <p:spPr>
          <a:xfrm>
            <a:off x="2553195" y="4572000"/>
            <a:ext cx="7620000" cy="609600"/>
          </a:xfrm>
          <a:prstGeom prst="rect">
            <a:avLst/>
          </a:prstGeom>
          <a:noFill/>
          <a:ln>
            <a:noFill/>
          </a:ln>
        </p:spPr>
      </p:pic>
      <p:pic>
        <p:nvPicPr>
          <p:cNvPr id="865" name="Google Shape;865;g3b9140d2e50_0_47" descr="A close-up of a number&#10;&#10;AI-generated content may be incorrect."/>
          <p:cNvPicPr preferRelativeResize="0"/>
          <p:nvPr/>
        </p:nvPicPr>
        <p:blipFill rotWithShape="1">
          <a:blip r:embed="rId4">
            <a:alphaModFix/>
          </a:blip>
          <a:srcRect/>
          <a:stretch/>
        </p:blipFill>
        <p:spPr>
          <a:xfrm>
            <a:off x="320940" y="2441903"/>
            <a:ext cx="11550125" cy="1974200"/>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g3bb832f9e06_0_66"/>
          <p:cNvSpPr txBox="1">
            <a:spLocks noGrp="1"/>
          </p:cNvSpPr>
          <p:nvPr>
            <p:ph type="title"/>
          </p:nvPr>
        </p:nvSpPr>
        <p:spPr>
          <a:xfrm>
            <a:off x="644148" y="1013506"/>
            <a:ext cx="3202200" cy="483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i="1"/>
              <a:t>Theme 6: </a:t>
            </a:r>
            <a:r>
              <a:rPr lang="en-US"/>
              <a:t>Forecast Question 7</a:t>
            </a:r>
            <a:endParaRPr/>
          </a:p>
        </p:txBody>
      </p:sp>
      <p:sp>
        <p:nvSpPr>
          <p:cNvPr id="871" name="Google Shape;871;g3bb832f9e06_0_66"/>
          <p:cNvSpPr txBox="1">
            <a:spLocks noGrp="1"/>
          </p:cNvSpPr>
          <p:nvPr>
            <p:ph type="body" idx="1"/>
          </p:nvPr>
        </p:nvSpPr>
        <p:spPr>
          <a:xfrm>
            <a:off x="5588000" y="1013506"/>
            <a:ext cx="5994300" cy="4830900"/>
          </a:xfrm>
          <a:prstGeom prst="rect">
            <a:avLst/>
          </a:prstGeom>
          <a:noFill/>
          <a:ln>
            <a:noFill/>
          </a:ln>
        </p:spPr>
        <p:txBody>
          <a:bodyPr spcFirstLastPara="1" wrap="square" lIns="91425" tIns="45700" rIns="91425" bIns="45700" anchor="ctr" anchorCtr="0">
            <a:normAutofit fontScale="70000" lnSpcReduction="20000"/>
          </a:bodyPr>
          <a:lstStyle/>
          <a:p>
            <a:pPr marL="0" lvl="0" indent="0" algn="l" rtl="0">
              <a:lnSpc>
                <a:spcPct val="100000"/>
              </a:lnSpc>
              <a:spcBef>
                <a:spcPts val="0"/>
              </a:spcBef>
              <a:spcAft>
                <a:spcPts val="0"/>
              </a:spcAft>
              <a:buSzPct val="100000"/>
              <a:buNone/>
            </a:pPr>
            <a:r>
              <a:rPr lang="en-US" sz="3200"/>
              <a:t>How likely is it that the following will occur, by the year 20</a:t>
            </a:r>
            <a:r>
              <a:rPr lang="en-US"/>
              <a:t>30</a:t>
            </a:r>
            <a:r>
              <a:rPr lang="en-US" sz="3200"/>
              <a:t>, in the geographic region where you work? </a:t>
            </a:r>
            <a:endParaRPr/>
          </a:p>
          <a:p>
            <a:pPr marL="0" lvl="0" indent="0" algn="l" rtl="0">
              <a:lnSpc>
                <a:spcPct val="100000"/>
              </a:lnSpc>
              <a:spcBef>
                <a:spcPts val="1200"/>
              </a:spcBef>
              <a:spcAft>
                <a:spcPts val="0"/>
              </a:spcAft>
              <a:buSzPct val="100000"/>
              <a:buNone/>
            </a:pPr>
            <a:endParaRPr sz="3200"/>
          </a:p>
          <a:p>
            <a:pPr marL="0" lvl="0" indent="0" algn="l" rtl="0">
              <a:spcBef>
                <a:spcPts val="1200"/>
              </a:spcBef>
              <a:spcAft>
                <a:spcPts val="0"/>
              </a:spcAft>
              <a:buSzPct val="100000"/>
              <a:buNone/>
            </a:pPr>
            <a:r>
              <a:rPr lang="en-US" b="1"/>
              <a:t>Healthcare quality and safety management will shift from reactive event tracking (e.g., medication errors) to proactive and predictive safety system design.</a:t>
            </a:r>
            <a:endParaRPr b="1"/>
          </a:p>
          <a:p>
            <a:pPr marL="0" lvl="0" indent="0" algn="l" rtl="0">
              <a:lnSpc>
                <a:spcPct val="100000"/>
              </a:lnSpc>
              <a:spcBef>
                <a:spcPts val="1200"/>
              </a:spcBef>
              <a:spcAft>
                <a:spcPts val="0"/>
              </a:spcAft>
              <a:buSzPct val="100000"/>
              <a:buNone/>
            </a:pPr>
            <a:endParaRPr sz="3200" b="1"/>
          </a:p>
          <a:p>
            <a:pPr marL="514350" lvl="0" indent="-514350" algn="l" rtl="0">
              <a:lnSpc>
                <a:spcPct val="100000"/>
              </a:lnSpc>
              <a:spcBef>
                <a:spcPts val="1200"/>
              </a:spcBef>
              <a:spcAft>
                <a:spcPts val="0"/>
              </a:spcAft>
              <a:buSzPct val="100000"/>
              <a:buFont typeface="Arial"/>
              <a:buAutoNum type="alphaUcPeriod"/>
            </a:pPr>
            <a:r>
              <a:rPr lang="en-US" sz="3200"/>
              <a:t>Very Likely</a:t>
            </a:r>
            <a:endParaRPr/>
          </a:p>
          <a:p>
            <a:pPr marL="514350" lvl="0" indent="-514350" algn="l" rtl="0">
              <a:lnSpc>
                <a:spcPct val="100000"/>
              </a:lnSpc>
              <a:spcBef>
                <a:spcPts val="1200"/>
              </a:spcBef>
              <a:spcAft>
                <a:spcPts val="0"/>
              </a:spcAft>
              <a:buSzPct val="100000"/>
              <a:buFont typeface="Arial"/>
              <a:buAutoNum type="alphaUcPeriod"/>
            </a:pPr>
            <a:r>
              <a:rPr lang="en-US" sz="3200"/>
              <a:t>Somewhat Likely</a:t>
            </a:r>
            <a:endParaRPr/>
          </a:p>
          <a:p>
            <a:pPr marL="514350" lvl="0" indent="-514350" algn="l" rtl="0">
              <a:lnSpc>
                <a:spcPct val="100000"/>
              </a:lnSpc>
              <a:spcBef>
                <a:spcPts val="1200"/>
              </a:spcBef>
              <a:spcAft>
                <a:spcPts val="0"/>
              </a:spcAft>
              <a:buSzPct val="100000"/>
              <a:buFont typeface="Arial"/>
              <a:buAutoNum type="alphaUcPeriod"/>
            </a:pPr>
            <a:r>
              <a:rPr lang="en-US" sz="3200"/>
              <a:t>Somewhat Unlikely </a:t>
            </a:r>
            <a:endParaRPr/>
          </a:p>
          <a:p>
            <a:pPr marL="514350" lvl="0" indent="-514350" algn="l" rtl="0">
              <a:lnSpc>
                <a:spcPct val="100000"/>
              </a:lnSpc>
              <a:spcBef>
                <a:spcPts val="1200"/>
              </a:spcBef>
              <a:spcAft>
                <a:spcPts val="0"/>
              </a:spcAft>
              <a:buSzPct val="100000"/>
              <a:buFont typeface="Arial"/>
              <a:buAutoNum type="alphaUcPeriod"/>
            </a:pPr>
            <a:r>
              <a:rPr lang="en-US" sz="3200"/>
              <a:t>Very Unlikely</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g3bb832f9e06_0_78"/>
          <p:cNvSpPr txBox="1">
            <a:spLocks noGrp="1"/>
          </p:cNvSpPr>
          <p:nvPr>
            <p:ph type="title"/>
          </p:nvPr>
        </p:nvSpPr>
        <p:spPr>
          <a:xfrm>
            <a:off x="818321"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Passive vs. Active Med Safety Strategies</a:t>
            </a:r>
            <a:endParaRPr/>
          </a:p>
        </p:txBody>
      </p:sp>
      <p:sp>
        <p:nvSpPr>
          <p:cNvPr id="878" name="Google Shape;878;g3bb832f9e06_0_78"/>
          <p:cNvSpPr txBox="1">
            <a:spLocks noGrp="1"/>
          </p:cNvSpPr>
          <p:nvPr>
            <p:ph type="body" idx="1"/>
          </p:nvPr>
        </p:nvSpPr>
        <p:spPr>
          <a:xfrm>
            <a:off x="818321" y="1825625"/>
            <a:ext cx="10515600" cy="4351200"/>
          </a:xfrm>
          <a:prstGeom prst="rect">
            <a:avLst/>
          </a:prstGeom>
        </p:spPr>
        <p:txBody>
          <a:bodyPr spcFirstLastPara="1" wrap="square" lIns="91425" tIns="45700" rIns="91425" bIns="45700" anchor="t" anchorCtr="0">
            <a:normAutofit/>
          </a:bodyPr>
          <a:lstStyle/>
          <a:p>
            <a:pPr marL="571500" lvl="0" indent="-457200" algn="l" rtl="0">
              <a:spcBef>
                <a:spcPts val="1000"/>
              </a:spcBef>
              <a:spcAft>
                <a:spcPts val="0"/>
              </a:spcAft>
              <a:buSzPts val="1800"/>
            </a:pPr>
            <a:r>
              <a:rPr lang="en-US"/>
              <a:t>Pharmacovigilance is shifting from passive reporting to active, predictive surveillance</a:t>
            </a:r>
            <a:endParaRPr/>
          </a:p>
          <a:p>
            <a:pPr marL="914400" lvl="1" indent="-342900" algn="l" rtl="0">
              <a:spcBef>
                <a:spcPts val="0"/>
              </a:spcBef>
              <a:spcAft>
                <a:spcPts val="0"/>
              </a:spcAft>
              <a:buSzPts val="1800"/>
            </a:pPr>
            <a:r>
              <a:rPr lang="en-US"/>
              <a:t>Passive surveillance: voluntary reporting supports detection of rare and known events but risks underreporting</a:t>
            </a:r>
            <a:endParaRPr/>
          </a:p>
          <a:p>
            <a:pPr marL="914400" lvl="1" indent="-342900" algn="l" rtl="0">
              <a:spcBef>
                <a:spcPts val="0"/>
              </a:spcBef>
              <a:spcAft>
                <a:spcPts val="0"/>
              </a:spcAft>
              <a:buSzPts val="1800"/>
            </a:pPr>
            <a:r>
              <a:rPr lang="en-US"/>
              <a:t>Active surveillance: automated, data-driven methods identify risks earlier and more comprehensively</a:t>
            </a:r>
            <a:endParaRPr/>
          </a:p>
          <a:p>
            <a:pPr marL="571500" lvl="0" indent="-457200" algn="l" rtl="0">
              <a:spcBef>
                <a:spcPts val="0"/>
              </a:spcBef>
              <a:spcAft>
                <a:spcPts val="0"/>
              </a:spcAft>
              <a:buSzPts val="1800"/>
            </a:pPr>
            <a:r>
              <a:rPr lang="en-US"/>
              <a:t>Active surveillance increasingly used by FDA, CDC, VA, and large health systems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1"/>
          <p:cNvSpPr txBox="1">
            <a:spLocks noGrp="1"/>
          </p:cNvSpPr>
          <p:nvPr>
            <p:ph type="title"/>
          </p:nvPr>
        </p:nvSpPr>
        <p:spPr>
          <a:xfrm>
            <a:off x="818321"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Pharmacy Forecast: Overview</a:t>
            </a:r>
            <a:endParaRPr/>
          </a:p>
        </p:txBody>
      </p:sp>
      <p:sp>
        <p:nvSpPr>
          <p:cNvPr id="230" name="Google Shape;230;p11"/>
          <p:cNvSpPr txBox="1">
            <a:spLocks noGrp="1"/>
          </p:cNvSpPr>
          <p:nvPr>
            <p:ph type="body" idx="1"/>
          </p:nvPr>
        </p:nvSpPr>
        <p:spPr>
          <a:xfrm>
            <a:off x="818321" y="1825625"/>
            <a:ext cx="10515600" cy="4351338"/>
          </a:xfrm>
          <a:prstGeom prst="rect">
            <a:avLst/>
          </a:prstGeom>
          <a:noFill/>
          <a:ln>
            <a:noFill/>
          </a:ln>
        </p:spPr>
        <p:txBody>
          <a:bodyPr spcFirstLastPara="1" wrap="square" lIns="91425" tIns="45700" rIns="91425" bIns="45700" anchor="t" anchorCtr="0">
            <a:normAutofit/>
          </a:bodyPr>
          <a:lstStyle/>
          <a:p>
            <a:pPr lvl="0" algn="l" rtl="0">
              <a:lnSpc>
                <a:spcPct val="90000"/>
              </a:lnSpc>
              <a:spcBef>
                <a:spcPts val="0"/>
              </a:spcBef>
              <a:spcAft>
                <a:spcPts val="0"/>
              </a:spcAft>
              <a:buSzPts val="2800"/>
            </a:pPr>
            <a:r>
              <a:rPr lang="en-US"/>
              <a:t>Predicts developments in general themes likely to challenge pharmacy leaders in hospitals and health-systems over the coming 5 years</a:t>
            </a:r>
            <a:endParaRPr/>
          </a:p>
          <a:p>
            <a:pPr lvl="0" algn="l" rtl="0">
              <a:lnSpc>
                <a:spcPct val="90000"/>
              </a:lnSpc>
              <a:spcBef>
                <a:spcPts val="1000"/>
              </a:spcBef>
              <a:spcAft>
                <a:spcPts val="0"/>
              </a:spcAft>
              <a:buSzPts val="2800"/>
            </a:pPr>
            <a:r>
              <a:rPr lang="en-US"/>
              <a:t>Presents actionable strategic recommendations to pharmacy practice leaders</a:t>
            </a:r>
            <a:endParaRPr/>
          </a:p>
          <a:p>
            <a:pPr lvl="0" algn="l" rtl="0">
              <a:lnSpc>
                <a:spcPct val="90000"/>
              </a:lnSpc>
              <a:spcBef>
                <a:spcPts val="1000"/>
              </a:spcBef>
              <a:spcAft>
                <a:spcPts val="0"/>
              </a:spcAft>
              <a:buSzPts val="2800"/>
            </a:pPr>
            <a:r>
              <a:rPr lang="en-US"/>
              <a:t>Reports survey results of trend watchers and leaders in health-system pharmacy and analyzes predicted trends</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g3bb832f9e06_0_84"/>
          <p:cNvSpPr txBox="1">
            <a:spLocks noGrp="1"/>
          </p:cNvSpPr>
          <p:nvPr>
            <p:ph type="title"/>
          </p:nvPr>
        </p:nvSpPr>
        <p:spPr>
          <a:xfrm>
            <a:off x="818321"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Passive vs. Active Med Safety Strategies</a:t>
            </a:r>
            <a:endParaRPr/>
          </a:p>
        </p:txBody>
      </p:sp>
      <p:sp>
        <p:nvSpPr>
          <p:cNvPr id="885" name="Google Shape;885;g3bb832f9e06_0_84"/>
          <p:cNvSpPr txBox="1">
            <a:spLocks noGrp="1"/>
          </p:cNvSpPr>
          <p:nvPr>
            <p:ph type="body" idx="1"/>
          </p:nvPr>
        </p:nvSpPr>
        <p:spPr>
          <a:xfrm>
            <a:off x="818321" y="1825625"/>
            <a:ext cx="10515600" cy="4351200"/>
          </a:xfrm>
          <a:prstGeom prst="rect">
            <a:avLst/>
          </a:prstGeom>
        </p:spPr>
        <p:txBody>
          <a:bodyPr spcFirstLastPara="1" wrap="square" lIns="91425" tIns="45700" rIns="91425" bIns="45700" anchor="t" anchorCtr="0">
            <a:normAutofit/>
          </a:bodyPr>
          <a:lstStyle/>
          <a:p>
            <a:pPr marL="571500" lvl="0" indent="-457200" algn="l" rtl="0">
              <a:spcBef>
                <a:spcPts val="1000"/>
              </a:spcBef>
              <a:spcAft>
                <a:spcPts val="0"/>
              </a:spcAft>
              <a:buSzPts val="1800"/>
            </a:pPr>
            <a:r>
              <a:rPr lang="en-US"/>
              <a:t>Leaders recognize value in both approaches</a:t>
            </a:r>
            <a:endParaRPr/>
          </a:p>
          <a:p>
            <a:pPr marL="571500" lvl="0" indent="-457200" algn="l" rtl="0">
              <a:spcBef>
                <a:spcPts val="0"/>
              </a:spcBef>
              <a:spcAft>
                <a:spcPts val="0"/>
              </a:spcAft>
              <a:buSzPts val="1800"/>
            </a:pPr>
            <a:r>
              <a:rPr lang="en-US"/>
              <a:t>Voluntary reporting remains important, alongside automation and technology-assisted checks</a:t>
            </a:r>
            <a:endParaRPr/>
          </a:p>
          <a:p>
            <a:pPr marL="571500" lvl="0" indent="-457200" algn="l" rtl="0">
              <a:spcBef>
                <a:spcPts val="0"/>
              </a:spcBef>
              <a:spcAft>
                <a:spcPts val="0"/>
              </a:spcAft>
              <a:buSzPts val="1800"/>
            </a:pPr>
            <a:r>
              <a:rPr lang="en-US"/>
              <a:t>New, active medication safety strategies are likely to arise over time</a:t>
            </a:r>
            <a:endParaRPr/>
          </a:p>
          <a:p>
            <a:pPr marL="571500" lvl="0" indent="-457200" algn="l" rtl="0">
              <a:spcBef>
                <a:spcPts val="0"/>
              </a:spcBef>
              <a:spcAft>
                <a:spcPts val="0"/>
              </a:spcAft>
              <a:buSzPts val="1800"/>
            </a:pPr>
            <a:r>
              <a:rPr lang="en-US"/>
              <a:t>There may be an opportunity to reallocate resources toward proactive system design</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g3bb832f9e06_0_71"/>
          <p:cNvSpPr txBox="1">
            <a:spLocks noGrp="1"/>
          </p:cNvSpPr>
          <p:nvPr>
            <p:ph type="title"/>
          </p:nvPr>
        </p:nvSpPr>
        <p:spPr>
          <a:xfrm>
            <a:off x="818321"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Forecast Response</a:t>
            </a:r>
            <a:endParaRPr/>
          </a:p>
        </p:txBody>
      </p:sp>
      <p:pic>
        <p:nvPicPr>
          <p:cNvPr id="891" name="Google Shape;891;g3bb832f9e06_0_71"/>
          <p:cNvPicPr preferRelativeResize="0"/>
          <p:nvPr/>
        </p:nvPicPr>
        <p:blipFill rotWithShape="1">
          <a:blip r:embed="rId3">
            <a:alphaModFix/>
          </a:blip>
          <a:srcRect/>
          <a:stretch/>
        </p:blipFill>
        <p:spPr>
          <a:xfrm>
            <a:off x="2553195" y="4572000"/>
            <a:ext cx="7620000" cy="609600"/>
          </a:xfrm>
          <a:prstGeom prst="rect">
            <a:avLst/>
          </a:prstGeom>
          <a:noFill/>
          <a:ln>
            <a:noFill/>
          </a:ln>
        </p:spPr>
      </p:pic>
      <p:pic>
        <p:nvPicPr>
          <p:cNvPr id="892" name="Google Shape;892;g3bb832f9e06_0_71" descr="A screenshot of a computer&#10;&#10;AI-generated content may be incorrect."/>
          <p:cNvPicPr preferRelativeResize="0"/>
          <p:nvPr/>
        </p:nvPicPr>
        <p:blipFill rotWithShape="1">
          <a:blip r:embed="rId4">
            <a:alphaModFix/>
          </a:blip>
          <a:srcRect/>
          <a:stretch/>
        </p:blipFill>
        <p:spPr>
          <a:xfrm>
            <a:off x="348275" y="2529700"/>
            <a:ext cx="10885500" cy="1860075"/>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g3bb832f9e06_0_97"/>
          <p:cNvSpPr txBox="1">
            <a:spLocks noGrp="1"/>
          </p:cNvSpPr>
          <p:nvPr>
            <p:ph type="title"/>
          </p:nvPr>
        </p:nvSpPr>
        <p:spPr>
          <a:xfrm>
            <a:off x="568729" y="112925"/>
            <a:ext cx="6585000" cy="1360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sz="3600"/>
              <a:t>Strategic Recommendations for Practice Leaders</a:t>
            </a:r>
            <a:endParaRPr/>
          </a:p>
        </p:txBody>
      </p:sp>
      <p:pic>
        <p:nvPicPr>
          <p:cNvPr id="899" name="Google Shape;899;g3bb832f9e06_0_97" descr="A top view of chrome balls"/>
          <p:cNvPicPr preferRelativeResize="0"/>
          <p:nvPr/>
        </p:nvPicPr>
        <p:blipFill rotWithShape="1">
          <a:blip r:embed="rId3">
            <a:alphaModFix/>
          </a:blip>
          <a:srcRect l="321" r="56776"/>
          <a:stretch/>
        </p:blipFill>
        <p:spPr>
          <a:xfrm>
            <a:off x="8282763" y="10"/>
            <a:ext cx="4453520" cy="6858000"/>
          </a:xfrm>
          <a:custGeom>
            <a:avLst/>
            <a:gdLst/>
            <a:ahLst/>
            <a:cxnLst/>
            <a:rect l="l" t="t" r="r" b="b"/>
            <a:pathLst>
              <a:path w="5075237" h="6858000" extrusionOk="0">
                <a:moveTo>
                  <a:pt x="1033963" y="0"/>
                </a:moveTo>
                <a:lnTo>
                  <a:pt x="5075237" y="0"/>
                </a:lnTo>
                <a:lnTo>
                  <a:pt x="5075237" y="6858000"/>
                </a:lnTo>
                <a:lnTo>
                  <a:pt x="1114496" y="6858000"/>
                </a:lnTo>
                <a:lnTo>
                  <a:pt x="1026237" y="6733886"/>
                </a:lnTo>
                <a:cubicBezTo>
                  <a:pt x="431991" y="5854288"/>
                  <a:pt x="64399" y="4808981"/>
                  <a:pt x="7261" y="3681766"/>
                </a:cubicBezTo>
                <a:lnTo>
                  <a:pt x="0" y="3394641"/>
                </a:lnTo>
                <a:lnTo>
                  <a:pt x="0" y="3350111"/>
                </a:lnTo>
                <a:lnTo>
                  <a:pt x="7261" y="3062986"/>
                </a:lnTo>
                <a:cubicBezTo>
                  <a:pt x="64399" y="1935772"/>
                  <a:pt x="431991" y="890465"/>
                  <a:pt x="1026237" y="10866"/>
                </a:cubicBezTo>
                <a:close/>
              </a:path>
            </a:pathLst>
          </a:custGeom>
          <a:noFill/>
          <a:ln>
            <a:noFill/>
          </a:ln>
        </p:spPr>
      </p:pic>
      <p:sp>
        <p:nvSpPr>
          <p:cNvPr id="900" name="Google Shape;900;g3bb832f9e06_0_97"/>
          <p:cNvSpPr txBox="1">
            <a:spLocks noGrp="1"/>
          </p:cNvSpPr>
          <p:nvPr>
            <p:ph type="body" idx="1"/>
          </p:nvPr>
        </p:nvSpPr>
        <p:spPr>
          <a:xfrm>
            <a:off x="300800" y="1539249"/>
            <a:ext cx="7355700" cy="4545900"/>
          </a:xfrm>
          <a:prstGeom prst="rect">
            <a:avLst/>
          </a:prstGeom>
          <a:noFill/>
          <a:ln>
            <a:noFill/>
          </a:ln>
        </p:spPr>
        <p:txBody>
          <a:bodyPr spcFirstLastPara="1" wrap="square" lIns="91425" tIns="45700" rIns="91425" bIns="45700" anchor="t" anchorCtr="0">
            <a:noAutofit/>
          </a:bodyPr>
          <a:lstStyle/>
          <a:p>
            <a:pPr marL="457200" marR="0" lvl="0" indent="-463550" algn="l" rtl="0">
              <a:lnSpc>
                <a:spcPct val="90000"/>
              </a:lnSpc>
              <a:spcBef>
                <a:spcPts val="1000"/>
              </a:spcBef>
              <a:spcAft>
                <a:spcPts val="0"/>
              </a:spcAft>
              <a:buSzPts val="1530"/>
              <a:buAutoNum type="arabicPeriod"/>
            </a:pPr>
            <a:r>
              <a:rPr lang="en-US" sz="1530"/>
              <a:t>Routinely evaluate how quality and safety resources, including staff time, are allocated and intentionally invest more time and effort in proactive and innovative safety strategies and functions.</a:t>
            </a:r>
            <a:endParaRPr sz="1530"/>
          </a:p>
          <a:p>
            <a:pPr marL="457200" marR="0" lvl="0" indent="-463550" algn="l" rtl="0">
              <a:lnSpc>
                <a:spcPct val="90000"/>
              </a:lnSpc>
              <a:spcBef>
                <a:spcPts val="1000"/>
              </a:spcBef>
              <a:spcAft>
                <a:spcPts val="0"/>
              </a:spcAft>
              <a:buSzPts val="1530"/>
              <a:buAutoNum type="arabicPeriod"/>
            </a:pPr>
            <a:r>
              <a:rPr lang="en-US" sz="1530"/>
              <a:t>Adopt new safety tools to enable learning and build adaptive capacity such as “walk-through talk-throughs,” learning from excellence.</a:t>
            </a:r>
            <a:endParaRPr sz="1530"/>
          </a:p>
          <a:p>
            <a:pPr marL="457200" marR="0" lvl="0" indent="-463550" algn="l" rtl="0">
              <a:lnSpc>
                <a:spcPct val="90000"/>
              </a:lnSpc>
              <a:spcBef>
                <a:spcPts val="1000"/>
              </a:spcBef>
              <a:spcAft>
                <a:spcPts val="0"/>
              </a:spcAft>
              <a:buSzPts val="1530"/>
              <a:buAutoNum type="arabicPeriod"/>
            </a:pPr>
            <a:r>
              <a:rPr lang="en-US" sz="1530"/>
              <a:t>Engage human factors engineers to optimize system safety, as their expertise in designing user-centered processes can reduce error, enhance workflow efficiency, and improve the usability of technology and environments, ultimately leading to safer, more resilient healthcare systems.</a:t>
            </a:r>
            <a:endParaRPr sz="1530"/>
          </a:p>
          <a:p>
            <a:pPr marL="457200" marR="0" lvl="0" indent="-463550" algn="l" rtl="0">
              <a:lnSpc>
                <a:spcPct val="90000"/>
              </a:lnSpc>
              <a:spcBef>
                <a:spcPts val="1000"/>
              </a:spcBef>
              <a:spcAft>
                <a:spcPts val="0"/>
              </a:spcAft>
              <a:buSzPts val="1530"/>
              <a:buAutoNum type="arabicPeriod"/>
            </a:pPr>
            <a:r>
              <a:rPr lang="en-US" sz="1530"/>
              <a:t>Critically assess the value and consistency of double-checking high-risk medications, especially considering technologies like barcode-assisted medication administration and infusion pump interoperability that offer built-in safety checks.</a:t>
            </a:r>
            <a:endParaRPr sz="1530"/>
          </a:p>
          <a:p>
            <a:pPr marL="457200" marR="0" lvl="0" indent="-463550" algn="l" rtl="0">
              <a:lnSpc>
                <a:spcPct val="90000"/>
              </a:lnSpc>
              <a:spcBef>
                <a:spcPts val="1000"/>
              </a:spcBef>
              <a:spcAft>
                <a:spcPts val="0"/>
              </a:spcAft>
              <a:buSzPts val="1530"/>
              <a:buAutoNum type="arabicPeriod"/>
            </a:pPr>
            <a:r>
              <a:rPr lang="en-US" sz="1530"/>
              <a:t>Regularly evaluate voluntary event reporting system to monitor, assess, and confirm that rare and new events are reported. Analyze how often voluntary event data prompts system changes to prevent similar adverse events.</a:t>
            </a:r>
            <a:endParaRPr sz="1530"/>
          </a:p>
          <a:p>
            <a:pPr marL="457200" marR="0" lvl="0" indent="-463550" algn="l" rtl="0">
              <a:lnSpc>
                <a:spcPct val="90000"/>
              </a:lnSpc>
              <a:spcBef>
                <a:spcPts val="1000"/>
              </a:spcBef>
              <a:spcAft>
                <a:spcPts val="0"/>
              </a:spcAft>
              <a:buSzPts val="1530"/>
              <a:buAutoNum type="arabicPeriod"/>
            </a:pPr>
            <a:r>
              <a:rPr lang="en-US" sz="1530"/>
              <a:t>Invest in active surveillance tools for real-time adverse event monitoring and develop predictive models to identify patients at risk for adverse events.</a:t>
            </a:r>
            <a:endParaRPr sz="153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C0B7-34E8-4FBF-ECD1-E929C81B992F}"/>
              </a:ext>
            </a:extLst>
          </p:cNvPr>
          <p:cNvSpPr>
            <a:spLocks noGrp="1"/>
          </p:cNvSpPr>
          <p:nvPr>
            <p:ph type="ctrTitle"/>
          </p:nvPr>
        </p:nvSpPr>
        <p:spPr/>
        <p:txBody>
          <a:bodyPr/>
          <a:lstStyle/>
          <a:p>
            <a:r>
              <a:rPr lang="en-US"/>
              <a:t>Case Study Transition</a:t>
            </a:r>
          </a:p>
        </p:txBody>
      </p:sp>
      <p:sp>
        <p:nvSpPr>
          <p:cNvPr id="3" name="Subtitle 2">
            <a:extLst>
              <a:ext uri="{FF2B5EF4-FFF2-40B4-BE49-F238E27FC236}">
                <a16:creationId xmlns:a16="http://schemas.microsoft.com/office/drawing/2014/main" id="{AFCB0C13-A1A9-F4DA-28B8-8AE28CA5158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0866816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128"/>
          <p:cNvSpPr txBox="1">
            <a:spLocks noGrp="1"/>
          </p:cNvSpPr>
          <p:nvPr>
            <p:ph type="title"/>
          </p:nvPr>
        </p:nvSpPr>
        <p:spPr>
          <a:xfrm>
            <a:off x="818321"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endParaRPr/>
          </a:p>
        </p:txBody>
      </p:sp>
      <p:sp>
        <p:nvSpPr>
          <p:cNvPr id="913" name="Google Shape;913;p128"/>
          <p:cNvSpPr txBox="1">
            <a:spLocks noGrp="1"/>
          </p:cNvSpPr>
          <p:nvPr>
            <p:ph type="body" idx="1"/>
          </p:nvPr>
        </p:nvSpPr>
        <p:spPr>
          <a:xfrm>
            <a:off x="818321" y="1825625"/>
            <a:ext cx="10515600" cy="4351338"/>
          </a:xfrm>
          <a:prstGeom prst="rect">
            <a:avLst/>
          </a:prstGeom>
          <a:noFill/>
          <a:ln>
            <a:noFill/>
          </a:ln>
        </p:spPr>
        <p:txBody>
          <a:bodyPr spcFirstLastPara="1" wrap="square" lIns="91425" tIns="45700" rIns="91425" bIns="45700" anchor="t" anchorCtr="0">
            <a:normAutofit/>
          </a:bodyPr>
          <a:lstStyle/>
          <a:p>
            <a:pPr lvl="0" algn="l" rtl="0">
              <a:lnSpc>
                <a:spcPct val="90000"/>
              </a:lnSpc>
              <a:spcBef>
                <a:spcPts val="0"/>
              </a:spcBef>
              <a:spcAft>
                <a:spcPts val="0"/>
              </a:spcAft>
              <a:buSzPts val="2800"/>
            </a:pPr>
            <a:r>
              <a:rPr lang="en-US"/>
              <a:t>30 minutes to work on assigned case and answer questions in a small group (4-8 people)</a:t>
            </a:r>
            <a:endParaRPr/>
          </a:p>
          <a:p>
            <a:pPr lvl="0" algn="l" rtl="0">
              <a:lnSpc>
                <a:spcPct val="90000"/>
              </a:lnSpc>
              <a:spcBef>
                <a:spcPts val="1000"/>
              </a:spcBef>
              <a:spcAft>
                <a:spcPts val="0"/>
              </a:spcAft>
              <a:buSzPts val="2800"/>
            </a:pPr>
            <a:r>
              <a:rPr lang="en-US"/>
              <a:t>5 minutes per group to present the scenario and answer the questions from the case</a:t>
            </a:r>
            <a:endParaRPr/>
          </a:p>
          <a:p>
            <a:pPr lvl="0" algn="l" rtl="0">
              <a:lnSpc>
                <a:spcPct val="90000"/>
              </a:lnSpc>
              <a:spcBef>
                <a:spcPts val="1000"/>
              </a:spcBef>
              <a:spcAft>
                <a:spcPts val="0"/>
              </a:spcAft>
              <a:buSzPts val="2800"/>
            </a:pPr>
            <a:r>
              <a:rPr lang="en-US"/>
              <a:t>Each group should select:</a:t>
            </a:r>
            <a:endParaRPr/>
          </a:p>
          <a:p>
            <a:pPr lvl="1" algn="l" rtl="0">
              <a:lnSpc>
                <a:spcPct val="90000"/>
              </a:lnSpc>
              <a:spcBef>
                <a:spcPts val="500"/>
              </a:spcBef>
              <a:spcAft>
                <a:spcPts val="0"/>
              </a:spcAft>
              <a:buSzPts val="2400"/>
            </a:pPr>
            <a:r>
              <a:rPr lang="en-US"/>
              <a:t>A person to lead or facilitate discuss among the group</a:t>
            </a:r>
            <a:endParaRPr/>
          </a:p>
          <a:p>
            <a:pPr lvl="1" algn="l" rtl="0">
              <a:lnSpc>
                <a:spcPct val="90000"/>
              </a:lnSpc>
              <a:spcBef>
                <a:spcPts val="500"/>
              </a:spcBef>
              <a:spcAft>
                <a:spcPts val="0"/>
              </a:spcAft>
              <a:buSzPts val="2400"/>
            </a:pPr>
            <a:r>
              <a:rPr lang="en-US"/>
              <a:t>A person to record discussions/decisions made </a:t>
            </a:r>
            <a:endParaRPr/>
          </a:p>
          <a:p>
            <a:pPr lvl="1" algn="l" rtl="0">
              <a:lnSpc>
                <a:spcPct val="90000"/>
              </a:lnSpc>
              <a:spcBef>
                <a:spcPts val="500"/>
              </a:spcBef>
              <a:spcAft>
                <a:spcPts val="0"/>
              </a:spcAft>
              <a:buSzPts val="2400"/>
            </a:pPr>
            <a:r>
              <a:rPr lang="en-US"/>
              <a:t>A timekeeper to keep the group on task</a:t>
            </a:r>
            <a:endParaRPr/>
          </a:p>
          <a:p>
            <a:pPr lvl="1" algn="l" rtl="0">
              <a:lnSpc>
                <a:spcPct val="90000"/>
              </a:lnSpc>
              <a:spcBef>
                <a:spcPts val="500"/>
              </a:spcBef>
              <a:spcAft>
                <a:spcPts val="0"/>
              </a:spcAft>
              <a:buSzPts val="2400"/>
            </a:pPr>
            <a:r>
              <a:rPr lang="en-US"/>
              <a:t>One or two presenters </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05;p127">
            <a:extLst>
              <a:ext uri="{FF2B5EF4-FFF2-40B4-BE49-F238E27FC236}">
                <a16:creationId xmlns:a16="http://schemas.microsoft.com/office/drawing/2014/main" id="{691FF494-90A9-EF7F-FDD6-66A0DCBEFA1F}"/>
              </a:ext>
            </a:extLst>
          </p:cNvPr>
          <p:cNvSpPr txBox="1">
            <a:spLocks noGrp="1"/>
          </p:cNvSpPr>
          <p:nvPr>
            <p:ph type="ctrTitle"/>
          </p:nvPr>
        </p:nvSpPr>
        <p:spPr>
          <a:xfrm>
            <a:off x="371566" y="552507"/>
            <a:ext cx="5887575"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Arial"/>
              <a:buNone/>
            </a:pPr>
            <a:r>
              <a:rPr lang="en-US"/>
              <a:t>Large Group Wrap-Up</a:t>
            </a:r>
            <a:endParaRPr/>
          </a:p>
        </p:txBody>
      </p:sp>
      <p:sp>
        <p:nvSpPr>
          <p:cNvPr id="5" name="Google Shape;906;p127">
            <a:extLst>
              <a:ext uri="{FF2B5EF4-FFF2-40B4-BE49-F238E27FC236}">
                <a16:creationId xmlns:a16="http://schemas.microsoft.com/office/drawing/2014/main" id="{76C9ADB3-E508-E628-292F-07AEF0B5C2E0}"/>
              </a:ext>
            </a:extLst>
          </p:cNvPr>
          <p:cNvSpPr txBox="1">
            <a:spLocks noGrp="1"/>
          </p:cNvSpPr>
          <p:nvPr>
            <p:ph type="subTitle" idx="1"/>
          </p:nvPr>
        </p:nvSpPr>
        <p:spPr>
          <a:xfrm>
            <a:off x="371566" y="3422707"/>
            <a:ext cx="5887574" cy="147917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endParaRPr/>
          </a:p>
        </p:txBody>
      </p:sp>
    </p:spTree>
    <p:extLst>
      <p:ext uri="{BB962C8B-B14F-4D97-AF65-F5344CB8AC3E}">
        <p14:creationId xmlns:p14="http://schemas.microsoft.com/office/powerpoint/2010/main" val="37679291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354931B-913A-25AA-69A1-389628A29F47}"/>
              </a:ext>
            </a:extLst>
          </p:cNvPr>
          <p:cNvSpPr>
            <a:spLocks noGrp="1"/>
          </p:cNvSpPr>
          <p:nvPr>
            <p:ph type="title"/>
          </p:nvPr>
        </p:nvSpPr>
        <p:spPr>
          <a:xfrm>
            <a:off x="838200" y="2472707"/>
            <a:ext cx="10515600" cy="687054"/>
          </a:xfrm>
        </p:spPr>
        <p:txBody>
          <a:bodyPr>
            <a:normAutofit fontScale="90000"/>
          </a:bodyPr>
          <a:lstStyle/>
          <a:p>
            <a:r>
              <a:rPr lang="en-US"/>
              <a:t>Conclusion</a:t>
            </a:r>
          </a:p>
        </p:txBody>
      </p:sp>
      <p:sp>
        <p:nvSpPr>
          <p:cNvPr id="13" name="Text Placeholder 12">
            <a:extLst>
              <a:ext uri="{FF2B5EF4-FFF2-40B4-BE49-F238E27FC236}">
                <a16:creationId xmlns:a16="http://schemas.microsoft.com/office/drawing/2014/main" id="{954BDB78-55D6-ADD0-13E8-26F6A46C548C}"/>
              </a:ext>
            </a:extLst>
          </p:cNvPr>
          <p:cNvSpPr>
            <a:spLocks noGrp="1"/>
          </p:cNvSpPr>
          <p:nvPr>
            <p:ph type="body" idx="1"/>
          </p:nvPr>
        </p:nvSpPr>
        <p:spPr>
          <a:xfrm>
            <a:off x="838200" y="3266441"/>
            <a:ext cx="10515600" cy="3576319"/>
          </a:xfrm>
        </p:spPr>
        <p:txBody>
          <a:bodyPr>
            <a:normAutofit/>
          </a:bodyPr>
          <a:lstStyle/>
          <a:p>
            <a:pPr marL="342900" lvl="0" indent="-342900" algn="l">
              <a:spcBef>
                <a:spcPts val="0"/>
              </a:spcBef>
              <a:buSzPts val="2800"/>
              <a:buFont typeface="Wingdings" panose="05000000000000000000" pitchFamily="2" charset="2"/>
              <a:buChar char="§"/>
            </a:pPr>
            <a:r>
              <a:rPr lang="en-US"/>
              <a:t>The pharmacy forecast improves the effectiveness of leaders in hospital and health-system pharmacy practice</a:t>
            </a:r>
          </a:p>
          <a:p>
            <a:pPr marL="342900" lvl="0" indent="-342900" algn="l">
              <a:spcBef>
                <a:spcPts val="0"/>
              </a:spcBef>
              <a:buSzPts val="2800"/>
              <a:buFont typeface="Wingdings" panose="05000000000000000000" pitchFamily="2" charset="2"/>
              <a:buChar char="§"/>
            </a:pPr>
            <a:endParaRPr lang="en-US"/>
          </a:p>
          <a:p>
            <a:pPr marL="342900" lvl="0" indent="-342900" algn="l">
              <a:buSzPts val="2800"/>
              <a:buFont typeface="Wingdings" panose="05000000000000000000" pitchFamily="2" charset="2"/>
              <a:buChar char="§"/>
            </a:pPr>
            <a:r>
              <a:rPr lang="en-US"/>
              <a:t>The forecast allows for students or other pharmacy professionals to better understand the emerging trends and predicted challenges</a:t>
            </a:r>
          </a:p>
          <a:p>
            <a:pPr marL="342900" lvl="0" indent="-342900" algn="l">
              <a:buSzPts val="2800"/>
              <a:buFont typeface="Wingdings" panose="05000000000000000000" pitchFamily="2" charset="2"/>
              <a:buChar char="§"/>
            </a:pPr>
            <a:endParaRPr lang="en-US"/>
          </a:p>
          <a:p>
            <a:pPr marL="342900" lvl="0" indent="-342900" algn="l">
              <a:buSzPts val="2800"/>
              <a:buFont typeface="Wingdings" panose="05000000000000000000" pitchFamily="2" charset="2"/>
              <a:buChar char="§"/>
            </a:pPr>
            <a:r>
              <a:rPr lang="en-US"/>
              <a:t>Pharmacists are positioned to improve access to care on multiple fronts associated with population health, technology and data, and virtual services</a:t>
            </a:r>
          </a:p>
          <a:p>
            <a:endParaRPr lang="en-US"/>
          </a:p>
        </p:txBody>
      </p:sp>
    </p:spTree>
    <p:extLst>
      <p:ext uri="{BB962C8B-B14F-4D97-AF65-F5344CB8AC3E}">
        <p14:creationId xmlns:p14="http://schemas.microsoft.com/office/powerpoint/2010/main" val="314895832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131"/>
          <p:cNvSpPr txBox="1">
            <a:spLocks noGrp="1"/>
          </p:cNvSpPr>
          <p:nvPr>
            <p:ph type="ctrTitle"/>
          </p:nvPr>
        </p:nvSpPr>
        <p:spPr>
          <a:xfrm>
            <a:off x="734938" y="786187"/>
            <a:ext cx="10929323"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5400"/>
              <a:buFont typeface="Arial"/>
              <a:buNone/>
            </a:pPr>
            <a:r>
              <a:rPr lang="en-US"/>
              <a:t>Group Q&amp;A</a:t>
            </a:r>
            <a:endParaRPr/>
          </a:p>
        </p:txBody>
      </p:sp>
      <p:sp>
        <p:nvSpPr>
          <p:cNvPr id="932" name="Google Shape;932;p131"/>
          <p:cNvSpPr txBox="1">
            <a:spLocks noGrp="1"/>
          </p:cNvSpPr>
          <p:nvPr>
            <p:ph type="subTitle" idx="1"/>
          </p:nvPr>
        </p:nvSpPr>
        <p:spPr>
          <a:xfrm>
            <a:off x="734938" y="3411966"/>
            <a:ext cx="8523362" cy="147917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2"/>
          <p:cNvSpPr txBox="1">
            <a:spLocks noGrp="1"/>
          </p:cNvSpPr>
          <p:nvPr>
            <p:ph type="body" idx="2"/>
          </p:nvPr>
        </p:nvSpPr>
        <p:spPr>
          <a:xfrm>
            <a:off x="5788142" y="822059"/>
            <a:ext cx="2551196" cy="218102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2000"/>
              <a:buNone/>
            </a:pPr>
            <a:r>
              <a:rPr lang="en-US" b="1"/>
              <a:t>Appointed Forecast Panel (FP) completes a questionnaire </a:t>
            </a:r>
            <a:endParaRPr/>
          </a:p>
        </p:txBody>
      </p:sp>
      <p:sp>
        <p:nvSpPr>
          <p:cNvPr id="237" name="Google Shape;237;p12"/>
          <p:cNvSpPr txBox="1">
            <a:spLocks noGrp="1"/>
          </p:cNvSpPr>
          <p:nvPr>
            <p:ph type="body" idx="4"/>
          </p:nvPr>
        </p:nvSpPr>
        <p:spPr>
          <a:xfrm>
            <a:off x="9017343" y="822059"/>
            <a:ext cx="2551196" cy="218102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2000"/>
              <a:buNone/>
            </a:pPr>
            <a:r>
              <a:rPr lang="en-US" b="1"/>
              <a:t>Survey asks likelihood of certain trends occurring over next five years</a:t>
            </a:r>
            <a:endParaRPr/>
          </a:p>
        </p:txBody>
      </p:sp>
      <p:sp>
        <p:nvSpPr>
          <p:cNvPr id="238" name="Google Shape;238;p12"/>
          <p:cNvSpPr txBox="1">
            <a:spLocks noGrp="1"/>
          </p:cNvSpPr>
          <p:nvPr>
            <p:ph type="body" idx="6"/>
          </p:nvPr>
        </p:nvSpPr>
        <p:spPr>
          <a:xfrm>
            <a:off x="5788142" y="3854919"/>
            <a:ext cx="2551196" cy="218102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2000"/>
              <a:buNone/>
            </a:pPr>
            <a:r>
              <a:rPr lang="en-US" b="1"/>
              <a:t>Experts recruited to write a brief chapter for each domain</a:t>
            </a:r>
            <a:endParaRPr/>
          </a:p>
        </p:txBody>
      </p:sp>
      <p:sp>
        <p:nvSpPr>
          <p:cNvPr id="239" name="Google Shape;239;p12"/>
          <p:cNvSpPr txBox="1">
            <a:spLocks noGrp="1"/>
          </p:cNvSpPr>
          <p:nvPr>
            <p:ph type="body" idx="8"/>
          </p:nvPr>
        </p:nvSpPr>
        <p:spPr>
          <a:xfrm>
            <a:off x="9017343" y="3854919"/>
            <a:ext cx="2551196" cy="218102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000"/>
              <a:buNone/>
            </a:pPr>
            <a:r>
              <a:rPr lang="en-US" b="1"/>
              <a:t>Each chapter presents the survey results, authors assessment of predictions and strategic recommendations </a:t>
            </a:r>
            <a:endParaRPr/>
          </a:p>
        </p:txBody>
      </p:sp>
      <p:sp>
        <p:nvSpPr>
          <p:cNvPr id="240" name="Google Shape;240;p12"/>
          <p:cNvSpPr txBox="1">
            <a:spLocks noGrp="1"/>
          </p:cNvSpPr>
          <p:nvPr>
            <p:ph type="body" idx="1"/>
          </p:nvPr>
        </p:nvSpPr>
        <p:spPr>
          <a:xfrm>
            <a:off x="623461" y="845513"/>
            <a:ext cx="4601682" cy="2601944"/>
          </a:xfrm>
          <a:prstGeom prst="rect">
            <a:avLst/>
          </a:prstGeom>
          <a:solidFill>
            <a:srgbClr val="D6DCE5"/>
          </a:solid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3200"/>
              <a:buNone/>
            </a:pPr>
            <a:r>
              <a:rPr lang="en-US" sz="3200" b="1">
                <a:solidFill>
                  <a:srgbClr val="006EB7"/>
                </a:solidFill>
              </a:rPr>
              <a:t>Pharmacy Forecast Methodology</a:t>
            </a:r>
            <a:endParaRPr/>
          </a:p>
        </p:txBody>
      </p:sp>
      <p:pic>
        <p:nvPicPr>
          <p:cNvPr id="241" name="Google Shape;241;p12"/>
          <p:cNvPicPr preferRelativeResize="0"/>
          <p:nvPr/>
        </p:nvPicPr>
        <p:blipFill>
          <a:blip r:embed="rId3">
            <a:alphaModFix/>
          </a:blip>
          <a:stretch>
            <a:fillRect/>
          </a:stretch>
        </p:blipFill>
        <p:spPr>
          <a:xfrm>
            <a:off x="819888" y="2171649"/>
            <a:ext cx="4208825" cy="323436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3"/>
          <p:cNvSpPr txBox="1">
            <a:spLocks noGrp="1"/>
          </p:cNvSpPr>
          <p:nvPr>
            <p:ph type="title"/>
          </p:nvPr>
        </p:nvSpPr>
        <p:spPr>
          <a:xfrm>
            <a:off x="818321"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dirty="0"/>
              <a:t>Pharmacy Forecast: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Representation</a:t>
            </a:r>
            <a:endParaRPr lang="en-US" dirty="0"/>
          </a:p>
        </p:txBody>
      </p:sp>
      <p:graphicFrame>
        <p:nvGraphicFramePr>
          <p:cNvPr id="247" name="Google Shape;247;p13"/>
          <p:cNvGraphicFramePr/>
          <p:nvPr/>
        </p:nvGraphicFramePr>
        <p:xfrm>
          <a:off x="2113722" y="3297020"/>
          <a:ext cx="6290050" cy="2396200"/>
        </p:xfrm>
        <a:graphic>
          <a:graphicData uri="http://schemas.openxmlformats.org/drawingml/2006/table">
            <a:tbl>
              <a:tblPr firstRow="1" bandRow="1">
                <a:noFill/>
              </a:tblPr>
              <a:tblGrid>
                <a:gridCol w="3145025">
                  <a:extLst>
                    <a:ext uri="{9D8B030D-6E8A-4147-A177-3AD203B41FA5}">
                      <a16:colId xmlns:a16="http://schemas.microsoft.com/office/drawing/2014/main" val="20000"/>
                    </a:ext>
                  </a:extLst>
                </a:gridCol>
                <a:gridCol w="3145025">
                  <a:extLst>
                    <a:ext uri="{9D8B030D-6E8A-4147-A177-3AD203B41FA5}">
                      <a16:colId xmlns:a16="http://schemas.microsoft.com/office/drawing/2014/main" val="20001"/>
                    </a:ext>
                  </a:extLst>
                </a:gridCol>
              </a:tblGrid>
              <a:tr h="707100">
                <a:tc>
                  <a:txBody>
                    <a:bodyPr/>
                    <a:lstStyle/>
                    <a:p>
                      <a:pPr marL="0" marR="0" lvl="0" indent="0" algn="l" rtl="0">
                        <a:spcBef>
                          <a:spcPts val="0"/>
                        </a:spcBef>
                        <a:spcAft>
                          <a:spcPts val="0"/>
                        </a:spcAft>
                        <a:buNone/>
                      </a:pPr>
                      <a:r>
                        <a:rPr lang="en-US" sz="1800" u="none" strike="noStrike" cap="none"/>
                        <a:t>Region</a:t>
                      </a:r>
                      <a:endParaRPr/>
                    </a:p>
                  </a:txBody>
                  <a:tcPr marL="91450" marR="91450" marT="45725" marB="45725"/>
                </a:tc>
                <a:tc>
                  <a:txBody>
                    <a:bodyPr/>
                    <a:lstStyle/>
                    <a:p>
                      <a:pPr marL="0" marR="0" lvl="0" indent="0" algn="l" rtl="0">
                        <a:spcBef>
                          <a:spcPts val="0"/>
                        </a:spcBef>
                        <a:spcAft>
                          <a:spcPts val="0"/>
                        </a:spcAft>
                        <a:buNone/>
                      </a:pPr>
                      <a:r>
                        <a:rPr lang="en-US" sz="1800"/>
                        <a:t>Response Rate from FPs</a:t>
                      </a:r>
                      <a:endParaRPr sz="1800"/>
                    </a:p>
                  </a:txBody>
                  <a:tcPr marL="91450" marR="91450" marT="45725" marB="45725"/>
                </a:tc>
                <a:extLst>
                  <a:ext uri="{0D108BD9-81ED-4DB2-BD59-A6C34878D82A}">
                    <a16:rowId xmlns:a16="http://schemas.microsoft.com/office/drawing/2014/main" val="10000"/>
                  </a:ext>
                </a:extLst>
              </a:tr>
              <a:tr h="422275">
                <a:tc>
                  <a:txBody>
                    <a:bodyPr/>
                    <a:lstStyle/>
                    <a:p>
                      <a:pPr marL="0" marR="0" lvl="0" indent="0" algn="l" rtl="0">
                        <a:spcBef>
                          <a:spcPts val="0"/>
                        </a:spcBef>
                        <a:spcAft>
                          <a:spcPts val="0"/>
                        </a:spcAft>
                        <a:buNone/>
                      </a:pPr>
                      <a:r>
                        <a:rPr lang="en-US" sz="1800"/>
                        <a:t>Midwestern </a:t>
                      </a:r>
                      <a:endParaRPr sz="1800"/>
                    </a:p>
                  </a:txBody>
                  <a:tcPr marL="91450" marR="91450" marT="45725" marB="45725"/>
                </a:tc>
                <a:tc>
                  <a:txBody>
                    <a:bodyPr/>
                    <a:lstStyle/>
                    <a:p>
                      <a:pPr marL="0" marR="0" lvl="0" indent="0" algn="l" rtl="0">
                        <a:spcBef>
                          <a:spcPts val="0"/>
                        </a:spcBef>
                        <a:spcAft>
                          <a:spcPts val="0"/>
                        </a:spcAft>
                        <a:buNone/>
                      </a:pPr>
                      <a:r>
                        <a:rPr lang="en-US" sz="1800"/>
                        <a:t>31%</a:t>
                      </a:r>
                      <a:endParaRPr/>
                    </a:p>
                  </a:txBody>
                  <a:tcPr marL="91450" marR="91450" marT="45725" marB="45725"/>
                </a:tc>
                <a:extLst>
                  <a:ext uri="{0D108BD9-81ED-4DB2-BD59-A6C34878D82A}">
                    <a16:rowId xmlns:a16="http://schemas.microsoft.com/office/drawing/2014/main" val="10001"/>
                  </a:ext>
                </a:extLst>
              </a:tr>
              <a:tr h="422275">
                <a:tc>
                  <a:txBody>
                    <a:bodyPr/>
                    <a:lstStyle/>
                    <a:p>
                      <a:pPr marL="0" marR="0" lvl="0" indent="0" algn="l" rtl="0">
                        <a:spcBef>
                          <a:spcPts val="0"/>
                        </a:spcBef>
                        <a:spcAft>
                          <a:spcPts val="0"/>
                        </a:spcAft>
                        <a:buNone/>
                      </a:pPr>
                      <a:r>
                        <a:rPr lang="en-US" sz="1800"/>
                        <a:t>Southern </a:t>
                      </a:r>
                      <a:endParaRPr sz="1800"/>
                    </a:p>
                  </a:txBody>
                  <a:tcPr marL="91450" marR="91450" marT="45725" marB="45725"/>
                </a:tc>
                <a:tc>
                  <a:txBody>
                    <a:bodyPr/>
                    <a:lstStyle/>
                    <a:p>
                      <a:pPr marL="0" marR="0" lvl="0" indent="0" algn="l" rtl="0">
                        <a:spcBef>
                          <a:spcPts val="0"/>
                        </a:spcBef>
                        <a:spcAft>
                          <a:spcPts val="0"/>
                        </a:spcAft>
                        <a:buNone/>
                      </a:pPr>
                      <a:r>
                        <a:rPr lang="en-US" sz="1800"/>
                        <a:t>24%</a:t>
                      </a:r>
                      <a:endParaRPr/>
                    </a:p>
                  </a:txBody>
                  <a:tcPr marL="91450" marR="91450" marT="45725" marB="45725"/>
                </a:tc>
                <a:extLst>
                  <a:ext uri="{0D108BD9-81ED-4DB2-BD59-A6C34878D82A}">
                    <a16:rowId xmlns:a16="http://schemas.microsoft.com/office/drawing/2014/main" val="10002"/>
                  </a:ext>
                </a:extLst>
              </a:tr>
              <a:tr h="422275">
                <a:tc>
                  <a:txBody>
                    <a:bodyPr/>
                    <a:lstStyle/>
                    <a:p>
                      <a:pPr marL="0" marR="0" lvl="0" indent="0" algn="l" rtl="0">
                        <a:spcBef>
                          <a:spcPts val="0"/>
                        </a:spcBef>
                        <a:spcAft>
                          <a:spcPts val="0"/>
                        </a:spcAft>
                        <a:buNone/>
                      </a:pPr>
                      <a:r>
                        <a:rPr lang="en-US" sz="1800"/>
                        <a:t>Western </a:t>
                      </a:r>
                      <a:endParaRPr/>
                    </a:p>
                  </a:txBody>
                  <a:tcPr marL="91450" marR="91450" marT="45725" marB="45725"/>
                </a:tc>
                <a:tc>
                  <a:txBody>
                    <a:bodyPr/>
                    <a:lstStyle/>
                    <a:p>
                      <a:pPr marL="0" marR="0" lvl="0" indent="0" algn="l" rtl="0">
                        <a:spcBef>
                          <a:spcPts val="0"/>
                        </a:spcBef>
                        <a:spcAft>
                          <a:spcPts val="0"/>
                        </a:spcAft>
                        <a:buNone/>
                      </a:pPr>
                      <a:r>
                        <a:rPr lang="en-US" sz="1800"/>
                        <a:t>23%</a:t>
                      </a:r>
                      <a:endParaRPr/>
                    </a:p>
                  </a:txBody>
                  <a:tcPr marL="91450" marR="91450" marT="45725" marB="45725"/>
                </a:tc>
                <a:extLst>
                  <a:ext uri="{0D108BD9-81ED-4DB2-BD59-A6C34878D82A}">
                    <a16:rowId xmlns:a16="http://schemas.microsoft.com/office/drawing/2014/main" val="10003"/>
                  </a:ext>
                </a:extLst>
              </a:tr>
              <a:tr h="422275">
                <a:tc>
                  <a:txBody>
                    <a:bodyPr/>
                    <a:lstStyle/>
                    <a:p>
                      <a:pPr marL="0" marR="0" lvl="0" indent="0" algn="l" rtl="0">
                        <a:spcBef>
                          <a:spcPts val="0"/>
                        </a:spcBef>
                        <a:spcAft>
                          <a:spcPts val="0"/>
                        </a:spcAft>
                        <a:buNone/>
                      </a:pPr>
                      <a:r>
                        <a:rPr lang="en-US" sz="1800"/>
                        <a:t>Eastern </a:t>
                      </a:r>
                      <a:endParaRPr sz="1800"/>
                    </a:p>
                  </a:txBody>
                  <a:tcPr marL="91450" marR="91450" marT="45725" marB="45725"/>
                </a:tc>
                <a:tc>
                  <a:txBody>
                    <a:bodyPr/>
                    <a:lstStyle/>
                    <a:p>
                      <a:pPr marL="0" marR="0" lvl="0" indent="0" algn="l" rtl="0">
                        <a:spcBef>
                          <a:spcPts val="0"/>
                        </a:spcBef>
                        <a:spcAft>
                          <a:spcPts val="0"/>
                        </a:spcAft>
                        <a:buNone/>
                      </a:pPr>
                      <a:r>
                        <a:rPr lang="en-US" sz="1800"/>
                        <a:t>23%</a:t>
                      </a:r>
                      <a:endParaRPr/>
                    </a:p>
                  </a:txBody>
                  <a:tcPr marL="91450" marR="91450" marT="45725" marB="45725"/>
                </a:tc>
                <a:extLst>
                  <a:ext uri="{0D108BD9-81ED-4DB2-BD59-A6C34878D82A}">
                    <a16:rowId xmlns:a16="http://schemas.microsoft.com/office/drawing/2014/main" val="10004"/>
                  </a:ext>
                </a:extLst>
              </a:tr>
            </a:tbl>
          </a:graphicData>
        </a:graphic>
      </p:graphicFrame>
      <p:sp>
        <p:nvSpPr>
          <p:cNvPr id="248" name="Google Shape;248;p13"/>
          <p:cNvSpPr/>
          <p:nvPr/>
        </p:nvSpPr>
        <p:spPr>
          <a:xfrm>
            <a:off x="925285" y="1690688"/>
            <a:ext cx="9699171" cy="1383969"/>
          </a:xfrm>
          <a:prstGeom prst="rect">
            <a:avLst/>
          </a:prstGeom>
          <a:noFill/>
          <a:ln>
            <a:noFill/>
          </a:ln>
        </p:spPr>
        <p:txBody>
          <a:bodyPr spcFirstLastPara="1" wrap="square" lIns="91425" tIns="45700" rIns="91425" bIns="45700" anchor="t" anchorCtr="0">
            <a:spAutoFit/>
          </a:bodyPr>
          <a:lstStyle/>
          <a:p>
            <a:pPr marL="228600" marR="0" lvl="0" indent="-228600" algn="l" rtl="0">
              <a:lnSpc>
                <a:spcPct val="90000"/>
              </a:lnSpc>
              <a:spcBef>
                <a:spcPts val="0"/>
              </a:spcBef>
              <a:spcAft>
                <a:spcPts val="0"/>
              </a:spcAft>
              <a:buClr>
                <a:srgbClr val="5DC9E7"/>
              </a:buClr>
              <a:buSzPts val="2800"/>
              <a:buFont typeface="Noto Sans Symbols"/>
              <a:buChar char="▪"/>
            </a:pPr>
            <a:r>
              <a:rPr lang="en-US" sz="2800">
                <a:solidFill>
                  <a:srgbClr val="44546A"/>
                </a:solidFill>
              </a:rPr>
              <a:t>61</a:t>
            </a:r>
            <a:r>
              <a:rPr lang="en-US" sz="2800">
                <a:solidFill>
                  <a:srgbClr val="44546A"/>
                </a:solidFill>
                <a:latin typeface="Arial"/>
                <a:ea typeface="Arial"/>
                <a:cs typeface="Arial"/>
                <a:sym typeface="Arial"/>
              </a:rPr>
              <a:t>% of Forecast Panelists (FPs) employed by hospitals with 500 or more beds </a:t>
            </a:r>
            <a:endParaRPr/>
          </a:p>
          <a:p>
            <a:pPr marL="228600" marR="0" lvl="0" indent="-228600" algn="l" rtl="0">
              <a:lnSpc>
                <a:spcPct val="90000"/>
              </a:lnSpc>
              <a:spcBef>
                <a:spcPts val="1000"/>
              </a:spcBef>
              <a:spcAft>
                <a:spcPts val="0"/>
              </a:spcAft>
              <a:buClr>
                <a:srgbClr val="5DC9E7"/>
              </a:buClr>
              <a:buSzPts val="2800"/>
              <a:buFont typeface="Noto Sans Symbols"/>
              <a:buChar char="▪"/>
            </a:pPr>
            <a:r>
              <a:rPr lang="en-US" sz="2800">
                <a:solidFill>
                  <a:srgbClr val="44546A"/>
                </a:solidFill>
                <a:latin typeface="Arial"/>
                <a:ea typeface="Arial"/>
                <a:cs typeface="Arial"/>
                <a:sym typeface="Arial"/>
              </a:rPr>
              <a:t>2</a:t>
            </a:r>
            <a:r>
              <a:rPr lang="en-US" sz="2800">
                <a:solidFill>
                  <a:srgbClr val="44546A"/>
                </a:solidFill>
              </a:rPr>
              <a:t>5</a:t>
            </a:r>
            <a:r>
              <a:rPr lang="en-US" sz="2800">
                <a:solidFill>
                  <a:srgbClr val="44546A"/>
                </a:solidFill>
                <a:latin typeface="Arial"/>
                <a:ea typeface="Arial"/>
                <a:cs typeface="Arial"/>
                <a:sym typeface="Arial"/>
              </a:rPr>
              <a:t>% of FPs were from hospitals of less than 500 beds </a:t>
            </a:r>
            <a:endParaRPr sz="18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6" name="Google Shape;256;p14"/>
          <p:cNvSpPr txBox="1">
            <a:spLocks noGrp="1"/>
          </p:cNvSpPr>
          <p:nvPr>
            <p:ph type="title"/>
          </p:nvPr>
        </p:nvSpPr>
        <p:spPr>
          <a:xfrm>
            <a:off x="328406" y="1877069"/>
            <a:ext cx="3061475" cy="31038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800"/>
              <a:buFont typeface="Arial"/>
              <a:buNone/>
            </a:pPr>
            <a:r>
              <a:rPr lang="en-US"/>
              <a:t>2026 Forecast Themes</a:t>
            </a:r>
            <a:endParaRPr/>
          </a:p>
        </p:txBody>
      </p:sp>
      <p:sp>
        <p:nvSpPr>
          <p:cNvPr id="258" name="Google Shape;258;p14"/>
          <p:cNvSpPr txBox="1">
            <a:spLocks noGrp="1"/>
          </p:cNvSpPr>
          <p:nvPr>
            <p:ph type="body" idx="1"/>
          </p:nvPr>
        </p:nvSpPr>
        <p:spPr>
          <a:xfrm>
            <a:off x="5232400" y="987425"/>
            <a:ext cx="6631194" cy="5152639"/>
          </a:xfrm>
          <a:prstGeom prst="rect">
            <a:avLst/>
          </a:prstGeom>
          <a:noFill/>
          <a:ln>
            <a:noFill/>
          </a:ln>
        </p:spPr>
        <p:txBody>
          <a:bodyPr spcFirstLastPara="1" wrap="square" lIns="91425" tIns="45700" rIns="91425" bIns="45700" anchor="ctr" anchorCtr="0">
            <a:normAutofit/>
          </a:bodyPr>
          <a:lstStyle/>
          <a:p>
            <a:pPr marL="457200" lvl="0" indent="-457200" algn="l" rtl="0">
              <a:lnSpc>
                <a:spcPct val="90000"/>
              </a:lnSpc>
              <a:spcBef>
                <a:spcPts val="0"/>
              </a:spcBef>
              <a:spcAft>
                <a:spcPts val="0"/>
              </a:spcAft>
              <a:buSzPct val="100000"/>
              <a:buFont typeface="Arial"/>
              <a:buAutoNum type="arabicPeriod"/>
            </a:pPr>
            <a:r>
              <a:rPr lang="en-US" sz="2400" dirty="0"/>
              <a:t>Policy, Drug Costs, and the Financial Stability of Health </a:t>
            </a:r>
            <a:r>
              <a:rPr lang="en-US"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Systems</a:t>
            </a:r>
            <a:endParaRPr lang="en-US" sz="2400" dirty="0"/>
          </a:p>
          <a:p>
            <a:pPr marL="457200" lvl="0" indent="-457200" algn="l" rtl="0">
              <a:lnSpc>
                <a:spcPct val="90000"/>
              </a:lnSpc>
              <a:spcBef>
                <a:spcPts val="1000"/>
              </a:spcBef>
              <a:spcAft>
                <a:spcPts val="0"/>
              </a:spcAft>
              <a:buSzPct val="100000"/>
              <a:buFont typeface="Arial"/>
              <a:buAutoNum type="arabicPeriod"/>
            </a:pPr>
            <a:r>
              <a:rPr lang="en-US" sz="2400" dirty="0"/>
              <a:t>Stabilizing the Pharmaceutical Supply Chain</a:t>
            </a:r>
          </a:p>
          <a:p>
            <a:pPr marL="457200" lvl="0" indent="-457200" algn="l" rtl="0">
              <a:lnSpc>
                <a:spcPct val="90000"/>
              </a:lnSpc>
              <a:spcBef>
                <a:spcPts val="1000"/>
              </a:spcBef>
              <a:spcAft>
                <a:spcPts val="0"/>
              </a:spcAft>
              <a:buSzPct val="100000"/>
              <a:buFont typeface="Arial"/>
              <a:buAutoNum type="arabicPeriod"/>
            </a:pPr>
            <a:r>
              <a:rPr lang="en-US" sz="2400" dirty="0"/>
              <a:t>Patients as Consumers of Healthcare</a:t>
            </a:r>
          </a:p>
          <a:p>
            <a:pPr marL="457200" lvl="0" indent="-457200" algn="l" rtl="0">
              <a:lnSpc>
                <a:spcPct val="90000"/>
              </a:lnSpc>
              <a:spcBef>
                <a:spcPts val="1000"/>
              </a:spcBef>
              <a:spcAft>
                <a:spcPts val="0"/>
              </a:spcAft>
              <a:buSzPct val="100000"/>
              <a:buFont typeface="Arial"/>
              <a:buAutoNum type="arabicPeriod"/>
            </a:pPr>
            <a:r>
              <a:rPr lang="en-US" sz="2400" dirty="0"/>
              <a:t>Realizing the Potential of Therapeutic Advances </a:t>
            </a:r>
          </a:p>
          <a:p>
            <a:pPr marL="457200" lvl="0" indent="-457200" algn="l" rtl="0">
              <a:lnSpc>
                <a:spcPct val="90000"/>
              </a:lnSpc>
              <a:spcBef>
                <a:spcPts val="1000"/>
              </a:spcBef>
              <a:spcAft>
                <a:spcPts val="0"/>
              </a:spcAft>
              <a:buSzPct val="100000"/>
              <a:buFont typeface="Arial"/>
              <a:buAutoNum type="arabicPeriod"/>
            </a:pPr>
            <a:r>
              <a:rPr lang="en-US" sz="2400" dirty="0"/>
              <a:t>Environmental Sustainability and Resilience: A Strategic Imperative for Pharmacy Leaders </a:t>
            </a:r>
          </a:p>
          <a:p>
            <a:pPr marL="457200" lvl="0" indent="-457200" algn="l" rtl="0">
              <a:lnSpc>
                <a:spcPct val="90000"/>
              </a:lnSpc>
              <a:spcBef>
                <a:spcPts val="1000"/>
              </a:spcBef>
              <a:spcAft>
                <a:spcPts val="0"/>
              </a:spcAft>
              <a:buSzPct val="100000"/>
              <a:buFont typeface="Arial"/>
              <a:buAutoNum type="arabicPeriod"/>
            </a:pPr>
            <a:r>
              <a:rPr lang="en-US" sz="2400" dirty="0"/>
              <a:t>Transforming Safety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5"/>
          <p:cNvSpPr txBox="1">
            <a:spLocks noGrp="1"/>
          </p:cNvSpPr>
          <p:nvPr>
            <p:ph type="title"/>
          </p:nvPr>
        </p:nvSpPr>
        <p:spPr>
          <a:xfrm>
            <a:off x="818321"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Student Professional Development</a:t>
            </a:r>
            <a:endParaRPr/>
          </a:p>
        </p:txBody>
      </p:sp>
      <p:sp>
        <p:nvSpPr>
          <p:cNvPr id="264" name="Google Shape;264;p15"/>
          <p:cNvSpPr txBox="1">
            <a:spLocks noGrp="1"/>
          </p:cNvSpPr>
          <p:nvPr>
            <p:ph type="body" idx="1"/>
          </p:nvPr>
        </p:nvSpPr>
        <p:spPr>
          <a:xfrm>
            <a:off x="818321"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US" b="1"/>
              <a:t>How is the forecast relevant for pharmacy students?</a:t>
            </a:r>
            <a:endParaRPr/>
          </a:p>
          <a:p>
            <a:pPr lvl="0" algn="l" rtl="0">
              <a:lnSpc>
                <a:spcPct val="90000"/>
              </a:lnSpc>
              <a:spcBef>
                <a:spcPts val="1000"/>
              </a:spcBef>
              <a:spcAft>
                <a:spcPts val="0"/>
              </a:spcAft>
              <a:buSzPts val="2800"/>
            </a:pPr>
            <a:r>
              <a:rPr lang="en-US"/>
              <a:t>Recognizing emerging trends in pharmacy </a:t>
            </a:r>
            <a:endParaRPr/>
          </a:p>
          <a:p>
            <a:pPr lvl="0" algn="l" rtl="0">
              <a:lnSpc>
                <a:spcPct val="90000"/>
              </a:lnSpc>
              <a:spcBef>
                <a:spcPts val="1000"/>
              </a:spcBef>
              <a:spcAft>
                <a:spcPts val="0"/>
              </a:spcAft>
              <a:buSzPts val="2800"/>
            </a:pPr>
            <a:r>
              <a:rPr lang="en-US"/>
              <a:t>Providing insights into expected challenges in pharmacy </a:t>
            </a:r>
            <a:endParaRPr/>
          </a:p>
          <a:p>
            <a:pPr lvl="0" algn="l" rtl="0">
              <a:lnSpc>
                <a:spcPct val="90000"/>
              </a:lnSpc>
              <a:spcBef>
                <a:spcPts val="1000"/>
              </a:spcBef>
              <a:spcAft>
                <a:spcPts val="0"/>
              </a:spcAft>
              <a:buSzPts val="2800"/>
            </a:pPr>
            <a:r>
              <a:rPr lang="en-US"/>
              <a:t>Promote thought-provoking discussion and research</a:t>
            </a:r>
            <a:endParaRPr/>
          </a:p>
          <a:p>
            <a:pPr lvl="0" algn="l" rtl="0">
              <a:lnSpc>
                <a:spcPct val="90000"/>
              </a:lnSpc>
              <a:spcBef>
                <a:spcPts val="1000"/>
              </a:spcBef>
              <a:spcAft>
                <a:spcPts val="0"/>
              </a:spcAft>
              <a:buSzPts val="2800"/>
            </a:pPr>
            <a:r>
              <a:rPr lang="en-US"/>
              <a:t>Serve as themes for journal clubs, topic discussions, presentations, and interview questions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6"/>
          <p:cNvSpPr txBox="1">
            <a:spLocks noGrp="1"/>
          </p:cNvSpPr>
          <p:nvPr>
            <p:ph type="title"/>
          </p:nvPr>
        </p:nvSpPr>
        <p:spPr>
          <a:xfrm>
            <a:off x="0" y="3532484"/>
            <a:ext cx="12192000" cy="17304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1"/>
              </a:buClr>
              <a:buSzPct val="100000"/>
              <a:buFont typeface="Arial"/>
              <a:buNone/>
            </a:pPr>
            <a:r>
              <a:rPr lang="en-US"/>
              <a:t>Theme 1: </a:t>
            </a:r>
            <a:br>
              <a:rPr lang="en-US"/>
            </a:br>
            <a:r>
              <a:rPr lang="en-US" sz="4900" i="1">
                <a:solidFill>
                  <a:schemeClr val="accent4"/>
                </a:solidFill>
                <a:effectLst>
                  <a:outerShdw blurRad="38100" dist="38100" dir="2700000" algn="tl">
                    <a:srgbClr val="000000">
                      <a:alpha val="43137"/>
                    </a:srgbClr>
                  </a:outerShdw>
                </a:effectLst>
              </a:rPr>
              <a:t>Policy, Drug Costs, and the Financial Stability of Health Systems</a:t>
            </a:r>
            <a:endParaRPr i="1">
              <a:solidFill>
                <a:schemeClr val="accent4"/>
              </a:solidFill>
              <a:effectLst>
                <a:outerShdw blurRad="38100" dist="38100" dir="2700000" algn="tl">
                  <a:srgbClr val="000000">
                    <a:alpha val="43137"/>
                  </a:srgbClr>
                </a:outerShdw>
              </a:effectLst>
            </a:endParaRPr>
          </a:p>
        </p:txBody>
      </p:sp>
      <p:sp>
        <p:nvSpPr>
          <p:cNvPr id="271" name="Google Shape;271;p16"/>
          <p:cNvSpPr txBox="1">
            <a:spLocks noGrp="1"/>
          </p:cNvSpPr>
          <p:nvPr>
            <p:ph type="body" idx="1"/>
          </p:nvPr>
        </p:nvSpPr>
        <p:spPr>
          <a:xfrm>
            <a:off x="1266093" y="5754836"/>
            <a:ext cx="9659700" cy="861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7"/>
          <p:cNvSpPr txBox="1">
            <a:spLocks noGrp="1"/>
          </p:cNvSpPr>
          <p:nvPr>
            <p:ph type="title"/>
          </p:nvPr>
        </p:nvSpPr>
        <p:spPr>
          <a:xfrm>
            <a:off x="838196" y="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Strategic Challenges Identified </a:t>
            </a:r>
            <a:endParaRPr/>
          </a:p>
        </p:txBody>
      </p:sp>
      <p:sp>
        <p:nvSpPr>
          <p:cNvPr id="278" name="Google Shape;278;p17"/>
          <p:cNvSpPr txBox="1">
            <a:spLocks noGrp="1"/>
          </p:cNvSpPr>
          <p:nvPr>
            <p:ph type="body" idx="1"/>
          </p:nvPr>
        </p:nvSpPr>
        <p:spPr>
          <a:xfrm>
            <a:off x="478775" y="1147825"/>
            <a:ext cx="10515600" cy="5304000"/>
          </a:xfrm>
          <a:prstGeom prst="rect">
            <a:avLst/>
          </a:prstGeom>
          <a:noFill/>
          <a:ln>
            <a:noFill/>
          </a:ln>
        </p:spPr>
        <p:txBody>
          <a:bodyPr spcFirstLastPara="1" wrap="square" lIns="91425" tIns="45700" rIns="91425" bIns="45700" anchor="t" anchorCtr="0">
            <a:normAutofit/>
          </a:bodyPr>
          <a:lstStyle/>
          <a:p>
            <a:pPr lvl="0" algn="l" rtl="0">
              <a:lnSpc>
                <a:spcPct val="90000"/>
              </a:lnSpc>
              <a:spcBef>
                <a:spcPts val="0"/>
              </a:spcBef>
              <a:spcAft>
                <a:spcPts val="0"/>
              </a:spcAft>
              <a:buSzPts val="2800"/>
            </a:pPr>
            <a:r>
              <a:rPr lang="en-US"/>
              <a:t>Federal and state policy shifts have created an unprecedented, highly disruptive policy environment that threatens health‑system revenue and financial stability. </a:t>
            </a:r>
            <a:endParaRPr/>
          </a:p>
          <a:p>
            <a:pPr lvl="0" algn="l" rtl="0">
              <a:lnSpc>
                <a:spcPct val="90000"/>
              </a:lnSpc>
              <a:spcBef>
                <a:spcPts val="1000"/>
              </a:spcBef>
              <a:spcAft>
                <a:spcPts val="0"/>
              </a:spcAft>
              <a:buSzPts val="2800"/>
            </a:pPr>
            <a:r>
              <a:rPr lang="en-US"/>
              <a:t>Rapidly evolving manufacturer and payer strategies are fundamentally altering how medications are purchased, reimbursed, and delivered, adding operational complexity and financial risk.</a:t>
            </a:r>
            <a:endParaRPr/>
          </a:p>
          <a:p>
            <a:pPr marL="0" lvl="0" indent="0" algn="l" rtl="0">
              <a:lnSpc>
                <a:spcPct val="90000"/>
              </a:lnSpc>
              <a:spcBef>
                <a:spcPts val="100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3bb832f9e06_0_9"/>
          <p:cNvSpPr txBox="1">
            <a:spLocks noGrp="1"/>
          </p:cNvSpPr>
          <p:nvPr>
            <p:ph type="title"/>
          </p:nvPr>
        </p:nvSpPr>
        <p:spPr>
          <a:xfrm>
            <a:off x="838196" y="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Strategic Challenges Identified </a:t>
            </a:r>
            <a:endParaRPr/>
          </a:p>
        </p:txBody>
      </p:sp>
      <p:sp>
        <p:nvSpPr>
          <p:cNvPr id="285" name="Google Shape;285;g3bb832f9e06_0_9"/>
          <p:cNvSpPr txBox="1">
            <a:spLocks noGrp="1"/>
          </p:cNvSpPr>
          <p:nvPr>
            <p:ph type="body" idx="1"/>
          </p:nvPr>
        </p:nvSpPr>
        <p:spPr>
          <a:xfrm>
            <a:off x="478775" y="1147825"/>
            <a:ext cx="10515600" cy="5304000"/>
          </a:xfrm>
          <a:prstGeom prst="rect">
            <a:avLst/>
          </a:prstGeom>
          <a:noFill/>
          <a:ln>
            <a:noFill/>
          </a:ln>
        </p:spPr>
        <p:txBody>
          <a:bodyPr spcFirstLastPara="1" wrap="square" lIns="91425" tIns="45700" rIns="91425" bIns="45700" anchor="t" anchorCtr="0">
            <a:normAutofit/>
          </a:bodyPr>
          <a:lstStyle/>
          <a:p>
            <a:pPr lvl="0" algn="l" rtl="0">
              <a:lnSpc>
                <a:spcPct val="90000"/>
              </a:lnSpc>
              <a:spcBef>
                <a:spcPts val="1000"/>
              </a:spcBef>
              <a:spcAft>
                <a:spcPts val="0"/>
              </a:spcAft>
              <a:buSzPts val="2800"/>
            </a:pPr>
            <a:r>
              <a:rPr lang="en-US"/>
              <a:t>Strategic challenges identified include: </a:t>
            </a:r>
            <a:endParaRPr/>
          </a:p>
          <a:p>
            <a:pPr lvl="1" algn="l" rtl="0">
              <a:lnSpc>
                <a:spcPct val="90000"/>
              </a:lnSpc>
              <a:spcBef>
                <a:spcPts val="500"/>
              </a:spcBef>
              <a:spcAft>
                <a:spcPts val="0"/>
              </a:spcAft>
              <a:buSzPts val="2400"/>
            </a:pPr>
            <a:r>
              <a:rPr lang="en-US"/>
              <a:t>Financial threat from Medicare price negotiations across payers</a:t>
            </a:r>
            <a:endParaRPr/>
          </a:p>
          <a:p>
            <a:pPr marL="838200" lvl="1" indent="-342900" algn="l" rtl="0">
              <a:lnSpc>
                <a:spcPct val="90000"/>
              </a:lnSpc>
              <a:spcBef>
                <a:spcPts val="500"/>
              </a:spcBef>
              <a:spcAft>
                <a:spcPts val="0"/>
              </a:spcAft>
              <a:buSzPts val="1800"/>
            </a:pPr>
            <a:r>
              <a:rPr lang="en-US"/>
              <a:t>340B program changes creating major operational, cash‑flow, and savings risks for health systems</a:t>
            </a:r>
            <a:endParaRPr/>
          </a:p>
          <a:p>
            <a:pPr marL="838200" lvl="1" indent="-342900" algn="l" rtl="0">
              <a:lnSpc>
                <a:spcPct val="90000"/>
              </a:lnSpc>
              <a:spcBef>
                <a:spcPts val="500"/>
              </a:spcBef>
              <a:spcAft>
                <a:spcPts val="0"/>
              </a:spcAft>
              <a:buSzPts val="1800"/>
            </a:pPr>
            <a:r>
              <a:rPr lang="en-US"/>
              <a:t>Restructuring of outpatient infusion and hospital‑based services due to site neutral payments</a:t>
            </a:r>
            <a:endParaRPr/>
          </a:p>
          <a:p>
            <a:pPr marL="838200" lvl="1" indent="-342900" algn="l" rtl="0">
              <a:lnSpc>
                <a:spcPct val="90000"/>
              </a:lnSpc>
              <a:spcBef>
                <a:spcPts val="500"/>
              </a:spcBef>
              <a:spcAft>
                <a:spcPts val="0"/>
              </a:spcAft>
              <a:buSzPts val="1800"/>
            </a:pPr>
            <a:r>
              <a:rPr lang="en-US"/>
              <a:t>Need to reevaluate or internalize Pharmacy Benefit Management (PBM) functions</a:t>
            </a:r>
            <a:endParaRPr/>
          </a:p>
          <a:p>
            <a:pPr marL="838200" lvl="1" indent="-342900" algn="l" rtl="0">
              <a:lnSpc>
                <a:spcPct val="90000"/>
              </a:lnSpc>
              <a:spcBef>
                <a:spcPts val="500"/>
              </a:spcBef>
              <a:spcAft>
                <a:spcPts val="0"/>
              </a:spcAft>
              <a:buSzPts val="1800"/>
            </a:pPr>
            <a:r>
              <a:rPr lang="en-US"/>
              <a:t>Growing administrative and care‑delay burden from prior authorization requirements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3b88c5c01a5_1_4"/>
          <p:cNvSpPr txBox="1">
            <a:spLocks noGrp="1"/>
          </p:cNvSpPr>
          <p:nvPr>
            <p:ph type="title"/>
          </p:nvPr>
        </p:nvSpPr>
        <p:spPr>
          <a:xfrm>
            <a:off x="644148" y="1013506"/>
            <a:ext cx="3202200" cy="483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i="1"/>
              <a:t>Theme 1:</a:t>
            </a:r>
            <a:br>
              <a:rPr lang="en-US"/>
            </a:br>
            <a:r>
              <a:rPr lang="en-US"/>
              <a:t>Forecast Question 1</a:t>
            </a:r>
            <a:endParaRPr/>
          </a:p>
        </p:txBody>
      </p:sp>
      <p:sp>
        <p:nvSpPr>
          <p:cNvPr id="291" name="Google Shape;291;g3b88c5c01a5_1_4"/>
          <p:cNvSpPr txBox="1">
            <a:spLocks noGrp="1"/>
          </p:cNvSpPr>
          <p:nvPr>
            <p:ph type="body" idx="1"/>
          </p:nvPr>
        </p:nvSpPr>
        <p:spPr>
          <a:xfrm>
            <a:off x="5588000" y="406400"/>
            <a:ext cx="5994300" cy="5813700"/>
          </a:xfrm>
          <a:prstGeom prst="rect">
            <a:avLst/>
          </a:prstGeom>
          <a:noFill/>
          <a:ln>
            <a:noFill/>
          </a:ln>
        </p:spPr>
        <p:txBody>
          <a:bodyPr spcFirstLastPara="1" wrap="square" lIns="91425" tIns="45700" rIns="91425" bIns="45700" anchor="ctr" anchorCtr="0">
            <a:normAutofit fontScale="85000" lnSpcReduction="20000"/>
          </a:bodyPr>
          <a:lstStyle/>
          <a:p>
            <a:pPr marL="0" lvl="0" indent="0" algn="l" rtl="0">
              <a:lnSpc>
                <a:spcPct val="100000"/>
              </a:lnSpc>
              <a:spcBef>
                <a:spcPts val="0"/>
              </a:spcBef>
              <a:spcAft>
                <a:spcPts val="0"/>
              </a:spcAft>
              <a:buSzPct val="100000"/>
              <a:buNone/>
            </a:pPr>
            <a:r>
              <a:rPr lang="en-US"/>
              <a:t>How likely is it that the following will occur, by the year 2030, in the geographic region where you work?</a:t>
            </a:r>
            <a:endParaRPr/>
          </a:p>
          <a:p>
            <a:pPr marL="0" lvl="0" indent="0" algn="l" rtl="0">
              <a:lnSpc>
                <a:spcPct val="100000"/>
              </a:lnSpc>
              <a:spcBef>
                <a:spcPts val="1200"/>
              </a:spcBef>
              <a:spcAft>
                <a:spcPts val="0"/>
              </a:spcAft>
              <a:buSzPct val="100000"/>
              <a:buNone/>
            </a:pPr>
            <a:endParaRPr/>
          </a:p>
          <a:p>
            <a:pPr marL="0" lvl="0" indent="0" algn="l" rtl="0">
              <a:lnSpc>
                <a:spcPct val="100000"/>
              </a:lnSpc>
              <a:spcBef>
                <a:spcPts val="1200"/>
              </a:spcBef>
              <a:spcAft>
                <a:spcPts val="0"/>
              </a:spcAft>
              <a:buSzPct val="100000"/>
              <a:buNone/>
            </a:pPr>
            <a:r>
              <a:rPr lang="en-US" b="1"/>
              <a:t>Federal government negotiation of drug prices will have a “spill-over” effect to payers beyond Medicare, resulting in an overall decrease in health‑system pharmacy revenue.</a:t>
            </a:r>
            <a:endParaRPr/>
          </a:p>
          <a:p>
            <a:pPr marL="0" lvl="0" indent="0" algn="l" rtl="0">
              <a:lnSpc>
                <a:spcPct val="100000"/>
              </a:lnSpc>
              <a:spcBef>
                <a:spcPts val="1200"/>
              </a:spcBef>
              <a:spcAft>
                <a:spcPts val="0"/>
              </a:spcAft>
              <a:buSzPct val="100000"/>
              <a:buNone/>
            </a:pPr>
            <a:endParaRPr/>
          </a:p>
          <a:p>
            <a:pPr marL="457200" lvl="0" indent="-487680" algn="l" rtl="0">
              <a:lnSpc>
                <a:spcPct val="100000"/>
              </a:lnSpc>
              <a:spcBef>
                <a:spcPts val="1200"/>
              </a:spcBef>
              <a:spcAft>
                <a:spcPts val="0"/>
              </a:spcAft>
              <a:buSzPct val="100000"/>
              <a:buFont typeface="Arial"/>
              <a:buAutoNum type="arabicPeriod"/>
            </a:pPr>
            <a:r>
              <a:rPr lang="en-US"/>
              <a:t>Very Likely</a:t>
            </a:r>
            <a:endParaRPr/>
          </a:p>
          <a:p>
            <a:pPr marL="457200" lvl="0" indent="-487680" algn="l" rtl="0">
              <a:lnSpc>
                <a:spcPct val="100000"/>
              </a:lnSpc>
              <a:spcBef>
                <a:spcPts val="1200"/>
              </a:spcBef>
              <a:spcAft>
                <a:spcPts val="0"/>
              </a:spcAft>
              <a:buSzPct val="100000"/>
              <a:buFont typeface="Arial"/>
              <a:buAutoNum type="arabicPeriod"/>
            </a:pPr>
            <a:r>
              <a:rPr lang="en-US"/>
              <a:t>Somewhat Likely</a:t>
            </a:r>
            <a:endParaRPr/>
          </a:p>
          <a:p>
            <a:pPr marL="457200" lvl="0" indent="-487680" algn="l" rtl="0">
              <a:lnSpc>
                <a:spcPct val="100000"/>
              </a:lnSpc>
              <a:spcBef>
                <a:spcPts val="1200"/>
              </a:spcBef>
              <a:spcAft>
                <a:spcPts val="0"/>
              </a:spcAft>
              <a:buSzPct val="100000"/>
              <a:buFont typeface="Arial"/>
              <a:buAutoNum type="arabicPeriod"/>
            </a:pPr>
            <a:r>
              <a:rPr lang="en-US"/>
              <a:t>Somewhat Unlikely</a:t>
            </a:r>
            <a:endParaRPr/>
          </a:p>
          <a:p>
            <a:pPr marL="457200" lvl="0" indent="-487680" algn="l" rtl="0">
              <a:lnSpc>
                <a:spcPct val="100000"/>
              </a:lnSpc>
              <a:spcBef>
                <a:spcPts val="1200"/>
              </a:spcBef>
              <a:spcAft>
                <a:spcPts val="0"/>
              </a:spcAft>
              <a:buSzPct val="100000"/>
              <a:buFont typeface="Arial"/>
              <a:buAutoNum type="arabicPeriod"/>
            </a:pPr>
            <a:r>
              <a:rPr lang="en-US"/>
              <a:t>Very Unlikely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
          <p:cNvSpPr txBox="1">
            <a:spLocks noGrp="1"/>
          </p:cNvSpPr>
          <p:nvPr>
            <p:ph type="title"/>
          </p:nvPr>
        </p:nvSpPr>
        <p:spPr>
          <a:xfrm>
            <a:off x="555171" y="365125"/>
            <a:ext cx="1115785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Workshop Planning – </a:t>
            </a:r>
            <a:r>
              <a:rPr lang="en-US" u="sng"/>
              <a:t>3.0 Hr</a:t>
            </a:r>
            <a:r>
              <a:rPr lang="en-US"/>
              <a:t> Presentation</a:t>
            </a:r>
            <a:endParaRPr/>
          </a:p>
        </p:txBody>
      </p:sp>
      <p:sp>
        <p:nvSpPr>
          <p:cNvPr id="162" name="Google Shape;162;p2"/>
          <p:cNvSpPr/>
          <p:nvPr/>
        </p:nvSpPr>
        <p:spPr>
          <a:xfrm>
            <a:off x="925285" y="1690688"/>
            <a:ext cx="9699171" cy="2877711"/>
          </a:xfrm>
          <a:prstGeom prst="rect">
            <a:avLst/>
          </a:prstGeom>
          <a:noFill/>
          <a:ln>
            <a:noFill/>
          </a:ln>
        </p:spPr>
        <p:txBody>
          <a:bodyPr spcFirstLastPara="1" wrap="square" lIns="91425" tIns="45700" rIns="91425" bIns="45700" anchor="t" anchorCtr="0">
            <a:spAutoFit/>
          </a:bodyPr>
          <a:lstStyle/>
          <a:p>
            <a:pPr marL="228600" marR="0" lvl="0" indent="-228600" algn="l" rtl="0">
              <a:lnSpc>
                <a:spcPct val="90000"/>
              </a:lnSpc>
              <a:spcBef>
                <a:spcPts val="0"/>
              </a:spcBef>
              <a:spcAft>
                <a:spcPts val="0"/>
              </a:spcAft>
              <a:buClr>
                <a:srgbClr val="5DC9E7"/>
              </a:buClr>
              <a:buSzPts val="2800"/>
              <a:buFont typeface="Noto Sans Symbols"/>
              <a:buChar char="▪"/>
            </a:pPr>
            <a:r>
              <a:rPr lang="en-US" sz="2800" b="1" i="0" u="sng" strike="noStrike" cap="none">
                <a:solidFill>
                  <a:srgbClr val="44546A"/>
                </a:solidFill>
                <a:latin typeface="Arial"/>
                <a:ea typeface="Arial"/>
                <a:cs typeface="Arial"/>
                <a:sym typeface="Arial"/>
              </a:rPr>
              <a:t>Full Workshop Presentation</a:t>
            </a:r>
            <a:r>
              <a:rPr lang="en-US" sz="2800" b="0" i="0" u="none" strike="noStrike" cap="none">
                <a:solidFill>
                  <a:srgbClr val="44546A"/>
                </a:solidFill>
                <a:latin typeface="Arial"/>
                <a:ea typeface="Arial"/>
                <a:cs typeface="Arial"/>
                <a:sym typeface="Arial"/>
              </a:rPr>
              <a:t>: 112 slides</a:t>
            </a:r>
            <a:endParaRPr/>
          </a:p>
          <a:p>
            <a:pPr marL="685800" marR="0" lvl="1" indent="-228600" algn="l" rtl="0">
              <a:lnSpc>
                <a:spcPct val="90000"/>
              </a:lnSpc>
              <a:spcBef>
                <a:spcPts val="2200"/>
              </a:spcBef>
              <a:spcAft>
                <a:spcPts val="0"/>
              </a:spcAft>
              <a:buClr>
                <a:srgbClr val="5DC9E7"/>
              </a:buClr>
              <a:buSzPts val="2800"/>
              <a:buFont typeface="Noto Sans Symbols"/>
              <a:buChar char="▪"/>
            </a:pPr>
            <a:r>
              <a:rPr lang="en-US" sz="2800" b="0" i="0" u="none" strike="noStrike" cap="none">
                <a:solidFill>
                  <a:srgbClr val="44546A"/>
                </a:solidFill>
                <a:latin typeface="Arial"/>
                <a:ea typeface="Arial"/>
                <a:cs typeface="Arial"/>
                <a:sym typeface="Arial"/>
              </a:rPr>
              <a:t>Discuss all survey themes and results from each domain</a:t>
            </a:r>
            <a:endParaRPr/>
          </a:p>
          <a:p>
            <a:pPr marL="685800" marR="0" lvl="1" indent="-228600" algn="l" rtl="0">
              <a:lnSpc>
                <a:spcPct val="90000"/>
              </a:lnSpc>
              <a:spcBef>
                <a:spcPts val="2200"/>
              </a:spcBef>
              <a:spcAft>
                <a:spcPts val="0"/>
              </a:spcAft>
              <a:buClr>
                <a:srgbClr val="5DC9E7"/>
              </a:buClr>
              <a:buSzPts val="2800"/>
              <a:buFont typeface="Noto Sans Symbols"/>
              <a:buChar char="▪"/>
            </a:pPr>
            <a:r>
              <a:rPr lang="en-US" sz="2800" b="0" i="0" u="none" strike="noStrike" cap="none">
                <a:solidFill>
                  <a:srgbClr val="44546A"/>
                </a:solidFill>
                <a:latin typeface="Arial"/>
                <a:ea typeface="Arial"/>
                <a:cs typeface="Arial"/>
                <a:sym typeface="Arial"/>
              </a:rPr>
              <a:t>Present and discuss case studies </a:t>
            </a:r>
            <a:endParaRPr/>
          </a:p>
          <a:p>
            <a:pPr marL="685800" marR="0" lvl="1" indent="-228600" algn="l" rtl="0">
              <a:lnSpc>
                <a:spcPct val="90000"/>
              </a:lnSpc>
              <a:spcBef>
                <a:spcPts val="2200"/>
              </a:spcBef>
              <a:spcAft>
                <a:spcPts val="0"/>
              </a:spcAft>
              <a:buClr>
                <a:srgbClr val="5DC9E7"/>
              </a:buClr>
              <a:buSzPts val="2800"/>
              <a:buFont typeface="Noto Sans Symbols"/>
              <a:buChar char="▪"/>
            </a:pPr>
            <a:r>
              <a:rPr lang="en-US" sz="2800" b="0" i="1" u="none" strike="noStrike" cap="none">
                <a:solidFill>
                  <a:srgbClr val="F47932"/>
                </a:solidFill>
                <a:latin typeface="Arial"/>
                <a:ea typeface="Arial"/>
                <a:cs typeface="Arial"/>
                <a:sym typeface="Arial"/>
              </a:rPr>
              <a:t>Ideal for students and residents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3b88c5c01a5_1_9"/>
          <p:cNvSpPr txBox="1">
            <a:spLocks noGrp="1"/>
          </p:cNvSpPr>
          <p:nvPr>
            <p:ph type="title"/>
          </p:nvPr>
        </p:nvSpPr>
        <p:spPr>
          <a:xfrm>
            <a:off x="818321"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Forecast Response</a:t>
            </a:r>
            <a:endParaRPr/>
          </a:p>
        </p:txBody>
      </p:sp>
      <p:pic>
        <p:nvPicPr>
          <p:cNvPr id="297" name="Google Shape;297;g3b88c5c01a5_1_9"/>
          <p:cNvPicPr preferRelativeResize="0"/>
          <p:nvPr/>
        </p:nvPicPr>
        <p:blipFill rotWithShape="1">
          <a:blip r:embed="rId3">
            <a:alphaModFix/>
          </a:blip>
          <a:srcRect/>
          <a:stretch/>
        </p:blipFill>
        <p:spPr>
          <a:xfrm>
            <a:off x="2285999" y="4549423"/>
            <a:ext cx="7620000" cy="609600"/>
          </a:xfrm>
          <a:prstGeom prst="rect">
            <a:avLst/>
          </a:prstGeom>
          <a:noFill/>
          <a:ln>
            <a:noFill/>
          </a:ln>
        </p:spPr>
      </p:pic>
      <p:pic>
        <p:nvPicPr>
          <p:cNvPr id="298" name="Google Shape;298;g3b88c5c01a5_1_9" title="Screenshot 2026-01-16 at 12.57.55 PM.png"/>
          <p:cNvPicPr preferRelativeResize="0"/>
          <p:nvPr/>
        </p:nvPicPr>
        <p:blipFill>
          <a:blip r:embed="rId4">
            <a:alphaModFix/>
          </a:blip>
          <a:stretch>
            <a:fillRect/>
          </a:stretch>
        </p:blipFill>
        <p:spPr>
          <a:xfrm>
            <a:off x="152400" y="1843225"/>
            <a:ext cx="11887199" cy="216810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8"/>
          <p:cNvSpPr txBox="1">
            <a:spLocks noGrp="1"/>
          </p:cNvSpPr>
          <p:nvPr>
            <p:ph type="title"/>
          </p:nvPr>
        </p:nvSpPr>
        <p:spPr>
          <a:xfrm>
            <a:off x="644148" y="1013506"/>
            <a:ext cx="3202137" cy="483098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i="1"/>
              <a:t>Theme 1:</a:t>
            </a:r>
            <a:br>
              <a:rPr lang="en-US"/>
            </a:br>
            <a:r>
              <a:rPr lang="en-US"/>
              <a:t>Forecast Question 2</a:t>
            </a:r>
            <a:endParaRPr/>
          </a:p>
        </p:txBody>
      </p:sp>
      <p:sp>
        <p:nvSpPr>
          <p:cNvPr id="304" name="Google Shape;304;p18"/>
          <p:cNvSpPr txBox="1">
            <a:spLocks noGrp="1"/>
          </p:cNvSpPr>
          <p:nvPr>
            <p:ph type="body" idx="1"/>
          </p:nvPr>
        </p:nvSpPr>
        <p:spPr>
          <a:xfrm>
            <a:off x="5588000" y="406400"/>
            <a:ext cx="5994400" cy="5813778"/>
          </a:xfrm>
          <a:prstGeom prst="rect">
            <a:avLst/>
          </a:prstGeom>
          <a:noFill/>
          <a:ln>
            <a:noFill/>
          </a:ln>
        </p:spPr>
        <p:txBody>
          <a:bodyPr spcFirstLastPara="1" wrap="square" lIns="91425" tIns="45700" rIns="91425" bIns="45700" anchor="ctr" anchorCtr="0">
            <a:normAutofit fontScale="85000" lnSpcReduction="20000"/>
          </a:bodyPr>
          <a:lstStyle/>
          <a:p>
            <a:pPr marL="0" lvl="0" indent="0" algn="l" rtl="0">
              <a:lnSpc>
                <a:spcPct val="100000"/>
              </a:lnSpc>
              <a:spcBef>
                <a:spcPts val="0"/>
              </a:spcBef>
              <a:spcAft>
                <a:spcPts val="0"/>
              </a:spcAft>
              <a:buSzPct val="100000"/>
              <a:buNone/>
            </a:pPr>
            <a:r>
              <a:rPr lang="en-US"/>
              <a:t>How likely is it that the following will occur, by the year 2030, in the geographic region where you work?</a:t>
            </a:r>
            <a:endParaRPr/>
          </a:p>
          <a:p>
            <a:pPr marL="0" lvl="0" indent="0" algn="l" rtl="0">
              <a:lnSpc>
                <a:spcPct val="100000"/>
              </a:lnSpc>
              <a:spcBef>
                <a:spcPts val="1200"/>
              </a:spcBef>
              <a:spcAft>
                <a:spcPts val="0"/>
              </a:spcAft>
              <a:buSzPct val="100000"/>
              <a:buNone/>
            </a:pPr>
            <a:endParaRPr/>
          </a:p>
          <a:p>
            <a:pPr marL="0" lvl="0" indent="0" algn="l" rtl="0">
              <a:lnSpc>
                <a:spcPct val="100000"/>
              </a:lnSpc>
              <a:spcBef>
                <a:spcPts val="1200"/>
              </a:spcBef>
              <a:spcAft>
                <a:spcPts val="0"/>
              </a:spcAft>
              <a:buSzPct val="100000"/>
              <a:buNone/>
            </a:pPr>
            <a:r>
              <a:rPr lang="en-US" b="1"/>
              <a:t>75% of health systems will re-structure hospital‑based outpatient infusion services due to a significant decline in patient volume and revenue.</a:t>
            </a:r>
            <a:endParaRPr/>
          </a:p>
          <a:p>
            <a:pPr marL="0" lvl="0" indent="0" algn="l" rtl="0">
              <a:lnSpc>
                <a:spcPct val="100000"/>
              </a:lnSpc>
              <a:spcBef>
                <a:spcPts val="1200"/>
              </a:spcBef>
              <a:spcAft>
                <a:spcPts val="0"/>
              </a:spcAft>
              <a:buSzPct val="100000"/>
              <a:buNone/>
            </a:pPr>
            <a:endParaRPr/>
          </a:p>
          <a:p>
            <a:pPr marL="457200" lvl="0" indent="-487680" algn="l" rtl="0">
              <a:lnSpc>
                <a:spcPct val="100000"/>
              </a:lnSpc>
              <a:spcBef>
                <a:spcPts val="1200"/>
              </a:spcBef>
              <a:spcAft>
                <a:spcPts val="0"/>
              </a:spcAft>
              <a:buSzPct val="100000"/>
              <a:buFont typeface="Arial"/>
              <a:buAutoNum type="arabicPeriod"/>
            </a:pPr>
            <a:r>
              <a:rPr lang="en-US"/>
              <a:t>Very Likely</a:t>
            </a:r>
            <a:endParaRPr/>
          </a:p>
          <a:p>
            <a:pPr marL="457200" lvl="0" indent="-487680" algn="l" rtl="0">
              <a:lnSpc>
                <a:spcPct val="100000"/>
              </a:lnSpc>
              <a:spcBef>
                <a:spcPts val="1200"/>
              </a:spcBef>
              <a:spcAft>
                <a:spcPts val="0"/>
              </a:spcAft>
              <a:buSzPct val="100000"/>
              <a:buFont typeface="Arial"/>
              <a:buAutoNum type="arabicPeriod"/>
            </a:pPr>
            <a:r>
              <a:rPr lang="en-US"/>
              <a:t>Somewhat Likely</a:t>
            </a:r>
            <a:endParaRPr/>
          </a:p>
          <a:p>
            <a:pPr marL="457200" lvl="0" indent="-487680" algn="l" rtl="0">
              <a:lnSpc>
                <a:spcPct val="100000"/>
              </a:lnSpc>
              <a:spcBef>
                <a:spcPts val="1200"/>
              </a:spcBef>
              <a:spcAft>
                <a:spcPts val="0"/>
              </a:spcAft>
              <a:buSzPct val="100000"/>
              <a:buFont typeface="Arial"/>
              <a:buAutoNum type="arabicPeriod"/>
            </a:pPr>
            <a:r>
              <a:rPr lang="en-US"/>
              <a:t>Somewhat Unlikely</a:t>
            </a:r>
            <a:endParaRPr/>
          </a:p>
          <a:p>
            <a:pPr marL="457200" lvl="0" indent="-487680" algn="l" rtl="0">
              <a:lnSpc>
                <a:spcPct val="100000"/>
              </a:lnSpc>
              <a:spcBef>
                <a:spcPts val="1200"/>
              </a:spcBef>
              <a:spcAft>
                <a:spcPts val="0"/>
              </a:spcAft>
              <a:buSzPct val="100000"/>
              <a:buFont typeface="Arial"/>
              <a:buAutoNum type="arabicPeriod"/>
            </a:pPr>
            <a:r>
              <a:rPr lang="en-US"/>
              <a:t>Very Unlikely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0"/>
          <p:cNvSpPr txBox="1">
            <a:spLocks noGrp="1"/>
          </p:cNvSpPr>
          <p:nvPr>
            <p:ph type="title"/>
          </p:nvPr>
        </p:nvSpPr>
        <p:spPr>
          <a:xfrm>
            <a:off x="818321" y="1307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sz="4100"/>
              <a:t>Policy Changes Reshaping Care Delivery </a:t>
            </a:r>
            <a:endParaRPr sz="4100"/>
          </a:p>
        </p:txBody>
      </p:sp>
      <p:sp>
        <p:nvSpPr>
          <p:cNvPr id="311" name="Google Shape;311;p20"/>
          <p:cNvSpPr txBox="1">
            <a:spLocks noGrp="1"/>
          </p:cNvSpPr>
          <p:nvPr>
            <p:ph type="body" idx="1"/>
          </p:nvPr>
        </p:nvSpPr>
        <p:spPr>
          <a:xfrm>
            <a:off x="818325" y="1252225"/>
            <a:ext cx="10515600" cy="5114700"/>
          </a:xfrm>
          <a:prstGeom prst="rect">
            <a:avLst/>
          </a:prstGeom>
          <a:noFill/>
          <a:ln>
            <a:noFill/>
          </a:ln>
        </p:spPr>
        <p:txBody>
          <a:bodyPr spcFirstLastPara="1" wrap="square" lIns="91425" tIns="45700" rIns="91425" bIns="45700" anchor="t" anchorCtr="0">
            <a:normAutofit/>
          </a:bodyPr>
          <a:lstStyle/>
          <a:p>
            <a:pPr marL="443866" lvl="0" indent="-457200" algn="l" rtl="0">
              <a:lnSpc>
                <a:spcPct val="90000"/>
              </a:lnSpc>
              <a:spcBef>
                <a:spcPts val="1000"/>
              </a:spcBef>
              <a:spcAft>
                <a:spcPts val="0"/>
              </a:spcAft>
              <a:buSzPts val="2800"/>
            </a:pPr>
            <a:r>
              <a:rPr lang="en-US" b="1"/>
              <a:t>Medicare Drug Price Negotiation Program starting in 2026</a:t>
            </a:r>
            <a:endParaRPr b="1"/>
          </a:p>
          <a:p>
            <a:pPr lvl="1" algn="l" rtl="0">
              <a:lnSpc>
                <a:spcPct val="90000"/>
              </a:lnSpc>
              <a:spcBef>
                <a:spcPts val="1000"/>
              </a:spcBef>
              <a:spcAft>
                <a:spcPts val="0"/>
              </a:spcAft>
              <a:buSzPts val="1800"/>
            </a:pPr>
            <a:r>
              <a:rPr lang="en-US"/>
              <a:t>Decreased reimbursement rates from Medicare Part D plans of only the Maximum Fair Price + dispense fee</a:t>
            </a:r>
            <a:endParaRPr/>
          </a:p>
          <a:p>
            <a:pPr lvl="1" algn="l" rtl="0">
              <a:lnSpc>
                <a:spcPct val="90000"/>
              </a:lnSpc>
              <a:spcBef>
                <a:spcPts val="1000"/>
              </a:spcBef>
              <a:spcAft>
                <a:spcPts val="0"/>
              </a:spcAft>
              <a:buSzPts val="1800"/>
            </a:pPr>
            <a:r>
              <a:rPr lang="en-US"/>
              <a:t>79% of FPs indicated it is somewhat or very likely that federal government negotiation of medication prices will have a “spill-over” effect to payers beyond Medicare, resulting in an overall decrease in health-system pharmacy revenue</a:t>
            </a:r>
            <a:endParaRPr/>
          </a:p>
          <a:p>
            <a:pPr marL="0" lvl="0" indent="0" algn="l" rtl="0">
              <a:lnSpc>
                <a:spcPct val="90000"/>
              </a:lnSpc>
              <a:spcBef>
                <a:spcPts val="100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3bb832f9e06_0_15"/>
          <p:cNvSpPr txBox="1">
            <a:spLocks noGrp="1"/>
          </p:cNvSpPr>
          <p:nvPr>
            <p:ph type="title"/>
          </p:nvPr>
        </p:nvSpPr>
        <p:spPr>
          <a:xfrm>
            <a:off x="818321" y="1307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sz="4100"/>
              <a:t>Policy Changes Reshaping Care Delivery </a:t>
            </a:r>
            <a:endParaRPr sz="4100"/>
          </a:p>
        </p:txBody>
      </p:sp>
      <p:sp>
        <p:nvSpPr>
          <p:cNvPr id="318" name="Google Shape;318;g3bb832f9e06_0_15"/>
          <p:cNvSpPr txBox="1">
            <a:spLocks noGrp="1"/>
          </p:cNvSpPr>
          <p:nvPr>
            <p:ph type="body" idx="1"/>
          </p:nvPr>
        </p:nvSpPr>
        <p:spPr>
          <a:xfrm>
            <a:off x="818325" y="1252225"/>
            <a:ext cx="10515600" cy="5114700"/>
          </a:xfrm>
          <a:prstGeom prst="rect">
            <a:avLst/>
          </a:prstGeom>
          <a:noFill/>
          <a:ln>
            <a:noFill/>
          </a:ln>
        </p:spPr>
        <p:txBody>
          <a:bodyPr spcFirstLastPara="1" wrap="square" lIns="91425" tIns="45700" rIns="91425" bIns="45700" anchor="t" anchorCtr="0">
            <a:normAutofit/>
          </a:bodyPr>
          <a:lstStyle/>
          <a:p>
            <a:pPr lvl="0" algn="l" rtl="0">
              <a:lnSpc>
                <a:spcPct val="90000"/>
              </a:lnSpc>
              <a:spcBef>
                <a:spcPts val="1000"/>
              </a:spcBef>
              <a:spcAft>
                <a:spcPts val="0"/>
              </a:spcAft>
              <a:buSzPts val="2800"/>
            </a:pPr>
            <a:r>
              <a:rPr lang="en-US" b="1"/>
              <a:t>Site-neutral payment policies </a:t>
            </a:r>
            <a:endParaRPr b="1"/>
          </a:p>
          <a:p>
            <a:pPr marL="788670" lvl="1" indent="-342900" algn="l" rtl="0">
              <a:lnSpc>
                <a:spcPct val="90000"/>
              </a:lnSpc>
              <a:spcBef>
                <a:spcPts val="500"/>
              </a:spcBef>
              <a:spcAft>
                <a:spcPts val="0"/>
              </a:spcAft>
              <a:buSzPts val="2400"/>
            </a:pPr>
            <a:r>
              <a:rPr lang="en-US"/>
              <a:t>With site-neutral payment policies in effect, healthcare providers will be paid the same rate regardless of where the medication is administered (hospital outpatient or in a physician office)</a:t>
            </a:r>
            <a:endParaRPr/>
          </a:p>
          <a:p>
            <a:pPr marL="826770" lvl="1" indent="-342900" algn="l" rtl="0">
              <a:lnSpc>
                <a:spcPct val="90000"/>
              </a:lnSpc>
              <a:spcBef>
                <a:spcPts val="500"/>
              </a:spcBef>
              <a:spcAft>
                <a:spcPts val="0"/>
              </a:spcAft>
              <a:buSzPts val="1800"/>
            </a:pPr>
            <a:r>
              <a:rPr lang="en-US"/>
              <a:t>These policies do not account for the higher costs hospital outpatient departments incur to meet standards for medication preparation, medication administration, care coordination, and regulatory oversight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3bb832f9e06_0_21"/>
          <p:cNvSpPr txBox="1">
            <a:spLocks noGrp="1"/>
          </p:cNvSpPr>
          <p:nvPr>
            <p:ph type="title"/>
          </p:nvPr>
        </p:nvSpPr>
        <p:spPr>
          <a:xfrm>
            <a:off x="818321" y="1307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sz="4100"/>
              <a:t>Policy Changes Reshaping Care Delivery </a:t>
            </a:r>
            <a:endParaRPr sz="4100"/>
          </a:p>
        </p:txBody>
      </p:sp>
      <p:sp>
        <p:nvSpPr>
          <p:cNvPr id="325" name="Google Shape;325;g3bb832f9e06_0_21"/>
          <p:cNvSpPr txBox="1">
            <a:spLocks noGrp="1"/>
          </p:cNvSpPr>
          <p:nvPr>
            <p:ph type="body" idx="1"/>
          </p:nvPr>
        </p:nvSpPr>
        <p:spPr>
          <a:xfrm>
            <a:off x="818325" y="1252225"/>
            <a:ext cx="10515600" cy="5114700"/>
          </a:xfrm>
          <a:prstGeom prst="rect">
            <a:avLst/>
          </a:prstGeom>
          <a:noFill/>
          <a:ln>
            <a:noFill/>
          </a:ln>
        </p:spPr>
        <p:txBody>
          <a:bodyPr spcFirstLastPara="1" wrap="square" lIns="91425" tIns="45700" rIns="91425" bIns="45700" anchor="t" anchorCtr="0">
            <a:normAutofit/>
          </a:bodyPr>
          <a:lstStyle/>
          <a:p>
            <a:pPr marL="393700" lvl="0" indent="-457200" algn="l" rtl="0">
              <a:spcBef>
                <a:spcPts val="0"/>
              </a:spcBef>
              <a:spcAft>
                <a:spcPts val="0"/>
              </a:spcAft>
              <a:buSzPts val="2800"/>
            </a:pPr>
            <a:r>
              <a:rPr lang="en-US" b="1"/>
              <a:t>Prescription benefit management reform </a:t>
            </a:r>
            <a:endParaRPr b="1"/>
          </a:p>
          <a:p>
            <a:pPr marL="762000" lvl="1" indent="-342900" algn="l" rtl="0">
              <a:spcBef>
                <a:spcPts val="500"/>
              </a:spcBef>
              <a:spcAft>
                <a:spcPts val="0"/>
              </a:spcAft>
              <a:buSzPts val="2400"/>
            </a:pPr>
            <a:r>
              <a:rPr lang="en-US"/>
              <a:t>Payers increasingly forcing reimbursement of outpatient infusions through the pharmacy benefit of an insurance policy rather than medical benefit, also leading to complications with care delivery (brown-bagging, white-bagging, etc.)</a:t>
            </a:r>
            <a:endParaRPr/>
          </a:p>
          <a:p>
            <a:pPr marL="762000" lvl="1" indent="-342900" algn="l" rtl="0">
              <a:spcBef>
                <a:spcPts val="500"/>
              </a:spcBef>
              <a:spcAft>
                <a:spcPts val="0"/>
              </a:spcAft>
              <a:buSzPts val="2400"/>
            </a:pPr>
            <a:r>
              <a:rPr lang="en-US"/>
              <a:t>Most health-systems (55%) are concerned by the prospect of declining patient volume and revenue for outpatient infusion services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1"/>
          <p:cNvSpPr txBox="1">
            <a:spLocks noGrp="1"/>
          </p:cNvSpPr>
          <p:nvPr>
            <p:ph type="title"/>
          </p:nvPr>
        </p:nvSpPr>
        <p:spPr>
          <a:xfrm>
            <a:off x="818321"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Forecast Response</a:t>
            </a:r>
            <a:endParaRPr/>
          </a:p>
        </p:txBody>
      </p:sp>
      <p:pic>
        <p:nvPicPr>
          <p:cNvPr id="331" name="Google Shape;331;p21"/>
          <p:cNvPicPr preferRelativeResize="0"/>
          <p:nvPr/>
        </p:nvPicPr>
        <p:blipFill rotWithShape="1">
          <a:blip r:embed="rId3">
            <a:alphaModFix/>
          </a:blip>
          <a:srcRect/>
          <a:stretch/>
        </p:blipFill>
        <p:spPr>
          <a:xfrm>
            <a:off x="2285999" y="4549423"/>
            <a:ext cx="7620000" cy="609600"/>
          </a:xfrm>
          <a:prstGeom prst="rect">
            <a:avLst/>
          </a:prstGeom>
          <a:noFill/>
          <a:ln>
            <a:noFill/>
          </a:ln>
        </p:spPr>
      </p:pic>
      <p:pic>
        <p:nvPicPr>
          <p:cNvPr id="332" name="Google Shape;332;p21"/>
          <p:cNvPicPr preferRelativeResize="0"/>
          <p:nvPr/>
        </p:nvPicPr>
        <p:blipFill>
          <a:blip r:embed="rId4">
            <a:alphaModFix/>
          </a:blip>
          <a:stretch>
            <a:fillRect/>
          </a:stretch>
        </p:blipFill>
        <p:spPr>
          <a:xfrm>
            <a:off x="152400" y="1843088"/>
            <a:ext cx="11887199" cy="218679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3"/>
          <p:cNvSpPr txBox="1">
            <a:spLocks noGrp="1"/>
          </p:cNvSpPr>
          <p:nvPr>
            <p:ph type="title"/>
          </p:nvPr>
        </p:nvSpPr>
        <p:spPr>
          <a:xfrm>
            <a:off x="644148" y="1013506"/>
            <a:ext cx="3202137" cy="483098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i="1"/>
              <a:t>Theme 1: </a:t>
            </a:r>
            <a:r>
              <a:rPr lang="en-US"/>
              <a:t>Forecast Question 7</a:t>
            </a:r>
            <a:endParaRPr/>
          </a:p>
        </p:txBody>
      </p:sp>
      <p:sp>
        <p:nvSpPr>
          <p:cNvPr id="338" name="Google Shape;338;p23"/>
          <p:cNvSpPr txBox="1">
            <a:spLocks noGrp="1"/>
          </p:cNvSpPr>
          <p:nvPr>
            <p:ph type="body" idx="1"/>
          </p:nvPr>
        </p:nvSpPr>
        <p:spPr>
          <a:xfrm>
            <a:off x="5588000" y="1013506"/>
            <a:ext cx="5994400" cy="4830989"/>
          </a:xfrm>
          <a:prstGeom prst="rect">
            <a:avLst/>
          </a:prstGeom>
          <a:noFill/>
          <a:ln>
            <a:noFill/>
          </a:ln>
        </p:spPr>
        <p:txBody>
          <a:bodyPr spcFirstLastPara="1" wrap="square" lIns="91425" tIns="45700" rIns="91425" bIns="45700" anchor="ctr" anchorCtr="0">
            <a:normAutofit fontScale="70000" lnSpcReduction="20000"/>
          </a:bodyPr>
          <a:lstStyle/>
          <a:p>
            <a:pPr marL="0" lvl="0" indent="0" algn="l" rtl="0">
              <a:lnSpc>
                <a:spcPct val="100000"/>
              </a:lnSpc>
              <a:spcBef>
                <a:spcPts val="0"/>
              </a:spcBef>
              <a:spcAft>
                <a:spcPts val="0"/>
              </a:spcAft>
              <a:buSzPct val="100000"/>
              <a:buNone/>
            </a:pPr>
            <a:r>
              <a:rPr lang="en-US"/>
              <a:t>How likely is it that the following will occur, by the year 2030, in the geographic region where you work?</a:t>
            </a:r>
            <a:endParaRPr/>
          </a:p>
          <a:p>
            <a:pPr marL="0" lvl="0" indent="0" algn="l" rtl="0">
              <a:lnSpc>
                <a:spcPct val="100000"/>
              </a:lnSpc>
              <a:spcBef>
                <a:spcPts val="1200"/>
              </a:spcBef>
              <a:spcAft>
                <a:spcPts val="0"/>
              </a:spcAft>
              <a:buSzPct val="100000"/>
              <a:buNone/>
            </a:pPr>
            <a:endParaRPr b="1"/>
          </a:p>
          <a:p>
            <a:pPr marL="0" lvl="0" indent="0" algn="l" rtl="0">
              <a:lnSpc>
                <a:spcPct val="100000"/>
              </a:lnSpc>
              <a:spcBef>
                <a:spcPts val="1200"/>
              </a:spcBef>
              <a:spcAft>
                <a:spcPts val="0"/>
              </a:spcAft>
              <a:buSzPct val="100000"/>
              <a:buNone/>
            </a:pPr>
            <a:r>
              <a:rPr lang="en-US" b="1"/>
              <a:t>50% of health systems will establish their own employee pharmacy benefit manager (PBM) or contract with a “transparent” PBM.</a:t>
            </a:r>
            <a:endParaRPr/>
          </a:p>
          <a:p>
            <a:pPr marL="0" lvl="0" indent="0" algn="l" rtl="0">
              <a:lnSpc>
                <a:spcPct val="100000"/>
              </a:lnSpc>
              <a:spcBef>
                <a:spcPts val="1200"/>
              </a:spcBef>
              <a:spcAft>
                <a:spcPts val="0"/>
              </a:spcAft>
              <a:buSzPct val="100000"/>
              <a:buNone/>
            </a:pPr>
            <a:endParaRPr b="1"/>
          </a:p>
          <a:p>
            <a:pPr marL="514350" lvl="0" indent="-514350" algn="l" rtl="0">
              <a:lnSpc>
                <a:spcPct val="100000"/>
              </a:lnSpc>
              <a:spcBef>
                <a:spcPts val="1200"/>
              </a:spcBef>
              <a:spcAft>
                <a:spcPts val="0"/>
              </a:spcAft>
              <a:buSzPct val="100000"/>
              <a:buFont typeface="Arial"/>
              <a:buAutoNum type="alphaUcPeriod"/>
            </a:pPr>
            <a:r>
              <a:rPr lang="en-US"/>
              <a:t>Very Likely</a:t>
            </a:r>
            <a:endParaRPr/>
          </a:p>
          <a:p>
            <a:pPr marL="514350" lvl="0" indent="-514350" algn="l" rtl="0">
              <a:lnSpc>
                <a:spcPct val="100000"/>
              </a:lnSpc>
              <a:spcBef>
                <a:spcPts val="1200"/>
              </a:spcBef>
              <a:spcAft>
                <a:spcPts val="0"/>
              </a:spcAft>
              <a:buSzPct val="100000"/>
              <a:buFont typeface="Arial"/>
              <a:buAutoNum type="alphaUcPeriod"/>
            </a:pPr>
            <a:r>
              <a:rPr lang="en-US"/>
              <a:t>Somewhat Likely</a:t>
            </a:r>
            <a:endParaRPr/>
          </a:p>
          <a:p>
            <a:pPr marL="514350" lvl="0" indent="-514350" algn="l" rtl="0">
              <a:lnSpc>
                <a:spcPct val="100000"/>
              </a:lnSpc>
              <a:spcBef>
                <a:spcPts val="1200"/>
              </a:spcBef>
              <a:spcAft>
                <a:spcPts val="0"/>
              </a:spcAft>
              <a:buSzPct val="100000"/>
              <a:buFont typeface="Arial"/>
              <a:buAutoNum type="alphaUcPeriod"/>
            </a:pPr>
            <a:r>
              <a:rPr lang="en-US"/>
              <a:t>Somewhat Unlikely</a:t>
            </a:r>
            <a:endParaRPr/>
          </a:p>
          <a:p>
            <a:pPr marL="514350" lvl="0" indent="-514350" algn="l" rtl="0">
              <a:lnSpc>
                <a:spcPct val="100000"/>
              </a:lnSpc>
              <a:spcBef>
                <a:spcPts val="1200"/>
              </a:spcBef>
              <a:spcAft>
                <a:spcPts val="0"/>
              </a:spcAft>
              <a:buSzPct val="100000"/>
              <a:buFont typeface="Arial"/>
              <a:buAutoNum type="alphaUcPeriod"/>
            </a:pPr>
            <a:r>
              <a:rPr lang="en-US"/>
              <a:t>Very Unlikely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4"/>
          <p:cNvSpPr txBox="1">
            <a:spLocks noGrp="1"/>
          </p:cNvSpPr>
          <p:nvPr>
            <p:ph type="title"/>
          </p:nvPr>
        </p:nvSpPr>
        <p:spPr>
          <a:xfrm>
            <a:off x="818321" y="2129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sz="3800"/>
              <a:t>Reevaluating or Internalizing PBM Functions</a:t>
            </a:r>
            <a:endParaRPr sz="3800"/>
          </a:p>
        </p:txBody>
      </p:sp>
      <p:sp>
        <p:nvSpPr>
          <p:cNvPr id="345" name="Google Shape;345;p24"/>
          <p:cNvSpPr txBox="1">
            <a:spLocks noGrp="1"/>
          </p:cNvSpPr>
          <p:nvPr>
            <p:ph type="body" idx="1"/>
          </p:nvPr>
        </p:nvSpPr>
        <p:spPr>
          <a:xfrm>
            <a:off x="818325" y="1357500"/>
            <a:ext cx="10515600" cy="5208000"/>
          </a:xfrm>
          <a:prstGeom prst="rect">
            <a:avLst/>
          </a:prstGeom>
          <a:noFill/>
          <a:ln>
            <a:noFill/>
          </a:ln>
        </p:spPr>
        <p:txBody>
          <a:bodyPr spcFirstLastPara="1" wrap="square" lIns="91425" tIns="45700" rIns="91425" bIns="45700" anchor="t" anchorCtr="0">
            <a:normAutofit/>
          </a:bodyPr>
          <a:lstStyle/>
          <a:p>
            <a:pPr lvl="0" algn="l" rtl="0">
              <a:lnSpc>
                <a:spcPct val="90000"/>
              </a:lnSpc>
              <a:spcBef>
                <a:spcPts val="0"/>
              </a:spcBef>
              <a:spcAft>
                <a:spcPts val="0"/>
              </a:spcAft>
              <a:buSzPts val="2800"/>
            </a:pPr>
            <a:r>
              <a:rPr lang="en-US"/>
              <a:t>Patients, providers, and health-systems alike are increasingly frustrated by PBM structures, plans, and contracts leading to increased costs</a:t>
            </a:r>
            <a:endParaRPr/>
          </a:p>
          <a:p>
            <a:pPr lvl="0" algn="l" rtl="0">
              <a:lnSpc>
                <a:spcPct val="90000"/>
              </a:lnSpc>
              <a:spcBef>
                <a:spcPts val="1000"/>
              </a:spcBef>
              <a:spcAft>
                <a:spcPts val="0"/>
              </a:spcAft>
              <a:buSzPts val="2800"/>
            </a:pPr>
            <a:r>
              <a:rPr lang="en-US"/>
              <a:t>Some health systems are bringing PBM functions in-house or moving away from agreements with large, national PBMs</a:t>
            </a:r>
            <a:endParaRPr/>
          </a:p>
          <a:p>
            <a:pPr lvl="1" algn="l" rtl="0">
              <a:lnSpc>
                <a:spcPct val="90000"/>
              </a:lnSpc>
              <a:spcBef>
                <a:spcPts val="1000"/>
              </a:spcBef>
              <a:spcAft>
                <a:spcPts val="0"/>
              </a:spcAft>
              <a:buSzPts val="1800"/>
            </a:pPr>
            <a:r>
              <a:rPr lang="en-US"/>
              <a:t>Helps manage health benefits for their patients </a:t>
            </a:r>
            <a:endParaRPr/>
          </a:p>
          <a:p>
            <a:pPr lvl="1" algn="l" rtl="0">
              <a:lnSpc>
                <a:spcPct val="90000"/>
              </a:lnSpc>
              <a:spcBef>
                <a:spcPts val="1000"/>
              </a:spcBef>
              <a:spcAft>
                <a:spcPts val="0"/>
              </a:spcAft>
              <a:buSzPts val="1800"/>
            </a:pPr>
            <a:r>
              <a:rPr lang="en-US"/>
              <a:t>Improves transparency and control over prescription drug costs</a:t>
            </a:r>
            <a:endParaRPr/>
          </a:p>
          <a:p>
            <a:pPr lvl="1" algn="l" rtl="0">
              <a:lnSpc>
                <a:spcPct val="90000"/>
              </a:lnSpc>
              <a:spcBef>
                <a:spcPts val="1000"/>
              </a:spcBef>
              <a:spcAft>
                <a:spcPts val="0"/>
              </a:spcAft>
              <a:buSzPts val="1800"/>
            </a:pPr>
            <a:r>
              <a:rPr lang="en-US"/>
              <a:t>Offer “pass-through” savings back to the health system</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3bb832f9e06_0_29"/>
          <p:cNvSpPr txBox="1">
            <a:spLocks noGrp="1"/>
          </p:cNvSpPr>
          <p:nvPr>
            <p:ph type="title"/>
          </p:nvPr>
        </p:nvSpPr>
        <p:spPr>
          <a:xfrm>
            <a:off x="818321" y="2129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sz="3800"/>
              <a:t>Reevaluating or Internalizing PBM Functions</a:t>
            </a:r>
            <a:endParaRPr sz="3800"/>
          </a:p>
        </p:txBody>
      </p:sp>
      <p:sp>
        <p:nvSpPr>
          <p:cNvPr id="352" name="Google Shape;352;g3bb832f9e06_0_29"/>
          <p:cNvSpPr txBox="1">
            <a:spLocks noGrp="1"/>
          </p:cNvSpPr>
          <p:nvPr>
            <p:ph type="body" idx="1"/>
          </p:nvPr>
        </p:nvSpPr>
        <p:spPr>
          <a:xfrm>
            <a:off x="818325" y="1357500"/>
            <a:ext cx="10515600" cy="5208000"/>
          </a:xfrm>
          <a:prstGeom prst="rect">
            <a:avLst/>
          </a:prstGeom>
          <a:noFill/>
          <a:ln>
            <a:noFill/>
          </a:ln>
        </p:spPr>
        <p:txBody>
          <a:bodyPr spcFirstLastPara="1" wrap="square" lIns="91425" tIns="45700" rIns="91425" bIns="45700" anchor="t" anchorCtr="0">
            <a:normAutofit/>
          </a:bodyPr>
          <a:lstStyle/>
          <a:p>
            <a:pPr lvl="0" algn="l" rtl="0">
              <a:lnSpc>
                <a:spcPct val="90000"/>
              </a:lnSpc>
              <a:spcBef>
                <a:spcPts val="1000"/>
              </a:spcBef>
              <a:spcAft>
                <a:spcPts val="0"/>
              </a:spcAft>
              <a:buSzPts val="2800"/>
            </a:pPr>
            <a:r>
              <a:rPr lang="en-US"/>
              <a:t>Health systems with their own retail and specialty pharmacies have more insight into PBM practices and operations</a:t>
            </a:r>
            <a:endParaRPr/>
          </a:p>
          <a:p>
            <a:pPr lvl="1" algn="l" rtl="0">
              <a:lnSpc>
                <a:spcPct val="90000"/>
              </a:lnSpc>
              <a:spcBef>
                <a:spcPts val="1000"/>
              </a:spcBef>
              <a:spcAft>
                <a:spcPts val="0"/>
              </a:spcAft>
              <a:buSzPts val="1800"/>
            </a:pPr>
            <a:r>
              <a:rPr lang="en-US"/>
              <a:t>Exposed rebate-based revenue model PBMs (and not their patients or plan sponsors) benefit from</a:t>
            </a:r>
            <a:endParaRPr/>
          </a:p>
          <a:p>
            <a:pPr lvl="0" algn="l" rtl="0">
              <a:lnSpc>
                <a:spcPct val="90000"/>
              </a:lnSpc>
              <a:spcBef>
                <a:spcPts val="1000"/>
              </a:spcBef>
              <a:spcAft>
                <a:spcPts val="0"/>
              </a:spcAft>
              <a:buSzPts val="1800"/>
            </a:pPr>
            <a:r>
              <a:rPr lang="en-US"/>
              <a:t>Health systems in every state have pushed for PBM transparency related to spread pricing and fees, and industry reform, and all states have taken steps to regulate PBM practices</a:t>
            </a:r>
            <a:endParaRPr/>
          </a:p>
          <a:p>
            <a:pPr lvl="1" algn="l" rtl="0">
              <a:lnSpc>
                <a:spcPct val="90000"/>
              </a:lnSpc>
              <a:spcBef>
                <a:spcPts val="1000"/>
              </a:spcBef>
              <a:spcAft>
                <a:spcPts val="0"/>
              </a:spcAft>
              <a:buSzPts val="1800"/>
            </a:pPr>
            <a:r>
              <a:rPr lang="en-US"/>
              <a:t>Currently no federal government regulations, but state actions have created good momentum for change on a federal level</a:t>
            </a:r>
            <a:endParaRPr/>
          </a:p>
          <a:p>
            <a:pPr marL="228600" lvl="0" indent="-50800" algn="l" rtl="0">
              <a:lnSpc>
                <a:spcPct val="90000"/>
              </a:lnSpc>
              <a:spcBef>
                <a:spcPts val="1000"/>
              </a:spcBef>
              <a:spcAft>
                <a:spcPts val="0"/>
              </a:spcAft>
              <a:buSzPts val="28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5"/>
          <p:cNvSpPr txBox="1">
            <a:spLocks noGrp="1"/>
          </p:cNvSpPr>
          <p:nvPr>
            <p:ph type="title"/>
          </p:nvPr>
        </p:nvSpPr>
        <p:spPr>
          <a:xfrm>
            <a:off x="818321"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Forecast Response</a:t>
            </a:r>
            <a:endParaRPr/>
          </a:p>
        </p:txBody>
      </p:sp>
      <p:pic>
        <p:nvPicPr>
          <p:cNvPr id="358" name="Google Shape;358;p25"/>
          <p:cNvPicPr preferRelativeResize="0"/>
          <p:nvPr/>
        </p:nvPicPr>
        <p:blipFill rotWithShape="1">
          <a:blip r:embed="rId3">
            <a:alphaModFix/>
          </a:blip>
          <a:srcRect/>
          <a:stretch/>
        </p:blipFill>
        <p:spPr>
          <a:xfrm>
            <a:off x="2266121" y="4549422"/>
            <a:ext cx="7620000" cy="609600"/>
          </a:xfrm>
          <a:prstGeom prst="rect">
            <a:avLst/>
          </a:prstGeom>
          <a:noFill/>
          <a:ln>
            <a:noFill/>
          </a:ln>
        </p:spPr>
      </p:pic>
      <p:pic>
        <p:nvPicPr>
          <p:cNvPr id="359" name="Google Shape;359;p25"/>
          <p:cNvPicPr preferRelativeResize="0"/>
          <p:nvPr/>
        </p:nvPicPr>
        <p:blipFill>
          <a:blip r:embed="rId4">
            <a:alphaModFix/>
          </a:blip>
          <a:stretch>
            <a:fillRect/>
          </a:stretch>
        </p:blipFill>
        <p:spPr>
          <a:xfrm>
            <a:off x="152400" y="1843088"/>
            <a:ext cx="11887200" cy="204951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
          <p:cNvSpPr txBox="1">
            <a:spLocks noGrp="1"/>
          </p:cNvSpPr>
          <p:nvPr>
            <p:ph type="title"/>
          </p:nvPr>
        </p:nvSpPr>
        <p:spPr>
          <a:xfrm>
            <a:off x="555171" y="365125"/>
            <a:ext cx="114300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Workshop Planning – </a:t>
            </a:r>
            <a:r>
              <a:rPr lang="en-US" u="sng"/>
              <a:t>1.5 Hr</a:t>
            </a:r>
            <a:r>
              <a:rPr lang="en-US"/>
              <a:t> Presentation</a:t>
            </a:r>
            <a:endParaRPr/>
          </a:p>
        </p:txBody>
      </p:sp>
      <p:sp>
        <p:nvSpPr>
          <p:cNvPr id="168" name="Google Shape;168;p3"/>
          <p:cNvSpPr/>
          <p:nvPr/>
        </p:nvSpPr>
        <p:spPr>
          <a:xfrm>
            <a:off x="925285" y="1690688"/>
            <a:ext cx="9699171" cy="3547638"/>
          </a:xfrm>
          <a:prstGeom prst="rect">
            <a:avLst/>
          </a:prstGeom>
          <a:noFill/>
          <a:ln>
            <a:noFill/>
          </a:ln>
        </p:spPr>
        <p:txBody>
          <a:bodyPr spcFirstLastPara="1" wrap="square" lIns="91425" tIns="45700" rIns="91425" bIns="45700" anchor="t" anchorCtr="0">
            <a:spAutoFit/>
          </a:bodyPr>
          <a:lstStyle/>
          <a:p>
            <a:pPr marL="228600" marR="0" lvl="0" indent="-228600" algn="l" rtl="0">
              <a:lnSpc>
                <a:spcPct val="90000"/>
              </a:lnSpc>
              <a:spcBef>
                <a:spcPts val="0"/>
              </a:spcBef>
              <a:spcAft>
                <a:spcPts val="0"/>
              </a:spcAft>
              <a:buClr>
                <a:srgbClr val="5DC9E7"/>
              </a:buClr>
              <a:buSzPts val="2800"/>
              <a:buFont typeface="Noto Sans Symbols"/>
              <a:buChar char="▪"/>
            </a:pPr>
            <a:r>
              <a:rPr lang="en-US" sz="2800" b="1" i="0" u="sng" strike="noStrike" cap="none">
                <a:solidFill>
                  <a:srgbClr val="44546A"/>
                </a:solidFill>
                <a:latin typeface="Arial"/>
                <a:ea typeface="Arial"/>
                <a:cs typeface="Arial"/>
                <a:sym typeface="Arial"/>
              </a:rPr>
              <a:t>Abridged Workshop Presentation</a:t>
            </a:r>
            <a:r>
              <a:rPr lang="en-US" sz="2800" b="0" i="0" u="none" strike="noStrike" cap="none">
                <a:solidFill>
                  <a:srgbClr val="44546A"/>
                </a:solidFill>
                <a:latin typeface="Arial"/>
                <a:ea typeface="Arial"/>
                <a:cs typeface="Arial"/>
                <a:sym typeface="Arial"/>
              </a:rPr>
              <a:t>: approx. 60 slides</a:t>
            </a:r>
            <a:endParaRPr/>
          </a:p>
          <a:p>
            <a:pPr marL="685800" marR="0" lvl="1" indent="-228600" algn="l" rtl="0">
              <a:lnSpc>
                <a:spcPct val="90000"/>
              </a:lnSpc>
              <a:spcBef>
                <a:spcPts val="2200"/>
              </a:spcBef>
              <a:spcAft>
                <a:spcPts val="0"/>
              </a:spcAft>
              <a:buClr>
                <a:srgbClr val="5DC9E7"/>
              </a:buClr>
              <a:buSzPts val="2800"/>
              <a:buFont typeface="Noto Sans Symbols"/>
              <a:buChar char="▪"/>
            </a:pPr>
            <a:r>
              <a:rPr lang="en-US" sz="2800" b="0" i="0" u="none" strike="noStrike" cap="none">
                <a:solidFill>
                  <a:srgbClr val="44546A"/>
                </a:solidFill>
                <a:latin typeface="Arial"/>
                <a:ea typeface="Arial"/>
                <a:cs typeface="Arial"/>
                <a:sym typeface="Arial"/>
              </a:rPr>
              <a:t>Discuss selected survey themes and results from their respective domains</a:t>
            </a:r>
            <a:endParaRPr/>
          </a:p>
          <a:p>
            <a:pPr marL="685800" marR="0" lvl="1" indent="-228600" algn="l" rtl="0">
              <a:lnSpc>
                <a:spcPct val="90000"/>
              </a:lnSpc>
              <a:spcBef>
                <a:spcPts val="2200"/>
              </a:spcBef>
              <a:spcAft>
                <a:spcPts val="0"/>
              </a:spcAft>
              <a:buClr>
                <a:srgbClr val="5DC9E7"/>
              </a:buClr>
              <a:buSzPts val="2800"/>
              <a:buFont typeface="Noto Sans Symbols"/>
              <a:buChar char="▪"/>
            </a:pPr>
            <a:r>
              <a:rPr lang="en-US" sz="2800" b="0" i="0" u="none" strike="noStrike" cap="none">
                <a:solidFill>
                  <a:srgbClr val="44546A"/>
                </a:solidFill>
                <a:latin typeface="Arial"/>
                <a:ea typeface="Arial"/>
                <a:cs typeface="Arial"/>
                <a:sym typeface="Arial"/>
              </a:rPr>
              <a:t>Select and discuss case studies</a:t>
            </a:r>
            <a:endParaRPr/>
          </a:p>
          <a:p>
            <a:pPr marL="685800" marR="0" lvl="1" indent="-228600" algn="l" rtl="0">
              <a:lnSpc>
                <a:spcPct val="90000"/>
              </a:lnSpc>
              <a:spcBef>
                <a:spcPts val="2200"/>
              </a:spcBef>
              <a:spcAft>
                <a:spcPts val="0"/>
              </a:spcAft>
              <a:buClr>
                <a:srgbClr val="5DC9E7"/>
              </a:buClr>
              <a:buSzPts val="2800"/>
              <a:buFont typeface="Noto Sans Symbols"/>
              <a:buChar char="▪"/>
            </a:pPr>
            <a:r>
              <a:rPr lang="en-US" sz="2800" b="0" i="0" u="none" strike="noStrike" cap="none">
                <a:solidFill>
                  <a:srgbClr val="44546A"/>
                </a:solidFill>
                <a:latin typeface="Arial"/>
                <a:ea typeface="Arial"/>
                <a:cs typeface="Arial"/>
                <a:sym typeface="Arial"/>
              </a:rPr>
              <a:t>The presenter decides audience participation</a:t>
            </a:r>
            <a:endParaRPr/>
          </a:p>
          <a:p>
            <a:pPr marL="685800" marR="0" lvl="1" indent="-228600" algn="l" rtl="0">
              <a:lnSpc>
                <a:spcPct val="90000"/>
              </a:lnSpc>
              <a:spcBef>
                <a:spcPts val="2200"/>
              </a:spcBef>
              <a:spcAft>
                <a:spcPts val="0"/>
              </a:spcAft>
              <a:buClr>
                <a:srgbClr val="5DC9E7"/>
              </a:buClr>
              <a:buSzPts val="2800"/>
              <a:buFont typeface="Noto Sans Symbols"/>
              <a:buChar char="▪"/>
            </a:pPr>
            <a:r>
              <a:rPr lang="en-US" sz="2800" b="0" i="1" u="none" strike="noStrike" cap="none">
                <a:solidFill>
                  <a:srgbClr val="F47932"/>
                </a:solidFill>
                <a:latin typeface="Arial"/>
                <a:ea typeface="Arial"/>
                <a:cs typeface="Arial"/>
                <a:sym typeface="Arial"/>
              </a:rPr>
              <a:t>Ideal for a targeted employer/workplace workshop</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9"/>
          <p:cNvSpPr txBox="1">
            <a:spLocks noGrp="1"/>
          </p:cNvSpPr>
          <p:nvPr>
            <p:ph type="title"/>
          </p:nvPr>
        </p:nvSpPr>
        <p:spPr>
          <a:xfrm>
            <a:off x="644148" y="1013506"/>
            <a:ext cx="3202137" cy="483098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i="1"/>
              <a:t>Theme 1: </a:t>
            </a:r>
            <a:r>
              <a:rPr lang="en-US"/>
              <a:t>Forecast Question 5</a:t>
            </a:r>
            <a:endParaRPr/>
          </a:p>
        </p:txBody>
      </p:sp>
      <p:sp>
        <p:nvSpPr>
          <p:cNvPr id="365" name="Google Shape;365;p19"/>
          <p:cNvSpPr txBox="1">
            <a:spLocks noGrp="1"/>
          </p:cNvSpPr>
          <p:nvPr>
            <p:ph type="body" idx="1"/>
          </p:nvPr>
        </p:nvSpPr>
        <p:spPr>
          <a:xfrm>
            <a:off x="5588000" y="1013506"/>
            <a:ext cx="5994400" cy="4830989"/>
          </a:xfrm>
          <a:prstGeom prst="rect">
            <a:avLst/>
          </a:prstGeom>
          <a:noFill/>
          <a:ln>
            <a:noFill/>
          </a:ln>
        </p:spPr>
        <p:txBody>
          <a:bodyPr spcFirstLastPara="1" wrap="square" lIns="91425" tIns="45700" rIns="91425" bIns="45700" anchor="ctr" anchorCtr="0">
            <a:normAutofit fontScale="70000" lnSpcReduction="20000"/>
          </a:bodyPr>
          <a:lstStyle/>
          <a:p>
            <a:pPr marL="0" lvl="0" indent="0" algn="l" rtl="0">
              <a:lnSpc>
                <a:spcPct val="100000"/>
              </a:lnSpc>
              <a:spcBef>
                <a:spcPts val="0"/>
              </a:spcBef>
              <a:spcAft>
                <a:spcPts val="0"/>
              </a:spcAft>
              <a:buSzPct val="100000"/>
              <a:buNone/>
            </a:pPr>
            <a:r>
              <a:rPr lang="en-US"/>
              <a:t>How likely is it that the following will occur, by the year 2030, in the geographic region where you work?</a:t>
            </a:r>
            <a:endParaRPr/>
          </a:p>
          <a:p>
            <a:pPr marL="0" lvl="0" indent="0" algn="l" rtl="0">
              <a:lnSpc>
                <a:spcPct val="100000"/>
              </a:lnSpc>
              <a:spcBef>
                <a:spcPts val="1200"/>
              </a:spcBef>
              <a:spcAft>
                <a:spcPts val="0"/>
              </a:spcAft>
              <a:buSzPct val="100000"/>
              <a:buNone/>
            </a:pPr>
            <a:endParaRPr sz="3200"/>
          </a:p>
          <a:p>
            <a:pPr marL="0" lvl="0" indent="0" algn="l" rtl="0">
              <a:lnSpc>
                <a:spcPct val="100000"/>
              </a:lnSpc>
              <a:spcBef>
                <a:spcPts val="1200"/>
              </a:spcBef>
              <a:spcAft>
                <a:spcPts val="0"/>
              </a:spcAft>
              <a:buSzPct val="100000"/>
              <a:buNone/>
            </a:pPr>
            <a:r>
              <a:rPr lang="en-US" b="1"/>
              <a:t>Federal policy will require health plans and pharmacy benefit managers (PBMs) to publicly disclose prior authorization and denial rates for select therapies. </a:t>
            </a:r>
            <a:endParaRPr/>
          </a:p>
          <a:p>
            <a:pPr marL="0" lvl="0" indent="0" algn="l" rtl="0">
              <a:lnSpc>
                <a:spcPct val="100000"/>
              </a:lnSpc>
              <a:spcBef>
                <a:spcPts val="1200"/>
              </a:spcBef>
              <a:spcAft>
                <a:spcPts val="0"/>
              </a:spcAft>
              <a:buSzPct val="100000"/>
              <a:buNone/>
            </a:pPr>
            <a:endParaRPr sz="3200" b="1"/>
          </a:p>
          <a:p>
            <a:pPr marL="514350" lvl="0" indent="-529590" algn="l" rtl="0">
              <a:lnSpc>
                <a:spcPct val="100000"/>
              </a:lnSpc>
              <a:spcBef>
                <a:spcPts val="1200"/>
              </a:spcBef>
              <a:spcAft>
                <a:spcPts val="0"/>
              </a:spcAft>
              <a:buSzPct val="100000"/>
              <a:buFont typeface="Arial"/>
              <a:buAutoNum type="alphaUcPeriod"/>
            </a:pPr>
            <a:r>
              <a:rPr lang="en-US" sz="3200"/>
              <a:t>Very Likely</a:t>
            </a:r>
            <a:endParaRPr/>
          </a:p>
          <a:p>
            <a:pPr marL="514350" lvl="0" indent="-529590" algn="l" rtl="0">
              <a:lnSpc>
                <a:spcPct val="100000"/>
              </a:lnSpc>
              <a:spcBef>
                <a:spcPts val="1200"/>
              </a:spcBef>
              <a:spcAft>
                <a:spcPts val="0"/>
              </a:spcAft>
              <a:buSzPct val="100000"/>
              <a:buFont typeface="Arial"/>
              <a:buAutoNum type="alphaUcPeriod"/>
            </a:pPr>
            <a:r>
              <a:rPr lang="en-US" sz="3200"/>
              <a:t>Somewhat Likely</a:t>
            </a:r>
            <a:endParaRPr/>
          </a:p>
          <a:p>
            <a:pPr marL="514350" lvl="0" indent="-529590" algn="l" rtl="0">
              <a:lnSpc>
                <a:spcPct val="100000"/>
              </a:lnSpc>
              <a:spcBef>
                <a:spcPts val="1200"/>
              </a:spcBef>
              <a:spcAft>
                <a:spcPts val="0"/>
              </a:spcAft>
              <a:buSzPct val="100000"/>
              <a:buFont typeface="Arial"/>
              <a:buAutoNum type="alphaUcPeriod"/>
            </a:pPr>
            <a:r>
              <a:rPr lang="en-US" sz="3200"/>
              <a:t>Somewhat Unlikely</a:t>
            </a:r>
            <a:endParaRPr/>
          </a:p>
          <a:p>
            <a:pPr marL="514350" lvl="0" indent="-529590" algn="l" rtl="0">
              <a:lnSpc>
                <a:spcPct val="100000"/>
              </a:lnSpc>
              <a:spcBef>
                <a:spcPts val="1200"/>
              </a:spcBef>
              <a:spcAft>
                <a:spcPts val="0"/>
              </a:spcAft>
              <a:buSzPct val="100000"/>
              <a:buFont typeface="Arial"/>
              <a:buAutoNum type="alphaUcPeriod"/>
            </a:pPr>
            <a:r>
              <a:rPr lang="en-US" sz="3200"/>
              <a:t>Very Unlikely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2"/>
          <p:cNvSpPr txBox="1">
            <a:spLocks noGrp="1"/>
          </p:cNvSpPr>
          <p:nvPr>
            <p:ph type="title"/>
          </p:nvPr>
        </p:nvSpPr>
        <p:spPr>
          <a:xfrm>
            <a:off x="818321"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Forecast Response</a:t>
            </a:r>
            <a:endParaRPr/>
          </a:p>
        </p:txBody>
      </p:sp>
      <p:pic>
        <p:nvPicPr>
          <p:cNvPr id="371" name="Google Shape;371;p22"/>
          <p:cNvPicPr preferRelativeResize="0"/>
          <p:nvPr/>
        </p:nvPicPr>
        <p:blipFill rotWithShape="1">
          <a:blip r:embed="rId3">
            <a:alphaModFix/>
          </a:blip>
          <a:srcRect/>
          <a:stretch/>
        </p:blipFill>
        <p:spPr>
          <a:xfrm>
            <a:off x="2266121" y="4585005"/>
            <a:ext cx="7620000" cy="609600"/>
          </a:xfrm>
          <a:prstGeom prst="rect">
            <a:avLst/>
          </a:prstGeom>
          <a:noFill/>
          <a:ln>
            <a:noFill/>
          </a:ln>
        </p:spPr>
      </p:pic>
      <p:pic>
        <p:nvPicPr>
          <p:cNvPr id="372" name="Google Shape;372;p22"/>
          <p:cNvPicPr preferRelativeResize="0"/>
          <p:nvPr/>
        </p:nvPicPr>
        <p:blipFill>
          <a:blip r:embed="rId4">
            <a:alphaModFix/>
          </a:blip>
          <a:stretch>
            <a:fillRect/>
          </a:stretch>
        </p:blipFill>
        <p:spPr>
          <a:xfrm>
            <a:off x="152400" y="1843088"/>
            <a:ext cx="11887200" cy="217994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6"/>
          <p:cNvSpPr txBox="1">
            <a:spLocks noGrp="1"/>
          </p:cNvSpPr>
          <p:nvPr>
            <p:ph type="title"/>
          </p:nvPr>
        </p:nvSpPr>
        <p:spPr>
          <a:xfrm>
            <a:off x="644148" y="1013506"/>
            <a:ext cx="3202137" cy="483098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i="1"/>
              <a:t>Theme 1: </a:t>
            </a:r>
            <a:r>
              <a:rPr lang="en-US"/>
              <a:t>Forecast Question 6</a:t>
            </a:r>
            <a:endParaRPr/>
          </a:p>
        </p:txBody>
      </p:sp>
      <p:sp>
        <p:nvSpPr>
          <p:cNvPr id="378" name="Google Shape;378;p26"/>
          <p:cNvSpPr txBox="1">
            <a:spLocks noGrp="1"/>
          </p:cNvSpPr>
          <p:nvPr>
            <p:ph type="body" idx="1"/>
          </p:nvPr>
        </p:nvSpPr>
        <p:spPr>
          <a:xfrm>
            <a:off x="5588000" y="1013506"/>
            <a:ext cx="5994400" cy="4830989"/>
          </a:xfrm>
          <a:prstGeom prst="rect">
            <a:avLst/>
          </a:prstGeom>
          <a:noFill/>
          <a:ln>
            <a:noFill/>
          </a:ln>
        </p:spPr>
        <p:txBody>
          <a:bodyPr spcFirstLastPara="1" wrap="square" lIns="91425" tIns="45700" rIns="91425" bIns="45700" anchor="ctr" anchorCtr="0">
            <a:normAutofit fontScale="70000" lnSpcReduction="20000"/>
          </a:bodyPr>
          <a:lstStyle/>
          <a:p>
            <a:pPr marL="0" lvl="0" indent="0" algn="l" rtl="0">
              <a:lnSpc>
                <a:spcPct val="100000"/>
              </a:lnSpc>
              <a:spcBef>
                <a:spcPts val="0"/>
              </a:spcBef>
              <a:spcAft>
                <a:spcPts val="0"/>
              </a:spcAft>
              <a:buSzPct val="100000"/>
              <a:buNone/>
            </a:pPr>
            <a:r>
              <a:rPr lang="en-US"/>
              <a:t>How likely is it that the following will occur, by the year 2030, in the geographic region where you work?</a:t>
            </a:r>
            <a:endParaRPr/>
          </a:p>
          <a:p>
            <a:pPr marL="0" lvl="0" indent="0" algn="l" rtl="0">
              <a:lnSpc>
                <a:spcPct val="100000"/>
              </a:lnSpc>
              <a:spcBef>
                <a:spcPts val="1200"/>
              </a:spcBef>
              <a:spcAft>
                <a:spcPts val="0"/>
              </a:spcAft>
              <a:buSzPct val="100000"/>
              <a:buNone/>
            </a:pPr>
            <a:endParaRPr/>
          </a:p>
          <a:p>
            <a:pPr marL="0" lvl="0" indent="0" algn="l" rtl="0">
              <a:lnSpc>
                <a:spcPct val="100000"/>
              </a:lnSpc>
              <a:spcBef>
                <a:spcPts val="1200"/>
              </a:spcBef>
              <a:spcAft>
                <a:spcPts val="0"/>
              </a:spcAft>
              <a:buSzPct val="100000"/>
              <a:buNone/>
            </a:pPr>
            <a:r>
              <a:rPr lang="en-US" b="1"/>
              <a:t>Growing personal healthcare debt will drive increased consumer support for a single‑payer health system, shifting from below 50% currently to a strong majority.</a:t>
            </a:r>
            <a:endParaRPr/>
          </a:p>
          <a:p>
            <a:pPr marL="0" lvl="0" indent="0" algn="l" rtl="0">
              <a:lnSpc>
                <a:spcPct val="100000"/>
              </a:lnSpc>
              <a:spcBef>
                <a:spcPts val="1200"/>
              </a:spcBef>
              <a:spcAft>
                <a:spcPts val="0"/>
              </a:spcAft>
              <a:buSzPct val="100000"/>
              <a:buNone/>
            </a:pPr>
            <a:endParaRPr b="1"/>
          </a:p>
          <a:p>
            <a:pPr marL="514350" lvl="0" indent="-499110" algn="l" rtl="0">
              <a:lnSpc>
                <a:spcPct val="100000"/>
              </a:lnSpc>
              <a:spcBef>
                <a:spcPts val="1200"/>
              </a:spcBef>
              <a:spcAft>
                <a:spcPts val="0"/>
              </a:spcAft>
              <a:buSzPct val="100000"/>
              <a:buFont typeface="Arial"/>
              <a:buAutoNum type="alphaUcPeriod"/>
            </a:pPr>
            <a:r>
              <a:rPr lang="en-US"/>
              <a:t>Very Likely</a:t>
            </a:r>
            <a:endParaRPr/>
          </a:p>
          <a:p>
            <a:pPr marL="514350" lvl="0" indent="-499110" algn="l" rtl="0">
              <a:lnSpc>
                <a:spcPct val="100000"/>
              </a:lnSpc>
              <a:spcBef>
                <a:spcPts val="1200"/>
              </a:spcBef>
              <a:spcAft>
                <a:spcPts val="0"/>
              </a:spcAft>
              <a:buSzPct val="100000"/>
              <a:buFont typeface="Arial"/>
              <a:buAutoNum type="alphaUcPeriod"/>
            </a:pPr>
            <a:r>
              <a:rPr lang="en-US"/>
              <a:t>Somewhat Likely</a:t>
            </a:r>
            <a:endParaRPr/>
          </a:p>
          <a:p>
            <a:pPr marL="514350" lvl="0" indent="-499110" algn="l" rtl="0">
              <a:lnSpc>
                <a:spcPct val="100000"/>
              </a:lnSpc>
              <a:spcBef>
                <a:spcPts val="1200"/>
              </a:spcBef>
              <a:spcAft>
                <a:spcPts val="0"/>
              </a:spcAft>
              <a:buSzPct val="100000"/>
              <a:buFont typeface="Arial"/>
              <a:buAutoNum type="alphaUcPeriod"/>
            </a:pPr>
            <a:r>
              <a:rPr lang="en-US"/>
              <a:t>Somewhat Unlikely</a:t>
            </a:r>
            <a:endParaRPr/>
          </a:p>
          <a:p>
            <a:pPr marL="514350" lvl="0" indent="-499110" algn="l" rtl="0">
              <a:lnSpc>
                <a:spcPct val="100000"/>
              </a:lnSpc>
              <a:spcBef>
                <a:spcPts val="1200"/>
              </a:spcBef>
              <a:spcAft>
                <a:spcPts val="0"/>
              </a:spcAft>
              <a:buSzPct val="100000"/>
              <a:buFont typeface="Arial"/>
              <a:buAutoNum type="alphaUcPeriod"/>
            </a:pPr>
            <a:r>
              <a:rPr lang="en-US"/>
              <a:t>Very Unlikely</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7"/>
          <p:cNvSpPr txBox="1">
            <a:spLocks noGrp="1"/>
          </p:cNvSpPr>
          <p:nvPr>
            <p:ph type="title"/>
          </p:nvPr>
        </p:nvSpPr>
        <p:spPr>
          <a:xfrm>
            <a:off x="818321"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Patient Access &amp; Affordable Care</a:t>
            </a:r>
            <a:endParaRPr/>
          </a:p>
        </p:txBody>
      </p:sp>
      <p:sp>
        <p:nvSpPr>
          <p:cNvPr id="384" name="Google Shape;384;p27"/>
          <p:cNvSpPr txBox="1">
            <a:spLocks noGrp="1"/>
          </p:cNvSpPr>
          <p:nvPr>
            <p:ph type="body" idx="1"/>
          </p:nvPr>
        </p:nvSpPr>
        <p:spPr>
          <a:xfrm>
            <a:off x="818321" y="1825625"/>
            <a:ext cx="10515600" cy="4351338"/>
          </a:xfrm>
          <a:prstGeom prst="rect">
            <a:avLst/>
          </a:prstGeom>
          <a:noFill/>
          <a:ln>
            <a:noFill/>
          </a:ln>
        </p:spPr>
        <p:txBody>
          <a:bodyPr spcFirstLastPara="1" wrap="square" lIns="91425" tIns="45700" rIns="91425" bIns="45700" anchor="t" anchorCtr="0">
            <a:normAutofit/>
          </a:bodyPr>
          <a:lstStyle/>
          <a:p>
            <a:pPr lvl="0" algn="l" rtl="0">
              <a:lnSpc>
                <a:spcPct val="90000"/>
              </a:lnSpc>
              <a:spcBef>
                <a:spcPts val="0"/>
              </a:spcBef>
              <a:spcAft>
                <a:spcPts val="0"/>
              </a:spcAft>
              <a:buSzPts val="2800"/>
            </a:pPr>
            <a:r>
              <a:rPr lang="en-US"/>
              <a:t>The prior authorization (PA) process remains one of the most frustrating elements of health insurance coverage for both patients and providers.</a:t>
            </a:r>
            <a:endParaRPr/>
          </a:p>
          <a:p>
            <a:pPr marL="736600" lvl="1" indent="-342900" algn="l" rtl="0">
              <a:lnSpc>
                <a:spcPct val="90000"/>
              </a:lnSpc>
              <a:spcBef>
                <a:spcPts val="0"/>
              </a:spcBef>
              <a:spcAft>
                <a:spcPts val="0"/>
              </a:spcAft>
              <a:buSzPts val="2800"/>
            </a:pPr>
            <a:r>
              <a:rPr lang="en-US"/>
              <a:t>These requirements cause delays or denials in accessing prescribed diagnostic tests, treatments, and procedures. </a:t>
            </a:r>
            <a:endParaRPr/>
          </a:p>
          <a:p>
            <a:pPr marL="736600" lvl="1" indent="-342900" algn="l" rtl="0">
              <a:lnSpc>
                <a:spcPct val="90000"/>
              </a:lnSpc>
              <a:spcBef>
                <a:spcPts val="0"/>
              </a:spcBef>
              <a:spcAft>
                <a:spcPts val="0"/>
              </a:spcAft>
              <a:buSzPts val="2800"/>
            </a:pPr>
            <a:r>
              <a:rPr lang="en-US"/>
              <a:t>Leads to worsened health outcomes and increased emotional and financial stress for patients.</a:t>
            </a:r>
            <a:endParaRPr/>
          </a:p>
          <a:p>
            <a:pPr lvl="0" algn="l" rtl="0">
              <a:lnSpc>
                <a:spcPct val="90000"/>
              </a:lnSpc>
              <a:spcBef>
                <a:spcPts val="0"/>
              </a:spcBef>
              <a:spcAft>
                <a:spcPts val="0"/>
              </a:spcAft>
              <a:buSzPts val="1800"/>
            </a:pPr>
            <a:r>
              <a:rPr lang="en-US"/>
              <a:t>Increased patient healthcare cost burden will likely accelerate public calls to reduce patient healthcare costs.</a:t>
            </a:r>
            <a:endParaRPr/>
          </a:p>
          <a:p>
            <a:pPr lvl="1" algn="l" rtl="0">
              <a:lnSpc>
                <a:spcPct val="90000"/>
              </a:lnSpc>
              <a:spcBef>
                <a:spcPts val="0"/>
              </a:spcBef>
              <a:spcAft>
                <a:spcPts val="0"/>
              </a:spcAft>
              <a:buSzPts val="1800"/>
            </a:pPr>
            <a:r>
              <a:rPr lang="en-US"/>
              <a:t>Most panelists think it is unlikely that growing personal healthcare debt will result in support for a single-payer health system from a majority of consumers.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3bb832f9e06_0_35"/>
          <p:cNvSpPr txBox="1">
            <a:spLocks noGrp="1"/>
          </p:cNvSpPr>
          <p:nvPr>
            <p:ph type="title"/>
          </p:nvPr>
        </p:nvSpPr>
        <p:spPr>
          <a:xfrm>
            <a:off x="818321"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Patient Access &amp; Affordable Care</a:t>
            </a:r>
            <a:endParaRPr/>
          </a:p>
        </p:txBody>
      </p:sp>
      <p:sp>
        <p:nvSpPr>
          <p:cNvPr id="390" name="Google Shape;390;g3bb832f9e06_0_35"/>
          <p:cNvSpPr txBox="1">
            <a:spLocks noGrp="1"/>
          </p:cNvSpPr>
          <p:nvPr>
            <p:ph type="body" idx="1"/>
          </p:nvPr>
        </p:nvSpPr>
        <p:spPr>
          <a:xfrm>
            <a:off x="818321" y="1825625"/>
            <a:ext cx="10515600" cy="4351200"/>
          </a:xfrm>
          <a:prstGeom prst="rect">
            <a:avLst/>
          </a:prstGeom>
          <a:noFill/>
          <a:ln>
            <a:noFill/>
          </a:ln>
        </p:spPr>
        <p:txBody>
          <a:bodyPr spcFirstLastPara="1" wrap="square" lIns="91425" tIns="45700" rIns="91425" bIns="45700" anchor="t" anchorCtr="0">
            <a:normAutofit/>
          </a:bodyPr>
          <a:lstStyle/>
          <a:p>
            <a:pPr lvl="0" algn="l" rtl="0">
              <a:lnSpc>
                <a:spcPct val="90000"/>
              </a:lnSpc>
              <a:spcBef>
                <a:spcPts val="0"/>
              </a:spcBef>
              <a:spcAft>
                <a:spcPts val="0"/>
              </a:spcAft>
              <a:buSzPts val="1800"/>
            </a:pPr>
            <a:r>
              <a:rPr lang="en-US"/>
              <a:t>Providers cite administrative complexity of PAs as a significant barrier to delivering timely, effective care.</a:t>
            </a:r>
            <a:endParaRPr/>
          </a:p>
          <a:p>
            <a:pPr lvl="0" algn="l" rtl="0">
              <a:lnSpc>
                <a:spcPct val="90000"/>
              </a:lnSpc>
              <a:spcBef>
                <a:spcPts val="0"/>
              </a:spcBef>
              <a:spcAft>
                <a:spcPts val="0"/>
              </a:spcAft>
              <a:buSzPts val="1800"/>
            </a:pPr>
            <a:r>
              <a:rPr lang="en-US"/>
              <a:t>Panelists anticipate increased transparency for PA practices and denial rates </a:t>
            </a:r>
            <a:endParaRPr/>
          </a:p>
          <a:p>
            <a:pPr lvl="1" algn="l" rtl="0">
              <a:lnSpc>
                <a:spcPct val="90000"/>
              </a:lnSpc>
              <a:spcBef>
                <a:spcPts val="0"/>
              </a:spcBef>
              <a:spcAft>
                <a:spcPts val="0"/>
              </a:spcAft>
              <a:buSzPts val="1800"/>
            </a:pPr>
            <a:r>
              <a:rPr lang="en-US"/>
              <a:t>57% indicated it is somewhat or very likely that federal policy will require health plans and PBMs to publicly disclose prior authorization and denial rates for select therapies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8"/>
          <p:cNvSpPr txBox="1">
            <a:spLocks noGrp="1"/>
          </p:cNvSpPr>
          <p:nvPr>
            <p:ph type="title"/>
          </p:nvPr>
        </p:nvSpPr>
        <p:spPr>
          <a:xfrm>
            <a:off x="818321"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Forecast Response</a:t>
            </a:r>
            <a:endParaRPr/>
          </a:p>
        </p:txBody>
      </p:sp>
      <p:pic>
        <p:nvPicPr>
          <p:cNvPr id="396" name="Google Shape;396;p28"/>
          <p:cNvPicPr preferRelativeResize="0"/>
          <p:nvPr/>
        </p:nvPicPr>
        <p:blipFill rotWithShape="1">
          <a:blip r:embed="rId3">
            <a:alphaModFix/>
          </a:blip>
          <a:srcRect/>
          <a:stretch/>
        </p:blipFill>
        <p:spPr>
          <a:xfrm>
            <a:off x="2266121" y="4313502"/>
            <a:ext cx="7620000" cy="609600"/>
          </a:xfrm>
          <a:prstGeom prst="rect">
            <a:avLst/>
          </a:prstGeom>
          <a:noFill/>
          <a:ln>
            <a:noFill/>
          </a:ln>
        </p:spPr>
      </p:pic>
      <p:pic>
        <p:nvPicPr>
          <p:cNvPr id="397" name="Google Shape;397;p28"/>
          <p:cNvPicPr preferRelativeResize="0"/>
          <p:nvPr/>
        </p:nvPicPr>
        <p:blipFill>
          <a:blip r:embed="rId4">
            <a:alphaModFix/>
          </a:blip>
          <a:stretch>
            <a:fillRect/>
          </a:stretch>
        </p:blipFill>
        <p:spPr>
          <a:xfrm>
            <a:off x="152400" y="1843088"/>
            <a:ext cx="11887200" cy="220896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3bb832f9e06_0_126"/>
          <p:cNvSpPr txBox="1">
            <a:spLocks noGrp="1"/>
          </p:cNvSpPr>
          <p:nvPr>
            <p:ph type="title"/>
          </p:nvPr>
        </p:nvSpPr>
        <p:spPr>
          <a:xfrm>
            <a:off x="568729" y="112925"/>
            <a:ext cx="6585000" cy="1360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sz="3600"/>
              <a:t>Strategic Recommendations for Practice Leaders</a:t>
            </a:r>
            <a:endParaRPr/>
          </a:p>
        </p:txBody>
      </p:sp>
      <p:pic>
        <p:nvPicPr>
          <p:cNvPr id="404" name="Google Shape;404;g3bb832f9e06_0_126" descr="A top view of chrome balls"/>
          <p:cNvPicPr preferRelativeResize="0"/>
          <p:nvPr/>
        </p:nvPicPr>
        <p:blipFill rotWithShape="1">
          <a:blip r:embed="rId3">
            <a:alphaModFix/>
          </a:blip>
          <a:srcRect l="321" r="56776"/>
          <a:stretch/>
        </p:blipFill>
        <p:spPr>
          <a:xfrm>
            <a:off x="8282763" y="10"/>
            <a:ext cx="4453520" cy="6858000"/>
          </a:xfrm>
          <a:custGeom>
            <a:avLst/>
            <a:gdLst/>
            <a:ahLst/>
            <a:cxnLst/>
            <a:rect l="l" t="t" r="r" b="b"/>
            <a:pathLst>
              <a:path w="5075237" h="6858000" extrusionOk="0">
                <a:moveTo>
                  <a:pt x="1033963" y="0"/>
                </a:moveTo>
                <a:lnTo>
                  <a:pt x="5075237" y="0"/>
                </a:lnTo>
                <a:lnTo>
                  <a:pt x="5075237" y="6858000"/>
                </a:lnTo>
                <a:lnTo>
                  <a:pt x="1114496" y="6858000"/>
                </a:lnTo>
                <a:lnTo>
                  <a:pt x="1026237" y="6733886"/>
                </a:lnTo>
                <a:cubicBezTo>
                  <a:pt x="431991" y="5854288"/>
                  <a:pt x="64399" y="4808981"/>
                  <a:pt x="7261" y="3681766"/>
                </a:cubicBezTo>
                <a:lnTo>
                  <a:pt x="0" y="3394641"/>
                </a:lnTo>
                <a:lnTo>
                  <a:pt x="0" y="3350111"/>
                </a:lnTo>
                <a:lnTo>
                  <a:pt x="7261" y="3062986"/>
                </a:lnTo>
                <a:cubicBezTo>
                  <a:pt x="64399" y="1935772"/>
                  <a:pt x="431991" y="890465"/>
                  <a:pt x="1026237" y="10866"/>
                </a:cubicBezTo>
                <a:close/>
              </a:path>
            </a:pathLst>
          </a:custGeom>
          <a:noFill/>
          <a:ln>
            <a:noFill/>
          </a:ln>
        </p:spPr>
      </p:pic>
      <p:sp>
        <p:nvSpPr>
          <p:cNvPr id="405" name="Google Shape;405;g3bb832f9e06_0_126"/>
          <p:cNvSpPr txBox="1">
            <a:spLocks noGrp="1"/>
          </p:cNvSpPr>
          <p:nvPr>
            <p:ph type="body" idx="1"/>
          </p:nvPr>
        </p:nvSpPr>
        <p:spPr>
          <a:xfrm>
            <a:off x="300800" y="1539249"/>
            <a:ext cx="7355700" cy="4545900"/>
          </a:xfrm>
          <a:prstGeom prst="rect">
            <a:avLst/>
          </a:prstGeom>
          <a:noFill/>
          <a:ln>
            <a:noFill/>
          </a:ln>
        </p:spPr>
        <p:txBody>
          <a:bodyPr spcFirstLastPara="1" wrap="square" lIns="91425" tIns="45700" rIns="91425" bIns="45700" anchor="t" anchorCtr="0">
            <a:noAutofit/>
          </a:bodyPr>
          <a:lstStyle/>
          <a:p>
            <a:pPr marL="457200" marR="0" lvl="0" indent="-463550" algn="l" rtl="0">
              <a:lnSpc>
                <a:spcPct val="90000"/>
              </a:lnSpc>
              <a:spcBef>
                <a:spcPts val="1000"/>
              </a:spcBef>
              <a:spcAft>
                <a:spcPts val="0"/>
              </a:spcAft>
              <a:buSzPts val="1530"/>
              <a:buAutoNum type="arabicPeriod"/>
            </a:pPr>
            <a:r>
              <a:rPr lang="en-US" sz="1530"/>
              <a:t>Pharmacy leaders should determine state and federal policy priorities impacting medication use and create an advocacy agenda that aligns with the organization’s mission and core values.</a:t>
            </a:r>
            <a:endParaRPr sz="1530"/>
          </a:p>
          <a:p>
            <a:pPr marL="457200" marR="0" lvl="0" indent="-463550" algn="l" rtl="0">
              <a:lnSpc>
                <a:spcPct val="90000"/>
              </a:lnSpc>
              <a:spcBef>
                <a:spcPts val="1000"/>
              </a:spcBef>
              <a:spcAft>
                <a:spcPts val="0"/>
              </a:spcAft>
              <a:buSzPts val="1530"/>
              <a:buAutoNum type="arabicPeriod"/>
            </a:pPr>
            <a:r>
              <a:rPr lang="en-US" sz="1530"/>
              <a:t>Pharmacy leaders must identify key areas of vulnerability within their institutions, model the financial impact of policy changes on medication and therapeutic interventions given their patient populations and payer mix, and implement proactive strategies to mitigate financial and operational risk.</a:t>
            </a:r>
            <a:endParaRPr sz="1530"/>
          </a:p>
          <a:p>
            <a:pPr marL="457200" marR="0" lvl="0" indent="-463550" algn="l" rtl="0">
              <a:lnSpc>
                <a:spcPct val="90000"/>
              </a:lnSpc>
              <a:spcBef>
                <a:spcPts val="1000"/>
              </a:spcBef>
              <a:spcAft>
                <a:spcPts val="0"/>
              </a:spcAft>
              <a:buSzPts val="1530"/>
              <a:buAutoNum type="arabicPeriod"/>
            </a:pPr>
            <a:r>
              <a:rPr lang="en-US" sz="1530"/>
              <a:t>Pharmacy leaders should regularly meet with health-system and state hospital association government relations staff to determine the potential impact of state and federal policy changes related to medication use.</a:t>
            </a:r>
            <a:endParaRPr sz="1530"/>
          </a:p>
          <a:p>
            <a:pPr marL="457200" marR="0" lvl="0" indent="-463550" algn="l" rtl="0">
              <a:lnSpc>
                <a:spcPct val="90000"/>
              </a:lnSpc>
              <a:spcBef>
                <a:spcPts val="1000"/>
              </a:spcBef>
              <a:spcAft>
                <a:spcPts val="0"/>
              </a:spcAft>
              <a:buSzPts val="1530"/>
              <a:buAutoNum type="arabicPeriod"/>
            </a:pPr>
            <a:r>
              <a:rPr lang="en-US" sz="1530"/>
              <a:t>Pharmacy leaders should engage with executive leadership to develop a strategy that supports medication affordability and access and ensures the pharmacy perspective is represented in the organizational response to evolving healthcare policies.</a:t>
            </a:r>
            <a:endParaRPr sz="1530"/>
          </a:p>
          <a:p>
            <a:pPr marL="457200" marR="0" lvl="0" indent="-463550" algn="l" rtl="0">
              <a:lnSpc>
                <a:spcPct val="90000"/>
              </a:lnSpc>
              <a:spcBef>
                <a:spcPts val="1000"/>
              </a:spcBef>
              <a:spcAft>
                <a:spcPts val="0"/>
              </a:spcAft>
              <a:buSzPts val="1530"/>
              <a:buAutoNum type="arabicPeriod"/>
            </a:pPr>
            <a:r>
              <a:rPr lang="en-US" sz="1530"/>
              <a:t>Health-system leaders should seek innovative solutions to maintain financial health in response to the shifting payment and regulatory environment. For example, restructuring delivery of infusion services or bringing select PBM functions in-house may present opportunities for pharmacy leaders to shape care decisions and influence organizational strategy.</a:t>
            </a:r>
            <a:endParaRPr sz="1530"/>
          </a:p>
          <a:p>
            <a:pPr marL="457200" marR="0" lvl="0" indent="-463550" algn="l" rtl="0">
              <a:lnSpc>
                <a:spcPct val="90000"/>
              </a:lnSpc>
              <a:spcBef>
                <a:spcPts val="1000"/>
              </a:spcBef>
              <a:spcAft>
                <a:spcPts val="0"/>
              </a:spcAft>
              <a:buSzPts val="1530"/>
              <a:buAutoNum type="arabicPeriod"/>
            </a:pPr>
            <a:endParaRPr sz="153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0"/>
          <p:cNvSpPr txBox="1">
            <a:spLocks noGrp="1"/>
          </p:cNvSpPr>
          <p:nvPr>
            <p:ph type="title"/>
          </p:nvPr>
        </p:nvSpPr>
        <p:spPr>
          <a:xfrm>
            <a:off x="1010100" y="3505600"/>
            <a:ext cx="10171800" cy="17304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1"/>
              </a:buClr>
              <a:buSzPct val="100000"/>
              <a:buFont typeface="Arial"/>
              <a:buNone/>
            </a:pPr>
            <a:r>
              <a:rPr lang="en-US"/>
              <a:t>Theme 2: </a:t>
            </a:r>
            <a:br>
              <a:rPr lang="en-US"/>
            </a:br>
            <a:r>
              <a:rPr lang="en-US" sz="4900" i="1">
                <a:solidFill>
                  <a:schemeClr val="accent4"/>
                </a:solidFill>
                <a:effectLst>
                  <a:outerShdw blurRad="38100" dist="38100" dir="2700000" algn="tl">
                    <a:srgbClr val="000000">
                      <a:alpha val="43137"/>
                    </a:srgbClr>
                  </a:outerShdw>
                </a:effectLst>
              </a:rPr>
              <a:t>Stabilizing the Pharmaceutical Supply Chain</a:t>
            </a:r>
            <a:endParaRPr i="1">
              <a:solidFill>
                <a:schemeClr val="accent4"/>
              </a:solidFill>
              <a:effectLst>
                <a:outerShdw blurRad="38100" dist="38100" dir="2700000" algn="tl">
                  <a:srgbClr val="000000">
                    <a:alpha val="43137"/>
                  </a:srgbClr>
                </a:outerShdw>
              </a:effectLst>
            </a:endParaRPr>
          </a:p>
        </p:txBody>
      </p:sp>
      <p:sp>
        <p:nvSpPr>
          <p:cNvPr id="411" name="Google Shape;411;p30"/>
          <p:cNvSpPr txBox="1">
            <a:spLocks noGrp="1"/>
          </p:cNvSpPr>
          <p:nvPr>
            <p:ph type="body" idx="1"/>
          </p:nvPr>
        </p:nvSpPr>
        <p:spPr>
          <a:xfrm>
            <a:off x="1254368" y="5573486"/>
            <a:ext cx="9659817" cy="86201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31"/>
          <p:cNvSpPr txBox="1">
            <a:spLocks noGrp="1"/>
          </p:cNvSpPr>
          <p:nvPr>
            <p:ph type="title"/>
          </p:nvPr>
        </p:nvSpPr>
        <p:spPr>
          <a:xfrm>
            <a:off x="818321"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Pharmaceutical Supply Chains</a:t>
            </a:r>
            <a:endParaRPr/>
          </a:p>
        </p:txBody>
      </p:sp>
      <p:sp>
        <p:nvSpPr>
          <p:cNvPr id="417" name="Google Shape;417;p31"/>
          <p:cNvSpPr txBox="1">
            <a:spLocks noGrp="1"/>
          </p:cNvSpPr>
          <p:nvPr>
            <p:ph type="body" idx="1"/>
          </p:nvPr>
        </p:nvSpPr>
        <p:spPr>
          <a:xfrm>
            <a:off x="818321"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lvl="0" algn="l" rtl="0">
              <a:lnSpc>
                <a:spcPct val="90000"/>
              </a:lnSpc>
              <a:spcBef>
                <a:spcPts val="0"/>
              </a:spcBef>
              <a:spcAft>
                <a:spcPts val="0"/>
              </a:spcAft>
              <a:buSzPts val="2800"/>
            </a:pPr>
            <a:r>
              <a:rPr lang="en-US"/>
              <a:t>Pharmacists and pharmacy technicians continue to diligently manage a pharmaceutical supply chain (PSC) impacted by a variety of manufacturing issues, disruptions such as natural disasters, and other upstream factors</a:t>
            </a:r>
            <a:endParaRPr/>
          </a:p>
          <a:p>
            <a:pPr lvl="0" algn="l" rtl="0">
              <a:lnSpc>
                <a:spcPct val="90000"/>
              </a:lnSpc>
              <a:spcBef>
                <a:spcPts val="1000"/>
              </a:spcBef>
              <a:spcAft>
                <a:spcPts val="0"/>
              </a:spcAft>
              <a:buSzPts val="2800"/>
            </a:pPr>
            <a:r>
              <a:rPr lang="en-US"/>
              <a:t>This is further complicated by interactions among stakeholders of the PSC such as:</a:t>
            </a:r>
            <a:endParaRPr/>
          </a:p>
          <a:p>
            <a:pPr lvl="1" algn="l" rtl="0">
              <a:lnSpc>
                <a:spcPct val="90000"/>
              </a:lnSpc>
              <a:spcBef>
                <a:spcPts val="1000"/>
              </a:spcBef>
              <a:spcAft>
                <a:spcPts val="0"/>
              </a:spcAft>
              <a:buSzPts val="1800"/>
            </a:pPr>
            <a:r>
              <a:rPr lang="en-US"/>
              <a:t>Federal government</a:t>
            </a:r>
            <a:endParaRPr/>
          </a:p>
          <a:p>
            <a:pPr lvl="1" algn="l" rtl="0">
              <a:lnSpc>
                <a:spcPct val="90000"/>
              </a:lnSpc>
              <a:spcBef>
                <a:spcPts val="1000"/>
              </a:spcBef>
              <a:spcAft>
                <a:spcPts val="0"/>
              </a:spcAft>
              <a:buSzPts val="1800"/>
            </a:pPr>
            <a:r>
              <a:rPr lang="en-US"/>
              <a:t>Manufacturers</a:t>
            </a:r>
            <a:endParaRPr/>
          </a:p>
          <a:p>
            <a:pPr lvl="1" algn="l" rtl="0">
              <a:lnSpc>
                <a:spcPct val="90000"/>
              </a:lnSpc>
              <a:spcBef>
                <a:spcPts val="1000"/>
              </a:spcBef>
              <a:spcAft>
                <a:spcPts val="0"/>
              </a:spcAft>
              <a:buSzPts val="1800"/>
            </a:pPr>
            <a:r>
              <a:rPr lang="en-US"/>
              <a:t>Group purchasing organizations (GPOs)</a:t>
            </a:r>
            <a:endParaRPr/>
          </a:p>
          <a:p>
            <a:pPr lvl="1" algn="l" rtl="0">
              <a:lnSpc>
                <a:spcPct val="90000"/>
              </a:lnSpc>
              <a:spcBef>
                <a:spcPts val="1000"/>
              </a:spcBef>
              <a:spcAft>
                <a:spcPts val="0"/>
              </a:spcAft>
              <a:buSzPts val="1800"/>
            </a:pPr>
            <a:r>
              <a:rPr lang="en-US"/>
              <a:t>Wholesalers</a:t>
            </a:r>
            <a:endParaRPr/>
          </a:p>
          <a:p>
            <a:pPr lvl="1" algn="l" rtl="0">
              <a:lnSpc>
                <a:spcPct val="90000"/>
              </a:lnSpc>
              <a:spcBef>
                <a:spcPts val="1000"/>
              </a:spcBef>
              <a:spcAft>
                <a:spcPts val="0"/>
              </a:spcAft>
              <a:buSzPts val="1800"/>
            </a:pPr>
            <a:r>
              <a:rPr lang="en-US"/>
              <a:t>Providers</a:t>
            </a:r>
            <a:endParaRPr/>
          </a:p>
          <a:p>
            <a:pPr lvl="1" algn="l" rtl="0">
              <a:lnSpc>
                <a:spcPct val="90000"/>
              </a:lnSpc>
              <a:spcBef>
                <a:spcPts val="1000"/>
              </a:spcBef>
              <a:spcAft>
                <a:spcPts val="0"/>
              </a:spcAft>
              <a:buSzPts val="1800"/>
            </a:pPr>
            <a:r>
              <a:rPr lang="en-US"/>
              <a:t>Patients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2"/>
          <p:cNvSpPr txBox="1">
            <a:spLocks noGrp="1"/>
          </p:cNvSpPr>
          <p:nvPr>
            <p:ph type="title"/>
          </p:nvPr>
        </p:nvSpPr>
        <p:spPr>
          <a:xfrm>
            <a:off x="818321"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Data, Transparency, and Drug Manufacturing</a:t>
            </a:r>
            <a:endParaRPr/>
          </a:p>
        </p:txBody>
      </p:sp>
      <p:sp>
        <p:nvSpPr>
          <p:cNvPr id="423" name="Google Shape;423;p32"/>
          <p:cNvSpPr txBox="1">
            <a:spLocks noGrp="1"/>
          </p:cNvSpPr>
          <p:nvPr>
            <p:ph type="body" idx="1"/>
          </p:nvPr>
        </p:nvSpPr>
        <p:spPr>
          <a:xfrm>
            <a:off x="818321" y="1825625"/>
            <a:ext cx="10515600" cy="4351338"/>
          </a:xfrm>
          <a:prstGeom prst="rect">
            <a:avLst/>
          </a:prstGeom>
          <a:noFill/>
          <a:ln>
            <a:noFill/>
          </a:ln>
        </p:spPr>
        <p:txBody>
          <a:bodyPr spcFirstLastPara="1" wrap="square" lIns="91425" tIns="45700" rIns="91425" bIns="45700" anchor="t" anchorCtr="0">
            <a:normAutofit/>
          </a:bodyPr>
          <a:lstStyle/>
          <a:p>
            <a:pPr lvl="0" algn="l" rtl="0">
              <a:lnSpc>
                <a:spcPct val="90000"/>
              </a:lnSpc>
              <a:spcBef>
                <a:spcPts val="0"/>
              </a:spcBef>
              <a:spcAft>
                <a:spcPts val="0"/>
              </a:spcAft>
              <a:buSzPts val="2800"/>
            </a:pPr>
            <a:r>
              <a:rPr lang="en-US"/>
              <a:t>Increasing transparency of supply data at each stage of the PSC is fundamental to future improvements</a:t>
            </a:r>
            <a:endParaRPr/>
          </a:p>
          <a:p>
            <a:pPr lvl="0" algn="l" rtl="0">
              <a:lnSpc>
                <a:spcPct val="90000"/>
              </a:lnSpc>
              <a:spcBef>
                <a:spcPts val="0"/>
              </a:spcBef>
              <a:spcAft>
                <a:spcPts val="0"/>
              </a:spcAft>
              <a:buSzPts val="2800"/>
            </a:pPr>
            <a:r>
              <a:rPr lang="en-US"/>
              <a:t>In current state, free data exchange across industry stakeholders is a challenge due to a lack of a common infrastructure, the sensitive and proprietary nature of the data, and the potential impact of data sharing amount competitors</a:t>
            </a:r>
            <a:endParaRPr/>
          </a:p>
          <a:p>
            <a:pPr lvl="0" algn="l" rtl="0">
              <a:lnSpc>
                <a:spcPct val="90000"/>
              </a:lnSpc>
              <a:spcBef>
                <a:spcPts val="0"/>
              </a:spcBef>
              <a:spcAft>
                <a:spcPts val="0"/>
              </a:spcAft>
              <a:buSzPts val="2800"/>
            </a:pPr>
            <a:r>
              <a:rPr lang="en-US"/>
              <a:t>Pharmacy leaders can look to reduce PSC expenses by making strategic investments in predictive models such as the application of artificial intelligence and inventory management software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4"/>
          <p:cNvSpPr txBox="1">
            <a:spLocks noGrp="1"/>
          </p:cNvSpPr>
          <p:nvPr>
            <p:ph type="title"/>
          </p:nvPr>
        </p:nvSpPr>
        <p:spPr>
          <a:xfrm>
            <a:off x="555171" y="365125"/>
            <a:ext cx="114300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Workshop Planning – </a:t>
            </a:r>
            <a:r>
              <a:rPr lang="en-US" u="sng"/>
              <a:t>1.0 Hr</a:t>
            </a:r>
            <a:r>
              <a:rPr lang="en-US"/>
              <a:t> Presentation</a:t>
            </a:r>
            <a:endParaRPr/>
          </a:p>
        </p:txBody>
      </p:sp>
      <p:sp>
        <p:nvSpPr>
          <p:cNvPr id="174" name="Google Shape;174;p4"/>
          <p:cNvSpPr/>
          <p:nvPr/>
        </p:nvSpPr>
        <p:spPr>
          <a:xfrm>
            <a:off x="925285" y="1690688"/>
            <a:ext cx="9699171" cy="3265509"/>
          </a:xfrm>
          <a:prstGeom prst="rect">
            <a:avLst/>
          </a:prstGeom>
          <a:noFill/>
          <a:ln>
            <a:noFill/>
          </a:ln>
        </p:spPr>
        <p:txBody>
          <a:bodyPr spcFirstLastPara="1" wrap="square" lIns="91425" tIns="45700" rIns="91425" bIns="45700" anchor="t" anchorCtr="0">
            <a:spAutoFit/>
          </a:bodyPr>
          <a:lstStyle/>
          <a:p>
            <a:pPr marL="228600" marR="0" lvl="0" indent="-228600" algn="l" rtl="0">
              <a:lnSpc>
                <a:spcPct val="90000"/>
              </a:lnSpc>
              <a:spcBef>
                <a:spcPts val="0"/>
              </a:spcBef>
              <a:spcAft>
                <a:spcPts val="0"/>
              </a:spcAft>
              <a:buClr>
                <a:srgbClr val="5DC9E7"/>
              </a:buClr>
              <a:buSzPts val="2800"/>
              <a:buFont typeface="Noto Sans Symbols"/>
              <a:buChar char="▪"/>
            </a:pPr>
            <a:r>
              <a:rPr lang="en-US" sz="2800" b="1" i="0" u="sng" strike="noStrike" cap="none">
                <a:solidFill>
                  <a:srgbClr val="44546A"/>
                </a:solidFill>
                <a:latin typeface="Arial"/>
                <a:ea typeface="Arial"/>
                <a:cs typeface="Arial"/>
                <a:sym typeface="Arial"/>
              </a:rPr>
              <a:t>Lecture</a:t>
            </a:r>
            <a:r>
              <a:rPr lang="en-US" sz="2800" b="0" i="0" u="none" strike="noStrike" cap="none">
                <a:solidFill>
                  <a:srgbClr val="44546A"/>
                </a:solidFill>
                <a:latin typeface="Arial"/>
                <a:ea typeface="Arial"/>
                <a:cs typeface="Arial"/>
                <a:sym typeface="Arial"/>
              </a:rPr>
              <a:t>: approx. 30 slides</a:t>
            </a:r>
            <a:endParaRPr/>
          </a:p>
          <a:p>
            <a:pPr marL="685800" marR="0" lvl="1" indent="-228600" algn="l" rtl="0">
              <a:lnSpc>
                <a:spcPct val="90000"/>
              </a:lnSpc>
              <a:spcBef>
                <a:spcPts val="2200"/>
              </a:spcBef>
              <a:spcAft>
                <a:spcPts val="0"/>
              </a:spcAft>
              <a:buClr>
                <a:srgbClr val="5DC9E7"/>
              </a:buClr>
              <a:buSzPts val="2800"/>
              <a:buFont typeface="Noto Sans Symbols"/>
              <a:buChar char="▪"/>
            </a:pPr>
            <a:r>
              <a:rPr lang="en-US" sz="2800" b="0" i="0" u="none" strike="noStrike" cap="none">
                <a:solidFill>
                  <a:srgbClr val="44546A"/>
                </a:solidFill>
                <a:latin typeface="Arial"/>
                <a:ea typeface="Arial"/>
                <a:cs typeface="Arial"/>
                <a:sym typeface="Arial"/>
              </a:rPr>
              <a:t>Discuss 2-3 survey themes and results from their respective domains</a:t>
            </a:r>
            <a:endParaRPr/>
          </a:p>
          <a:p>
            <a:pPr marL="685800" marR="0" lvl="1" indent="-228600" algn="l" rtl="0">
              <a:lnSpc>
                <a:spcPct val="90000"/>
              </a:lnSpc>
              <a:spcBef>
                <a:spcPts val="2200"/>
              </a:spcBef>
              <a:spcAft>
                <a:spcPts val="0"/>
              </a:spcAft>
              <a:buClr>
                <a:srgbClr val="5DC9E7"/>
              </a:buClr>
              <a:buSzPts val="2800"/>
              <a:buFont typeface="Noto Sans Symbols"/>
              <a:buChar char="▪"/>
            </a:pPr>
            <a:r>
              <a:rPr lang="en-US" sz="2800" b="0" i="0" u="none" strike="noStrike" cap="none">
                <a:solidFill>
                  <a:srgbClr val="44546A"/>
                </a:solidFill>
                <a:latin typeface="Arial"/>
                <a:ea typeface="Arial"/>
                <a:cs typeface="Arial"/>
                <a:sym typeface="Arial"/>
              </a:rPr>
              <a:t>Focus on Forecast Workshop overview and summary</a:t>
            </a:r>
            <a:endParaRPr/>
          </a:p>
          <a:p>
            <a:pPr marL="685800" marR="0" lvl="1" indent="-228600" algn="l" rtl="0">
              <a:lnSpc>
                <a:spcPct val="90000"/>
              </a:lnSpc>
              <a:spcBef>
                <a:spcPts val="2200"/>
              </a:spcBef>
              <a:spcAft>
                <a:spcPts val="0"/>
              </a:spcAft>
              <a:buClr>
                <a:srgbClr val="5DC9E7"/>
              </a:buClr>
              <a:buSzPts val="2800"/>
              <a:buFont typeface="Noto Sans Symbols"/>
              <a:buChar char="▪"/>
            </a:pPr>
            <a:r>
              <a:rPr lang="en-US" sz="2800" b="0" i="1" u="none" strike="noStrike" cap="none">
                <a:solidFill>
                  <a:srgbClr val="F47932"/>
                </a:solidFill>
                <a:latin typeface="Arial"/>
                <a:ea typeface="Arial"/>
                <a:cs typeface="Arial"/>
                <a:sym typeface="Arial"/>
              </a:rPr>
              <a:t>Ideal for state affiliate presentations or other targeted meetings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3"/>
          <p:cNvSpPr txBox="1">
            <a:spLocks noGrp="1"/>
          </p:cNvSpPr>
          <p:nvPr>
            <p:ph type="title"/>
          </p:nvPr>
        </p:nvSpPr>
        <p:spPr>
          <a:xfrm>
            <a:off x="644148" y="1013506"/>
            <a:ext cx="3202200" cy="483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i="1"/>
              <a:t>Theme 2: </a:t>
            </a:r>
            <a:r>
              <a:rPr lang="en-US"/>
              <a:t>Forecast Question 6</a:t>
            </a:r>
            <a:endParaRPr/>
          </a:p>
        </p:txBody>
      </p:sp>
      <p:sp>
        <p:nvSpPr>
          <p:cNvPr id="429" name="Google Shape;429;p33"/>
          <p:cNvSpPr txBox="1">
            <a:spLocks noGrp="1"/>
          </p:cNvSpPr>
          <p:nvPr>
            <p:ph type="body" idx="1"/>
          </p:nvPr>
        </p:nvSpPr>
        <p:spPr>
          <a:xfrm>
            <a:off x="5588000" y="1013506"/>
            <a:ext cx="5994300" cy="4830900"/>
          </a:xfrm>
          <a:prstGeom prst="rect">
            <a:avLst/>
          </a:prstGeom>
          <a:noFill/>
          <a:ln>
            <a:noFill/>
          </a:ln>
        </p:spPr>
        <p:txBody>
          <a:bodyPr spcFirstLastPara="1" wrap="square" lIns="91425" tIns="45700" rIns="91425" bIns="45700" anchor="ctr" anchorCtr="0">
            <a:normAutofit fontScale="62500" lnSpcReduction="20000"/>
          </a:bodyPr>
          <a:lstStyle/>
          <a:p>
            <a:pPr marL="0" lvl="0" indent="0" algn="l" rtl="0">
              <a:lnSpc>
                <a:spcPct val="100000"/>
              </a:lnSpc>
              <a:spcBef>
                <a:spcPts val="0"/>
              </a:spcBef>
              <a:spcAft>
                <a:spcPts val="0"/>
              </a:spcAft>
              <a:buSzPct val="100000"/>
              <a:buNone/>
            </a:pPr>
            <a:r>
              <a:rPr lang="en-US"/>
              <a:t>How likely is it that the following will occur, by the year 2030, in the geographic region where you work? </a:t>
            </a:r>
            <a:endParaRPr/>
          </a:p>
          <a:p>
            <a:pPr marL="0" lvl="0" indent="0" algn="l" rtl="0">
              <a:lnSpc>
                <a:spcPct val="100000"/>
              </a:lnSpc>
              <a:spcBef>
                <a:spcPts val="1200"/>
              </a:spcBef>
              <a:spcAft>
                <a:spcPts val="0"/>
              </a:spcAft>
              <a:buSzPct val="100000"/>
              <a:buNone/>
            </a:pPr>
            <a:endParaRPr/>
          </a:p>
          <a:p>
            <a:pPr marL="0" lvl="0" indent="0" algn="l" rtl="0">
              <a:lnSpc>
                <a:spcPct val="100000"/>
              </a:lnSpc>
              <a:spcBef>
                <a:spcPts val="1200"/>
              </a:spcBef>
              <a:spcAft>
                <a:spcPts val="0"/>
              </a:spcAft>
              <a:buSzPct val="100000"/>
              <a:buNone/>
            </a:pPr>
            <a:r>
              <a:rPr lang="en-US" b="1"/>
              <a:t>The FDA will implement an early warning system (e.g. using artificial intelligence predictive modeling) for healthcare sector supply chain instability, including critical drug shortages.</a:t>
            </a:r>
            <a:endParaRPr/>
          </a:p>
          <a:p>
            <a:pPr marL="0" lvl="0" indent="0" algn="l" rtl="0">
              <a:lnSpc>
                <a:spcPct val="100000"/>
              </a:lnSpc>
              <a:spcBef>
                <a:spcPts val="1200"/>
              </a:spcBef>
              <a:spcAft>
                <a:spcPts val="0"/>
              </a:spcAft>
              <a:buSzPct val="100000"/>
              <a:buNone/>
            </a:pPr>
            <a:endParaRPr b="1"/>
          </a:p>
          <a:p>
            <a:pPr marL="514350" lvl="0" indent="-483869" algn="l" rtl="0">
              <a:lnSpc>
                <a:spcPct val="100000"/>
              </a:lnSpc>
              <a:spcBef>
                <a:spcPts val="1200"/>
              </a:spcBef>
              <a:spcAft>
                <a:spcPts val="0"/>
              </a:spcAft>
              <a:buSzPct val="100000"/>
              <a:buFont typeface="Arial"/>
              <a:buAutoNum type="alphaUcPeriod"/>
            </a:pPr>
            <a:r>
              <a:rPr lang="en-US"/>
              <a:t>Very Likely</a:t>
            </a:r>
            <a:endParaRPr/>
          </a:p>
          <a:p>
            <a:pPr marL="514350" lvl="0" indent="-483869" algn="l" rtl="0">
              <a:lnSpc>
                <a:spcPct val="100000"/>
              </a:lnSpc>
              <a:spcBef>
                <a:spcPts val="1200"/>
              </a:spcBef>
              <a:spcAft>
                <a:spcPts val="0"/>
              </a:spcAft>
              <a:buSzPct val="100000"/>
              <a:buFont typeface="Arial"/>
              <a:buAutoNum type="alphaUcPeriod"/>
            </a:pPr>
            <a:r>
              <a:rPr lang="en-US"/>
              <a:t>Somewhat Likely</a:t>
            </a:r>
            <a:endParaRPr/>
          </a:p>
          <a:p>
            <a:pPr marL="514350" lvl="0" indent="-483869" algn="l" rtl="0">
              <a:lnSpc>
                <a:spcPct val="100000"/>
              </a:lnSpc>
              <a:spcBef>
                <a:spcPts val="1200"/>
              </a:spcBef>
              <a:spcAft>
                <a:spcPts val="0"/>
              </a:spcAft>
              <a:buSzPct val="100000"/>
              <a:buFont typeface="Arial"/>
              <a:buAutoNum type="alphaUcPeriod"/>
            </a:pPr>
            <a:r>
              <a:rPr lang="en-US"/>
              <a:t>Somewhat Unlikely</a:t>
            </a:r>
            <a:endParaRPr/>
          </a:p>
          <a:p>
            <a:pPr marL="514350" lvl="0" indent="-483869" algn="l" rtl="0">
              <a:lnSpc>
                <a:spcPct val="100000"/>
              </a:lnSpc>
              <a:spcBef>
                <a:spcPts val="1200"/>
              </a:spcBef>
              <a:spcAft>
                <a:spcPts val="0"/>
              </a:spcAft>
              <a:buSzPct val="100000"/>
              <a:buFont typeface="Arial"/>
              <a:buAutoNum type="alphaUcPeriod"/>
            </a:pPr>
            <a:r>
              <a:rPr lang="en-US"/>
              <a:t>Very Unlikely</a:t>
            </a:r>
            <a:endParaRPr/>
          </a:p>
          <a:p>
            <a:pPr marL="228600" lvl="0" indent="-86360" algn="l" rtl="0">
              <a:lnSpc>
                <a:spcPct val="100000"/>
              </a:lnSpc>
              <a:spcBef>
                <a:spcPts val="1200"/>
              </a:spcBef>
              <a:spcAft>
                <a:spcPts val="0"/>
              </a:spcAft>
              <a:buClr>
                <a:srgbClr val="F47933"/>
              </a:buClr>
              <a:buSzPct val="100000"/>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35"/>
          <p:cNvSpPr txBox="1">
            <a:spLocks noGrp="1"/>
          </p:cNvSpPr>
          <p:nvPr>
            <p:ph type="title"/>
          </p:nvPr>
        </p:nvSpPr>
        <p:spPr>
          <a:xfrm>
            <a:off x="818321"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The Role of Government Agencies</a:t>
            </a:r>
            <a:endParaRPr/>
          </a:p>
        </p:txBody>
      </p:sp>
      <p:sp>
        <p:nvSpPr>
          <p:cNvPr id="435" name="Google Shape;435;p35"/>
          <p:cNvSpPr txBox="1">
            <a:spLocks noGrp="1"/>
          </p:cNvSpPr>
          <p:nvPr>
            <p:ph type="body" idx="1"/>
          </p:nvPr>
        </p:nvSpPr>
        <p:spPr>
          <a:xfrm>
            <a:off x="818325" y="1825625"/>
            <a:ext cx="10515600" cy="4748400"/>
          </a:xfrm>
          <a:prstGeom prst="rect">
            <a:avLst/>
          </a:prstGeom>
          <a:noFill/>
          <a:ln>
            <a:noFill/>
          </a:ln>
        </p:spPr>
        <p:txBody>
          <a:bodyPr spcFirstLastPara="1" wrap="square" lIns="91425" tIns="45700" rIns="91425" bIns="45700" anchor="t" anchorCtr="0">
            <a:normAutofit/>
          </a:bodyPr>
          <a:lstStyle/>
          <a:p>
            <a:pPr marL="443866" lvl="0" indent="-457200" algn="l" rtl="0">
              <a:lnSpc>
                <a:spcPct val="90000"/>
              </a:lnSpc>
              <a:spcBef>
                <a:spcPts val="0"/>
              </a:spcBef>
              <a:spcAft>
                <a:spcPts val="0"/>
              </a:spcAft>
              <a:buSzPts val="2800"/>
            </a:pPr>
            <a:r>
              <a:rPr lang="en-US"/>
              <a:t>Transparency would be fundamental to any US Food and Drug Administration (FDA) early warning system</a:t>
            </a:r>
            <a:endParaRPr/>
          </a:p>
          <a:p>
            <a:pPr marL="507365" lvl="0" indent="-457200" algn="l" rtl="0">
              <a:lnSpc>
                <a:spcPct val="90000"/>
              </a:lnSpc>
              <a:spcBef>
                <a:spcPts val="0"/>
              </a:spcBef>
              <a:spcAft>
                <a:spcPts val="0"/>
              </a:spcAft>
              <a:buSzPts val="1800"/>
            </a:pPr>
            <a:r>
              <a:rPr lang="en-US"/>
              <a:t>Health-system data, such as drug inventory and utilization trends, would be useful for upstream stakeholders including:</a:t>
            </a:r>
            <a:endParaRPr/>
          </a:p>
          <a:p>
            <a:pPr lvl="1" algn="l" rtl="0">
              <a:lnSpc>
                <a:spcPct val="90000"/>
              </a:lnSpc>
              <a:spcBef>
                <a:spcPts val="0"/>
              </a:spcBef>
              <a:spcAft>
                <a:spcPts val="0"/>
              </a:spcAft>
              <a:buSzPts val="1800"/>
            </a:pPr>
            <a:r>
              <a:rPr lang="en-US"/>
              <a:t>To better plan for significant changes in utilization</a:t>
            </a:r>
            <a:endParaRPr/>
          </a:p>
          <a:p>
            <a:pPr lvl="1" algn="l" rtl="0">
              <a:lnSpc>
                <a:spcPct val="90000"/>
              </a:lnSpc>
              <a:spcBef>
                <a:spcPts val="0"/>
              </a:spcBef>
              <a:spcAft>
                <a:spcPts val="0"/>
              </a:spcAft>
              <a:buSzPts val="1800"/>
            </a:pPr>
            <a:r>
              <a:rPr lang="en-US"/>
              <a:t>Adjust inventory and reserves</a:t>
            </a:r>
            <a:endParaRPr/>
          </a:p>
          <a:p>
            <a:pPr lvl="1" algn="l" rtl="0">
              <a:lnSpc>
                <a:spcPct val="90000"/>
              </a:lnSpc>
              <a:spcBef>
                <a:spcPts val="0"/>
              </a:spcBef>
              <a:spcAft>
                <a:spcPts val="0"/>
              </a:spcAft>
              <a:buSzPts val="1800"/>
            </a:pPr>
            <a:r>
              <a:rPr lang="en-US"/>
              <a:t>Improve allocation systems</a:t>
            </a:r>
            <a:endParaRPr/>
          </a:p>
          <a:p>
            <a:pPr lvl="0" algn="l" rtl="0">
              <a:lnSpc>
                <a:spcPct val="90000"/>
              </a:lnSpc>
              <a:spcBef>
                <a:spcPts val="0"/>
              </a:spcBef>
              <a:spcAft>
                <a:spcPts val="0"/>
              </a:spcAft>
              <a:buSzPts val="1800"/>
            </a:pPr>
            <a:r>
              <a:rPr lang="en-US"/>
              <a:t>Full transparency will require data infrastructure, trust, and use of information in good faith by all stakeholders</a:t>
            </a:r>
            <a:endParaRPr/>
          </a:p>
          <a:p>
            <a:pPr lvl="0" algn="l" rtl="0">
              <a:lnSpc>
                <a:spcPct val="90000"/>
              </a:lnSpc>
              <a:spcBef>
                <a:spcPts val="0"/>
              </a:spcBef>
              <a:spcAft>
                <a:spcPts val="0"/>
              </a:spcAft>
              <a:buSzPts val="1800"/>
            </a:pPr>
            <a:r>
              <a:rPr lang="en-US"/>
              <a:t>Ultimately, all stakeholders are working to improve margins while decreasing costs</a:t>
            </a:r>
            <a:endParaRPr/>
          </a:p>
          <a:p>
            <a:pPr marL="0" lvl="1" indent="0" algn="l" rtl="0">
              <a:lnSpc>
                <a:spcPct val="90000"/>
              </a:lnSpc>
              <a:spcBef>
                <a:spcPts val="500"/>
              </a:spcBef>
              <a:spcAft>
                <a:spcPts val="0"/>
              </a:spcAft>
              <a:buSzPts val="2400"/>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6"/>
          <p:cNvSpPr txBox="1">
            <a:spLocks noGrp="1"/>
          </p:cNvSpPr>
          <p:nvPr>
            <p:ph type="title"/>
          </p:nvPr>
        </p:nvSpPr>
        <p:spPr>
          <a:xfrm>
            <a:off x="818321"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Forecast Response </a:t>
            </a:r>
            <a:endParaRPr/>
          </a:p>
        </p:txBody>
      </p:sp>
      <p:pic>
        <p:nvPicPr>
          <p:cNvPr id="441" name="Google Shape;441;p36"/>
          <p:cNvPicPr preferRelativeResize="0"/>
          <p:nvPr/>
        </p:nvPicPr>
        <p:blipFill rotWithShape="1">
          <a:blip r:embed="rId3">
            <a:alphaModFix/>
          </a:blip>
          <a:srcRect/>
          <a:stretch/>
        </p:blipFill>
        <p:spPr>
          <a:xfrm>
            <a:off x="2285670" y="4952973"/>
            <a:ext cx="7620660" cy="609653"/>
          </a:xfrm>
          <a:prstGeom prst="rect">
            <a:avLst/>
          </a:prstGeom>
          <a:noFill/>
          <a:ln>
            <a:noFill/>
          </a:ln>
        </p:spPr>
      </p:pic>
      <p:pic>
        <p:nvPicPr>
          <p:cNvPr id="442" name="Google Shape;442;p36"/>
          <p:cNvPicPr preferRelativeResize="0"/>
          <p:nvPr/>
        </p:nvPicPr>
        <p:blipFill>
          <a:blip r:embed="rId4">
            <a:alphaModFix/>
          </a:blip>
          <a:stretch>
            <a:fillRect/>
          </a:stretch>
        </p:blipFill>
        <p:spPr>
          <a:xfrm>
            <a:off x="428863" y="2250504"/>
            <a:ext cx="11294524" cy="20385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4"/>
          <p:cNvSpPr txBox="1">
            <a:spLocks noGrp="1"/>
          </p:cNvSpPr>
          <p:nvPr>
            <p:ph type="title"/>
          </p:nvPr>
        </p:nvSpPr>
        <p:spPr>
          <a:xfrm>
            <a:off x="644148" y="1013506"/>
            <a:ext cx="3202137" cy="483098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i="1"/>
              <a:t>Theme 2: </a:t>
            </a:r>
            <a:r>
              <a:rPr lang="en-US"/>
              <a:t>Forecast Question 3</a:t>
            </a:r>
            <a:endParaRPr/>
          </a:p>
        </p:txBody>
      </p:sp>
      <p:sp>
        <p:nvSpPr>
          <p:cNvPr id="448" name="Google Shape;448;p34"/>
          <p:cNvSpPr txBox="1">
            <a:spLocks noGrp="1"/>
          </p:cNvSpPr>
          <p:nvPr>
            <p:ph type="body" idx="1"/>
          </p:nvPr>
        </p:nvSpPr>
        <p:spPr>
          <a:xfrm>
            <a:off x="5588000" y="1013506"/>
            <a:ext cx="5994400" cy="4830989"/>
          </a:xfrm>
          <a:prstGeom prst="rect">
            <a:avLst/>
          </a:prstGeom>
          <a:noFill/>
          <a:ln>
            <a:noFill/>
          </a:ln>
        </p:spPr>
        <p:txBody>
          <a:bodyPr spcFirstLastPara="1" wrap="square" lIns="91425" tIns="45700" rIns="91425" bIns="45700" anchor="ctr" anchorCtr="0">
            <a:normAutofit fontScale="70000" lnSpcReduction="20000"/>
          </a:bodyPr>
          <a:lstStyle/>
          <a:p>
            <a:pPr marL="0" lvl="0" indent="0" algn="l" rtl="0">
              <a:lnSpc>
                <a:spcPct val="100000"/>
              </a:lnSpc>
              <a:spcBef>
                <a:spcPts val="0"/>
              </a:spcBef>
              <a:spcAft>
                <a:spcPts val="0"/>
              </a:spcAft>
              <a:buSzPct val="100000"/>
              <a:buNone/>
            </a:pPr>
            <a:r>
              <a:rPr lang="en-US"/>
              <a:t>How likely is it that the following will occur, by the year 2030, in the geographic region where you work? </a:t>
            </a:r>
            <a:endParaRPr/>
          </a:p>
          <a:p>
            <a:pPr marL="0" lvl="0" indent="0" algn="l" rtl="0">
              <a:lnSpc>
                <a:spcPct val="100000"/>
              </a:lnSpc>
              <a:spcBef>
                <a:spcPts val="1200"/>
              </a:spcBef>
              <a:spcAft>
                <a:spcPts val="0"/>
              </a:spcAft>
              <a:buSzPct val="100000"/>
              <a:buNone/>
            </a:pPr>
            <a:endParaRPr/>
          </a:p>
          <a:p>
            <a:pPr marL="0" lvl="0" indent="0" algn="l" rtl="0">
              <a:lnSpc>
                <a:spcPct val="100000"/>
              </a:lnSpc>
              <a:spcBef>
                <a:spcPts val="1200"/>
              </a:spcBef>
              <a:spcAft>
                <a:spcPts val="0"/>
              </a:spcAft>
              <a:buSzPct val="100000"/>
              <a:buNone/>
            </a:pPr>
            <a:r>
              <a:rPr lang="en-US" b="1"/>
              <a:t>A major cybersecurity incident will impact health-systems’ ability to deliver patient care to 80% of the US population.</a:t>
            </a:r>
            <a:endParaRPr/>
          </a:p>
          <a:p>
            <a:pPr marL="0" lvl="0" indent="0" algn="l" rtl="0">
              <a:lnSpc>
                <a:spcPct val="100000"/>
              </a:lnSpc>
              <a:spcBef>
                <a:spcPts val="1200"/>
              </a:spcBef>
              <a:spcAft>
                <a:spcPts val="0"/>
              </a:spcAft>
              <a:buSzPct val="100000"/>
              <a:buNone/>
            </a:pPr>
            <a:endParaRPr b="1"/>
          </a:p>
          <a:p>
            <a:pPr marL="514350" lvl="0" indent="-499110" algn="l" rtl="0">
              <a:lnSpc>
                <a:spcPct val="100000"/>
              </a:lnSpc>
              <a:spcBef>
                <a:spcPts val="1200"/>
              </a:spcBef>
              <a:spcAft>
                <a:spcPts val="0"/>
              </a:spcAft>
              <a:buSzPct val="100000"/>
              <a:buFont typeface="Arial"/>
              <a:buAutoNum type="alphaUcPeriod"/>
            </a:pPr>
            <a:r>
              <a:rPr lang="en-US"/>
              <a:t>Very Likely</a:t>
            </a:r>
            <a:endParaRPr/>
          </a:p>
          <a:p>
            <a:pPr marL="514350" lvl="0" indent="-499110" algn="l" rtl="0">
              <a:lnSpc>
                <a:spcPct val="100000"/>
              </a:lnSpc>
              <a:spcBef>
                <a:spcPts val="1200"/>
              </a:spcBef>
              <a:spcAft>
                <a:spcPts val="0"/>
              </a:spcAft>
              <a:buSzPct val="100000"/>
              <a:buFont typeface="Arial"/>
              <a:buAutoNum type="alphaUcPeriod"/>
            </a:pPr>
            <a:r>
              <a:rPr lang="en-US"/>
              <a:t>Somewhat Likely</a:t>
            </a:r>
            <a:endParaRPr/>
          </a:p>
          <a:p>
            <a:pPr marL="514350" lvl="0" indent="-499110" algn="l" rtl="0">
              <a:lnSpc>
                <a:spcPct val="100000"/>
              </a:lnSpc>
              <a:spcBef>
                <a:spcPts val="1200"/>
              </a:spcBef>
              <a:spcAft>
                <a:spcPts val="0"/>
              </a:spcAft>
              <a:buSzPct val="100000"/>
              <a:buFont typeface="Arial"/>
              <a:buAutoNum type="alphaUcPeriod"/>
            </a:pPr>
            <a:r>
              <a:rPr lang="en-US"/>
              <a:t>Somewhat Unlikely</a:t>
            </a:r>
            <a:endParaRPr/>
          </a:p>
          <a:p>
            <a:pPr marL="514350" lvl="0" indent="-499110" algn="l" rtl="0">
              <a:lnSpc>
                <a:spcPct val="100000"/>
              </a:lnSpc>
              <a:spcBef>
                <a:spcPts val="1200"/>
              </a:spcBef>
              <a:spcAft>
                <a:spcPts val="0"/>
              </a:spcAft>
              <a:buSzPct val="100000"/>
              <a:buFont typeface="Arial"/>
              <a:buAutoNum type="alphaUcPeriod"/>
            </a:pPr>
            <a:r>
              <a:rPr lang="en-US"/>
              <a:t>Very Unlikely</a:t>
            </a:r>
            <a:endParaRPr/>
          </a:p>
          <a:p>
            <a:pPr marL="228600" lvl="0" indent="-86360" algn="l" rtl="0">
              <a:lnSpc>
                <a:spcPct val="100000"/>
              </a:lnSpc>
              <a:spcBef>
                <a:spcPts val="1200"/>
              </a:spcBef>
              <a:spcAft>
                <a:spcPts val="0"/>
              </a:spcAft>
              <a:buClr>
                <a:srgbClr val="F47933"/>
              </a:buClr>
              <a:buSzPct val="100000"/>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g392a2bfbab2_0_6"/>
          <p:cNvSpPr txBox="1">
            <a:spLocks noGrp="1"/>
          </p:cNvSpPr>
          <p:nvPr>
            <p:ph type="title"/>
          </p:nvPr>
        </p:nvSpPr>
        <p:spPr>
          <a:xfrm>
            <a:off x="818321"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Disruptions</a:t>
            </a:r>
            <a:endParaRPr/>
          </a:p>
        </p:txBody>
      </p:sp>
      <p:sp>
        <p:nvSpPr>
          <p:cNvPr id="454" name="Google Shape;454;g392a2bfbab2_0_6"/>
          <p:cNvSpPr txBox="1">
            <a:spLocks noGrp="1"/>
          </p:cNvSpPr>
          <p:nvPr>
            <p:ph type="body" idx="1"/>
          </p:nvPr>
        </p:nvSpPr>
        <p:spPr>
          <a:xfrm>
            <a:off x="818325" y="1825625"/>
            <a:ext cx="10515600" cy="4748400"/>
          </a:xfrm>
          <a:prstGeom prst="rect">
            <a:avLst/>
          </a:prstGeom>
          <a:noFill/>
          <a:ln>
            <a:noFill/>
          </a:ln>
        </p:spPr>
        <p:txBody>
          <a:bodyPr spcFirstLastPara="1" wrap="square" lIns="91425" tIns="45700" rIns="91425" bIns="45700" anchor="t" anchorCtr="0">
            <a:normAutofit/>
          </a:bodyPr>
          <a:lstStyle/>
          <a:p>
            <a:pPr marL="443866" lvl="0" indent="-457200" algn="l" rtl="0">
              <a:lnSpc>
                <a:spcPct val="90000"/>
              </a:lnSpc>
              <a:spcBef>
                <a:spcPts val="0"/>
              </a:spcBef>
              <a:spcAft>
                <a:spcPts val="0"/>
              </a:spcAft>
              <a:buSzPts val="2800"/>
            </a:pPr>
            <a:r>
              <a:rPr lang="en-US"/>
              <a:t>All supply chains are susceptible to disruption, with the PSC having additional risk from complexities of cost, storage, regulatory requirements, and potential patient impact</a:t>
            </a:r>
            <a:endParaRPr/>
          </a:p>
          <a:p>
            <a:pPr marL="443866" lvl="0" indent="-457200" algn="l" rtl="0">
              <a:lnSpc>
                <a:spcPct val="90000"/>
              </a:lnSpc>
              <a:spcBef>
                <a:spcPts val="0"/>
              </a:spcBef>
              <a:spcAft>
                <a:spcPts val="0"/>
              </a:spcAft>
              <a:buSzPts val="2800"/>
            </a:pPr>
            <a:r>
              <a:rPr lang="en-US"/>
              <a:t>Pharmacy leaders must understand major touchpoints of technology and supply chain management unique to their organization (e.g. online ordering and inventory management systems)</a:t>
            </a:r>
            <a:endParaRPr/>
          </a:p>
          <a:p>
            <a:pPr marL="443866" lvl="0" indent="-457200" algn="l" rtl="0">
              <a:lnSpc>
                <a:spcPct val="90000"/>
              </a:lnSpc>
              <a:spcBef>
                <a:spcPts val="0"/>
              </a:spcBef>
              <a:spcAft>
                <a:spcPts val="0"/>
              </a:spcAft>
              <a:buSzPts val="2800"/>
            </a:pPr>
            <a:r>
              <a:rPr lang="en-US"/>
              <a:t>Weather events, labor disputes, increased patient demand for medications, and a worldwide pandemic are some recent disruptors that have strained health systems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7"/>
          <p:cNvSpPr txBox="1">
            <a:spLocks noGrp="1"/>
          </p:cNvSpPr>
          <p:nvPr>
            <p:ph type="title"/>
          </p:nvPr>
        </p:nvSpPr>
        <p:spPr>
          <a:xfrm>
            <a:off x="818321"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Forecast Response </a:t>
            </a:r>
            <a:endParaRPr/>
          </a:p>
        </p:txBody>
      </p:sp>
      <p:pic>
        <p:nvPicPr>
          <p:cNvPr id="460" name="Google Shape;460;p37"/>
          <p:cNvPicPr preferRelativeResize="0"/>
          <p:nvPr/>
        </p:nvPicPr>
        <p:blipFill rotWithShape="1">
          <a:blip r:embed="rId3">
            <a:alphaModFix/>
          </a:blip>
          <a:srcRect/>
          <a:stretch/>
        </p:blipFill>
        <p:spPr>
          <a:xfrm>
            <a:off x="2456444" y="4636884"/>
            <a:ext cx="7620660" cy="609653"/>
          </a:xfrm>
          <a:prstGeom prst="rect">
            <a:avLst/>
          </a:prstGeom>
          <a:noFill/>
          <a:ln>
            <a:noFill/>
          </a:ln>
        </p:spPr>
      </p:pic>
      <p:pic>
        <p:nvPicPr>
          <p:cNvPr id="461" name="Google Shape;461;p37" title="Screenshot 2026-01-15 at 6.50.03 PM.png"/>
          <p:cNvPicPr preferRelativeResize="0"/>
          <p:nvPr/>
        </p:nvPicPr>
        <p:blipFill>
          <a:blip r:embed="rId4">
            <a:alphaModFix/>
          </a:blip>
          <a:stretch>
            <a:fillRect/>
          </a:stretch>
        </p:blipFill>
        <p:spPr>
          <a:xfrm>
            <a:off x="581025" y="2125550"/>
            <a:ext cx="11029950" cy="20764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8"/>
          <p:cNvSpPr txBox="1">
            <a:spLocks noGrp="1"/>
          </p:cNvSpPr>
          <p:nvPr>
            <p:ph type="title"/>
          </p:nvPr>
        </p:nvSpPr>
        <p:spPr>
          <a:xfrm>
            <a:off x="644148" y="1013506"/>
            <a:ext cx="3202137" cy="483098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i="1"/>
              <a:t>Theme 2: </a:t>
            </a:r>
            <a:r>
              <a:rPr lang="en-US"/>
              <a:t>Forecast Question 4</a:t>
            </a:r>
            <a:endParaRPr/>
          </a:p>
        </p:txBody>
      </p:sp>
      <p:sp>
        <p:nvSpPr>
          <p:cNvPr id="467" name="Google Shape;467;p38"/>
          <p:cNvSpPr txBox="1">
            <a:spLocks noGrp="1"/>
          </p:cNvSpPr>
          <p:nvPr>
            <p:ph type="body" idx="1"/>
          </p:nvPr>
        </p:nvSpPr>
        <p:spPr>
          <a:xfrm>
            <a:off x="5588000" y="1013506"/>
            <a:ext cx="5994400" cy="4830989"/>
          </a:xfrm>
          <a:prstGeom prst="rect">
            <a:avLst/>
          </a:prstGeom>
          <a:noFill/>
          <a:ln>
            <a:noFill/>
          </a:ln>
        </p:spPr>
        <p:txBody>
          <a:bodyPr spcFirstLastPara="1" wrap="square" lIns="91425" tIns="45700" rIns="91425" bIns="45700" anchor="ctr" anchorCtr="0">
            <a:normAutofit fontScale="62500" lnSpcReduction="20000"/>
          </a:bodyPr>
          <a:lstStyle/>
          <a:p>
            <a:pPr marL="0" lvl="0" indent="0" algn="l" rtl="0">
              <a:lnSpc>
                <a:spcPct val="100000"/>
              </a:lnSpc>
              <a:spcBef>
                <a:spcPts val="0"/>
              </a:spcBef>
              <a:spcAft>
                <a:spcPts val="0"/>
              </a:spcAft>
              <a:buSzPct val="100000"/>
              <a:buNone/>
            </a:pPr>
            <a:r>
              <a:rPr lang="en-US"/>
              <a:t>How likely is it that the following will occur, by the year 2030, in the geographic region where you work? </a:t>
            </a:r>
            <a:endParaRPr/>
          </a:p>
          <a:p>
            <a:pPr marL="0" lvl="0" indent="0" algn="l" rtl="0">
              <a:lnSpc>
                <a:spcPct val="100000"/>
              </a:lnSpc>
              <a:spcBef>
                <a:spcPts val="1200"/>
              </a:spcBef>
              <a:spcAft>
                <a:spcPts val="0"/>
              </a:spcAft>
              <a:buSzPct val="100000"/>
              <a:buNone/>
            </a:pPr>
            <a:endParaRPr/>
          </a:p>
          <a:p>
            <a:pPr marL="0" lvl="0" indent="0" algn="l" rtl="0">
              <a:spcBef>
                <a:spcPts val="1200"/>
              </a:spcBef>
              <a:spcAft>
                <a:spcPts val="0"/>
              </a:spcAft>
              <a:buSzPct val="100000"/>
              <a:buNone/>
            </a:pPr>
            <a:r>
              <a:rPr lang="en-US" b="1"/>
              <a:t>30% of health systems will develop partnerships or establish capabilities to manufacture their essential drugs through on-site, current good manufacturing practices (cGMP) technology.</a:t>
            </a:r>
            <a:endParaRPr/>
          </a:p>
          <a:p>
            <a:pPr marL="0" lvl="0" indent="0" algn="l" rtl="0">
              <a:lnSpc>
                <a:spcPct val="100000"/>
              </a:lnSpc>
              <a:spcBef>
                <a:spcPts val="1200"/>
              </a:spcBef>
              <a:spcAft>
                <a:spcPts val="0"/>
              </a:spcAft>
              <a:buSzPct val="100000"/>
              <a:buNone/>
            </a:pPr>
            <a:endParaRPr b="1"/>
          </a:p>
          <a:p>
            <a:pPr marL="514350" lvl="0" indent="-483869" algn="l" rtl="0">
              <a:lnSpc>
                <a:spcPct val="100000"/>
              </a:lnSpc>
              <a:spcBef>
                <a:spcPts val="1200"/>
              </a:spcBef>
              <a:spcAft>
                <a:spcPts val="0"/>
              </a:spcAft>
              <a:buSzPct val="100000"/>
              <a:buFont typeface="Arial"/>
              <a:buAutoNum type="alphaUcPeriod"/>
            </a:pPr>
            <a:r>
              <a:rPr lang="en-US"/>
              <a:t>Very Likely</a:t>
            </a:r>
            <a:endParaRPr/>
          </a:p>
          <a:p>
            <a:pPr marL="514350" lvl="0" indent="-483869" algn="l" rtl="0">
              <a:lnSpc>
                <a:spcPct val="100000"/>
              </a:lnSpc>
              <a:spcBef>
                <a:spcPts val="1200"/>
              </a:spcBef>
              <a:spcAft>
                <a:spcPts val="0"/>
              </a:spcAft>
              <a:buSzPct val="100000"/>
              <a:buFont typeface="Arial"/>
              <a:buAutoNum type="alphaUcPeriod"/>
            </a:pPr>
            <a:r>
              <a:rPr lang="en-US"/>
              <a:t>Somewhat Likely</a:t>
            </a:r>
            <a:endParaRPr/>
          </a:p>
          <a:p>
            <a:pPr marL="514350" lvl="0" indent="-483869" algn="l" rtl="0">
              <a:lnSpc>
                <a:spcPct val="100000"/>
              </a:lnSpc>
              <a:spcBef>
                <a:spcPts val="1200"/>
              </a:spcBef>
              <a:spcAft>
                <a:spcPts val="0"/>
              </a:spcAft>
              <a:buSzPct val="100000"/>
              <a:buFont typeface="Arial"/>
              <a:buAutoNum type="alphaUcPeriod"/>
            </a:pPr>
            <a:r>
              <a:rPr lang="en-US"/>
              <a:t>Somewhat Unlikely</a:t>
            </a:r>
            <a:endParaRPr/>
          </a:p>
          <a:p>
            <a:pPr marL="514350" lvl="0" indent="-483869" algn="l" rtl="0">
              <a:lnSpc>
                <a:spcPct val="100000"/>
              </a:lnSpc>
              <a:spcBef>
                <a:spcPts val="1200"/>
              </a:spcBef>
              <a:spcAft>
                <a:spcPts val="0"/>
              </a:spcAft>
              <a:buSzPct val="100000"/>
              <a:buFont typeface="Arial"/>
              <a:buAutoNum type="alphaUcPeriod"/>
            </a:pPr>
            <a:r>
              <a:rPr lang="en-US"/>
              <a:t>Very Unlikely</a:t>
            </a:r>
            <a:endParaRPr/>
          </a:p>
          <a:p>
            <a:pPr marL="228600" lvl="0" indent="-86360" algn="l" rtl="0">
              <a:lnSpc>
                <a:spcPct val="100000"/>
              </a:lnSpc>
              <a:spcBef>
                <a:spcPts val="1200"/>
              </a:spcBef>
              <a:spcAft>
                <a:spcPts val="0"/>
              </a:spcAft>
              <a:buClr>
                <a:srgbClr val="F47933"/>
              </a:buClr>
              <a:buSzPct val="100000"/>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9"/>
          <p:cNvSpPr txBox="1">
            <a:spLocks noGrp="1"/>
          </p:cNvSpPr>
          <p:nvPr>
            <p:ph type="title"/>
          </p:nvPr>
        </p:nvSpPr>
        <p:spPr>
          <a:xfrm>
            <a:off x="818321"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Strengthening the Pharmacy Supply Chain</a:t>
            </a:r>
            <a:endParaRPr/>
          </a:p>
        </p:txBody>
      </p:sp>
      <p:sp>
        <p:nvSpPr>
          <p:cNvPr id="473" name="Google Shape;473;p39"/>
          <p:cNvSpPr txBox="1">
            <a:spLocks noGrp="1"/>
          </p:cNvSpPr>
          <p:nvPr>
            <p:ph type="body" idx="1"/>
          </p:nvPr>
        </p:nvSpPr>
        <p:spPr>
          <a:xfrm>
            <a:off x="818321" y="1825625"/>
            <a:ext cx="10515600" cy="4351338"/>
          </a:xfrm>
          <a:prstGeom prst="rect">
            <a:avLst/>
          </a:prstGeom>
          <a:noFill/>
          <a:ln>
            <a:noFill/>
          </a:ln>
        </p:spPr>
        <p:txBody>
          <a:bodyPr spcFirstLastPara="1" wrap="square" lIns="91425" tIns="45700" rIns="91425" bIns="45700" anchor="t" anchorCtr="0">
            <a:normAutofit/>
          </a:bodyPr>
          <a:lstStyle/>
          <a:p>
            <a:pPr lvl="0" algn="l" rtl="0">
              <a:lnSpc>
                <a:spcPct val="90000"/>
              </a:lnSpc>
              <a:spcBef>
                <a:spcPts val="1000"/>
              </a:spcBef>
              <a:spcAft>
                <a:spcPts val="0"/>
              </a:spcAft>
              <a:buSzPts val="2800"/>
            </a:pPr>
            <a:r>
              <a:rPr lang="en-US"/>
              <a:t>Supply chain management requires understanding of the intricacies of GPOs, wholesalers, manufacturers, and health systems and how each of these impacts supply chain integrity</a:t>
            </a:r>
            <a:endParaRPr/>
          </a:p>
          <a:p>
            <a:pPr lvl="0" algn="l" rtl="0">
              <a:lnSpc>
                <a:spcPct val="90000"/>
              </a:lnSpc>
              <a:spcBef>
                <a:spcPts val="1000"/>
              </a:spcBef>
              <a:spcAft>
                <a:spcPts val="0"/>
              </a:spcAft>
              <a:buSzPts val="2800"/>
            </a:pPr>
            <a:r>
              <a:rPr lang="en-US"/>
              <a:t>Pharmacy leaders should factor in origin of product, location of manufacturing, and quality and performance indicators such as historical shortages and FDA inspection findings</a:t>
            </a:r>
            <a:endParaRPr/>
          </a:p>
          <a:p>
            <a:pPr lvl="0" algn="l" rtl="0">
              <a:lnSpc>
                <a:spcPct val="90000"/>
              </a:lnSpc>
              <a:spcBef>
                <a:spcPts val="1000"/>
              </a:spcBef>
              <a:spcAft>
                <a:spcPts val="0"/>
              </a:spcAft>
              <a:buSzPts val="2800"/>
            </a:pPr>
            <a:r>
              <a:rPr lang="en-US"/>
              <a:t>It is also important to share, influence, and advocate more globally–beyond the direct interest to their own organizations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40"/>
          <p:cNvSpPr txBox="1">
            <a:spLocks noGrp="1"/>
          </p:cNvSpPr>
          <p:nvPr>
            <p:ph type="title"/>
          </p:nvPr>
        </p:nvSpPr>
        <p:spPr>
          <a:xfrm>
            <a:off x="818321"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Forecast Response </a:t>
            </a:r>
            <a:endParaRPr/>
          </a:p>
        </p:txBody>
      </p:sp>
      <p:pic>
        <p:nvPicPr>
          <p:cNvPr id="480" name="Google Shape;480;p40"/>
          <p:cNvPicPr preferRelativeResize="0"/>
          <p:nvPr/>
        </p:nvPicPr>
        <p:blipFill rotWithShape="1">
          <a:blip r:embed="rId3">
            <a:alphaModFix/>
          </a:blip>
          <a:srcRect/>
          <a:stretch/>
        </p:blipFill>
        <p:spPr>
          <a:xfrm>
            <a:off x="2265790" y="4715906"/>
            <a:ext cx="7620660" cy="609653"/>
          </a:xfrm>
          <a:prstGeom prst="rect">
            <a:avLst/>
          </a:prstGeom>
          <a:noFill/>
          <a:ln>
            <a:noFill/>
          </a:ln>
        </p:spPr>
      </p:pic>
      <p:pic>
        <p:nvPicPr>
          <p:cNvPr id="481" name="Google Shape;481;p40" title="Screenshot 2026-01-15 at 8.05.45 PM.png"/>
          <p:cNvPicPr preferRelativeResize="0"/>
          <p:nvPr/>
        </p:nvPicPr>
        <p:blipFill>
          <a:blip r:embed="rId4">
            <a:alphaModFix/>
          </a:blip>
          <a:stretch>
            <a:fillRect/>
          </a:stretch>
        </p:blipFill>
        <p:spPr>
          <a:xfrm>
            <a:off x="561150" y="2091625"/>
            <a:ext cx="11029950" cy="20002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g3bb832f9e06_0_133"/>
          <p:cNvSpPr txBox="1">
            <a:spLocks noGrp="1"/>
          </p:cNvSpPr>
          <p:nvPr>
            <p:ph type="title"/>
          </p:nvPr>
        </p:nvSpPr>
        <p:spPr>
          <a:xfrm>
            <a:off x="568729" y="112925"/>
            <a:ext cx="6585000" cy="1360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sz="3600"/>
              <a:t>Strategic Recommendations for Practice Leaders</a:t>
            </a:r>
            <a:endParaRPr/>
          </a:p>
        </p:txBody>
      </p:sp>
      <p:pic>
        <p:nvPicPr>
          <p:cNvPr id="488" name="Google Shape;488;g3bb832f9e06_0_133" descr="A top view of chrome balls"/>
          <p:cNvPicPr preferRelativeResize="0"/>
          <p:nvPr/>
        </p:nvPicPr>
        <p:blipFill rotWithShape="1">
          <a:blip r:embed="rId3">
            <a:alphaModFix/>
          </a:blip>
          <a:srcRect l="321" r="56776"/>
          <a:stretch/>
        </p:blipFill>
        <p:spPr>
          <a:xfrm>
            <a:off x="8282763" y="10"/>
            <a:ext cx="4453520" cy="6858000"/>
          </a:xfrm>
          <a:custGeom>
            <a:avLst/>
            <a:gdLst/>
            <a:ahLst/>
            <a:cxnLst/>
            <a:rect l="l" t="t" r="r" b="b"/>
            <a:pathLst>
              <a:path w="5075237" h="6858000" extrusionOk="0">
                <a:moveTo>
                  <a:pt x="1033963" y="0"/>
                </a:moveTo>
                <a:lnTo>
                  <a:pt x="5075237" y="0"/>
                </a:lnTo>
                <a:lnTo>
                  <a:pt x="5075237" y="6858000"/>
                </a:lnTo>
                <a:lnTo>
                  <a:pt x="1114496" y="6858000"/>
                </a:lnTo>
                <a:lnTo>
                  <a:pt x="1026237" y="6733886"/>
                </a:lnTo>
                <a:cubicBezTo>
                  <a:pt x="431991" y="5854288"/>
                  <a:pt x="64399" y="4808981"/>
                  <a:pt x="7261" y="3681766"/>
                </a:cubicBezTo>
                <a:lnTo>
                  <a:pt x="0" y="3394641"/>
                </a:lnTo>
                <a:lnTo>
                  <a:pt x="0" y="3350111"/>
                </a:lnTo>
                <a:lnTo>
                  <a:pt x="7261" y="3062986"/>
                </a:lnTo>
                <a:cubicBezTo>
                  <a:pt x="64399" y="1935772"/>
                  <a:pt x="431991" y="890465"/>
                  <a:pt x="1026237" y="10866"/>
                </a:cubicBezTo>
                <a:close/>
              </a:path>
            </a:pathLst>
          </a:custGeom>
          <a:noFill/>
          <a:ln>
            <a:noFill/>
          </a:ln>
        </p:spPr>
      </p:pic>
      <p:sp>
        <p:nvSpPr>
          <p:cNvPr id="489" name="Google Shape;489;g3bb832f9e06_0_133"/>
          <p:cNvSpPr txBox="1">
            <a:spLocks noGrp="1"/>
          </p:cNvSpPr>
          <p:nvPr>
            <p:ph type="body" idx="1"/>
          </p:nvPr>
        </p:nvSpPr>
        <p:spPr>
          <a:xfrm>
            <a:off x="300800" y="1473725"/>
            <a:ext cx="7355700" cy="4742100"/>
          </a:xfrm>
          <a:prstGeom prst="rect">
            <a:avLst/>
          </a:prstGeom>
          <a:noFill/>
          <a:ln>
            <a:noFill/>
          </a:ln>
        </p:spPr>
        <p:txBody>
          <a:bodyPr spcFirstLastPara="1" wrap="square" lIns="91425" tIns="45700" rIns="91425" bIns="45700" anchor="t" anchorCtr="0">
            <a:noAutofit/>
          </a:bodyPr>
          <a:lstStyle/>
          <a:p>
            <a:pPr marL="457200" marR="0" lvl="0" indent="-463550" algn="l" rtl="0">
              <a:lnSpc>
                <a:spcPct val="90000"/>
              </a:lnSpc>
              <a:spcBef>
                <a:spcPts val="1000"/>
              </a:spcBef>
              <a:spcAft>
                <a:spcPts val="0"/>
              </a:spcAft>
              <a:buSzPts val="1530"/>
              <a:buAutoNum type="arabicPeriod"/>
            </a:pPr>
            <a:r>
              <a:rPr lang="en-US" sz="1530"/>
              <a:t>Pharmacy leaders should demand more supply chain transparency and accountability for their industry partners. This will require health system to be more transparent regarding their own practice.</a:t>
            </a:r>
            <a:endParaRPr sz="1530"/>
          </a:p>
          <a:p>
            <a:pPr marL="457200" marR="0" lvl="0" indent="-463550" algn="l" rtl="0">
              <a:lnSpc>
                <a:spcPct val="90000"/>
              </a:lnSpc>
              <a:spcBef>
                <a:spcPts val="1000"/>
              </a:spcBef>
              <a:spcAft>
                <a:spcPts val="0"/>
              </a:spcAft>
              <a:buSzPts val="1530"/>
              <a:buAutoNum type="arabicPeriod"/>
            </a:pPr>
            <a:r>
              <a:rPr lang="en-US" sz="1530"/>
              <a:t>Pursue robust policies and procedures that mitigate high-risk disruptions to the PSC. Pharmacy leaders should also collaborate with peers and other industry stakeholders to share best practices and address existing gaps.</a:t>
            </a:r>
            <a:endParaRPr sz="1530"/>
          </a:p>
          <a:p>
            <a:pPr marL="457200" marR="0" lvl="0" indent="-463550" algn="l" rtl="0">
              <a:lnSpc>
                <a:spcPct val="90000"/>
              </a:lnSpc>
              <a:spcBef>
                <a:spcPts val="1000"/>
              </a:spcBef>
              <a:spcAft>
                <a:spcPts val="0"/>
              </a:spcAft>
              <a:buSzPts val="1530"/>
              <a:buAutoNum type="arabicPeriod"/>
            </a:pPr>
            <a:r>
              <a:rPr lang="en-US" sz="1530"/>
              <a:t>Pharmacy leaders should broaden their approach to product and vendor selection beyond cost and consider quality and supply redundancy.</a:t>
            </a:r>
            <a:endParaRPr sz="1530"/>
          </a:p>
          <a:p>
            <a:pPr marL="457200" marR="0" lvl="0" indent="-463550" algn="l" rtl="0">
              <a:lnSpc>
                <a:spcPct val="90000"/>
              </a:lnSpc>
              <a:spcBef>
                <a:spcPts val="1000"/>
              </a:spcBef>
              <a:spcAft>
                <a:spcPts val="0"/>
              </a:spcAft>
              <a:buSzPts val="1530"/>
              <a:buAutoNum type="arabicPeriod"/>
            </a:pPr>
            <a:r>
              <a:rPr lang="en-US" sz="1530"/>
              <a:t>View the pharmacy supply chain more globally, towards end-to-end chain management and beyond local drug distribution and procurement, to future-proof and protect the PSC.</a:t>
            </a:r>
            <a:endParaRPr sz="1530"/>
          </a:p>
          <a:p>
            <a:pPr marL="457200" marR="0" lvl="0" indent="-463550" algn="l" rtl="0">
              <a:lnSpc>
                <a:spcPct val="90000"/>
              </a:lnSpc>
              <a:spcBef>
                <a:spcPts val="1000"/>
              </a:spcBef>
              <a:spcAft>
                <a:spcPts val="0"/>
              </a:spcAft>
              <a:buSzPts val="1530"/>
              <a:buAutoNum type="arabicPeriod"/>
            </a:pPr>
            <a:r>
              <a:rPr lang="en-US" sz="1530"/>
              <a:t>Leverage partnerships to coordinate with GPOs, wholesalers, and manufacturers. This could be as simple as better understanding business practices and their impact to supply chain resiliency, or it could be more strategic, such as by identifying mutually beneficial opportunities to partner.</a:t>
            </a:r>
            <a:endParaRPr sz="1530"/>
          </a:p>
          <a:p>
            <a:pPr marL="457200" marR="0" lvl="0" indent="-463550" algn="l" rtl="0">
              <a:lnSpc>
                <a:spcPct val="90000"/>
              </a:lnSpc>
              <a:spcBef>
                <a:spcPts val="1000"/>
              </a:spcBef>
              <a:spcAft>
                <a:spcPts val="0"/>
              </a:spcAft>
              <a:buSzPts val="1530"/>
              <a:buAutoNum type="arabicPeriod"/>
            </a:pPr>
            <a:r>
              <a:rPr lang="en-US" sz="1530"/>
              <a:t>Partner with industry-leading supply chain enterprises to incorporate supply chain best practices into healthcare, such as a strategy towards “Industry 4.0” whereby industries are transforming through the application of digital technologies.</a:t>
            </a:r>
            <a:endParaRPr sz="153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5"/>
          <p:cNvSpPr txBox="1">
            <a:spLocks noGrp="1"/>
          </p:cNvSpPr>
          <p:nvPr>
            <p:ph type="title"/>
          </p:nvPr>
        </p:nvSpPr>
        <p:spPr>
          <a:xfrm>
            <a:off x="587828" y="584880"/>
            <a:ext cx="1137367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Workshop Planning – Presentation Cadence</a:t>
            </a:r>
            <a:endParaRPr/>
          </a:p>
        </p:txBody>
      </p:sp>
      <p:sp>
        <p:nvSpPr>
          <p:cNvPr id="180" name="Google Shape;180;p5"/>
          <p:cNvSpPr/>
          <p:nvPr/>
        </p:nvSpPr>
        <p:spPr>
          <a:xfrm>
            <a:off x="870856" y="2095500"/>
            <a:ext cx="9699171" cy="3829766"/>
          </a:xfrm>
          <a:prstGeom prst="rect">
            <a:avLst/>
          </a:prstGeom>
          <a:noFill/>
          <a:ln>
            <a:noFill/>
          </a:ln>
        </p:spPr>
        <p:txBody>
          <a:bodyPr spcFirstLastPara="1" wrap="square" lIns="91425" tIns="45700" rIns="91425" bIns="45700" anchor="t" anchorCtr="0">
            <a:spAutoFit/>
          </a:bodyPr>
          <a:lstStyle/>
          <a:p>
            <a:pPr marL="228600" marR="0" lvl="0" indent="-228600" algn="l" rtl="0">
              <a:lnSpc>
                <a:spcPct val="90000"/>
              </a:lnSpc>
              <a:spcBef>
                <a:spcPts val="0"/>
              </a:spcBef>
              <a:spcAft>
                <a:spcPts val="0"/>
              </a:spcAft>
              <a:buClr>
                <a:srgbClr val="5DC9E7"/>
              </a:buClr>
              <a:buSzPts val="2800"/>
              <a:buFont typeface="Noto Sans Symbols"/>
              <a:buChar char="▪"/>
            </a:pPr>
            <a:r>
              <a:rPr lang="en-US" sz="2800" b="0" i="0" u="none" strike="noStrike" cap="none">
                <a:solidFill>
                  <a:srgbClr val="44546A"/>
                </a:solidFill>
                <a:latin typeface="Arial"/>
                <a:ea typeface="Arial"/>
                <a:cs typeface="Arial"/>
                <a:sym typeface="Arial"/>
              </a:rPr>
              <a:t>Theme overview</a:t>
            </a:r>
            <a:endParaRPr/>
          </a:p>
          <a:p>
            <a:pPr marL="228600" marR="0" lvl="0" indent="-228600" algn="l" rtl="0">
              <a:lnSpc>
                <a:spcPct val="90000"/>
              </a:lnSpc>
              <a:spcBef>
                <a:spcPts val="2200"/>
              </a:spcBef>
              <a:spcAft>
                <a:spcPts val="0"/>
              </a:spcAft>
              <a:buClr>
                <a:srgbClr val="5DC9E7"/>
              </a:buClr>
              <a:buSzPts val="2800"/>
              <a:buFont typeface="Noto Sans Symbols"/>
              <a:buChar char="▪"/>
            </a:pPr>
            <a:r>
              <a:rPr lang="en-US" sz="2800" b="0" i="0" u="none" strike="noStrike" cap="none">
                <a:solidFill>
                  <a:srgbClr val="44546A"/>
                </a:solidFill>
                <a:latin typeface="Arial"/>
                <a:ea typeface="Arial"/>
                <a:cs typeface="Arial"/>
                <a:sym typeface="Arial"/>
              </a:rPr>
              <a:t>Survey question(s) (Capture audience ‘votes’)</a:t>
            </a:r>
            <a:endParaRPr/>
          </a:p>
          <a:p>
            <a:pPr marL="228600" marR="0" lvl="0" indent="-228600" algn="l" rtl="0">
              <a:lnSpc>
                <a:spcPct val="90000"/>
              </a:lnSpc>
              <a:spcBef>
                <a:spcPts val="2200"/>
              </a:spcBef>
              <a:spcAft>
                <a:spcPts val="0"/>
              </a:spcAft>
              <a:buClr>
                <a:srgbClr val="5DC9E7"/>
              </a:buClr>
              <a:buSzPts val="2800"/>
              <a:buFont typeface="Noto Sans Symbols"/>
              <a:buChar char="▪"/>
            </a:pPr>
            <a:r>
              <a:rPr lang="en-US" sz="2800" b="0" i="0" u="none" strike="noStrike" cap="none">
                <a:solidFill>
                  <a:srgbClr val="44546A"/>
                </a:solidFill>
                <a:latin typeface="Arial"/>
                <a:ea typeface="Arial"/>
                <a:cs typeface="Arial"/>
                <a:sym typeface="Arial"/>
              </a:rPr>
              <a:t>Executive summary</a:t>
            </a:r>
            <a:endParaRPr/>
          </a:p>
          <a:p>
            <a:pPr marL="228600" marR="0" lvl="0" indent="-228600" algn="l" rtl="0">
              <a:lnSpc>
                <a:spcPct val="90000"/>
              </a:lnSpc>
              <a:spcBef>
                <a:spcPts val="2200"/>
              </a:spcBef>
              <a:spcAft>
                <a:spcPts val="0"/>
              </a:spcAft>
              <a:buClr>
                <a:srgbClr val="5DC9E7"/>
              </a:buClr>
              <a:buSzPts val="2800"/>
              <a:buFont typeface="Noto Sans Symbols"/>
              <a:buChar char="▪"/>
            </a:pPr>
            <a:r>
              <a:rPr lang="en-US" sz="2800" b="0" i="0" u="none" strike="noStrike" cap="none">
                <a:solidFill>
                  <a:srgbClr val="44546A"/>
                </a:solidFill>
                <a:latin typeface="Arial"/>
                <a:ea typeface="Arial"/>
                <a:cs typeface="Arial"/>
                <a:sym typeface="Arial"/>
              </a:rPr>
              <a:t>Survey results (Forecast response)</a:t>
            </a:r>
            <a:endParaRPr/>
          </a:p>
          <a:p>
            <a:pPr marL="228600" marR="0" lvl="0" indent="-228600" algn="l" rtl="0">
              <a:lnSpc>
                <a:spcPct val="90000"/>
              </a:lnSpc>
              <a:spcBef>
                <a:spcPts val="2200"/>
              </a:spcBef>
              <a:spcAft>
                <a:spcPts val="0"/>
              </a:spcAft>
              <a:buClr>
                <a:srgbClr val="5DC9E7"/>
              </a:buClr>
              <a:buSzPts val="2800"/>
              <a:buFont typeface="Noto Sans Symbols"/>
              <a:buChar char="▪"/>
            </a:pPr>
            <a:r>
              <a:rPr lang="en-US" sz="2800" b="0" i="0" u="none" strike="noStrike" cap="none">
                <a:solidFill>
                  <a:srgbClr val="44546A"/>
                </a:solidFill>
                <a:latin typeface="Arial"/>
                <a:ea typeface="Arial"/>
                <a:cs typeface="Arial"/>
                <a:sym typeface="Arial"/>
              </a:rPr>
              <a:t>Strategic recommendations</a:t>
            </a:r>
            <a:endParaRPr/>
          </a:p>
          <a:p>
            <a:pPr marL="228600" marR="0" lvl="0" indent="-228600" algn="l" rtl="0">
              <a:lnSpc>
                <a:spcPct val="90000"/>
              </a:lnSpc>
              <a:spcBef>
                <a:spcPts val="2200"/>
              </a:spcBef>
              <a:spcAft>
                <a:spcPts val="0"/>
              </a:spcAft>
              <a:buClr>
                <a:srgbClr val="5DC9E7"/>
              </a:buClr>
              <a:buSzPts val="2800"/>
              <a:buFont typeface="Noto Sans Symbols"/>
              <a:buChar char="▪"/>
            </a:pPr>
            <a:r>
              <a:rPr lang="en-US" sz="2800" b="0" i="0" u="none" strike="noStrike" cap="none">
                <a:solidFill>
                  <a:srgbClr val="44546A"/>
                </a:solidFill>
                <a:latin typeface="Arial"/>
                <a:ea typeface="Arial"/>
                <a:cs typeface="Arial"/>
                <a:sym typeface="Arial"/>
              </a:rPr>
              <a:t>REPEAT</a:t>
            </a:r>
            <a:endParaRPr/>
          </a:p>
        </p:txBody>
      </p:sp>
      <p:cxnSp>
        <p:nvCxnSpPr>
          <p:cNvPr id="181" name="Google Shape;181;p5"/>
          <p:cNvCxnSpPr/>
          <p:nvPr/>
        </p:nvCxnSpPr>
        <p:spPr>
          <a:xfrm>
            <a:off x="1034142" y="2418670"/>
            <a:ext cx="0" cy="402771"/>
          </a:xfrm>
          <a:prstGeom prst="straightConnector1">
            <a:avLst/>
          </a:prstGeom>
          <a:noFill/>
          <a:ln w="9525" cap="flat" cmpd="sng">
            <a:solidFill>
              <a:schemeClr val="accent1"/>
            </a:solidFill>
            <a:prstDash val="solid"/>
            <a:miter lim="800000"/>
            <a:headEnd type="none" w="sm" len="sm"/>
            <a:tailEnd type="triangle" w="med" len="med"/>
          </a:ln>
        </p:spPr>
      </p:cxnSp>
      <p:cxnSp>
        <p:nvCxnSpPr>
          <p:cNvPr id="182" name="Google Shape;182;p5"/>
          <p:cNvCxnSpPr/>
          <p:nvPr/>
        </p:nvCxnSpPr>
        <p:spPr>
          <a:xfrm>
            <a:off x="1034142" y="3137128"/>
            <a:ext cx="0" cy="402771"/>
          </a:xfrm>
          <a:prstGeom prst="straightConnector1">
            <a:avLst/>
          </a:prstGeom>
          <a:noFill/>
          <a:ln w="9525" cap="flat" cmpd="sng">
            <a:solidFill>
              <a:schemeClr val="accent1"/>
            </a:solidFill>
            <a:prstDash val="solid"/>
            <a:miter lim="800000"/>
            <a:headEnd type="none" w="sm" len="sm"/>
            <a:tailEnd type="triangle" w="med" len="med"/>
          </a:ln>
        </p:spPr>
      </p:cxnSp>
      <p:cxnSp>
        <p:nvCxnSpPr>
          <p:cNvPr id="183" name="Google Shape;183;p5"/>
          <p:cNvCxnSpPr/>
          <p:nvPr/>
        </p:nvCxnSpPr>
        <p:spPr>
          <a:xfrm>
            <a:off x="1034142" y="3833812"/>
            <a:ext cx="0" cy="402771"/>
          </a:xfrm>
          <a:prstGeom prst="straightConnector1">
            <a:avLst/>
          </a:prstGeom>
          <a:noFill/>
          <a:ln w="9525" cap="flat" cmpd="sng">
            <a:solidFill>
              <a:schemeClr val="accent1"/>
            </a:solidFill>
            <a:prstDash val="solid"/>
            <a:miter lim="800000"/>
            <a:headEnd type="none" w="sm" len="sm"/>
            <a:tailEnd type="triangle" w="med" len="med"/>
          </a:ln>
        </p:spPr>
      </p:cxnSp>
      <p:cxnSp>
        <p:nvCxnSpPr>
          <p:cNvPr id="184" name="Google Shape;184;p5"/>
          <p:cNvCxnSpPr/>
          <p:nvPr/>
        </p:nvCxnSpPr>
        <p:spPr>
          <a:xfrm>
            <a:off x="1034142" y="4443412"/>
            <a:ext cx="0" cy="402771"/>
          </a:xfrm>
          <a:prstGeom prst="straightConnector1">
            <a:avLst/>
          </a:prstGeom>
          <a:noFill/>
          <a:ln w="9525" cap="flat" cmpd="sng">
            <a:solidFill>
              <a:schemeClr val="accent1"/>
            </a:solidFill>
            <a:prstDash val="solid"/>
            <a:miter lim="800000"/>
            <a:headEnd type="none" w="sm" len="sm"/>
            <a:tailEnd type="triangle" w="med" len="med"/>
          </a:ln>
        </p:spPr>
      </p:cxnSp>
      <p:cxnSp>
        <p:nvCxnSpPr>
          <p:cNvPr id="185" name="Google Shape;185;p5"/>
          <p:cNvCxnSpPr/>
          <p:nvPr/>
        </p:nvCxnSpPr>
        <p:spPr>
          <a:xfrm>
            <a:off x="1045027" y="5042126"/>
            <a:ext cx="0" cy="402771"/>
          </a:xfrm>
          <a:prstGeom prst="straightConnector1">
            <a:avLst/>
          </a:prstGeom>
          <a:noFill/>
          <a:ln w="9525" cap="flat" cmpd="sng">
            <a:solidFill>
              <a:schemeClr val="accent1"/>
            </a:solidFill>
            <a:prstDash val="solid"/>
            <a:miter lim="800000"/>
            <a:headEnd type="none" w="sm" len="sm"/>
            <a:tailEnd type="triangle" w="med" len="med"/>
          </a:ln>
        </p:spPr>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48"/>
          <p:cNvSpPr txBox="1">
            <a:spLocks noGrp="1"/>
          </p:cNvSpPr>
          <p:nvPr>
            <p:ph type="title"/>
          </p:nvPr>
        </p:nvSpPr>
        <p:spPr>
          <a:xfrm>
            <a:off x="-11724" y="2895600"/>
            <a:ext cx="12192000" cy="20565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ct val="100000"/>
              <a:buFont typeface="Arial"/>
              <a:buNone/>
            </a:pPr>
            <a:r>
              <a:rPr lang="en-US" sz="5400"/>
              <a:t>Theme 3: </a:t>
            </a:r>
            <a:br>
              <a:rPr lang="en-US"/>
            </a:br>
            <a:r>
              <a:rPr lang="en-US" sz="4400" i="1">
                <a:solidFill>
                  <a:schemeClr val="accent4"/>
                </a:solidFill>
                <a:effectLst>
                  <a:outerShdw blurRad="38100" dist="38100" dir="2700000" algn="tl">
                    <a:srgbClr val="000000">
                      <a:alpha val="43137"/>
                    </a:srgbClr>
                  </a:outerShdw>
                </a:effectLst>
              </a:rPr>
              <a:t>Patients as Consumers of Healthcare</a:t>
            </a:r>
            <a:endParaRPr i="1">
              <a:solidFill>
                <a:schemeClr val="accent4"/>
              </a:solidFill>
              <a:effectLst>
                <a:outerShdw blurRad="38100" dist="38100" dir="2700000" algn="tl">
                  <a:srgbClr val="000000">
                    <a:alpha val="43137"/>
                  </a:srgbClr>
                </a:outerShdw>
              </a:effectLst>
            </a:endParaRPr>
          </a:p>
        </p:txBody>
      </p:sp>
      <p:sp>
        <p:nvSpPr>
          <p:cNvPr id="495" name="Google Shape;495;p48"/>
          <p:cNvSpPr txBox="1">
            <a:spLocks noGrp="1"/>
          </p:cNvSpPr>
          <p:nvPr>
            <p:ph type="body" idx="1"/>
          </p:nvPr>
        </p:nvSpPr>
        <p:spPr>
          <a:xfrm>
            <a:off x="1254368" y="5573486"/>
            <a:ext cx="9659817" cy="86201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49"/>
          <p:cNvSpPr txBox="1">
            <a:spLocks noGrp="1"/>
          </p:cNvSpPr>
          <p:nvPr>
            <p:ph type="title"/>
          </p:nvPr>
        </p:nvSpPr>
        <p:spPr>
          <a:xfrm>
            <a:off x="818321"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Digital Health Technologies Empower Patients</a:t>
            </a:r>
            <a:endParaRPr/>
          </a:p>
        </p:txBody>
      </p:sp>
      <p:sp>
        <p:nvSpPr>
          <p:cNvPr id="501" name="Google Shape;501;p49"/>
          <p:cNvSpPr txBox="1">
            <a:spLocks noGrp="1"/>
          </p:cNvSpPr>
          <p:nvPr>
            <p:ph type="body" idx="1"/>
          </p:nvPr>
        </p:nvSpPr>
        <p:spPr>
          <a:xfrm>
            <a:off x="818321" y="1825625"/>
            <a:ext cx="10515600" cy="4351338"/>
          </a:xfrm>
          <a:prstGeom prst="rect">
            <a:avLst/>
          </a:prstGeom>
          <a:noFill/>
          <a:ln>
            <a:noFill/>
          </a:ln>
        </p:spPr>
        <p:txBody>
          <a:bodyPr spcFirstLastPara="1" wrap="square" lIns="91425" tIns="45700" rIns="91425" bIns="45700" anchor="t" anchorCtr="0">
            <a:normAutofit/>
          </a:bodyPr>
          <a:lstStyle/>
          <a:p>
            <a:pPr lvl="0" algn="l" rtl="0">
              <a:lnSpc>
                <a:spcPct val="90000"/>
              </a:lnSpc>
              <a:spcBef>
                <a:spcPts val="0"/>
              </a:spcBef>
              <a:spcAft>
                <a:spcPts val="0"/>
              </a:spcAft>
              <a:buSzPts val="2800"/>
            </a:pPr>
            <a:r>
              <a:rPr lang="en-US"/>
              <a:t>Advances in health-related technologies likely influence consumer choice when seeking health care </a:t>
            </a:r>
            <a:endParaRPr/>
          </a:p>
          <a:p>
            <a:pPr lvl="0" algn="l" rtl="0">
              <a:lnSpc>
                <a:spcPct val="90000"/>
              </a:lnSpc>
              <a:spcBef>
                <a:spcPts val="1000"/>
              </a:spcBef>
              <a:spcAft>
                <a:spcPts val="0"/>
              </a:spcAft>
              <a:buSzPts val="2800"/>
            </a:pPr>
            <a:r>
              <a:rPr lang="en-US"/>
              <a:t>Telehealth, patient portals, home diagnostics, and remote monitoring have shifted the landscape of modern healthcare</a:t>
            </a:r>
            <a:endParaRPr/>
          </a:p>
          <a:p>
            <a:pPr marL="520700" lvl="0" indent="-457200" algn="l" rtl="0">
              <a:lnSpc>
                <a:spcPct val="90000"/>
              </a:lnSpc>
              <a:spcBef>
                <a:spcPts val="1000"/>
              </a:spcBef>
              <a:spcAft>
                <a:spcPts val="0"/>
              </a:spcAft>
              <a:buSzPts val="1800"/>
            </a:pPr>
            <a:r>
              <a:rPr lang="en-US"/>
              <a:t>Standardized approaches in deploying these technologies and other innovations will help measure impact on care outcomes and quality</a:t>
            </a:r>
            <a:endParaRPr/>
          </a:p>
          <a:p>
            <a:pPr marL="520700" lvl="0" indent="-457200" algn="l" rtl="0">
              <a:lnSpc>
                <a:spcPct val="90000"/>
              </a:lnSpc>
              <a:spcBef>
                <a:spcPts val="1000"/>
              </a:spcBef>
              <a:spcAft>
                <a:spcPts val="0"/>
              </a:spcAft>
              <a:buSzPts val="1800"/>
            </a:pPr>
            <a:r>
              <a:rPr lang="en-US"/>
              <a:t>Likewise, the impact of digital health technologies on equitable access to care</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52"/>
          <p:cNvSpPr txBox="1">
            <a:spLocks noGrp="1"/>
          </p:cNvSpPr>
          <p:nvPr>
            <p:ph type="title"/>
          </p:nvPr>
        </p:nvSpPr>
        <p:spPr>
          <a:xfrm>
            <a:off x="644148" y="1013506"/>
            <a:ext cx="3202137" cy="483098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i="1"/>
              <a:t>Theme 3: </a:t>
            </a:r>
            <a:r>
              <a:rPr lang="en-US"/>
              <a:t>Forecast Question 1</a:t>
            </a:r>
            <a:endParaRPr/>
          </a:p>
        </p:txBody>
      </p:sp>
      <p:sp>
        <p:nvSpPr>
          <p:cNvPr id="507" name="Google Shape;507;p52"/>
          <p:cNvSpPr txBox="1">
            <a:spLocks noGrp="1"/>
          </p:cNvSpPr>
          <p:nvPr>
            <p:ph type="body" idx="1"/>
          </p:nvPr>
        </p:nvSpPr>
        <p:spPr>
          <a:xfrm>
            <a:off x="5588000" y="1013506"/>
            <a:ext cx="5994400" cy="4830989"/>
          </a:xfrm>
          <a:prstGeom prst="rect">
            <a:avLst/>
          </a:prstGeom>
          <a:noFill/>
          <a:ln>
            <a:noFill/>
          </a:ln>
        </p:spPr>
        <p:txBody>
          <a:bodyPr spcFirstLastPara="1" wrap="square" lIns="91425" tIns="45700" rIns="91425" bIns="45700" anchor="ctr" anchorCtr="0">
            <a:normAutofit fontScale="70000" lnSpcReduction="20000"/>
          </a:bodyPr>
          <a:lstStyle/>
          <a:p>
            <a:pPr marL="0" lvl="0" indent="0" algn="l" rtl="0">
              <a:lnSpc>
                <a:spcPct val="100000"/>
              </a:lnSpc>
              <a:spcBef>
                <a:spcPts val="0"/>
              </a:spcBef>
              <a:spcAft>
                <a:spcPts val="0"/>
              </a:spcAft>
              <a:buSzPct val="100000"/>
              <a:buNone/>
            </a:pPr>
            <a:r>
              <a:rPr lang="en-US" sz="3200"/>
              <a:t>How likely is it that the following will occur, by the year 20</a:t>
            </a:r>
            <a:r>
              <a:rPr lang="en-US"/>
              <a:t>30</a:t>
            </a:r>
            <a:r>
              <a:rPr lang="en-US" sz="3200"/>
              <a:t>, in the geographic region where you work? </a:t>
            </a:r>
            <a:endParaRPr/>
          </a:p>
          <a:p>
            <a:pPr marL="0" lvl="0" indent="0" algn="l" rtl="0">
              <a:lnSpc>
                <a:spcPct val="100000"/>
              </a:lnSpc>
              <a:spcBef>
                <a:spcPts val="1200"/>
              </a:spcBef>
              <a:spcAft>
                <a:spcPts val="0"/>
              </a:spcAft>
              <a:buSzPct val="100000"/>
              <a:buNone/>
            </a:pPr>
            <a:endParaRPr sz="3200"/>
          </a:p>
          <a:p>
            <a:pPr marL="0" lvl="0" indent="0" algn="l" rtl="0">
              <a:lnSpc>
                <a:spcPct val="100000"/>
              </a:lnSpc>
              <a:spcBef>
                <a:spcPts val="1200"/>
              </a:spcBef>
              <a:spcAft>
                <a:spcPts val="0"/>
              </a:spcAft>
              <a:buSzPct val="100000"/>
              <a:buNone/>
            </a:pPr>
            <a:r>
              <a:rPr lang="en-US" b="1"/>
              <a:t>75% of health systems will offer contactless health care services because of strong consumer preferences</a:t>
            </a:r>
            <a:endParaRPr/>
          </a:p>
          <a:p>
            <a:pPr marL="0" lvl="0" indent="0" algn="l" rtl="0">
              <a:lnSpc>
                <a:spcPct val="100000"/>
              </a:lnSpc>
              <a:spcBef>
                <a:spcPts val="1200"/>
              </a:spcBef>
              <a:spcAft>
                <a:spcPts val="0"/>
              </a:spcAft>
              <a:buSzPct val="100000"/>
              <a:buNone/>
            </a:pPr>
            <a:endParaRPr sz="3200"/>
          </a:p>
          <a:p>
            <a:pPr marL="514350" lvl="0" indent="-529590" algn="l" rtl="0">
              <a:lnSpc>
                <a:spcPct val="100000"/>
              </a:lnSpc>
              <a:spcBef>
                <a:spcPts val="1200"/>
              </a:spcBef>
              <a:spcAft>
                <a:spcPts val="0"/>
              </a:spcAft>
              <a:buSzPct val="100000"/>
              <a:buFont typeface="Arial"/>
              <a:buAutoNum type="alphaUcPeriod"/>
            </a:pPr>
            <a:r>
              <a:rPr lang="en-US" sz="3200"/>
              <a:t>Very Likely</a:t>
            </a:r>
            <a:endParaRPr/>
          </a:p>
          <a:p>
            <a:pPr marL="514350" lvl="0" indent="-529590" algn="l" rtl="0">
              <a:lnSpc>
                <a:spcPct val="100000"/>
              </a:lnSpc>
              <a:spcBef>
                <a:spcPts val="1200"/>
              </a:spcBef>
              <a:spcAft>
                <a:spcPts val="0"/>
              </a:spcAft>
              <a:buSzPct val="100000"/>
              <a:buFont typeface="Arial"/>
              <a:buAutoNum type="alphaUcPeriod"/>
            </a:pPr>
            <a:r>
              <a:rPr lang="en-US" sz="3200"/>
              <a:t>Somewhat Likely</a:t>
            </a:r>
            <a:endParaRPr/>
          </a:p>
          <a:p>
            <a:pPr marL="514350" lvl="0" indent="-529590" algn="l" rtl="0">
              <a:lnSpc>
                <a:spcPct val="100000"/>
              </a:lnSpc>
              <a:spcBef>
                <a:spcPts val="1200"/>
              </a:spcBef>
              <a:spcAft>
                <a:spcPts val="0"/>
              </a:spcAft>
              <a:buSzPct val="100000"/>
              <a:buFont typeface="Arial"/>
              <a:buAutoNum type="alphaUcPeriod"/>
            </a:pPr>
            <a:r>
              <a:rPr lang="en-US" sz="3200"/>
              <a:t>Somewhat Unlikely </a:t>
            </a:r>
            <a:endParaRPr/>
          </a:p>
          <a:p>
            <a:pPr marL="514350" lvl="0" indent="-529590" algn="l" rtl="0">
              <a:lnSpc>
                <a:spcPct val="100000"/>
              </a:lnSpc>
              <a:spcBef>
                <a:spcPts val="1200"/>
              </a:spcBef>
              <a:spcAft>
                <a:spcPts val="0"/>
              </a:spcAft>
              <a:buSzPct val="100000"/>
              <a:buFont typeface="Arial"/>
              <a:buAutoNum type="alphaUcPeriod"/>
            </a:pPr>
            <a:r>
              <a:rPr lang="en-US" sz="3200"/>
              <a:t>Very Unlikely</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50"/>
          <p:cNvSpPr txBox="1">
            <a:spLocks noGrp="1"/>
          </p:cNvSpPr>
          <p:nvPr>
            <p:ph type="title"/>
          </p:nvPr>
        </p:nvSpPr>
        <p:spPr>
          <a:xfrm>
            <a:off x="818321"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Enhanced Efficiency, Increased Patient Demands</a:t>
            </a:r>
            <a:endParaRPr/>
          </a:p>
        </p:txBody>
      </p:sp>
      <p:sp>
        <p:nvSpPr>
          <p:cNvPr id="513" name="Google Shape;513;p50"/>
          <p:cNvSpPr txBox="1">
            <a:spLocks noGrp="1"/>
          </p:cNvSpPr>
          <p:nvPr>
            <p:ph type="body" idx="1"/>
          </p:nvPr>
        </p:nvSpPr>
        <p:spPr>
          <a:xfrm>
            <a:off x="818321" y="1825625"/>
            <a:ext cx="10515600" cy="4351338"/>
          </a:xfrm>
          <a:prstGeom prst="rect">
            <a:avLst/>
          </a:prstGeom>
          <a:noFill/>
          <a:ln>
            <a:noFill/>
          </a:ln>
        </p:spPr>
        <p:txBody>
          <a:bodyPr spcFirstLastPara="1" wrap="square" lIns="91425" tIns="45700" rIns="91425" bIns="45700" anchor="t" anchorCtr="0">
            <a:normAutofit/>
          </a:bodyPr>
          <a:lstStyle/>
          <a:p>
            <a:pPr lvl="0" algn="l" rtl="0">
              <a:lnSpc>
                <a:spcPct val="90000"/>
              </a:lnSpc>
              <a:spcBef>
                <a:spcPts val="0"/>
              </a:spcBef>
              <a:spcAft>
                <a:spcPts val="0"/>
              </a:spcAft>
              <a:buSzPts val="2800"/>
            </a:pPr>
            <a:r>
              <a:rPr lang="en-US"/>
              <a:t>What was once innovative is now considered essential for patient access and continuity of care</a:t>
            </a:r>
            <a:endParaRPr/>
          </a:p>
          <a:p>
            <a:pPr marL="520700" lvl="0" indent="-457200" algn="l" rtl="0">
              <a:lnSpc>
                <a:spcPct val="90000"/>
              </a:lnSpc>
              <a:spcBef>
                <a:spcPts val="0"/>
              </a:spcBef>
              <a:spcAft>
                <a:spcPts val="0"/>
              </a:spcAft>
              <a:buSzPts val="1800"/>
            </a:pPr>
            <a:r>
              <a:rPr lang="en-US"/>
              <a:t>From 2020 to 2030, the telehealth market is expected to grow from ~</a:t>
            </a:r>
            <a:r>
              <a:rPr lang="en-US" b="1"/>
              <a:t>$18B</a:t>
            </a:r>
            <a:r>
              <a:rPr lang="en-US"/>
              <a:t> to </a:t>
            </a:r>
            <a:r>
              <a:rPr lang="en-US" b="1"/>
              <a:t>$140B </a:t>
            </a:r>
            <a:endParaRPr b="1"/>
          </a:p>
          <a:p>
            <a:pPr marL="520700" lvl="0" indent="-457200" algn="l" rtl="0">
              <a:lnSpc>
                <a:spcPct val="90000"/>
              </a:lnSpc>
              <a:spcBef>
                <a:spcPts val="0"/>
              </a:spcBef>
              <a:spcAft>
                <a:spcPts val="0"/>
              </a:spcAft>
              <a:buSzPts val="1800"/>
            </a:pPr>
            <a:r>
              <a:rPr lang="en-US"/>
              <a:t>Digital health data informs health-system decision-making and drives efficiency</a:t>
            </a:r>
            <a:endParaRPr/>
          </a:p>
          <a:p>
            <a:pPr marL="520700" lvl="0" indent="-457200" algn="l" rtl="0">
              <a:lnSpc>
                <a:spcPct val="90000"/>
              </a:lnSpc>
              <a:spcBef>
                <a:spcPts val="0"/>
              </a:spcBef>
              <a:spcAft>
                <a:spcPts val="0"/>
              </a:spcAft>
              <a:buSzPts val="1800"/>
            </a:pPr>
            <a:r>
              <a:rPr lang="en-US"/>
              <a:t>With more access, patient demands for convenience are expected to increase</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56"/>
          <p:cNvSpPr txBox="1">
            <a:spLocks noGrp="1"/>
          </p:cNvSpPr>
          <p:nvPr>
            <p:ph type="title"/>
          </p:nvPr>
        </p:nvSpPr>
        <p:spPr>
          <a:xfrm>
            <a:off x="818321"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Forecast Response</a:t>
            </a:r>
            <a:endParaRPr/>
          </a:p>
        </p:txBody>
      </p:sp>
      <p:pic>
        <p:nvPicPr>
          <p:cNvPr id="519" name="Google Shape;519;p56"/>
          <p:cNvPicPr preferRelativeResize="0"/>
          <p:nvPr/>
        </p:nvPicPr>
        <p:blipFill rotWithShape="1">
          <a:blip r:embed="rId3">
            <a:alphaModFix/>
          </a:blip>
          <a:srcRect/>
          <a:stretch/>
        </p:blipFill>
        <p:spPr>
          <a:xfrm>
            <a:off x="2553195" y="4572000"/>
            <a:ext cx="7620000" cy="609600"/>
          </a:xfrm>
          <a:prstGeom prst="rect">
            <a:avLst/>
          </a:prstGeom>
          <a:noFill/>
          <a:ln>
            <a:noFill/>
          </a:ln>
        </p:spPr>
      </p:pic>
      <p:pic>
        <p:nvPicPr>
          <p:cNvPr id="520" name="Google Shape;520;p56"/>
          <p:cNvPicPr preferRelativeResize="0"/>
          <p:nvPr/>
        </p:nvPicPr>
        <p:blipFill>
          <a:blip r:embed="rId4">
            <a:alphaModFix/>
          </a:blip>
          <a:stretch>
            <a:fillRect/>
          </a:stretch>
        </p:blipFill>
        <p:spPr>
          <a:xfrm>
            <a:off x="604613" y="2102084"/>
            <a:ext cx="10982775" cy="193812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53"/>
          <p:cNvSpPr txBox="1">
            <a:spLocks noGrp="1"/>
          </p:cNvSpPr>
          <p:nvPr>
            <p:ph type="title"/>
          </p:nvPr>
        </p:nvSpPr>
        <p:spPr>
          <a:xfrm>
            <a:off x="644148" y="1013506"/>
            <a:ext cx="3202137" cy="483098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i="1"/>
              <a:t>Theme 3: </a:t>
            </a:r>
            <a:r>
              <a:rPr lang="en-US"/>
              <a:t>Forecast Question 3</a:t>
            </a:r>
            <a:endParaRPr/>
          </a:p>
        </p:txBody>
      </p:sp>
      <p:sp>
        <p:nvSpPr>
          <p:cNvPr id="526" name="Google Shape;526;p53"/>
          <p:cNvSpPr txBox="1">
            <a:spLocks noGrp="1"/>
          </p:cNvSpPr>
          <p:nvPr>
            <p:ph type="body" idx="1"/>
          </p:nvPr>
        </p:nvSpPr>
        <p:spPr>
          <a:xfrm>
            <a:off x="5588000" y="1013506"/>
            <a:ext cx="5994400" cy="4830989"/>
          </a:xfrm>
          <a:prstGeom prst="rect">
            <a:avLst/>
          </a:prstGeom>
          <a:noFill/>
          <a:ln>
            <a:noFill/>
          </a:ln>
        </p:spPr>
        <p:txBody>
          <a:bodyPr spcFirstLastPara="1" wrap="square" lIns="91425" tIns="45700" rIns="91425" bIns="45700" anchor="ctr" anchorCtr="0">
            <a:normAutofit fontScale="70000" lnSpcReduction="20000"/>
          </a:bodyPr>
          <a:lstStyle/>
          <a:p>
            <a:pPr marL="0" lvl="0" indent="0" algn="l" rtl="0">
              <a:lnSpc>
                <a:spcPct val="100000"/>
              </a:lnSpc>
              <a:spcBef>
                <a:spcPts val="0"/>
              </a:spcBef>
              <a:spcAft>
                <a:spcPts val="0"/>
              </a:spcAft>
              <a:buSzPct val="100000"/>
              <a:buNone/>
            </a:pPr>
            <a:r>
              <a:rPr lang="en-US" sz="3200"/>
              <a:t>How likely is it that the following will occur, by the year 20</a:t>
            </a:r>
            <a:r>
              <a:rPr lang="en-US"/>
              <a:t>30</a:t>
            </a:r>
            <a:r>
              <a:rPr lang="en-US" sz="3200"/>
              <a:t>, in the geographic region where you work? </a:t>
            </a:r>
            <a:endParaRPr/>
          </a:p>
          <a:p>
            <a:pPr marL="0" lvl="0" indent="0" algn="l" rtl="0">
              <a:lnSpc>
                <a:spcPct val="100000"/>
              </a:lnSpc>
              <a:spcBef>
                <a:spcPts val="1200"/>
              </a:spcBef>
              <a:spcAft>
                <a:spcPts val="0"/>
              </a:spcAft>
              <a:buSzPct val="100000"/>
              <a:buNone/>
            </a:pPr>
            <a:endParaRPr sz="3200"/>
          </a:p>
          <a:p>
            <a:pPr marL="0" lvl="0" indent="0" algn="l" rtl="0">
              <a:lnSpc>
                <a:spcPct val="100000"/>
              </a:lnSpc>
              <a:spcBef>
                <a:spcPts val="1200"/>
              </a:spcBef>
              <a:spcAft>
                <a:spcPts val="0"/>
              </a:spcAft>
              <a:buSzPct val="100000"/>
              <a:buNone/>
            </a:pPr>
            <a:r>
              <a:rPr lang="en-US" b="1"/>
              <a:t>Most patients will view artificial intelligence as an enhancement to care (e.g., decreasing the time to diagnose and treat or providing education)</a:t>
            </a:r>
            <a:endParaRPr/>
          </a:p>
          <a:p>
            <a:pPr marL="0" lvl="0" indent="0" algn="l" rtl="0">
              <a:lnSpc>
                <a:spcPct val="100000"/>
              </a:lnSpc>
              <a:spcBef>
                <a:spcPts val="1200"/>
              </a:spcBef>
              <a:spcAft>
                <a:spcPts val="0"/>
              </a:spcAft>
              <a:buSzPct val="100000"/>
              <a:buNone/>
            </a:pPr>
            <a:endParaRPr sz="3200"/>
          </a:p>
          <a:p>
            <a:pPr marL="514350" lvl="0" indent="-529590" algn="l" rtl="0">
              <a:lnSpc>
                <a:spcPct val="100000"/>
              </a:lnSpc>
              <a:spcBef>
                <a:spcPts val="1200"/>
              </a:spcBef>
              <a:spcAft>
                <a:spcPts val="0"/>
              </a:spcAft>
              <a:buSzPct val="100000"/>
              <a:buFont typeface="Arial"/>
              <a:buAutoNum type="alphaUcPeriod"/>
            </a:pPr>
            <a:r>
              <a:rPr lang="en-US" sz="3200"/>
              <a:t>Very Likely</a:t>
            </a:r>
            <a:endParaRPr/>
          </a:p>
          <a:p>
            <a:pPr marL="514350" lvl="0" indent="-529590" algn="l" rtl="0">
              <a:lnSpc>
                <a:spcPct val="100000"/>
              </a:lnSpc>
              <a:spcBef>
                <a:spcPts val="1200"/>
              </a:spcBef>
              <a:spcAft>
                <a:spcPts val="0"/>
              </a:spcAft>
              <a:buSzPct val="100000"/>
              <a:buFont typeface="Arial"/>
              <a:buAutoNum type="alphaUcPeriod"/>
            </a:pPr>
            <a:r>
              <a:rPr lang="en-US" sz="3200"/>
              <a:t>Somewhat Likely</a:t>
            </a:r>
            <a:endParaRPr/>
          </a:p>
          <a:p>
            <a:pPr marL="514350" lvl="0" indent="-529590" algn="l" rtl="0">
              <a:lnSpc>
                <a:spcPct val="100000"/>
              </a:lnSpc>
              <a:spcBef>
                <a:spcPts val="1200"/>
              </a:spcBef>
              <a:spcAft>
                <a:spcPts val="0"/>
              </a:spcAft>
              <a:buSzPct val="100000"/>
              <a:buFont typeface="Arial"/>
              <a:buAutoNum type="alphaUcPeriod"/>
            </a:pPr>
            <a:r>
              <a:rPr lang="en-US" sz="3200"/>
              <a:t>Somewhat Unlikely </a:t>
            </a:r>
            <a:endParaRPr/>
          </a:p>
          <a:p>
            <a:pPr marL="514350" lvl="0" indent="-529590" algn="l" rtl="0">
              <a:lnSpc>
                <a:spcPct val="100000"/>
              </a:lnSpc>
              <a:spcBef>
                <a:spcPts val="1200"/>
              </a:spcBef>
              <a:spcAft>
                <a:spcPts val="0"/>
              </a:spcAft>
              <a:buSzPct val="100000"/>
              <a:buFont typeface="Arial"/>
              <a:buAutoNum type="alphaUcPeriod"/>
            </a:pPr>
            <a:r>
              <a:rPr lang="en-US" sz="3200"/>
              <a:t>Very Unlikely</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g3b9140d2e50_0_4"/>
          <p:cNvSpPr txBox="1">
            <a:spLocks noGrp="1"/>
          </p:cNvSpPr>
          <p:nvPr>
            <p:ph type="title"/>
          </p:nvPr>
        </p:nvSpPr>
        <p:spPr>
          <a:xfrm>
            <a:off x="818321"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Attitudes Toward Artificial Intelligence</a:t>
            </a:r>
            <a:endParaRPr/>
          </a:p>
        </p:txBody>
      </p:sp>
      <p:sp>
        <p:nvSpPr>
          <p:cNvPr id="532" name="Google Shape;532;g3b9140d2e50_0_4"/>
          <p:cNvSpPr txBox="1">
            <a:spLocks noGrp="1"/>
          </p:cNvSpPr>
          <p:nvPr>
            <p:ph type="body" idx="1"/>
          </p:nvPr>
        </p:nvSpPr>
        <p:spPr>
          <a:xfrm>
            <a:off x="818321" y="1825625"/>
            <a:ext cx="10515600" cy="4351200"/>
          </a:xfrm>
          <a:prstGeom prst="rect">
            <a:avLst/>
          </a:prstGeom>
          <a:noFill/>
          <a:ln>
            <a:noFill/>
          </a:ln>
        </p:spPr>
        <p:txBody>
          <a:bodyPr spcFirstLastPara="1" wrap="square" lIns="91425" tIns="45700" rIns="91425" bIns="45700" anchor="t" anchorCtr="0">
            <a:normAutofit/>
          </a:bodyPr>
          <a:lstStyle/>
          <a:p>
            <a:pPr marL="430530" lvl="0" indent="-457200" algn="l" rtl="0">
              <a:lnSpc>
                <a:spcPct val="90000"/>
              </a:lnSpc>
              <a:spcBef>
                <a:spcPts val="0"/>
              </a:spcBef>
              <a:spcAft>
                <a:spcPts val="0"/>
              </a:spcAft>
              <a:buSzPts val="2800"/>
            </a:pPr>
            <a:r>
              <a:rPr lang="en-US"/>
              <a:t>In general, attitudes are positive regarding AI in healthcare</a:t>
            </a:r>
            <a:endParaRPr/>
          </a:p>
          <a:p>
            <a:pPr marL="494030" lvl="0" indent="-457200" algn="l" rtl="0">
              <a:lnSpc>
                <a:spcPct val="90000"/>
              </a:lnSpc>
              <a:spcBef>
                <a:spcPts val="0"/>
              </a:spcBef>
              <a:spcAft>
                <a:spcPts val="0"/>
              </a:spcAft>
              <a:buSzPts val="1800"/>
            </a:pPr>
            <a:r>
              <a:rPr lang="en-US"/>
              <a:t>There is potential for the application of AI to advantage certain demographics, such as those who are economically advantaged</a:t>
            </a:r>
            <a:endParaRPr/>
          </a:p>
          <a:p>
            <a:pPr marL="494030" lvl="0" indent="-457200" algn="l" rtl="0">
              <a:lnSpc>
                <a:spcPct val="90000"/>
              </a:lnSpc>
              <a:spcBef>
                <a:spcPts val="0"/>
              </a:spcBef>
              <a:spcAft>
                <a:spcPts val="0"/>
              </a:spcAft>
              <a:buSzPts val="1800"/>
            </a:pPr>
            <a:r>
              <a:rPr lang="en-US"/>
              <a:t>Advantages of digital health services include:</a:t>
            </a:r>
            <a:endParaRPr/>
          </a:p>
          <a:p>
            <a:pPr lvl="1" algn="l" rtl="0">
              <a:lnSpc>
                <a:spcPct val="90000"/>
              </a:lnSpc>
              <a:spcBef>
                <a:spcPts val="0"/>
              </a:spcBef>
              <a:spcAft>
                <a:spcPts val="0"/>
              </a:spcAft>
              <a:buSzPts val="1800"/>
            </a:pPr>
            <a:r>
              <a:rPr lang="en-US"/>
              <a:t>Reduced time, travel, and travel-related pollutants</a:t>
            </a:r>
            <a:endParaRPr/>
          </a:p>
          <a:p>
            <a:pPr lvl="0" algn="l" rtl="0">
              <a:lnSpc>
                <a:spcPct val="90000"/>
              </a:lnSpc>
              <a:spcBef>
                <a:spcPts val="0"/>
              </a:spcBef>
              <a:spcAft>
                <a:spcPts val="0"/>
              </a:spcAft>
              <a:buSzPts val="1800"/>
            </a:pPr>
            <a:r>
              <a:rPr lang="en-US"/>
              <a:t>Emerging concerns center around the environmental impact of generative AI</a:t>
            </a:r>
            <a:endParaRPr/>
          </a:p>
          <a:p>
            <a:pPr lvl="1" algn="l" rtl="0">
              <a:lnSpc>
                <a:spcPct val="90000"/>
              </a:lnSpc>
              <a:spcBef>
                <a:spcPts val="0"/>
              </a:spcBef>
              <a:spcAft>
                <a:spcPts val="0"/>
              </a:spcAft>
              <a:buSzPts val="1800"/>
            </a:pPr>
            <a:r>
              <a:rPr lang="en-US"/>
              <a:t>Generative AI: A type of artificial intelligence that creates content using machine learning which mimics human intelligence</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57"/>
          <p:cNvSpPr txBox="1">
            <a:spLocks noGrp="1"/>
          </p:cNvSpPr>
          <p:nvPr>
            <p:ph type="title"/>
          </p:nvPr>
        </p:nvSpPr>
        <p:spPr>
          <a:xfrm>
            <a:off x="818321"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Forecast Response</a:t>
            </a:r>
            <a:endParaRPr/>
          </a:p>
        </p:txBody>
      </p:sp>
      <p:pic>
        <p:nvPicPr>
          <p:cNvPr id="538" name="Google Shape;538;p57"/>
          <p:cNvPicPr preferRelativeResize="0"/>
          <p:nvPr/>
        </p:nvPicPr>
        <p:blipFill rotWithShape="1">
          <a:blip r:embed="rId3">
            <a:alphaModFix/>
          </a:blip>
          <a:srcRect/>
          <a:stretch/>
        </p:blipFill>
        <p:spPr>
          <a:xfrm>
            <a:off x="2553195" y="4572000"/>
            <a:ext cx="7620000" cy="609600"/>
          </a:xfrm>
          <a:prstGeom prst="rect">
            <a:avLst/>
          </a:prstGeom>
          <a:noFill/>
          <a:ln>
            <a:noFill/>
          </a:ln>
        </p:spPr>
      </p:pic>
      <p:pic>
        <p:nvPicPr>
          <p:cNvPr id="539" name="Google Shape;539;p57"/>
          <p:cNvPicPr preferRelativeResize="0"/>
          <p:nvPr/>
        </p:nvPicPr>
        <p:blipFill>
          <a:blip r:embed="rId4">
            <a:alphaModFix/>
          </a:blip>
          <a:stretch>
            <a:fillRect/>
          </a:stretch>
        </p:blipFill>
        <p:spPr>
          <a:xfrm>
            <a:off x="1139900" y="2071125"/>
            <a:ext cx="9872450" cy="180332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54"/>
          <p:cNvSpPr txBox="1">
            <a:spLocks noGrp="1"/>
          </p:cNvSpPr>
          <p:nvPr>
            <p:ph type="title"/>
          </p:nvPr>
        </p:nvSpPr>
        <p:spPr>
          <a:xfrm>
            <a:off x="644148" y="1013506"/>
            <a:ext cx="3202137" cy="483098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i="1"/>
              <a:t>Theme 3: </a:t>
            </a:r>
            <a:r>
              <a:rPr lang="en-US"/>
              <a:t>Forecast Question 4</a:t>
            </a:r>
            <a:endParaRPr/>
          </a:p>
        </p:txBody>
      </p:sp>
      <p:sp>
        <p:nvSpPr>
          <p:cNvPr id="545" name="Google Shape;545;p54"/>
          <p:cNvSpPr txBox="1">
            <a:spLocks noGrp="1"/>
          </p:cNvSpPr>
          <p:nvPr>
            <p:ph type="body" idx="1"/>
          </p:nvPr>
        </p:nvSpPr>
        <p:spPr>
          <a:xfrm>
            <a:off x="5588000" y="1013506"/>
            <a:ext cx="5994400" cy="4830989"/>
          </a:xfrm>
          <a:prstGeom prst="rect">
            <a:avLst/>
          </a:prstGeom>
          <a:noFill/>
          <a:ln>
            <a:noFill/>
          </a:ln>
        </p:spPr>
        <p:txBody>
          <a:bodyPr spcFirstLastPara="1" wrap="square" lIns="91425" tIns="45700" rIns="91425" bIns="45700" anchor="ctr" anchorCtr="0">
            <a:normAutofit fontScale="62500" lnSpcReduction="20000"/>
          </a:bodyPr>
          <a:lstStyle/>
          <a:p>
            <a:pPr marL="0" lvl="0" indent="0" algn="l" rtl="0">
              <a:lnSpc>
                <a:spcPct val="100000"/>
              </a:lnSpc>
              <a:spcBef>
                <a:spcPts val="0"/>
              </a:spcBef>
              <a:spcAft>
                <a:spcPts val="0"/>
              </a:spcAft>
              <a:buSzPct val="100000"/>
              <a:buNone/>
            </a:pPr>
            <a:r>
              <a:rPr lang="en-US" sz="3200"/>
              <a:t>How likely is it that the following will occur, by the year 20</a:t>
            </a:r>
            <a:r>
              <a:rPr lang="en-US"/>
              <a:t>30</a:t>
            </a:r>
            <a:r>
              <a:rPr lang="en-US" sz="3200"/>
              <a:t>, in the geographic region where you work? </a:t>
            </a:r>
            <a:endParaRPr/>
          </a:p>
          <a:p>
            <a:pPr marL="0" lvl="0" indent="0" algn="l" rtl="0">
              <a:lnSpc>
                <a:spcPct val="100000"/>
              </a:lnSpc>
              <a:spcBef>
                <a:spcPts val="1200"/>
              </a:spcBef>
              <a:spcAft>
                <a:spcPts val="0"/>
              </a:spcAft>
              <a:buSzPct val="100000"/>
              <a:buNone/>
            </a:pPr>
            <a:endParaRPr sz="3200"/>
          </a:p>
          <a:p>
            <a:pPr marL="0" lvl="0" indent="0" algn="l" rtl="0">
              <a:lnSpc>
                <a:spcPct val="100000"/>
              </a:lnSpc>
              <a:spcBef>
                <a:spcPts val="1200"/>
              </a:spcBef>
              <a:spcAft>
                <a:spcPts val="0"/>
              </a:spcAft>
              <a:buSzPct val="100000"/>
              <a:buNone/>
            </a:pPr>
            <a:r>
              <a:rPr lang="en-US" b="1"/>
              <a:t>Health-system financial pressures will limit the adoption and access to technologies that have the potential to transform patient care (e.g., continuous glucose monitoring, generative AI)</a:t>
            </a:r>
            <a:endParaRPr/>
          </a:p>
          <a:p>
            <a:pPr marL="0" lvl="0" indent="0" algn="l" rtl="0">
              <a:lnSpc>
                <a:spcPct val="100000"/>
              </a:lnSpc>
              <a:spcBef>
                <a:spcPts val="1200"/>
              </a:spcBef>
              <a:spcAft>
                <a:spcPts val="0"/>
              </a:spcAft>
              <a:buSzPct val="100000"/>
              <a:buNone/>
            </a:pPr>
            <a:endParaRPr sz="3200" b="1"/>
          </a:p>
          <a:p>
            <a:pPr marL="514350" lvl="0" indent="-499110" algn="l" rtl="0">
              <a:lnSpc>
                <a:spcPct val="100000"/>
              </a:lnSpc>
              <a:spcBef>
                <a:spcPts val="1200"/>
              </a:spcBef>
              <a:spcAft>
                <a:spcPts val="0"/>
              </a:spcAft>
              <a:buSzPct val="100000"/>
              <a:buFont typeface="Arial"/>
              <a:buAutoNum type="alphaUcPeriod"/>
            </a:pPr>
            <a:r>
              <a:rPr lang="en-US" sz="3200"/>
              <a:t>Very Likely</a:t>
            </a:r>
            <a:endParaRPr/>
          </a:p>
          <a:p>
            <a:pPr marL="514350" lvl="0" indent="-499110" algn="l" rtl="0">
              <a:lnSpc>
                <a:spcPct val="100000"/>
              </a:lnSpc>
              <a:spcBef>
                <a:spcPts val="1200"/>
              </a:spcBef>
              <a:spcAft>
                <a:spcPts val="0"/>
              </a:spcAft>
              <a:buSzPct val="100000"/>
              <a:buFont typeface="Arial"/>
              <a:buAutoNum type="alphaUcPeriod"/>
            </a:pPr>
            <a:r>
              <a:rPr lang="en-US" sz="3200"/>
              <a:t>Somewhat Likely</a:t>
            </a:r>
            <a:endParaRPr/>
          </a:p>
          <a:p>
            <a:pPr marL="514350" lvl="0" indent="-499110" algn="l" rtl="0">
              <a:lnSpc>
                <a:spcPct val="100000"/>
              </a:lnSpc>
              <a:spcBef>
                <a:spcPts val="1200"/>
              </a:spcBef>
              <a:spcAft>
                <a:spcPts val="0"/>
              </a:spcAft>
              <a:buSzPct val="100000"/>
              <a:buFont typeface="Arial"/>
              <a:buAutoNum type="alphaUcPeriod"/>
            </a:pPr>
            <a:r>
              <a:rPr lang="en-US" sz="3200"/>
              <a:t>Somewhat Unlikely </a:t>
            </a:r>
            <a:endParaRPr/>
          </a:p>
          <a:p>
            <a:pPr marL="514350" lvl="0" indent="-499110" algn="l" rtl="0">
              <a:lnSpc>
                <a:spcPct val="100000"/>
              </a:lnSpc>
              <a:spcBef>
                <a:spcPts val="1200"/>
              </a:spcBef>
              <a:spcAft>
                <a:spcPts val="0"/>
              </a:spcAft>
              <a:buSzPct val="100000"/>
              <a:buFont typeface="Arial"/>
              <a:buAutoNum type="alphaUcPeriod"/>
            </a:pPr>
            <a:r>
              <a:rPr lang="en-US" sz="3200"/>
              <a:t>Very Unlikely</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55"/>
          <p:cNvSpPr txBox="1">
            <a:spLocks noGrp="1"/>
          </p:cNvSpPr>
          <p:nvPr>
            <p:ph type="title"/>
          </p:nvPr>
        </p:nvSpPr>
        <p:spPr>
          <a:xfrm>
            <a:off x="818321"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Momentum for Healthcare Transformation</a:t>
            </a:r>
            <a:endParaRPr/>
          </a:p>
        </p:txBody>
      </p:sp>
      <p:sp>
        <p:nvSpPr>
          <p:cNvPr id="551" name="Google Shape;551;p55"/>
          <p:cNvSpPr txBox="1">
            <a:spLocks noGrp="1"/>
          </p:cNvSpPr>
          <p:nvPr>
            <p:ph type="body" idx="1"/>
          </p:nvPr>
        </p:nvSpPr>
        <p:spPr>
          <a:xfrm>
            <a:off x="818321" y="1825625"/>
            <a:ext cx="10515600" cy="4351338"/>
          </a:xfrm>
          <a:prstGeom prst="rect">
            <a:avLst/>
          </a:prstGeom>
          <a:noFill/>
          <a:ln>
            <a:noFill/>
          </a:ln>
        </p:spPr>
        <p:txBody>
          <a:bodyPr spcFirstLastPara="1" wrap="square" lIns="91425" tIns="45700" rIns="91425" bIns="45700" anchor="t" anchorCtr="0">
            <a:normAutofit/>
          </a:bodyPr>
          <a:lstStyle/>
          <a:p>
            <a:pPr marL="430530" lvl="0" indent="-457200" algn="l" rtl="0">
              <a:lnSpc>
                <a:spcPct val="90000"/>
              </a:lnSpc>
              <a:spcBef>
                <a:spcPts val="0"/>
              </a:spcBef>
              <a:spcAft>
                <a:spcPts val="0"/>
              </a:spcAft>
              <a:buSzPts val="2800"/>
            </a:pPr>
            <a:r>
              <a:rPr lang="en-US"/>
              <a:t>Digital health technologies serve to transform health care, but there are barriers to full adoption</a:t>
            </a:r>
            <a:endParaRPr/>
          </a:p>
          <a:p>
            <a:pPr marL="494030" lvl="0" indent="-457200" algn="l" rtl="0">
              <a:lnSpc>
                <a:spcPct val="90000"/>
              </a:lnSpc>
              <a:spcBef>
                <a:spcPts val="0"/>
              </a:spcBef>
              <a:spcAft>
                <a:spcPts val="0"/>
              </a:spcAft>
              <a:buSzPts val="1800"/>
            </a:pPr>
            <a:r>
              <a:rPr lang="en-US"/>
              <a:t>Financial pressures serve as one barrier</a:t>
            </a:r>
            <a:endParaRPr/>
          </a:p>
          <a:p>
            <a:pPr lvl="1" algn="l" rtl="0">
              <a:lnSpc>
                <a:spcPct val="90000"/>
              </a:lnSpc>
              <a:spcBef>
                <a:spcPts val="0"/>
              </a:spcBef>
              <a:spcAft>
                <a:spcPts val="0"/>
              </a:spcAft>
              <a:buSzPts val="1800"/>
            </a:pPr>
            <a:r>
              <a:rPr lang="en-US"/>
              <a:t>Although patients may prefer telehealth visits, in-office services tend to have higher reimbursement rates</a:t>
            </a:r>
            <a:endParaRPr/>
          </a:p>
          <a:p>
            <a:pPr lvl="0" algn="l" rtl="0">
              <a:lnSpc>
                <a:spcPct val="90000"/>
              </a:lnSpc>
              <a:spcBef>
                <a:spcPts val="0"/>
              </a:spcBef>
              <a:spcAft>
                <a:spcPts val="0"/>
              </a:spcAft>
              <a:buSzPts val="1800"/>
            </a:pPr>
            <a:r>
              <a:rPr lang="en-US"/>
              <a:t>Complete adoption of contactless care could increase total healthcare output, offering increased screening, diagnostic, and prescribing opportunities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91;p6">
            <a:extLst>
              <a:ext uri="{FF2B5EF4-FFF2-40B4-BE49-F238E27FC236}">
                <a16:creationId xmlns:a16="http://schemas.microsoft.com/office/drawing/2014/main" id="{C628E719-35D4-C75A-CE97-D9263FB78542}"/>
              </a:ext>
            </a:extLst>
          </p:cNvPr>
          <p:cNvSpPr txBox="1">
            <a:spLocks noGrp="1"/>
          </p:cNvSpPr>
          <p:nvPr>
            <p:ph type="ctrTitle"/>
          </p:nvPr>
        </p:nvSpPr>
        <p:spPr>
          <a:xfrm>
            <a:off x="410935" y="524137"/>
            <a:ext cx="7137945" cy="2387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600"/>
              <a:buFont typeface="Arial"/>
              <a:buNone/>
            </a:pPr>
            <a:r>
              <a:rPr lang="en-US" sz="2800"/>
              <a:t>ASHP Pharmacy Forecast Workshop:</a:t>
            </a:r>
            <a:br>
              <a:rPr lang="en-US" sz="1400"/>
            </a:br>
            <a:br>
              <a:rPr lang="en-US" sz="1400"/>
            </a:br>
            <a:r>
              <a:rPr lang="en-US" sz="4400" i="1"/>
              <a:t>Trends that Will Shape Your Future</a:t>
            </a:r>
            <a:endParaRPr/>
          </a:p>
        </p:txBody>
      </p:sp>
      <p:sp>
        <p:nvSpPr>
          <p:cNvPr id="5" name="Google Shape;192;p6">
            <a:extLst>
              <a:ext uri="{FF2B5EF4-FFF2-40B4-BE49-F238E27FC236}">
                <a16:creationId xmlns:a16="http://schemas.microsoft.com/office/drawing/2014/main" id="{B14A8E79-91C1-2858-A288-3633F3F11A2F}"/>
              </a:ext>
            </a:extLst>
          </p:cNvPr>
          <p:cNvSpPr txBox="1">
            <a:spLocks noGrp="1"/>
          </p:cNvSpPr>
          <p:nvPr>
            <p:ph type="subTitle" idx="1"/>
          </p:nvPr>
        </p:nvSpPr>
        <p:spPr>
          <a:xfrm>
            <a:off x="410935" y="3206675"/>
            <a:ext cx="4988560" cy="147917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a:solidFill>
                  <a:schemeClr val="accent4"/>
                </a:solidFill>
                <a:effectLst>
                  <a:outerShdw blurRad="38100" dist="38100" dir="2700000" algn="tl">
                    <a:srgbClr val="000000">
                      <a:alpha val="43137"/>
                    </a:srgbClr>
                  </a:outerShdw>
                </a:effectLst>
              </a:rPr>
              <a:t>Prepared by ASHP’s Section of Pharmacy Practice Leaders</a:t>
            </a:r>
            <a:endParaRPr>
              <a:solidFill>
                <a:schemeClr val="accent4"/>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27186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58"/>
          <p:cNvSpPr txBox="1">
            <a:spLocks noGrp="1"/>
          </p:cNvSpPr>
          <p:nvPr>
            <p:ph type="title"/>
          </p:nvPr>
        </p:nvSpPr>
        <p:spPr>
          <a:xfrm>
            <a:off x="818321"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Forecast Response</a:t>
            </a:r>
            <a:endParaRPr/>
          </a:p>
        </p:txBody>
      </p:sp>
      <p:pic>
        <p:nvPicPr>
          <p:cNvPr id="557" name="Google Shape;557;p58"/>
          <p:cNvPicPr preferRelativeResize="0"/>
          <p:nvPr/>
        </p:nvPicPr>
        <p:blipFill rotWithShape="1">
          <a:blip r:embed="rId3">
            <a:alphaModFix/>
          </a:blip>
          <a:srcRect/>
          <a:stretch/>
        </p:blipFill>
        <p:spPr>
          <a:xfrm>
            <a:off x="2553195" y="4572000"/>
            <a:ext cx="7620000" cy="609600"/>
          </a:xfrm>
          <a:prstGeom prst="rect">
            <a:avLst/>
          </a:prstGeom>
          <a:noFill/>
          <a:ln>
            <a:noFill/>
          </a:ln>
        </p:spPr>
      </p:pic>
      <p:pic>
        <p:nvPicPr>
          <p:cNvPr id="558" name="Google Shape;558;p58"/>
          <p:cNvPicPr preferRelativeResize="0"/>
          <p:nvPr/>
        </p:nvPicPr>
        <p:blipFill>
          <a:blip r:embed="rId4">
            <a:alphaModFix/>
          </a:blip>
          <a:stretch>
            <a:fillRect/>
          </a:stretch>
        </p:blipFill>
        <p:spPr>
          <a:xfrm>
            <a:off x="152400" y="1843114"/>
            <a:ext cx="11270950" cy="206427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59"/>
          <p:cNvSpPr txBox="1">
            <a:spLocks noGrp="1"/>
          </p:cNvSpPr>
          <p:nvPr>
            <p:ph type="title"/>
          </p:nvPr>
        </p:nvSpPr>
        <p:spPr>
          <a:xfrm>
            <a:off x="644148" y="1013506"/>
            <a:ext cx="3202137" cy="483098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i="1"/>
              <a:t>Theme 3: </a:t>
            </a:r>
            <a:r>
              <a:rPr lang="en-US"/>
              <a:t>Forecast Question 4</a:t>
            </a:r>
            <a:endParaRPr/>
          </a:p>
        </p:txBody>
      </p:sp>
      <p:sp>
        <p:nvSpPr>
          <p:cNvPr id="564" name="Google Shape;564;p59"/>
          <p:cNvSpPr txBox="1">
            <a:spLocks noGrp="1"/>
          </p:cNvSpPr>
          <p:nvPr>
            <p:ph type="body" idx="1"/>
          </p:nvPr>
        </p:nvSpPr>
        <p:spPr>
          <a:xfrm>
            <a:off x="5588000" y="1013506"/>
            <a:ext cx="5994400" cy="4830989"/>
          </a:xfrm>
          <a:prstGeom prst="rect">
            <a:avLst/>
          </a:prstGeom>
          <a:noFill/>
          <a:ln>
            <a:noFill/>
          </a:ln>
        </p:spPr>
        <p:txBody>
          <a:bodyPr spcFirstLastPara="1" wrap="square" lIns="91425" tIns="45700" rIns="91425" bIns="45700" anchor="ctr" anchorCtr="0">
            <a:normAutofit fontScale="70000" lnSpcReduction="20000"/>
          </a:bodyPr>
          <a:lstStyle/>
          <a:p>
            <a:pPr marL="0" lvl="0" indent="0" algn="l" rtl="0">
              <a:lnSpc>
                <a:spcPct val="100000"/>
              </a:lnSpc>
              <a:spcBef>
                <a:spcPts val="0"/>
              </a:spcBef>
              <a:spcAft>
                <a:spcPts val="0"/>
              </a:spcAft>
              <a:buSzPct val="100000"/>
              <a:buNone/>
            </a:pPr>
            <a:r>
              <a:rPr lang="en-US" sz="3200"/>
              <a:t>How likely is it that the following will occur, by the year 20</a:t>
            </a:r>
            <a:r>
              <a:rPr lang="en-US"/>
              <a:t>30</a:t>
            </a:r>
            <a:r>
              <a:rPr lang="en-US" sz="3200"/>
              <a:t>, in the geographic region where you work? </a:t>
            </a:r>
            <a:endParaRPr/>
          </a:p>
          <a:p>
            <a:pPr marL="0" lvl="0" indent="0" algn="l" rtl="0">
              <a:lnSpc>
                <a:spcPct val="100000"/>
              </a:lnSpc>
              <a:spcBef>
                <a:spcPts val="1200"/>
              </a:spcBef>
              <a:spcAft>
                <a:spcPts val="0"/>
              </a:spcAft>
              <a:buSzPct val="100000"/>
              <a:buNone/>
            </a:pPr>
            <a:endParaRPr sz="3200"/>
          </a:p>
          <a:p>
            <a:pPr marL="0" lvl="0" indent="0" algn="l" rtl="0">
              <a:lnSpc>
                <a:spcPct val="100000"/>
              </a:lnSpc>
              <a:spcBef>
                <a:spcPts val="1200"/>
              </a:spcBef>
              <a:spcAft>
                <a:spcPts val="0"/>
              </a:spcAft>
              <a:buSzPct val="100000"/>
              <a:buNone/>
            </a:pPr>
            <a:r>
              <a:rPr lang="en-US" b="1"/>
              <a:t>75% of health systems will see a significant increase in uncompensated care due to an increase in patients who are uninsured or underinsured.</a:t>
            </a:r>
            <a:endParaRPr/>
          </a:p>
          <a:p>
            <a:pPr marL="0" lvl="0" indent="0" algn="l" rtl="0">
              <a:lnSpc>
                <a:spcPct val="100000"/>
              </a:lnSpc>
              <a:spcBef>
                <a:spcPts val="1200"/>
              </a:spcBef>
              <a:spcAft>
                <a:spcPts val="0"/>
              </a:spcAft>
              <a:buSzPct val="100000"/>
              <a:buNone/>
            </a:pPr>
            <a:endParaRPr sz="3200" b="1"/>
          </a:p>
          <a:p>
            <a:pPr marL="514350" lvl="0" indent="-499110" algn="l" rtl="0">
              <a:lnSpc>
                <a:spcPct val="100000"/>
              </a:lnSpc>
              <a:spcBef>
                <a:spcPts val="1200"/>
              </a:spcBef>
              <a:spcAft>
                <a:spcPts val="0"/>
              </a:spcAft>
              <a:buSzPct val="100000"/>
              <a:buFont typeface="Arial"/>
              <a:buAutoNum type="alphaUcPeriod"/>
            </a:pPr>
            <a:r>
              <a:rPr lang="en-US" sz="3200"/>
              <a:t>Very Likely</a:t>
            </a:r>
            <a:endParaRPr/>
          </a:p>
          <a:p>
            <a:pPr marL="514350" lvl="0" indent="-499110" algn="l" rtl="0">
              <a:lnSpc>
                <a:spcPct val="100000"/>
              </a:lnSpc>
              <a:spcBef>
                <a:spcPts val="1200"/>
              </a:spcBef>
              <a:spcAft>
                <a:spcPts val="0"/>
              </a:spcAft>
              <a:buSzPct val="100000"/>
              <a:buFont typeface="Arial"/>
              <a:buAutoNum type="alphaUcPeriod"/>
            </a:pPr>
            <a:r>
              <a:rPr lang="en-US" sz="3200"/>
              <a:t>Somewhat Likely</a:t>
            </a:r>
            <a:endParaRPr/>
          </a:p>
          <a:p>
            <a:pPr marL="514350" lvl="0" indent="-499110" algn="l" rtl="0">
              <a:lnSpc>
                <a:spcPct val="100000"/>
              </a:lnSpc>
              <a:spcBef>
                <a:spcPts val="1200"/>
              </a:spcBef>
              <a:spcAft>
                <a:spcPts val="0"/>
              </a:spcAft>
              <a:buSzPct val="100000"/>
              <a:buFont typeface="Arial"/>
              <a:buAutoNum type="alphaUcPeriod"/>
            </a:pPr>
            <a:r>
              <a:rPr lang="en-US" sz="3200"/>
              <a:t>Somewhat Unlikely </a:t>
            </a:r>
            <a:endParaRPr/>
          </a:p>
          <a:p>
            <a:pPr marL="514350" lvl="0" indent="-499110" algn="l" rtl="0">
              <a:lnSpc>
                <a:spcPct val="100000"/>
              </a:lnSpc>
              <a:spcBef>
                <a:spcPts val="1200"/>
              </a:spcBef>
              <a:spcAft>
                <a:spcPts val="0"/>
              </a:spcAft>
              <a:buSzPct val="100000"/>
              <a:buFont typeface="Arial"/>
              <a:buAutoNum type="alphaUcPeriod"/>
            </a:pPr>
            <a:r>
              <a:rPr lang="en-US" sz="3200"/>
              <a:t>Very Unlikely</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g3b9140d2e50_0_11"/>
          <p:cNvSpPr txBox="1">
            <a:spLocks noGrp="1"/>
          </p:cNvSpPr>
          <p:nvPr>
            <p:ph type="title"/>
          </p:nvPr>
        </p:nvSpPr>
        <p:spPr>
          <a:xfrm>
            <a:off x="818321"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Federal Actions Influencing Access to Care</a:t>
            </a:r>
            <a:endParaRPr/>
          </a:p>
        </p:txBody>
      </p:sp>
      <p:sp>
        <p:nvSpPr>
          <p:cNvPr id="570" name="Google Shape;570;g3b9140d2e50_0_11"/>
          <p:cNvSpPr txBox="1">
            <a:spLocks noGrp="1"/>
          </p:cNvSpPr>
          <p:nvPr>
            <p:ph type="body" idx="1"/>
          </p:nvPr>
        </p:nvSpPr>
        <p:spPr>
          <a:xfrm>
            <a:off x="818321" y="1825625"/>
            <a:ext cx="10515600" cy="4351200"/>
          </a:xfrm>
          <a:prstGeom prst="rect">
            <a:avLst/>
          </a:prstGeom>
          <a:noFill/>
          <a:ln>
            <a:noFill/>
          </a:ln>
        </p:spPr>
        <p:txBody>
          <a:bodyPr spcFirstLastPara="1" wrap="square" lIns="91425" tIns="45700" rIns="91425" bIns="45700" anchor="t" anchorCtr="0">
            <a:normAutofit/>
          </a:bodyPr>
          <a:lstStyle/>
          <a:p>
            <a:pPr marL="409575" lvl="0" indent="-457200" algn="l" rtl="0">
              <a:lnSpc>
                <a:spcPct val="90000"/>
              </a:lnSpc>
              <a:spcBef>
                <a:spcPts val="0"/>
              </a:spcBef>
              <a:spcAft>
                <a:spcPts val="0"/>
              </a:spcAft>
              <a:buSzPts val="2600"/>
            </a:pPr>
            <a:r>
              <a:rPr lang="en-US" sz="2600"/>
              <a:t>Federal policy changes and reductions in Medicare and Medicaid spending will limit access to care</a:t>
            </a:r>
            <a:endParaRPr sz="2600"/>
          </a:p>
          <a:p>
            <a:pPr marL="863600" lvl="1" indent="-457200" algn="l" rtl="0">
              <a:lnSpc>
                <a:spcPct val="90000"/>
              </a:lnSpc>
              <a:spcBef>
                <a:spcPts val="0"/>
              </a:spcBef>
              <a:spcAft>
                <a:spcPts val="0"/>
              </a:spcAft>
              <a:buSzPts val="2600"/>
            </a:pPr>
            <a:r>
              <a:rPr lang="en-US" sz="2600"/>
              <a:t>Findings have shown that states where Medicaid spending </a:t>
            </a:r>
            <a:r>
              <a:rPr lang="en-US" sz="2600" u="sng"/>
              <a:t>did not</a:t>
            </a:r>
            <a:r>
              <a:rPr lang="en-US" sz="2600"/>
              <a:t> expand, uncompensated care grew</a:t>
            </a:r>
            <a:endParaRPr sz="2600"/>
          </a:p>
          <a:p>
            <a:pPr marL="863600" lvl="1" indent="-457200" algn="l" rtl="0">
              <a:lnSpc>
                <a:spcPct val="90000"/>
              </a:lnSpc>
              <a:spcBef>
                <a:spcPts val="0"/>
              </a:spcBef>
              <a:spcAft>
                <a:spcPts val="0"/>
              </a:spcAft>
              <a:buSzPts val="2600"/>
            </a:pPr>
            <a:r>
              <a:rPr lang="en-US" sz="2600"/>
              <a:t>Conversely, in states where Medicaid spending expanded, uncompensated hospital care </a:t>
            </a:r>
            <a:r>
              <a:rPr lang="en-US" sz="2600" u="sng"/>
              <a:t>did not</a:t>
            </a:r>
            <a:r>
              <a:rPr lang="en-US" sz="2600"/>
              <a:t> grow</a:t>
            </a:r>
            <a:endParaRPr sz="2600"/>
          </a:p>
          <a:p>
            <a:pPr marL="409575" lvl="0" indent="-457200" algn="l" rtl="0">
              <a:lnSpc>
                <a:spcPct val="90000"/>
              </a:lnSpc>
              <a:spcBef>
                <a:spcPts val="0"/>
              </a:spcBef>
              <a:spcAft>
                <a:spcPts val="0"/>
              </a:spcAft>
              <a:buSzPts val="2600"/>
            </a:pPr>
            <a:r>
              <a:rPr lang="en-US" sz="2600"/>
              <a:t>Uncompensated hospital care will continue to accelerate financial strains placed on health systems</a:t>
            </a:r>
            <a:endParaRPr sz="2600"/>
          </a:p>
          <a:p>
            <a:pPr marL="409575" lvl="0" indent="-457200" algn="l" rtl="0">
              <a:lnSpc>
                <a:spcPct val="90000"/>
              </a:lnSpc>
              <a:spcBef>
                <a:spcPts val="0"/>
              </a:spcBef>
              <a:spcAft>
                <a:spcPts val="0"/>
              </a:spcAft>
              <a:buSzPts val="2600"/>
            </a:pPr>
            <a:r>
              <a:rPr lang="en-US" sz="2600"/>
              <a:t>Drug manufacturers have imposed restrictions on the 340B program, which threaten to limit programs targeted to improve care for underserved populations</a:t>
            </a:r>
            <a:endParaRPr sz="26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63"/>
          <p:cNvSpPr txBox="1">
            <a:spLocks noGrp="1"/>
          </p:cNvSpPr>
          <p:nvPr>
            <p:ph type="title"/>
          </p:nvPr>
        </p:nvSpPr>
        <p:spPr>
          <a:xfrm>
            <a:off x="818321"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Forecast Response</a:t>
            </a:r>
            <a:endParaRPr/>
          </a:p>
        </p:txBody>
      </p:sp>
      <p:pic>
        <p:nvPicPr>
          <p:cNvPr id="576" name="Google Shape;576;p63"/>
          <p:cNvPicPr preferRelativeResize="0"/>
          <p:nvPr/>
        </p:nvPicPr>
        <p:blipFill rotWithShape="1">
          <a:blip r:embed="rId3">
            <a:alphaModFix/>
          </a:blip>
          <a:srcRect/>
          <a:stretch/>
        </p:blipFill>
        <p:spPr>
          <a:xfrm>
            <a:off x="2553195" y="4572000"/>
            <a:ext cx="7620000" cy="609600"/>
          </a:xfrm>
          <a:prstGeom prst="rect">
            <a:avLst/>
          </a:prstGeom>
          <a:noFill/>
          <a:ln>
            <a:noFill/>
          </a:ln>
        </p:spPr>
      </p:pic>
      <p:pic>
        <p:nvPicPr>
          <p:cNvPr id="577" name="Google Shape;577;p63"/>
          <p:cNvPicPr preferRelativeResize="0"/>
          <p:nvPr/>
        </p:nvPicPr>
        <p:blipFill>
          <a:blip r:embed="rId4">
            <a:alphaModFix/>
          </a:blip>
          <a:stretch>
            <a:fillRect/>
          </a:stretch>
        </p:blipFill>
        <p:spPr>
          <a:xfrm>
            <a:off x="152400" y="1843114"/>
            <a:ext cx="11181524" cy="2068377"/>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62"/>
          <p:cNvSpPr txBox="1">
            <a:spLocks noGrp="1"/>
          </p:cNvSpPr>
          <p:nvPr>
            <p:ph type="title"/>
          </p:nvPr>
        </p:nvSpPr>
        <p:spPr>
          <a:xfrm>
            <a:off x="818321"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Patients as Consumers of Healthcare</a:t>
            </a:r>
            <a:endParaRPr/>
          </a:p>
        </p:txBody>
      </p:sp>
      <p:sp>
        <p:nvSpPr>
          <p:cNvPr id="583" name="Google Shape;583;p62"/>
          <p:cNvSpPr txBox="1">
            <a:spLocks noGrp="1"/>
          </p:cNvSpPr>
          <p:nvPr>
            <p:ph type="body" idx="1"/>
          </p:nvPr>
        </p:nvSpPr>
        <p:spPr>
          <a:xfrm>
            <a:off x="818321" y="1825625"/>
            <a:ext cx="10515600" cy="4351338"/>
          </a:xfrm>
          <a:prstGeom prst="rect">
            <a:avLst/>
          </a:prstGeom>
          <a:noFill/>
          <a:ln>
            <a:noFill/>
          </a:ln>
        </p:spPr>
        <p:txBody>
          <a:bodyPr spcFirstLastPara="1" wrap="square" lIns="91425" tIns="45700" rIns="91425" bIns="45700" anchor="t" anchorCtr="0">
            <a:normAutofit/>
          </a:bodyPr>
          <a:lstStyle/>
          <a:p>
            <a:pPr marL="409575" lvl="0" indent="-457200" algn="l" rtl="0">
              <a:lnSpc>
                <a:spcPct val="90000"/>
              </a:lnSpc>
              <a:spcBef>
                <a:spcPts val="0"/>
              </a:spcBef>
              <a:spcAft>
                <a:spcPts val="0"/>
              </a:spcAft>
              <a:buSzPts val="2600"/>
            </a:pPr>
            <a:r>
              <a:rPr lang="en-US" sz="2600"/>
              <a:t>Digital tools are making patients more active in their own healthcare</a:t>
            </a:r>
            <a:endParaRPr sz="2600"/>
          </a:p>
          <a:p>
            <a:pPr marL="409575" lvl="0" indent="-457200" algn="l" rtl="0">
              <a:lnSpc>
                <a:spcPct val="90000"/>
              </a:lnSpc>
              <a:spcBef>
                <a:spcPts val="0"/>
              </a:spcBef>
              <a:spcAft>
                <a:spcPts val="0"/>
              </a:spcAft>
              <a:buSzPts val="2600"/>
            </a:pPr>
            <a:r>
              <a:rPr lang="en-US" sz="2600"/>
              <a:t>Financial pressures and policy changes are likely to strain health systems </a:t>
            </a:r>
            <a:endParaRPr sz="2600"/>
          </a:p>
          <a:p>
            <a:pPr marL="409575" lvl="0" indent="-457200" algn="l" rtl="0">
              <a:lnSpc>
                <a:spcPct val="90000"/>
              </a:lnSpc>
              <a:spcBef>
                <a:spcPts val="0"/>
              </a:spcBef>
              <a:spcAft>
                <a:spcPts val="0"/>
              </a:spcAft>
              <a:buSzPts val="2600"/>
            </a:pPr>
            <a:r>
              <a:rPr lang="en-US" sz="2600"/>
              <a:t>Pharmacists are well positioned to lead efforts in smart resource use and patient health literacy</a:t>
            </a:r>
            <a:endParaRPr sz="26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g3bb832f9e06_0_119"/>
          <p:cNvSpPr txBox="1">
            <a:spLocks noGrp="1"/>
          </p:cNvSpPr>
          <p:nvPr>
            <p:ph type="title"/>
          </p:nvPr>
        </p:nvSpPr>
        <p:spPr>
          <a:xfrm>
            <a:off x="568729" y="112925"/>
            <a:ext cx="6585000" cy="1360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sz="3600"/>
              <a:t>Strategic Recommendations for Practice Leaders</a:t>
            </a:r>
            <a:endParaRPr/>
          </a:p>
        </p:txBody>
      </p:sp>
      <p:pic>
        <p:nvPicPr>
          <p:cNvPr id="590" name="Google Shape;590;g3bb832f9e06_0_119" descr="A top view of chrome balls"/>
          <p:cNvPicPr preferRelativeResize="0"/>
          <p:nvPr/>
        </p:nvPicPr>
        <p:blipFill rotWithShape="1">
          <a:blip r:embed="rId3">
            <a:alphaModFix/>
          </a:blip>
          <a:srcRect l="321" r="56776"/>
          <a:stretch/>
        </p:blipFill>
        <p:spPr>
          <a:xfrm>
            <a:off x="8282763" y="10"/>
            <a:ext cx="4453520" cy="6858000"/>
          </a:xfrm>
          <a:custGeom>
            <a:avLst/>
            <a:gdLst/>
            <a:ahLst/>
            <a:cxnLst/>
            <a:rect l="l" t="t" r="r" b="b"/>
            <a:pathLst>
              <a:path w="5075237" h="6858000" extrusionOk="0">
                <a:moveTo>
                  <a:pt x="1033963" y="0"/>
                </a:moveTo>
                <a:lnTo>
                  <a:pt x="5075237" y="0"/>
                </a:lnTo>
                <a:lnTo>
                  <a:pt x="5075237" y="6858000"/>
                </a:lnTo>
                <a:lnTo>
                  <a:pt x="1114496" y="6858000"/>
                </a:lnTo>
                <a:lnTo>
                  <a:pt x="1026237" y="6733886"/>
                </a:lnTo>
                <a:cubicBezTo>
                  <a:pt x="431991" y="5854288"/>
                  <a:pt x="64399" y="4808981"/>
                  <a:pt x="7261" y="3681766"/>
                </a:cubicBezTo>
                <a:lnTo>
                  <a:pt x="0" y="3394641"/>
                </a:lnTo>
                <a:lnTo>
                  <a:pt x="0" y="3350111"/>
                </a:lnTo>
                <a:lnTo>
                  <a:pt x="7261" y="3062986"/>
                </a:lnTo>
                <a:cubicBezTo>
                  <a:pt x="64399" y="1935772"/>
                  <a:pt x="431991" y="890465"/>
                  <a:pt x="1026237" y="10866"/>
                </a:cubicBezTo>
                <a:close/>
              </a:path>
            </a:pathLst>
          </a:custGeom>
          <a:noFill/>
          <a:ln>
            <a:noFill/>
          </a:ln>
        </p:spPr>
      </p:pic>
      <p:sp>
        <p:nvSpPr>
          <p:cNvPr id="591" name="Google Shape;591;g3bb832f9e06_0_119"/>
          <p:cNvSpPr txBox="1">
            <a:spLocks noGrp="1"/>
          </p:cNvSpPr>
          <p:nvPr>
            <p:ph type="body" idx="1"/>
          </p:nvPr>
        </p:nvSpPr>
        <p:spPr>
          <a:xfrm>
            <a:off x="300800" y="1539249"/>
            <a:ext cx="7355700" cy="4545900"/>
          </a:xfrm>
          <a:prstGeom prst="rect">
            <a:avLst/>
          </a:prstGeom>
          <a:noFill/>
          <a:ln>
            <a:noFill/>
          </a:ln>
        </p:spPr>
        <p:txBody>
          <a:bodyPr spcFirstLastPara="1" wrap="square" lIns="91425" tIns="45700" rIns="91425" bIns="45700" anchor="t" anchorCtr="0">
            <a:noAutofit/>
          </a:bodyPr>
          <a:lstStyle/>
          <a:p>
            <a:pPr marL="457200" marR="0" lvl="0" indent="-463550" algn="l" rtl="0">
              <a:lnSpc>
                <a:spcPct val="90000"/>
              </a:lnSpc>
              <a:spcBef>
                <a:spcPts val="1000"/>
              </a:spcBef>
              <a:spcAft>
                <a:spcPts val="0"/>
              </a:spcAft>
              <a:buSzPts val="1530"/>
              <a:buAutoNum type="arabicPeriod"/>
            </a:pPr>
            <a:r>
              <a:rPr lang="en-US" sz="1530"/>
              <a:t>Engage in robust scenario planning for increased uncompensated care and declining patient health due to loss of insurance. This should include sensitivity analyses to determine which factors have the greatest impact or cause the most variability in care.</a:t>
            </a:r>
            <a:endParaRPr sz="1530"/>
          </a:p>
          <a:p>
            <a:pPr marL="457200" marR="0" lvl="0" indent="-463550" algn="l" rtl="0">
              <a:lnSpc>
                <a:spcPct val="90000"/>
              </a:lnSpc>
              <a:spcBef>
                <a:spcPts val="1000"/>
              </a:spcBef>
              <a:spcAft>
                <a:spcPts val="0"/>
              </a:spcAft>
              <a:buSzPts val="1530"/>
              <a:buAutoNum type="arabicPeriod"/>
            </a:pPr>
            <a:r>
              <a:rPr lang="en-US" sz="1530"/>
              <a:t>Actively seek collaborations with technology companies and relevant agencies to conduct needs assessments and gain insight into patient perceptions and expectations concerning digital health technologies.</a:t>
            </a:r>
            <a:endParaRPr sz="1530"/>
          </a:p>
          <a:p>
            <a:pPr marL="457200" marR="0" lvl="0" indent="-463550" algn="l" rtl="0">
              <a:lnSpc>
                <a:spcPct val="90000"/>
              </a:lnSpc>
              <a:spcBef>
                <a:spcPts val="1000"/>
              </a:spcBef>
              <a:spcAft>
                <a:spcPts val="0"/>
              </a:spcAft>
              <a:buSzPts val="1530"/>
              <a:buAutoNum type="arabicPeriod"/>
            </a:pPr>
            <a:r>
              <a:rPr lang="en-US" sz="1530"/>
              <a:t>Engage in multistakeholder planning to strategically prioritize technology adoption that balances growing patient demand with resource feasibility. These evaluations should encompass diverse groups to foster patient-centered and effective digital health initiatives.</a:t>
            </a:r>
            <a:endParaRPr sz="1530"/>
          </a:p>
          <a:p>
            <a:pPr marL="457200" marR="0" lvl="0" indent="-463550" algn="l" rtl="0">
              <a:lnSpc>
                <a:spcPct val="90000"/>
              </a:lnSpc>
              <a:spcBef>
                <a:spcPts val="1000"/>
              </a:spcBef>
              <a:spcAft>
                <a:spcPts val="0"/>
              </a:spcAft>
              <a:buSzPts val="1530"/>
              <a:buAutoNum type="arabicPeriod"/>
            </a:pPr>
            <a:r>
              <a:rPr lang="en-US" sz="1530"/>
              <a:t>Foster an environment that prepares the pharmacy workforce to embrace new technology, ensure the workforce is adequately trained, participate in technology implementation, and serve as the bridge between digital health and the patient experience.</a:t>
            </a:r>
            <a:endParaRPr sz="1530"/>
          </a:p>
          <a:p>
            <a:pPr marL="457200" marR="0" lvl="0" indent="-463550" algn="l" rtl="0">
              <a:lnSpc>
                <a:spcPct val="90000"/>
              </a:lnSpc>
              <a:spcBef>
                <a:spcPts val="1000"/>
              </a:spcBef>
              <a:spcAft>
                <a:spcPts val="0"/>
              </a:spcAft>
              <a:buSzPts val="1530"/>
              <a:buAutoNum type="arabicPeriod"/>
            </a:pPr>
            <a:r>
              <a:rPr lang="en-US" sz="1530"/>
              <a:t>Proactively develop and implement strategic planning to accommodate changes in the federal landscape, including a potential rise in prescription volumes through Medicare Part D plans as well as changes in care access for the underserved, such as the 340B program.</a:t>
            </a:r>
            <a:endParaRPr sz="153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g3b42d750edf_0_9"/>
          <p:cNvSpPr txBox="1">
            <a:spLocks noGrp="1"/>
          </p:cNvSpPr>
          <p:nvPr>
            <p:ph type="title"/>
          </p:nvPr>
        </p:nvSpPr>
        <p:spPr>
          <a:xfrm>
            <a:off x="0" y="3516924"/>
            <a:ext cx="12192000" cy="17304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1"/>
              </a:buClr>
              <a:buSzPct val="100000"/>
              <a:buFont typeface="Arial"/>
              <a:buNone/>
            </a:pPr>
            <a:r>
              <a:rPr lang="en-US"/>
              <a:t>Theme 4: </a:t>
            </a:r>
            <a:br>
              <a:rPr lang="en-US"/>
            </a:br>
            <a:r>
              <a:rPr lang="en-US" sz="4900" i="1">
                <a:solidFill>
                  <a:schemeClr val="accent4"/>
                </a:solidFill>
                <a:effectLst>
                  <a:outerShdw blurRad="38100" dist="38100" dir="2700000" algn="tl">
                    <a:srgbClr val="000000">
                      <a:alpha val="43137"/>
                    </a:srgbClr>
                  </a:outerShdw>
                </a:effectLst>
              </a:rPr>
              <a:t>Realizing the Potential of Therapeutic Advances</a:t>
            </a:r>
            <a:endParaRPr i="1">
              <a:solidFill>
                <a:schemeClr val="accent4"/>
              </a:solidFill>
              <a:effectLst>
                <a:outerShdw blurRad="38100" dist="38100" dir="2700000" algn="tl">
                  <a:srgbClr val="000000">
                    <a:alpha val="43137"/>
                  </a:srgbClr>
                </a:outerShdw>
              </a:effectLst>
            </a:endParaRPr>
          </a:p>
        </p:txBody>
      </p:sp>
      <p:sp>
        <p:nvSpPr>
          <p:cNvPr id="597" name="Google Shape;597;g3b42d750edf_0_9"/>
          <p:cNvSpPr txBox="1">
            <a:spLocks noGrp="1"/>
          </p:cNvSpPr>
          <p:nvPr>
            <p:ph type="body" idx="1"/>
          </p:nvPr>
        </p:nvSpPr>
        <p:spPr>
          <a:xfrm>
            <a:off x="1254368" y="5573486"/>
            <a:ext cx="9659700" cy="861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3b42d750edf_0_14"/>
          <p:cNvSpPr txBox="1">
            <a:spLocks noGrp="1"/>
          </p:cNvSpPr>
          <p:nvPr>
            <p:ph type="title"/>
          </p:nvPr>
        </p:nvSpPr>
        <p:spPr>
          <a:xfrm>
            <a:off x="818321"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Introduction</a:t>
            </a:r>
            <a:endParaRPr/>
          </a:p>
        </p:txBody>
      </p:sp>
      <p:sp>
        <p:nvSpPr>
          <p:cNvPr id="603" name="Google Shape;603;g3b42d750edf_0_14"/>
          <p:cNvSpPr txBox="1">
            <a:spLocks noGrp="1"/>
          </p:cNvSpPr>
          <p:nvPr>
            <p:ph type="body" idx="1"/>
          </p:nvPr>
        </p:nvSpPr>
        <p:spPr>
          <a:xfrm>
            <a:off x="818321" y="1825625"/>
            <a:ext cx="10515600" cy="4351200"/>
          </a:xfrm>
          <a:prstGeom prst="rect">
            <a:avLst/>
          </a:prstGeom>
          <a:noFill/>
          <a:ln>
            <a:noFill/>
          </a:ln>
        </p:spPr>
        <p:txBody>
          <a:bodyPr spcFirstLastPara="1" wrap="square" lIns="91425" tIns="45700" rIns="91425" bIns="45700" anchor="t" anchorCtr="0">
            <a:normAutofit/>
          </a:bodyPr>
          <a:lstStyle/>
          <a:p>
            <a:pPr lvl="0" algn="l" rtl="0">
              <a:lnSpc>
                <a:spcPct val="90000"/>
              </a:lnSpc>
              <a:spcBef>
                <a:spcPts val="0"/>
              </a:spcBef>
              <a:spcAft>
                <a:spcPts val="0"/>
              </a:spcAft>
              <a:buSzPts val="2800"/>
            </a:pPr>
            <a:r>
              <a:rPr lang="en-US"/>
              <a:t>Advanced therapeutics have emerged offering patients exciting and novel treatment options</a:t>
            </a:r>
            <a:endParaRPr/>
          </a:p>
          <a:p>
            <a:pPr lvl="0" algn="l" rtl="0">
              <a:lnSpc>
                <a:spcPct val="90000"/>
              </a:lnSpc>
              <a:spcBef>
                <a:spcPts val="1000"/>
              </a:spcBef>
              <a:spcAft>
                <a:spcPts val="0"/>
              </a:spcAft>
              <a:buSzPts val="2800"/>
            </a:pPr>
            <a:r>
              <a:rPr lang="en-US"/>
              <a:t>Therapies are transforming clinical care for rare diseases</a:t>
            </a:r>
            <a:endParaRPr/>
          </a:p>
          <a:p>
            <a:pPr lvl="0" algn="l" rtl="0">
              <a:lnSpc>
                <a:spcPct val="90000"/>
              </a:lnSpc>
              <a:spcBef>
                <a:spcPts val="1000"/>
              </a:spcBef>
              <a:spcAft>
                <a:spcPts val="0"/>
              </a:spcAft>
              <a:buSzPts val="2800"/>
            </a:pPr>
            <a:r>
              <a:rPr lang="en-US"/>
              <a:t>As cutting-edge advances continue to be approved, it is essential to maintain perspective on delivery, recognizing that innovative treatment strategies for small patient populations should complement, not overshadow, established treatment that can reach millions of patients</a:t>
            </a:r>
            <a:endParaRPr/>
          </a:p>
          <a:p>
            <a:pPr lvl="0" algn="l" rtl="0">
              <a:lnSpc>
                <a:spcPct val="90000"/>
              </a:lnSpc>
              <a:spcBef>
                <a:spcPts val="1000"/>
              </a:spcBef>
              <a:spcAft>
                <a:spcPts val="0"/>
              </a:spcAft>
              <a:buSzPts val="2800"/>
            </a:pPr>
            <a:r>
              <a:rPr lang="en-US"/>
              <a:t>Health systems must anticipate and be prepared for innovation</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g3b42d750edf_0_19"/>
          <p:cNvSpPr txBox="1">
            <a:spLocks noGrp="1"/>
          </p:cNvSpPr>
          <p:nvPr>
            <p:ph type="title"/>
          </p:nvPr>
        </p:nvSpPr>
        <p:spPr>
          <a:xfrm>
            <a:off x="644148" y="1013506"/>
            <a:ext cx="3202200" cy="483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i="1"/>
              <a:t>Theme 4: </a:t>
            </a:r>
            <a:r>
              <a:rPr lang="en-US"/>
              <a:t>Forecast Question 1</a:t>
            </a:r>
            <a:endParaRPr/>
          </a:p>
        </p:txBody>
      </p:sp>
      <p:sp>
        <p:nvSpPr>
          <p:cNvPr id="609" name="Google Shape;609;g3b42d750edf_0_19"/>
          <p:cNvSpPr txBox="1">
            <a:spLocks noGrp="1"/>
          </p:cNvSpPr>
          <p:nvPr>
            <p:ph type="body" idx="1"/>
          </p:nvPr>
        </p:nvSpPr>
        <p:spPr>
          <a:xfrm>
            <a:off x="5588000" y="1013506"/>
            <a:ext cx="5994300" cy="4830900"/>
          </a:xfrm>
          <a:prstGeom prst="rect">
            <a:avLst/>
          </a:prstGeom>
          <a:noFill/>
          <a:ln>
            <a:noFill/>
          </a:ln>
        </p:spPr>
        <p:txBody>
          <a:bodyPr spcFirstLastPara="1" wrap="square" lIns="91425" tIns="45700" rIns="91425" bIns="45700" anchor="ctr" anchorCtr="0">
            <a:normAutofit fontScale="85000" lnSpcReduction="20000"/>
          </a:bodyPr>
          <a:lstStyle/>
          <a:p>
            <a:pPr marL="0" lvl="0" indent="0" algn="l" rtl="0">
              <a:lnSpc>
                <a:spcPct val="100000"/>
              </a:lnSpc>
              <a:spcBef>
                <a:spcPts val="0"/>
              </a:spcBef>
              <a:spcAft>
                <a:spcPts val="0"/>
              </a:spcAft>
              <a:buSzPct val="100000"/>
              <a:buNone/>
            </a:pPr>
            <a:r>
              <a:rPr lang="en-US" sz="3200"/>
              <a:t>How likely is it that the following will occur, by the year 2030, in the geographic region where you work? </a:t>
            </a:r>
            <a:endParaRPr/>
          </a:p>
          <a:p>
            <a:pPr marL="0" lvl="0" indent="0" algn="l" rtl="0">
              <a:lnSpc>
                <a:spcPct val="100000"/>
              </a:lnSpc>
              <a:spcBef>
                <a:spcPts val="1200"/>
              </a:spcBef>
              <a:spcAft>
                <a:spcPts val="0"/>
              </a:spcAft>
              <a:buSzPct val="100000"/>
              <a:buNone/>
            </a:pPr>
            <a:endParaRPr sz="3200"/>
          </a:p>
          <a:p>
            <a:pPr marL="0" lvl="0" indent="0" algn="l" rtl="0">
              <a:lnSpc>
                <a:spcPct val="100000"/>
              </a:lnSpc>
              <a:spcBef>
                <a:spcPts val="1200"/>
              </a:spcBef>
              <a:spcAft>
                <a:spcPts val="0"/>
              </a:spcAft>
              <a:buSzPct val="100000"/>
              <a:buNone/>
            </a:pPr>
            <a:r>
              <a:rPr lang="en-US" b="1"/>
              <a:t>The percentage of adults with obesity in the US will decrease</a:t>
            </a:r>
            <a:endParaRPr/>
          </a:p>
          <a:p>
            <a:pPr marL="0" lvl="0" indent="0" algn="l" rtl="0">
              <a:lnSpc>
                <a:spcPct val="100000"/>
              </a:lnSpc>
              <a:spcBef>
                <a:spcPts val="1200"/>
              </a:spcBef>
              <a:spcAft>
                <a:spcPts val="0"/>
              </a:spcAft>
              <a:buSzPct val="100000"/>
              <a:buNone/>
            </a:pPr>
            <a:endParaRPr b="1"/>
          </a:p>
          <a:p>
            <a:pPr marL="514350" lvl="0" indent="-514350" algn="l" rtl="0">
              <a:lnSpc>
                <a:spcPct val="100000"/>
              </a:lnSpc>
              <a:spcBef>
                <a:spcPts val="1200"/>
              </a:spcBef>
              <a:spcAft>
                <a:spcPts val="0"/>
              </a:spcAft>
              <a:buSzPct val="100000"/>
              <a:buFont typeface="Arial"/>
              <a:buAutoNum type="alphaUcPeriod"/>
            </a:pPr>
            <a:r>
              <a:rPr lang="en-US" sz="3200"/>
              <a:t>Very Likely</a:t>
            </a:r>
            <a:endParaRPr/>
          </a:p>
          <a:p>
            <a:pPr marL="514350" lvl="0" indent="-514350" algn="l" rtl="0">
              <a:lnSpc>
                <a:spcPct val="100000"/>
              </a:lnSpc>
              <a:spcBef>
                <a:spcPts val="1200"/>
              </a:spcBef>
              <a:spcAft>
                <a:spcPts val="0"/>
              </a:spcAft>
              <a:buSzPct val="100000"/>
              <a:buFont typeface="Arial"/>
              <a:buAutoNum type="alphaUcPeriod"/>
            </a:pPr>
            <a:r>
              <a:rPr lang="en-US" sz="3200"/>
              <a:t>Somewhat Likely</a:t>
            </a:r>
            <a:endParaRPr/>
          </a:p>
          <a:p>
            <a:pPr marL="514350" lvl="0" indent="-514350" algn="l" rtl="0">
              <a:lnSpc>
                <a:spcPct val="100000"/>
              </a:lnSpc>
              <a:spcBef>
                <a:spcPts val="1200"/>
              </a:spcBef>
              <a:spcAft>
                <a:spcPts val="0"/>
              </a:spcAft>
              <a:buSzPct val="100000"/>
              <a:buFont typeface="Arial"/>
              <a:buAutoNum type="alphaUcPeriod"/>
            </a:pPr>
            <a:r>
              <a:rPr lang="en-US" sz="3200"/>
              <a:t>Somewhat Unlikely </a:t>
            </a:r>
            <a:endParaRPr/>
          </a:p>
          <a:p>
            <a:pPr marL="514350" lvl="0" indent="-514350" algn="l" rtl="0">
              <a:lnSpc>
                <a:spcPct val="100000"/>
              </a:lnSpc>
              <a:spcBef>
                <a:spcPts val="1200"/>
              </a:spcBef>
              <a:spcAft>
                <a:spcPts val="0"/>
              </a:spcAft>
              <a:buSzPct val="100000"/>
              <a:buFont typeface="Arial"/>
              <a:buAutoNum type="alphaUcPeriod"/>
            </a:pPr>
            <a:r>
              <a:rPr lang="en-US" sz="3200"/>
              <a:t>Very Unlikely</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g3b42d750edf_0_24"/>
          <p:cNvSpPr txBox="1">
            <a:spLocks noGrp="1"/>
          </p:cNvSpPr>
          <p:nvPr>
            <p:ph type="title"/>
          </p:nvPr>
        </p:nvSpPr>
        <p:spPr>
          <a:xfrm>
            <a:off x="644148" y="1013506"/>
            <a:ext cx="3202200" cy="483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i="1"/>
              <a:t>Theme 4: </a:t>
            </a:r>
            <a:r>
              <a:rPr lang="en-US"/>
              <a:t>Forecast Question 2</a:t>
            </a:r>
            <a:endParaRPr/>
          </a:p>
        </p:txBody>
      </p:sp>
      <p:sp>
        <p:nvSpPr>
          <p:cNvPr id="615" name="Google Shape;615;g3b42d750edf_0_24"/>
          <p:cNvSpPr txBox="1">
            <a:spLocks noGrp="1"/>
          </p:cNvSpPr>
          <p:nvPr>
            <p:ph type="body" idx="1"/>
          </p:nvPr>
        </p:nvSpPr>
        <p:spPr>
          <a:xfrm>
            <a:off x="5588000" y="1013506"/>
            <a:ext cx="5994300" cy="483090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lnSpc>
                <a:spcPct val="100000"/>
              </a:lnSpc>
              <a:spcBef>
                <a:spcPts val="0"/>
              </a:spcBef>
              <a:spcAft>
                <a:spcPts val="0"/>
              </a:spcAft>
              <a:buSzPct val="100000"/>
              <a:buNone/>
            </a:pPr>
            <a:r>
              <a:rPr lang="en-US" sz="3200"/>
              <a:t>How likely is it that the following will occur, by the year 2030, in the geographic region where you work? </a:t>
            </a:r>
            <a:endParaRPr/>
          </a:p>
          <a:p>
            <a:pPr marL="0" lvl="0" indent="0" algn="l" rtl="0">
              <a:lnSpc>
                <a:spcPct val="100000"/>
              </a:lnSpc>
              <a:spcBef>
                <a:spcPts val="1200"/>
              </a:spcBef>
              <a:spcAft>
                <a:spcPts val="0"/>
              </a:spcAft>
              <a:buSzPct val="100000"/>
              <a:buNone/>
            </a:pPr>
            <a:endParaRPr sz="3200"/>
          </a:p>
          <a:p>
            <a:pPr marL="0" lvl="0" indent="0" algn="l" rtl="0">
              <a:lnSpc>
                <a:spcPct val="100000"/>
              </a:lnSpc>
              <a:spcBef>
                <a:spcPts val="1200"/>
              </a:spcBef>
              <a:spcAft>
                <a:spcPts val="0"/>
              </a:spcAft>
              <a:buSzPct val="100000"/>
              <a:buNone/>
            </a:pPr>
            <a:r>
              <a:rPr lang="en-US" b="1"/>
              <a:t>Medicare will cover the cost of medications used for the treatment of obesity.</a:t>
            </a:r>
            <a:endParaRPr/>
          </a:p>
          <a:p>
            <a:pPr marL="0" lvl="0" indent="0" algn="l" rtl="0">
              <a:lnSpc>
                <a:spcPct val="100000"/>
              </a:lnSpc>
              <a:spcBef>
                <a:spcPts val="1200"/>
              </a:spcBef>
              <a:spcAft>
                <a:spcPts val="0"/>
              </a:spcAft>
              <a:buSzPct val="100000"/>
              <a:buNone/>
            </a:pPr>
            <a:endParaRPr b="1"/>
          </a:p>
          <a:p>
            <a:pPr marL="514350" lvl="0" indent="-514350" algn="l" rtl="0">
              <a:lnSpc>
                <a:spcPct val="100000"/>
              </a:lnSpc>
              <a:spcBef>
                <a:spcPts val="1200"/>
              </a:spcBef>
              <a:spcAft>
                <a:spcPts val="0"/>
              </a:spcAft>
              <a:buSzPct val="100000"/>
              <a:buFont typeface="Arial"/>
              <a:buAutoNum type="alphaUcPeriod"/>
            </a:pPr>
            <a:r>
              <a:rPr lang="en-US" sz="3200"/>
              <a:t>Very Likely</a:t>
            </a:r>
            <a:endParaRPr/>
          </a:p>
          <a:p>
            <a:pPr marL="514350" lvl="0" indent="-514350" algn="l" rtl="0">
              <a:lnSpc>
                <a:spcPct val="100000"/>
              </a:lnSpc>
              <a:spcBef>
                <a:spcPts val="1200"/>
              </a:spcBef>
              <a:spcAft>
                <a:spcPts val="0"/>
              </a:spcAft>
              <a:buSzPct val="100000"/>
              <a:buFont typeface="Arial"/>
              <a:buAutoNum type="alphaUcPeriod"/>
            </a:pPr>
            <a:r>
              <a:rPr lang="en-US" sz="3200"/>
              <a:t>Somewhat Likely</a:t>
            </a:r>
            <a:endParaRPr/>
          </a:p>
          <a:p>
            <a:pPr marL="514350" lvl="0" indent="-514350" algn="l" rtl="0">
              <a:lnSpc>
                <a:spcPct val="100000"/>
              </a:lnSpc>
              <a:spcBef>
                <a:spcPts val="1200"/>
              </a:spcBef>
              <a:spcAft>
                <a:spcPts val="0"/>
              </a:spcAft>
              <a:buSzPct val="100000"/>
              <a:buFont typeface="Arial"/>
              <a:buAutoNum type="alphaUcPeriod"/>
            </a:pPr>
            <a:r>
              <a:rPr lang="en-US" sz="3200"/>
              <a:t>Somewhat Unlikely </a:t>
            </a:r>
            <a:endParaRPr/>
          </a:p>
          <a:p>
            <a:pPr marL="514350" lvl="0" indent="-514350" algn="l" rtl="0">
              <a:lnSpc>
                <a:spcPct val="100000"/>
              </a:lnSpc>
              <a:spcBef>
                <a:spcPts val="1200"/>
              </a:spcBef>
              <a:spcAft>
                <a:spcPts val="0"/>
              </a:spcAft>
              <a:buSzPct val="100000"/>
              <a:buFont typeface="Arial"/>
              <a:buAutoNum type="alphaUcPeriod"/>
            </a:pPr>
            <a:r>
              <a:rPr lang="en-US" sz="3200"/>
              <a:t>Very Unlikely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7"/>
          <p:cNvSpPr txBox="1">
            <a:spLocks noGrp="1"/>
          </p:cNvSpPr>
          <p:nvPr>
            <p:ph type="title"/>
          </p:nvPr>
        </p:nvSpPr>
        <p:spPr>
          <a:xfrm>
            <a:off x="5588000" y="537256"/>
            <a:ext cx="5994400" cy="111590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2"/>
              </a:buClr>
              <a:buSzPct val="100000"/>
              <a:buFont typeface="Arial"/>
              <a:buNone/>
            </a:pPr>
            <a:r>
              <a:rPr lang="en-US"/>
              <a:t>Special Acknowledgements</a:t>
            </a:r>
            <a:endParaRPr/>
          </a:p>
        </p:txBody>
      </p:sp>
      <p:sp>
        <p:nvSpPr>
          <p:cNvPr id="199" name="Google Shape;199;p7"/>
          <p:cNvSpPr txBox="1">
            <a:spLocks noGrp="1"/>
          </p:cNvSpPr>
          <p:nvPr>
            <p:ph type="body" idx="1"/>
          </p:nvPr>
        </p:nvSpPr>
        <p:spPr>
          <a:xfrm>
            <a:off x="5588000" y="1857375"/>
            <a:ext cx="5994400" cy="3987120"/>
          </a:xfrm>
          <a:prstGeom prst="rect">
            <a:avLst/>
          </a:prstGeom>
          <a:noFill/>
          <a:ln>
            <a:noFill/>
          </a:ln>
        </p:spPr>
        <p:txBody>
          <a:bodyPr spcFirstLastPara="1" wrap="square" lIns="91425" tIns="45700" rIns="91425" bIns="45700" anchor="ctr" anchorCtr="0">
            <a:normAutofit/>
          </a:bodyPr>
          <a:lstStyle/>
          <a:p>
            <a:pPr lvl="0" indent="-457200" algn="l" rtl="0">
              <a:lnSpc>
                <a:spcPct val="100000"/>
              </a:lnSpc>
              <a:spcBef>
                <a:spcPts val="0"/>
              </a:spcBef>
              <a:spcAft>
                <a:spcPts val="0"/>
              </a:spcAft>
              <a:buClr>
                <a:srgbClr val="F47933"/>
              </a:buClr>
              <a:buSzPts val="3200"/>
              <a:buFont typeface="Wingdings" panose="05000000000000000000" pitchFamily="2" charset="2"/>
              <a:buChar char="q"/>
            </a:pPr>
            <a:r>
              <a:rPr lang="en-US"/>
              <a:t>Forecast 2026 Advisory Committee</a:t>
            </a:r>
            <a:endParaRPr/>
          </a:p>
          <a:p>
            <a:pPr lvl="0" indent="-457200" algn="l" rtl="0">
              <a:lnSpc>
                <a:spcPct val="100000"/>
              </a:lnSpc>
              <a:spcBef>
                <a:spcPts val="1200"/>
              </a:spcBef>
              <a:spcAft>
                <a:spcPts val="0"/>
              </a:spcAft>
              <a:buClr>
                <a:srgbClr val="F47933"/>
              </a:buClr>
              <a:buSzPts val="3200"/>
              <a:buFont typeface="Wingdings" panose="05000000000000000000" pitchFamily="2" charset="2"/>
              <a:buChar char="q"/>
            </a:pPr>
            <a:r>
              <a:rPr lang="en-US"/>
              <a:t>Chapter authors</a:t>
            </a:r>
            <a:endParaRPr/>
          </a:p>
          <a:p>
            <a:pPr lvl="0" indent="-457200" algn="l" rtl="0">
              <a:lnSpc>
                <a:spcPct val="100000"/>
              </a:lnSpc>
              <a:spcBef>
                <a:spcPts val="1200"/>
              </a:spcBef>
              <a:spcAft>
                <a:spcPts val="0"/>
              </a:spcAft>
              <a:buClr>
                <a:srgbClr val="F47933"/>
              </a:buClr>
              <a:buSzPts val="3200"/>
              <a:buFont typeface="Wingdings" panose="05000000000000000000" pitchFamily="2" charset="2"/>
              <a:buChar char="q"/>
            </a:pPr>
            <a:r>
              <a:rPr lang="en-US"/>
              <a:t>Forecast Panelists (FPs) who responded to the survey</a:t>
            </a:r>
            <a:endParaRPr/>
          </a:p>
        </p:txBody>
      </p:sp>
      <p:pic>
        <p:nvPicPr>
          <p:cNvPr id="200" name="Google Shape;200;p7"/>
          <p:cNvPicPr preferRelativeResize="0"/>
          <p:nvPr/>
        </p:nvPicPr>
        <p:blipFill rotWithShape="1">
          <a:blip r:embed="rId3">
            <a:alphaModFix/>
          </a:blip>
          <a:srcRect/>
          <a:stretch/>
        </p:blipFill>
        <p:spPr>
          <a:xfrm>
            <a:off x="427719" y="2856139"/>
            <a:ext cx="3690287" cy="1145721"/>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g3b42d750edf_0_29"/>
          <p:cNvSpPr txBox="1">
            <a:spLocks noGrp="1"/>
          </p:cNvSpPr>
          <p:nvPr>
            <p:ph type="title"/>
          </p:nvPr>
        </p:nvSpPr>
        <p:spPr>
          <a:xfrm>
            <a:off x="818321"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Obesity Management</a:t>
            </a:r>
            <a:endParaRPr/>
          </a:p>
        </p:txBody>
      </p:sp>
      <p:sp>
        <p:nvSpPr>
          <p:cNvPr id="621" name="Google Shape;621;g3b42d750edf_0_29"/>
          <p:cNvSpPr txBox="1">
            <a:spLocks noGrp="1"/>
          </p:cNvSpPr>
          <p:nvPr>
            <p:ph type="body" idx="1"/>
          </p:nvPr>
        </p:nvSpPr>
        <p:spPr>
          <a:xfrm>
            <a:off x="818321" y="1825625"/>
            <a:ext cx="10515600" cy="4351200"/>
          </a:xfrm>
          <a:prstGeom prst="rect">
            <a:avLst/>
          </a:prstGeom>
          <a:noFill/>
          <a:ln>
            <a:noFill/>
          </a:ln>
        </p:spPr>
        <p:txBody>
          <a:bodyPr spcFirstLastPara="1" wrap="square" lIns="91425" tIns="45700" rIns="91425" bIns="45700" anchor="t" anchorCtr="0">
            <a:normAutofit/>
          </a:bodyPr>
          <a:lstStyle/>
          <a:p>
            <a:pPr lvl="0" algn="l" rtl="0">
              <a:lnSpc>
                <a:spcPct val="90000"/>
              </a:lnSpc>
              <a:spcBef>
                <a:spcPts val="0"/>
              </a:spcBef>
              <a:spcAft>
                <a:spcPts val="0"/>
              </a:spcAft>
              <a:buSzPts val="2800"/>
            </a:pPr>
            <a:r>
              <a:rPr lang="en-US"/>
              <a:t>Obesity affects close to 1 billion people around the world (40% of adults in the United States), with no sign of a downtrend</a:t>
            </a:r>
            <a:endParaRPr/>
          </a:p>
          <a:p>
            <a:pPr lvl="0" algn="l" rtl="0">
              <a:lnSpc>
                <a:spcPct val="90000"/>
              </a:lnSpc>
              <a:spcBef>
                <a:spcPts val="1000"/>
              </a:spcBef>
              <a:spcAft>
                <a:spcPts val="0"/>
              </a:spcAft>
              <a:buSzPts val="2800"/>
            </a:pPr>
            <a:r>
              <a:rPr lang="en-US"/>
              <a:t>Obesity is multifactorial and influenced by both individual and societal factors</a:t>
            </a:r>
            <a:endParaRPr/>
          </a:p>
          <a:p>
            <a:pPr lvl="1" algn="l" rtl="0">
              <a:lnSpc>
                <a:spcPct val="90000"/>
              </a:lnSpc>
              <a:spcBef>
                <a:spcPts val="500"/>
              </a:spcBef>
              <a:spcAft>
                <a:spcPts val="0"/>
              </a:spcAft>
              <a:buSzPts val="2400"/>
            </a:pPr>
            <a:r>
              <a:rPr lang="en-US"/>
              <a:t>High cost of healthy foods and limited access to recreational spaces</a:t>
            </a:r>
            <a:endParaRPr/>
          </a:p>
          <a:p>
            <a:pPr lvl="1" algn="l" rtl="0">
              <a:lnSpc>
                <a:spcPct val="90000"/>
              </a:lnSpc>
              <a:spcBef>
                <a:spcPts val="500"/>
              </a:spcBef>
              <a:spcAft>
                <a:spcPts val="0"/>
              </a:spcAft>
              <a:buSzPts val="2400"/>
            </a:pPr>
            <a:r>
              <a:rPr lang="en-US"/>
              <a:t>Lack of insurance and/or underinsurance</a:t>
            </a:r>
            <a:endParaRPr/>
          </a:p>
          <a:p>
            <a:pPr lvl="1" algn="l" rtl="0">
              <a:lnSpc>
                <a:spcPct val="90000"/>
              </a:lnSpc>
              <a:spcBef>
                <a:spcPts val="500"/>
              </a:spcBef>
              <a:spcAft>
                <a:spcPts val="0"/>
              </a:spcAft>
              <a:buSzPts val="2400"/>
            </a:pPr>
            <a:r>
              <a:rPr lang="en-US"/>
              <a:t>Weight stigma by clinicians</a:t>
            </a:r>
            <a:endParaRPr/>
          </a:p>
          <a:p>
            <a:pPr lvl="1" algn="l" rtl="0">
              <a:lnSpc>
                <a:spcPct val="90000"/>
              </a:lnSpc>
              <a:spcBef>
                <a:spcPts val="500"/>
              </a:spcBef>
              <a:spcAft>
                <a:spcPts val="0"/>
              </a:spcAft>
              <a:buSzPts val="2400"/>
            </a:pPr>
            <a:r>
              <a:rPr lang="en-US"/>
              <a:t>Lack of culturally competent care</a:t>
            </a:r>
            <a:endParaRPr/>
          </a:p>
          <a:p>
            <a:pPr lvl="1" algn="l" rtl="0">
              <a:lnSpc>
                <a:spcPct val="90000"/>
              </a:lnSpc>
              <a:spcBef>
                <a:spcPts val="500"/>
              </a:spcBef>
              <a:spcAft>
                <a:spcPts val="0"/>
              </a:spcAft>
              <a:buSzPts val="2400"/>
            </a:pPr>
            <a:r>
              <a:rPr lang="en-US"/>
              <a:t>Lack of access to newer therapies</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g3b42d750edf_0_46"/>
          <p:cNvSpPr txBox="1">
            <a:spLocks noGrp="1"/>
          </p:cNvSpPr>
          <p:nvPr>
            <p:ph type="title"/>
          </p:nvPr>
        </p:nvSpPr>
        <p:spPr>
          <a:xfrm>
            <a:off x="818321"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GLP-1 Therapy</a:t>
            </a:r>
            <a:endParaRPr/>
          </a:p>
        </p:txBody>
      </p:sp>
      <p:sp>
        <p:nvSpPr>
          <p:cNvPr id="627" name="Google Shape;627;g3b42d750edf_0_46"/>
          <p:cNvSpPr txBox="1">
            <a:spLocks noGrp="1"/>
          </p:cNvSpPr>
          <p:nvPr>
            <p:ph type="body" idx="1"/>
          </p:nvPr>
        </p:nvSpPr>
        <p:spPr>
          <a:xfrm>
            <a:off x="818321" y="1825625"/>
            <a:ext cx="10515600" cy="4351200"/>
          </a:xfrm>
          <a:prstGeom prst="rect">
            <a:avLst/>
          </a:prstGeom>
          <a:noFill/>
          <a:ln>
            <a:noFill/>
          </a:ln>
        </p:spPr>
        <p:txBody>
          <a:bodyPr spcFirstLastPara="1" wrap="square" lIns="91425" tIns="45700" rIns="91425" bIns="45700" anchor="t" anchorCtr="0">
            <a:normAutofit fontScale="85000" lnSpcReduction="20000"/>
          </a:bodyPr>
          <a:lstStyle/>
          <a:p>
            <a:pPr marL="483870" lvl="0" indent="-457200" algn="l" rtl="0">
              <a:lnSpc>
                <a:spcPct val="100000"/>
              </a:lnSpc>
              <a:spcBef>
                <a:spcPts val="0"/>
              </a:spcBef>
              <a:spcAft>
                <a:spcPts val="0"/>
              </a:spcAft>
              <a:buSzPct val="100000"/>
            </a:pPr>
            <a:r>
              <a:rPr lang="en-US"/>
              <a:t>Demonstrates promise in weight loss reduction with up to 15% weight reduction</a:t>
            </a:r>
            <a:endParaRPr/>
          </a:p>
          <a:p>
            <a:pPr marL="483870" lvl="0" indent="-457200" algn="l" rtl="0">
              <a:lnSpc>
                <a:spcPct val="100000"/>
              </a:lnSpc>
              <a:spcBef>
                <a:spcPts val="1000"/>
              </a:spcBef>
              <a:spcAft>
                <a:spcPts val="0"/>
              </a:spcAft>
              <a:buSzPct val="100000"/>
            </a:pPr>
            <a:r>
              <a:rPr lang="en-US"/>
              <a:t>Cost and access pose challenges (often not covered by insurances or require complicated prior authorization process)</a:t>
            </a:r>
            <a:endParaRPr/>
          </a:p>
          <a:p>
            <a:pPr marL="822960" lvl="1" indent="-342900" algn="l" rtl="0">
              <a:lnSpc>
                <a:spcPct val="100000"/>
              </a:lnSpc>
              <a:spcBef>
                <a:spcPts val="500"/>
              </a:spcBef>
              <a:spcAft>
                <a:spcPts val="0"/>
              </a:spcAft>
              <a:buSzPct val="100000"/>
            </a:pPr>
            <a:r>
              <a:rPr lang="en-US"/>
              <a:t>Direct to consumer marketing has increased visibility of these products</a:t>
            </a:r>
            <a:endParaRPr/>
          </a:p>
          <a:p>
            <a:pPr marL="822960" lvl="1" indent="-342900" algn="l" rtl="0">
              <a:lnSpc>
                <a:spcPct val="100000"/>
              </a:lnSpc>
              <a:spcBef>
                <a:spcPts val="500"/>
              </a:spcBef>
              <a:spcAft>
                <a:spcPts val="0"/>
              </a:spcAft>
              <a:buSzPct val="100000"/>
            </a:pPr>
            <a:r>
              <a:rPr lang="en-US"/>
              <a:t>Shortages due to high demand remain</a:t>
            </a:r>
            <a:endParaRPr/>
          </a:p>
          <a:p>
            <a:pPr marL="483870" lvl="0" indent="-457200" algn="l" rtl="0">
              <a:lnSpc>
                <a:spcPct val="100000"/>
              </a:lnSpc>
              <a:spcBef>
                <a:spcPts val="1000"/>
              </a:spcBef>
              <a:spcAft>
                <a:spcPts val="0"/>
              </a:spcAft>
              <a:buSzPct val="100000"/>
            </a:pPr>
            <a:r>
              <a:rPr lang="en-US"/>
              <a:t>Would likely cost Medicare an additional $35 billion from 2026 to 2034 to cover anti-obesity medications with minimal savings due to a reduction in obesity-related comorbidities</a:t>
            </a:r>
            <a:endParaRPr/>
          </a:p>
          <a:p>
            <a:pPr marL="483870" lvl="0" indent="-457200" algn="l" rtl="0">
              <a:lnSpc>
                <a:spcPct val="100000"/>
              </a:lnSpc>
              <a:spcBef>
                <a:spcPts val="1000"/>
              </a:spcBef>
              <a:spcAft>
                <a:spcPts val="0"/>
              </a:spcAft>
              <a:buSzPct val="100000"/>
            </a:pPr>
            <a:r>
              <a:rPr lang="en-US"/>
              <a:t>Collaboration with community partners to address social determinants of health are key target areas to increase uptake, decrease obesity, and realize full potential of GLP-1 therapies</a:t>
            </a:r>
            <a:endParaRPr/>
          </a:p>
          <a:p>
            <a:pPr marL="228600" lvl="0" indent="-64135" algn="l" rtl="0">
              <a:lnSpc>
                <a:spcPct val="90000"/>
              </a:lnSpc>
              <a:spcBef>
                <a:spcPts val="1000"/>
              </a:spcBef>
              <a:spcAft>
                <a:spcPts val="0"/>
              </a:spcAft>
              <a:buSzPct val="100000"/>
              <a:buNone/>
            </a:pP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g3b42d750edf_0_34"/>
          <p:cNvSpPr txBox="1">
            <a:spLocks noGrp="1"/>
          </p:cNvSpPr>
          <p:nvPr>
            <p:ph type="title"/>
          </p:nvPr>
        </p:nvSpPr>
        <p:spPr>
          <a:xfrm>
            <a:off x="818321"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Forecast Response</a:t>
            </a:r>
            <a:endParaRPr/>
          </a:p>
        </p:txBody>
      </p:sp>
      <p:pic>
        <p:nvPicPr>
          <p:cNvPr id="633" name="Google Shape;633;g3b42d750edf_0_34"/>
          <p:cNvPicPr preferRelativeResize="0"/>
          <p:nvPr/>
        </p:nvPicPr>
        <p:blipFill rotWithShape="1">
          <a:blip r:embed="rId3">
            <a:alphaModFix/>
          </a:blip>
          <a:srcRect/>
          <a:stretch/>
        </p:blipFill>
        <p:spPr>
          <a:xfrm>
            <a:off x="2286000" y="4594867"/>
            <a:ext cx="7620000" cy="609600"/>
          </a:xfrm>
          <a:prstGeom prst="rect">
            <a:avLst/>
          </a:prstGeom>
          <a:noFill/>
          <a:ln>
            <a:noFill/>
          </a:ln>
        </p:spPr>
      </p:pic>
      <p:pic>
        <p:nvPicPr>
          <p:cNvPr id="634" name="Google Shape;634;g3b42d750edf_0_34"/>
          <p:cNvPicPr preferRelativeResize="0"/>
          <p:nvPr/>
        </p:nvPicPr>
        <p:blipFill rotWithShape="1">
          <a:blip r:embed="rId4">
            <a:alphaModFix/>
          </a:blip>
          <a:srcRect/>
          <a:stretch/>
        </p:blipFill>
        <p:spPr>
          <a:xfrm>
            <a:off x="461176" y="2514472"/>
            <a:ext cx="11269648" cy="182905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g3b42d750edf_0_40"/>
          <p:cNvSpPr txBox="1">
            <a:spLocks noGrp="1"/>
          </p:cNvSpPr>
          <p:nvPr>
            <p:ph type="title"/>
          </p:nvPr>
        </p:nvSpPr>
        <p:spPr>
          <a:xfrm>
            <a:off x="818321"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Forecast Response</a:t>
            </a:r>
            <a:endParaRPr/>
          </a:p>
        </p:txBody>
      </p:sp>
      <p:pic>
        <p:nvPicPr>
          <p:cNvPr id="640" name="Google Shape;640;g3b42d750edf_0_40"/>
          <p:cNvPicPr preferRelativeResize="0"/>
          <p:nvPr/>
        </p:nvPicPr>
        <p:blipFill rotWithShape="1">
          <a:blip r:embed="rId3">
            <a:alphaModFix/>
          </a:blip>
          <a:srcRect/>
          <a:stretch/>
        </p:blipFill>
        <p:spPr>
          <a:xfrm>
            <a:off x="2286000" y="4594867"/>
            <a:ext cx="7620000" cy="609600"/>
          </a:xfrm>
          <a:prstGeom prst="rect">
            <a:avLst/>
          </a:prstGeom>
          <a:noFill/>
          <a:ln>
            <a:noFill/>
          </a:ln>
        </p:spPr>
      </p:pic>
      <p:pic>
        <p:nvPicPr>
          <p:cNvPr id="641" name="Google Shape;641;g3b42d750edf_0_40"/>
          <p:cNvPicPr preferRelativeResize="0"/>
          <p:nvPr/>
        </p:nvPicPr>
        <p:blipFill rotWithShape="1">
          <a:blip r:embed="rId4">
            <a:alphaModFix/>
          </a:blip>
          <a:srcRect/>
          <a:stretch/>
        </p:blipFill>
        <p:spPr>
          <a:xfrm>
            <a:off x="442123" y="2547814"/>
            <a:ext cx="11307754" cy="1762371"/>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g3b42d750edf_0_51"/>
          <p:cNvSpPr txBox="1">
            <a:spLocks noGrp="1"/>
          </p:cNvSpPr>
          <p:nvPr>
            <p:ph type="title"/>
          </p:nvPr>
        </p:nvSpPr>
        <p:spPr>
          <a:xfrm>
            <a:off x="644148" y="1013506"/>
            <a:ext cx="3202200" cy="483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i="1"/>
              <a:t>Theme 4: </a:t>
            </a:r>
            <a:r>
              <a:rPr lang="en-US"/>
              <a:t>Forecast Question 3</a:t>
            </a:r>
            <a:endParaRPr/>
          </a:p>
        </p:txBody>
      </p:sp>
      <p:sp>
        <p:nvSpPr>
          <p:cNvPr id="647" name="Google Shape;647;g3b42d750edf_0_51"/>
          <p:cNvSpPr txBox="1">
            <a:spLocks noGrp="1"/>
          </p:cNvSpPr>
          <p:nvPr>
            <p:ph type="body" idx="1"/>
          </p:nvPr>
        </p:nvSpPr>
        <p:spPr>
          <a:xfrm>
            <a:off x="5588000" y="1013506"/>
            <a:ext cx="5994300" cy="4830900"/>
          </a:xfrm>
          <a:prstGeom prst="rect">
            <a:avLst/>
          </a:prstGeom>
          <a:noFill/>
          <a:ln>
            <a:noFill/>
          </a:ln>
        </p:spPr>
        <p:txBody>
          <a:bodyPr spcFirstLastPara="1" wrap="square" lIns="91425" tIns="45700" rIns="91425" bIns="45700" anchor="ctr" anchorCtr="0">
            <a:normAutofit fontScale="70000" lnSpcReduction="20000"/>
          </a:bodyPr>
          <a:lstStyle/>
          <a:p>
            <a:pPr marL="0" lvl="0" indent="0" algn="l" rtl="0">
              <a:lnSpc>
                <a:spcPct val="100000"/>
              </a:lnSpc>
              <a:spcBef>
                <a:spcPts val="0"/>
              </a:spcBef>
              <a:spcAft>
                <a:spcPts val="0"/>
              </a:spcAft>
              <a:buSzPct val="100000"/>
              <a:buNone/>
            </a:pPr>
            <a:r>
              <a:rPr lang="en-US" sz="3200"/>
              <a:t>How likely is it that the following will occur, by the year 2030, in the geographic region where you work? </a:t>
            </a:r>
            <a:endParaRPr/>
          </a:p>
          <a:p>
            <a:pPr marL="0" lvl="0" indent="0" algn="l" rtl="0">
              <a:lnSpc>
                <a:spcPct val="100000"/>
              </a:lnSpc>
              <a:spcBef>
                <a:spcPts val="1200"/>
              </a:spcBef>
              <a:spcAft>
                <a:spcPts val="0"/>
              </a:spcAft>
              <a:buSzPct val="100000"/>
              <a:buNone/>
            </a:pPr>
            <a:endParaRPr sz="3200"/>
          </a:p>
          <a:p>
            <a:pPr marL="0" lvl="0" indent="0" algn="l" rtl="0">
              <a:lnSpc>
                <a:spcPct val="100000"/>
              </a:lnSpc>
              <a:spcBef>
                <a:spcPts val="1200"/>
              </a:spcBef>
              <a:spcAft>
                <a:spcPts val="0"/>
              </a:spcAft>
              <a:buSzPct val="100000"/>
              <a:buNone/>
            </a:pPr>
            <a:r>
              <a:rPr lang="en-US" b="1"/>
              <a:t>The growth of theranostics will expand beyond oncology indications, driving broader and more common use across health systems.</a:t>
            </a:r>
            <a:endParaRPr/>
          </a:p>
          <a:p>
            <a:pPr marL="0" lvl="0" indent="0" algn="l" rtl="0">
              <a:lnSpc>
                <a:spcPct val="100000"/>
              </a:lnSpc>
              <a:spcBef>
                <a:spcPts val="1200"/>
              </a:spcBef>
              <a:spcAft>
                <a:spcPts val="0"/>
              </a:spcAft>
              <a:buSzPct val="100000"/>
              <a:buNone/>
            </a:pPr>
            <a:endParaRPr b="1"/>
          </a:p>
          <a:p>
            <a:pPr marL="514350" lvl="0" indent="-514350" algn="l" rtl="0">
              <a:lnSpc>
                <a:spcPct val="100000"/>
              </a:lnSpc>
              <a:spcBef>
                <a:spcPts val="1200"/>
              </a:spcBef>
              <a:spcAft>
                <a:spcPts val="0"/>
              </a:spcAft>
              <a:buSzPct val="100000"/>
              <a:buFont typeface="Arial"/>
              <a:buAutoNum type="alphaUcPeriod"/>
            </a:pPr>
            <a:r>
              <a:rPr lang="en-US" sz="3200"/>
              <a:t>Very Likely</a:t>
            </a:r>
            <a:endParaRPr/>
          </a:p>
          <a:p>
            <a:pPr marL="514350" lvl="0" indent="-514350" algn="l" rtl="0">
              <a:lnSpc>
                <a:spcPct val="100000"/>
              </a:lnSpc>
              <a:spcBef>
                <a:spcPts val="1200"/>
              </a:spcBef>
              <a:spcAft>
                <a:spcPts val="0"/>
              </a:spcAft>
              <a:buSzPct val="100000"/>
              <a:buFont typeface="Arial"/>
              <a:buAutoNum type="alphaUcPeriod"/>
            </a:pPr>
            <a:r>
              <a:rPr lang="en-US" sz="3200"/>
              <a:t>Somewhat Likely</a:t>
            </a:r>
            <a:endParaRPr/>
          </a:p>
          <a:p>
            <a:pPr marL="514350" lvl="0" indent="-514350" algn="l" rtl="0">
              <a:lnSpc>
                <a:spcPct val="100000"/>
              </a:lnSpc>
              <a:spcBef>
                <a:spcPts val="1200"/>
              </a:spcBef>
              <a:spcAft>
                <a:spcPts val="0"/>
              </a:spcAft>
              <a:buSzPct val="100000"/>
              <a:buFont typeface="Arial"/>
              <a:buAutoNum type="alphaUcPeriod"/>
            </a:pPr>
            <a:r>
              <a:rPr lang="en-US" sz="3200"/>
              <a:t>Somewhat Unlikely </a:t>
            </a:r>
            <a:endParaRPr/>
          </a:p>
          <a:p>
            <a:pPr marL="514350" lvl="0" indent="-514350" algn="l" rtl="0">
              <a:lnSpc>
                <a:spcPct val="100000"/>
              </a:lnSpc>
              <a:spcBef>
                <a:spcPts val="1200"/>
              </a:spcBef>
              <a:spcAft>
                <a:spcPts val="0"/>
              </a:spcAft>
              <a:buSzPct val="100000"/>
              <a:buFont typeface="Arial"/>
              <a:buAutoNum type="alphaUcPeriod"/>
            </a:pPr>
            <a:r>
              <a:rPr lang="en-US" sz="3200"/>
              <a:t>Very Unlikely</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g3b42d750edf_0_62"/>
          <p:cNvSpPr txBox="1">
            <a:spLocks noGrp="1"/>
          </p:cNvSpPr>
          <p:nvPr>
            <p:ph type="title"/>
          </p:nvPr>
        </p:nvSpPr>
        <p:spPr>
          <a:xfrm>
            <a:off x="818321"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Radiopharmaceutical Expansion through Theranostics</a:t>
            </a:r>
            <a:endParaRPr/>
          </a:p>
        </p:txBody>
      </p:sp>
      <p:sp>
        <p:nvSpPr>
          <p:cNvPr id="653" name="Google Shape;653;g3b42d750edf_0_62"/>
          <p:cNvSpPr txBox="1">
            <a:spLocks noGrp="1"/>
          </p:cNvSpPr>
          <p:nvPr>
            <p:ph type="body" idx="1"/>
          </p:nvPr>
        </p:nvSpPr>
        <p:spPr>
          <a:xfrm>
            <a:off x="818321" y="1825625"/>
            <a:ext cx="10515600" cy="4351200"/>
          </a:xfrm>
          <a:prstGeom prst="rect">
            <a:avLst/>
          </a:prstGeom>
          <a:noFill/>
          <a:ln>
            <a:noFill/>
          </a:ln>
        </p:spPr>
        <p:txBody>
          <a:bodyPr spcFirstLastPara="1" wrap="square" lIns="91425" tIns="45700" rIns="91425" bIns="45700" anchor="t" anchorCtr="0">
            <a:normAutofit/>
          </a:bodyPr>
          <a:lstStyle/>
          <a:p>
            <a:pPr lvl="0" algn="l" rtl="0">
              <a:lnSpc>
                <a:spcPct val="90000"/>
              </a:lnSpc>
              <a:spcBef>
                <a:spcPts val="0"/>
              </a:spcBef>
              <a:spcAft>
                <a:spcPts val="0"/>
              </a:spcAft>
              <a:buSzPts val="2800"/>
            </a:pPr>
            <a:r>
              <a:rPr lang="en-US"/>
              <a:t>Theranostics involves the integration of diagnosis and treatment strategies into one therapeutic approach for treating cancer with radiopharmaceuticals</a:t>
            </a:r>
            <a:endParaRPr/>
          </a:p>
          <a:p>
            <a:pPr lvl="1" algn="l" rtl="0">
              <a:lnSpc>
                <a:spcPct val="90000"/>
              </a:lnSpc>
              <a:spcBef>
                <a:spcPts val="500"/>
              </a:spcBef>
              <a:spcAft>
                <a:spcPts val="0"/>
              </a:spcAft>
              <a:buSzPts val="2400"/>
            </a:pPr>
            <a:r>
              <a:rPr lang="en-US"/>
              <a:t>Can precisely deliver vector-mediated radionuclides to tumor DNA and allow confirmation of delivery through imaging</a:t>
            </a:r>
            <a:endParaRPr/>
          </a:p>
          <a:p>
            <a:pPr lvl="1" algn="l" rtl="0">
              <a:lnSpc>
                <a:spcPct val="90000"/>
              </a:lnSpc>
              <a:spcBef>
                <a:spcPts val="500"/>
              </a:spcBef>
              <a:spcAft>
                <a:spcPts val="0"/>
              </a:spcAft>
              <a:buSzPts val="2400"/>
            </a:pPr>
            <a:r>
              <a:rPr lang="en-US"/>
              <a:t>Currently second- or third-line strategy</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g3b42d750edf_0_67"/>
          <p:cNvSpPr txBox="1">
            <a:spLocks noGrp="1"/>
          </p:cNvSpPr>
          <p:nvPr>
            <p:ph type="title"/>
          </p:nvPr>
        </p:nvSpPr>
        <p:spPr>
          <a:xfrm>
            <a:off x="818321"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Forecast Response</a:t>
            </a:r>
            <a:endParaRPr/>
          </a:p>
        </p:txBody>
      </p:sp>
      <p:pic>
        <p:nvPicPr>
          <p:cNvPr id="659" name="Google Shape;659;g3b42d750edf_0_67"/>
          <p:cNvPicPr preferRelativeResize="0"/>
          <p:nvPr/>
        </p:nvPicPr>
        <p:blipFill rotWithShape="1">
          <a:blip r:embed="rId3">
            <a:alphaModFix/>
          </a:blip>
          <a:srcRect/>
          <a:stretch/>
        </p:blipFill>
        <p:spPr>
          <a:xfrm>
            <a:off x="2286000" y="4578580"/>
            <a:ext cx="7620000" cy="609600"/>
          </a:xfrm>
          <a:prstGeom prst="rect">
            <a:avLst/>
          </a:prstGeom>
          <a:noFill/>
          <a:ln>
            <a:noFill/>
          </a:ln>
        </p:spPr>
      </p:pic>
      <p:pic>
        <p:nvPicPr>
          <p:cNvPr id="660" name="Google Shape;660;g3b42d750edf_0_67"/>
          <p:cNvPicPr preferRelativeResize="0"/>
          <p:nvPr/>
        </p:nvPicPr>
        <p:blipFill rotWithShape="1">
          <a:blip r:embed="rId4">
            <a:alphaModFix/>
          </a:blip>
          <a:srcRect/>
          <a:stretch/>
        </p:blipFill>
        <p:spPr>
          <a:xfrm>
            <a:off x="442123" y="2519235"/>
            <a:ext cx="11307754" cy="1819529"/>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g3b42d750edf_0_56"/>
          <p:cNvSpPr txBox="1">
            <a:spLocks noGrp="1"/>
          </p:cNvSpPr>
          <p:nvPr>
            <p:ph type="title"/>
          </p:nvPr>
        </p:nvSpPr>
        <p:spPr>
          <a:xfrm>
            <a:off x="644148" y="1013506"/>
            <a:ext cx="3202200" cy="483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i="1"/>
              <a:t>Theme 4: </a:t>
            </a:r>
            <a:r>
              <a:rPr lang="en-US"/>
              <a:t>Forecast Question 4</a:t>
            </a:r>
            <a:endParaRPr/>
          </a:p>
        </p:txBody>
      </p:sp>
      <p:sp>
        <p:nvSpPr>
          <p:cNvPr id="667" name="Google Shape;667;g3b42d750edf_0_56"/>
          <p:cNvSpPr txBox="1">
            <a:spLocks noGrp="1"/>
          </p:cNvSpPr>
          <p:nvPr>
            <p:ph type="body" idx="1"/>
          </p:nvPr>
        </p:nvSpPr>
        <p:spPr>
          <a:xfrm>
            <a:off x="5588000" y="1013506"/>
            <a:ext cx="5994300" cy="4830900"/>
          </a:xfrm>
          <a:prstGeom prst="rect">
            <a:avLst/>
          </a:prstGeom>
          <a:noFill/>
          <a:ln>
            <a:noFill/>
          </a:ln>
        </p:spPr>
        <p:txBody>
          <a:bodyPr spcFirstLastPara="1" wrap="square" lIns="91425" tIns="45700" rIns="91425" bIns="45700" anchor="ctr" anchorCtr="0">
            <a:normAutofit fontScale="70000" lnSpcReduction="20000"/>
          </a:bodyPr>
          <a:lstStyle/>
          <a:p>
            <a:pPr marL="0" lvl="0" indent="0" algn="l" rtl="0">
              <a:lnSpc>
                <a:spcPct val="100000"/>
              </a:lnSpc>
              <a:spcBef>
                <a:spcPts val="0"/>
              </a:spcBef>
              <a:spcAft>
                <a:spcPts val="0"/>
              </a:spcAft>
              <a:buSzPct val="100000"/>
              <a:buNone/>
            </a:pPr>
            <a:r>
              <a:rPr lang="en-US" sz="3200"/>
              <a:t>How likely is it that the following will occur, by the year 2030, in the geographic region where you work? </a:t>
            </a:r>
            <a:endParaRPr/>
          </a:p>
          <a:p>
            <a:pPr marL="0" lvl="0" indent="0" algn="l" rtl="0">
              <a:lnSpc>
                <a:spcPct val="100000"/>
              </a:lnSpc>
              <a:spcBef>
                <a:spcPts val="1200"/>
              </a:spcBef>
              <a:spcAft>
                <a:spcPts val="0"/>
              </a:spcAft>
              <a:buSzPct val="100000"/>
              <a:buNone/>
            </a:pPr>
            <a:endParaRPr sz="3200"/>
          </a:p>
          <a:p>
            <a:pPr marL="0" lvl="0" indent="0" algn="l" rtl="0">
              <a:lnSpc>
                <a:spcPct val="100000"/>
              </a:lnSpc>
              <a:spcBef>
                <a:spcPts val="1200"/>
              </a:spcBef>
              <a:spcAft>
                <a:spcPts val="0"/>
              </a:spcAft>
              <a:buSzPct val="100000"/>
              <a:buNone/>
            </a:pPr>
            <a:r>
              <a:rPr lang="en-US" b="1"/>
              <a:t>Theranostics will require enhanced training of the health-system pharmacy workforce on regulatory issues, handling, administration and monitoring.</a:t>
            </a:r>
            <a:endParaRPr/>
          </a:p>
          <a:p>
            <a:pPr marL="0" lvl="0" indent="0" algn="l" rtl="0">
              <a:lnSpc>
                <a:spcPct val="100000"/>
              </a:lnSpc>
              <a:spcBef>
                <a:spcPts val="1200"/>
              </a:spcBef>
              <a:spcAft>
                <a:spcPts val="0"/>
              </a:spcAft>
              <a:buSzPct val="100000"/>
              <a:buNone/>
            </a:pPr>
            <a:endParaRPr b="1"/>
          </a:p>
          <a:p>
            <a:pPr marL="514350" lvl="0" indent="-514350" algn="l" rtl="0">
              <a:lnSpc>
                <a:spcPct val="100000"/>
              </a:lnSpc>
              <a:spcBef>
                <a:spcPts val="1200"/>
              </a:spcBef>
              <a:spcAft>
                <a:spcPts val="0"/>
              </a:spcAft>
              <a:buSzPct val="100000"/>
              <a:buFont typeface="Arial"/>
              <a:buAutoNum type="alphaUcPeriod"/>
            </a:pPr>
            <a:r>
              <a:rPr lang="en-US" sz="3200"/>
              <a:t>Very Likely</a:t>
            </a:r>
            <a:endParaRPr/>
          </a:p>
          <a:p>
            <a:pPr marL="514350" lvl="0" indent="-514350" algn="l" rtl="0">
              <a:lnSpc>
                <a:spcPct val="100000"/>
              </a:lnSpc>
              <a:spcBef>
                <a:spcPts val="1200"/>
              </a:spcBef>
              <a:spcAft>
                <a:spcPts val="0"/>
              </a:spcAft>
              <a:buSzPct val="100000"/>
              <a:buFont typeface="Arial"/>
              <a:buAutoNum type="alphaUcPeriod"/>
            </a:pPr>
            <a:r>
              <a:rPr lang="en-US" sz="3200"/>
              <a:t>Somewhat Likely</a:t>
            </a:r>
            <a:endParaRPr/>
          </a:p>
          <a:p>
            <a:pPr marL="514350" lvl="0" indent="-514350" algn="l" rtl="0">
              <a:lnSpc>
                <a:spcPct val="100000"/>
              </a:lnSpc>
              <a:spcBef>
                <a:spcPts val="1200"/>
              </a:spcBef>
              <a:spcAft>
                <a:spcPts val="0"/>
              </a:spcAft>
              <a:buSzPct val="100000"/>
              <a:buFont typeface="Arial"/>
              <a:buAutoNum type="alphaUcPeriod"/>
            </a:pPr>
            <a:r>
              <a:rPr lang="en-US" sz="3200"/>
              <a:t>Somewhat Unlikely </a:t>
            </a:r>
            <a:endParaRPr/>
          </a:p>
          <a:p>
            <a:pPr marL="514350" lvl="0" indent="-514350" algn="l" rtl="0">
              <a:lnSpc>
                <a:spcPct val="100000"/>
              </a:lnSpc>
              <a:spcBef>
                <a:spcPts val="1200"/>
              </a:spcBef>
              <a:spcAft>
                <a:spcPts val="0"/>
              </a:spcAft>
              <a:buSzPct val="100000"/>
              <a:buFont typeface="Arial"/>
              <a:buAutoNum type="alphaUcPeriod"/>
            </a:pPr>
            <a:r>
              <a:rPr lang="en-US" sz="3200"/>
              <a:t>Very Unlikely</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g3b42d750edf_0_79"/>
          <p:cNvSpPr txBox="1">
            <a:spLocks noGrp="1"/>
          </p:cNvSpPr>
          <p:nvPr>
            <p:ph type="title"/>
          </p:nvPr>
        </p:nvSpPr>
        <p:spPr>
          <a:xfrm>
            <a:off x="818321"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Potential Rapid Acceleration</a:t>
            </a:r>
            <a:endParaRPr/>
          </a:p>
        </p:txBody>
      </p:sp>
      <p:sp>
        <p:nvSpPr>
          <p:cNvPr id="673" name="Google Shape;673;g3b42d750edf_0_79"/>
          <p:cNvSpPr txBox="1">
            <a:spLocks noGrp="1"/>
          </p:cNvSpPr>
          <p:nvPr>
            <p:ph type="body" idx="1"/>
          </p:nvPr>
        </p:nvSpPr>
        <p:spPr>
          <a:xfrm>
            <a:off x="818321" y="1825625"/>
            <a:ext cx="10515600" cy="4351200"/>
          </a:xfrm>
          <a:prstGeom prst="rect">
            <a:avLst/>
          </a:prstGeom>
          <a:noFill/>
          <a:ln>
            <a:noFill/>
          </a:ln>
        </p:spPr>
        <p:txBody>
          <a:bodyPr spcFirstLastPara="1" wrap="square" lIns="91425" tIns="45700" rIns="91425" bIns="45700" anchor="t" anchorCtr="0">
            <a:normAutofit lnSpcReduction="10000"/>
          </a:bodyPr>
          <a:lstStyle/>
          <a:p>
            <a:pPr lvl="0" algn="l" rtl="0">
              <a:lnSpc>
                <a:spcPct val="90000"/>
              </a:lnSpc>
              <a:spcBef>
                <a:spcPts val="0"/>
              </a:spcBef>
              <a:spcAft>
                <a:spcPts val="0"/>
              </a:spcAft>
              <a:buSzPts val="2800"/>
            </a:pPr>
            <a:r>
              <a:rPr lang="en-US"/>
              <a:t>Respondents highlight a mismatch between the rapid acceleration of the theranostics pipeline and the available clinical expertise (+/- health system capacity)</a:t>
            </a:r>
            <a:endParaRPr/>
          </a:p>
          <a:p>
            <a:pPr lvl="0" algn="l" rtl="0">
              <a:lnSpc>
                <a:spcPct val="90000"/>
              </a:lnSpc>
              <a:spcBef>
                <a:spcPts val="1000"/>
              </a:spcBef>
              <a:spcAft>
                <a:spcPts val="0"/>
              </a:spcAft>
              <a:buSzPts val="2800"/>
            </a:pPr>
            <a:r>
              <a:rPr lang="en-US"/>
              <a:t>Use within a health system will require evaluation of personnel, infrastructure, staff knowledge, and qualifications and training program investments to ensure safe and effective radiopharmaceutical care delivery</a:t>
            </a:r>
            <a:endParaRPr/>
          </a:p>
          <a:p>
            <a:pPr lvl="0" algn="l" rtl="0">
              <a:lnSpc>
                <a:spcPct val="90000"/>
              </a:lnSpc>
              <a:spcBef>
                <a:spcPts val="1000"/>
              </a:spcBef>
              <a:spcAft>
                <a:spcPts val="0"/>
              </a:spcAft>
              <a:buSzPts val="2800"/>
            </a:pPr>
            <a:r>
              <a:rPr lang="en-US"/>
              <a:t>Other unique considerations include prevention and management strategies for radiodiagnostic emergencies, assessments of receiving areas, radioactive waste storage, and enhanced multidisciplinary partnerships</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g3b42d750edf_0_73"/>
          <p:cNvSpPr txBox="1">
            <a:spLocks noGrp="1"/>
          </p:cNvSpPr>
          <p:nvPr>
            <p:ph type="title"/>
          </p:nvPr>
        </p:nvSpPr>
        <p:spPr>
          <a:xfrm>
            <a:off x="818321"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Forecast Response</a:t>
            </a:r>
            <a:endParaRPr/>
          </a:p>
        </p:txBody>
      </p:sp>
      <p:pic>
        <p:nvPicPr>
          <p:cNvPr id="679" name="Google Shape;679;g3b42d750edf_0_73"/>
          <p:cNvPicPr preferRelativeResize="0"/>
          <p:nvPr/>
        </p:nvPicPr>
        <p:blipFill rotWithShape="1">
          <a:blip r:embed="rId3">
            <a:alphaModFix/>
          </a:blip>
          <a:srcRect/>
          <a:stretch/>
        </p:blipFill>
        <p:spPr>
          <a:xfrm>
            <a:off x="2286000" y="4560711"/>
            <a:ext cx="7620000" cy="609600"/>
          </a:xfrm>
          <a:prstGeom prst="rect">
            <a:avLst/>
          </a:prstGeom>
          <a:noFill/>
          <a:ln>
            <a:noFill/>
          </a:ln>
        </p:spPr>
      </p:pic>
      <p:pic>
        <p:nvPicPr>
          <p:cNvPr id="680" name="Google Shape;680;g3b42d750edf_0_73"/>
          <p:cNvPicPr preferRelativeResize="0">
            <a:picLocks noGrp="1"/>
          </p:cNvPicPr>
          <p:nvPr>
            <p:ph type="body" idx="1"/>
          </p:nvPr>
        </p:nvPicPr>
        <p:blipFill rotWithShape="1">
          <a:blip r:embed="rId4">
            <a:alphaModFix/>
          </a:blip>
          <a:srcRect/>
          <a:stretch/>
        </p:blipFill>
        <p:spPr>
          <a:xfrm>
            <a:off x="818321" y="2618404"/>
            <a:ext cx="10515600" cy="1621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818321"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2800"/>
              <a:buFont typeface="Arial"/>
              <a:buNone/>
            </a:pPr>
            <a:r>
              <a:rPr lang="en-US" sz="2800"/>
              <a:t>Acknowledgements for Preparing Workshop Slides:</a:t>
            </a:r>
            <a:br>
              <a:rPr lang="en-US" sz="2800"/>
            </a:br>
            <a:r>
              <a:rPr lang="en-US" sz="2800"/>
              <a:t>SPPL Advisory Group on Leadership Development and Succession Planning</a:t>
            </a:r>
            <a:endParaRPr/>
          </a:p>
        </p:txBody>
      </p:sp>
      <p:sp>
        <p:nvSpPr>
          <p:cNvPr id="207" name="Google Shape;207;p8"/>
          <p:cNvSpPr txBox="1">
            <a:spLocks noGrp="1"/>
          </p:cNvSpPr>
          <p:nvPr>
            <p:ph type="body" idx="1"/>
          </p:nvPr>
        </p:nvSpPr>
        <p:spPr>
          <a:xfrm>
            <a:off x="538700" y="1690700"/>
            <a:ext cx="5811000" cy="4802100"/>
          </a:xfrm>
          <a:prstGeom prst="rect">
            <a:avLst/>
          </a:prstGeom>
          <a:noFill/>
          <a:ln>
            <a:noFill/>
          </a:ln>
        </p:spPr>
        <p:txBody>
          <a:bodyPr spcFirstLastPara="1" wrap="square" lIns="91425" tIns="45700" rIns="91425" bIns="45700" anchor="t" anchorCtr="0">
            <a:noAutofit/>
          </a:bodyPr>
          <a:lstStyle/>
          <a:p>
            <a:pPr lvl="0" algn="l" rtl="0">
              <a:lnSpc>
                <a:spcPct val="120000"/>
              </a:lnSpc>
              <a:spcBef>
                <a:spcPts val="1000"/>
              </a:spcBef>
              <a:spcAft>
                <a:spcPts val="0"/>
              </a:spcAft>
              <a:buClr>
                <a:schemeClr val="dk1"/>
              </a:buClr>
              <a:buSzPts val="1800"/>
            </a:pPr>
            <a:r>
              <a:rPr lang="en-US" sz="1800" b="1"/>
              <a:t>Conner Ball, PharmD, MBA, BCPS</a:t>
            </a:r>
            <a:br>
              <a:rPr lang="en-US" sz="1800">
                <a:highlight>
                  <a:srgbClr val="FFFF00"/>
                </a:highlight>
              </a:rPr>
            </a:br>
            <a:r>
              <a:rPr lang="en-US" sz="1700" i="1"/>
              <a:t>Pharmacy Manager, Emergency Services, Automation, and Clinic Requisitions</a:t>
            </a:r>
            <a:br>
              <a:rPr lang="en-US" sz="1700" i="1"/>
            </a:br>
            <a:r>
              <a:rPr lang="en-US" sz="1700" i="1"/>
              <a:t>University of Michigan Health – Ann Arbor, MI</a:t>
            </a:r>
          </a:p>
          <a:p>
            <a:pPr lvl="0" algn="l" rtl="0">
              <a:lnSpc>
                <a:spcPct val="120000"/>
              </a:lnSpc>
              <a:spcBef>
                <a:spcPts val="1000"/>
              </a:spcBef>
              <a:spcAft>
                <a:spcPts val="0"/>
              </a:spcAft>
              <a:buClr>
                <a:schemeClr val="dk1"/>
              </a:buClr>
              <a:buSzPts val="1800"/>
            </a:pPr>
            <a:r>
              <a:rPr lang="en-US" sz="1800" b="1"/>
              <a:t>Gene B. Decaminada, BS Pharm, RPh, FNHIA, FCPA</a:t>
            </a:r>
            <a:br>
              <a:rPr lang="en-US" sz="1800" b="1"/>
            </a:br>
            <a:r>
              <a:rPr lang="en-US" sz="1700" i="1"/>
              <a:t>Pharmacy Manager, Regional Operations Center</a:t>
            </a:r>
            <a:br>
              <a:rPr lang="en-US" sz="1700" i="1"/>
            </a:br>
            <a:r>
              <a:rPr lang="en-US" sz="1700" i="1"/>
              <a:t>Yale New Haven Health Home Infusion</a:t>
            </a:r>
            <a:endParaRPr sz="1700" i="1"/>
          </a:p>
          <a:p>
            <a:pPr lvl="0" algn="l" rtl="0">
              <a:lnSpc>
                <a:spcPct val="120000"/>
              </a:lnSpc>
              <a:spcBef>
                <a:spcPts val="1000"/>
              </a:spcBef>
              <a:spcAft>
                <a:spcPts val="0"/>
              </a:spcAft>
              <a:buClr>
                <a:schemeClr val="dk1"/>
              </a:buClr>
              <a:buSzPts val="1800"/>
            </a:pPr>
            <a:r>
              <a:rPr lang="en-US" sz="1800" b="1"/>
              <a:t>Amanda Grady, PharmD, BCPS, DPLA</a:t>
            </a:r>
            <a:br>
              <a:rPr lang="en-US" sz="1800" b="1"/>
            </a:br>
            <a:r>
              <a:rPr lang="en-US" sz="1700" i="1"/>
              <a:t>Drug Information Clinical Coordinator</a:t>
            </a:r>
            <a:br>
              <a:rPr lang="en-US" sz="1700" i="1"/>
            </a:br>
            <a:r>
              <a:rPr lang="en-US" sz="1700" i="1"/>
              <a:t>The University of Kansas Health System</a:t>
            </a:r>
            <a:endParaRPr sz="1700" i="1"/>
          </a:p>
          <a:p>
            <a:pPr lvl="0" algn="l" rtl="0">
              <a:lnSpc>
                <a:spcPct val="120000"/>
              </a:lnSpc>
              <a:spcBef>
                <a:spcPts val="1000"/>
              </a:spcBef>
              <a:spcAft>
                <a:spcPts val="0"/>
              </a:spcAft>
              <a:buClr>
                <a:schemeClr val="dk1"/>
              </a:buClr>
              <a:buSzPts val="1800"/>
            </a:pPr>
            <a:r>
              <a:rPr lang="en-US" sz="1800" b="1"/>
              <a:t>Carmen Gust, PharmD, BCPS, DPLA, 340B ACE</a:t>
            </a:r>
            <a:br>
              <a:rPr lang="en-US" sz="1800" b="1"/>
            </a:br>
            <a:r>
              <a:rPr lang="en-US" sz="1700" i="1"/>
              <a:t>Pharmacy Manager</a:t>
            </a:r>
            <a:br>
              <a:rPr lang="en-US" sz="1700" i="1"/>
            </a:br>
            <a:r>
              <a:rPr lang="en-US" sz="1700" i="1"/>
              <a:t>Ascension, St. Elizabeth Hospital – Appleton, WI</a:t>
            </a:r>
            <a:endParaRPr sz="1700" i="1"/>
          </a:p>
          <a:p>
            <a:pPr marL="0" marR="0" lvl="0" indent="0" algn="l" rtl="0">
              <a:lnSpc>
                <a:spcPct val="120000"/>
              </a:lnSpc>
              <a:spcBef>
                <a:spcPts val="1000"/>
              </a:spcBef>
              <a:spcAft>
                <a:spcPts val="0"/>
              </a:spcAft>
              <a:buNone/>
            </a:pPr>
            <a:endParaRPr sz="1800"/>
          </a:p>
        </p:txBody>
      </p:sp>
      <p:sp>
        <p:nvSpPr>
          <p:cNvPr id="208" name="Google Shape;208;p8"/>
          <p:cNvSpPr txBox="1">
            <a:spLocks noGrp="1"/>
          </p:cNvSpPr>
          <p:nvPr>
            <p:ph type="body" idx="1"/>
          </p:nvPr>
        </p:nvSpPr>
        <p:spPr>
          <a:xfrm>
            <a:off x="6349723" y="1690700"/>
            <a:ext cx="5531400" cy="4802100"/>
          </a:xfrm>
          <a:prstGeom prst="rect">
            <a:avLst/>
          </a:prstGeom>
          <a:noFill/>
          <a:ln>
            <a:noFill/>
          </a:ln>
        </p:spPr>
        <p:txBody>
          <a:bodyPr spcFirstLastPara="1" wrap="square" lIns="91425" tIns="45700" rIns="91425" bIns="45700" anchor="t" anchorCtr="0">
            <a:noAutofit/>
          </a:bodyPr>
          <a:lstStyle/>
          <a:p>
            <a:pPr lvl="0" algn="l" rtl="0">
              <a:lnSpc>
                <a:spcPct val="120000"/>
              </a:lnSpc>
              <a:spcBef>
                <a:spcPts val="1000"/>
              </a:spcBef>
              <a:spcAft>
                <a:spcPts val="0"/>
              </a:spcAft>
              <a:buClr>
                <a:schemeClr val="dk1"/>
              </a:buClr>
              <a:buSzPts val="1800"/>
            </a:pPr>
            <a:r>
              <a:rPr lang="en-US" sz="1800" b="1"/>
              <a:t>Mileena Kendall, CPht-Adv, CSPT</a:t>
            </a:r>
            <a:br>
              <a:rPr lang="en-US" sz="1800" b="1"/>
            </a:br>
            <a:r>
              <a:rPr lang="en-US" sz="1700" i="1"/>
              <a:t>Lead Operations Technician</a:t>
            </a:r>
            <a:br>
              <a:rPr lang="en-US" sz="1700" i="1"/>
            </a:br>
            <a:r>
              <a:rPr lang="en-US" sz="1700" i="1"/>
              <a:t>Ruby Memorial - Morgantown, WV</a:t>
            </a:r>
            <a:endParaRPr sz="1800" b="1"/>
          </a:p>
          <a:p>
            <a:pPr lvl="0" algn="l" rtl="0">
              <a:lnSpc>
                <a:spcPct val="120000"/>
              </a:lnSpc>
              <a:spcBef>
                <a:spcPts val="1000"/>
              </a:spcBef>
              <a:spcAft>
                <a:spcPts val="0"/>
              </a:spcAft>
              <a:buClr>
                <a:schemeClr val="dk1"/>
              </a:buClr>
              <a:buSzPts val="1800"/>
            </a:pPr>
            <a:r>
              <a:rPr lang="en-US" sz="1800" b="1"/>
              <a:t>Kellie Knight, PharmD, MBA, BCPS, CPEL</a:t>
            </a:r>
            <a:br>
              <a:rPr lang="en-US" sz="1800">
                <a:highlight>
                  <a:srgbClr val="FFFF00"/>
                </a:highlight>
              </a:rPr>
            </a:br>
            <a:r>
              <a:rPr lang="en-US" sz="1700" i="1"/>
              <a:t>Regional Director of Pharmacy and Clinical Dietitians</a:t>
            </a:r>
            <a:br>
              <a:rPr lang="en-US" sz="1700" i="1"/>
            </a:br>
            <a:r>
              <a:rPr lang="en-US" sz="1700" i="1"/>
              <a:t>Indiana University Health South Region - Bloomington, IN</a:t>
            </a:r>
            <a:endParaRPr sz="1700" i="1"/>
          </a:p>
          <a:p>
            <a:pPr lvl="0" algn="l" rtl="0">
              <a:lnSpc>
                <a:spcPct val="120000"/>
              </a:lnSpc>
              <a:spcBef>
                <a:spcPts val="0"/>
              </a:spcBef>
              <a:spcAft>
                <a:spcPts val="0"/>
              </a:spcAft>
              <a:buClr>
                <a:schemeClr val="dk1"/>
              </a:buClr>
              <a:buSzPts val="1800"/>
            </a:pPr>
            <a:r>
              <a:rPr lang="en-US" sz="1800" b="1"/>
              <a:t>Olga Vlashyn, PharmD, MS, BCPS</a:t>
            </a:r>
            <a:endParaRPr sz="1800" b="1"/>
          </a:p>
          <a:p>
            <a:pPr marL="514350" lvl="0" indent="-285750" algn="l" rtl="0">
              <a:lnSpc>
                <a:spcPct val="120000"/>
              </a:lnSpc>
              <a:spcBef>
                <a:spcPts val="0"/>
              </a:spcBef>
              <a:spcAft>
                <a:spcPts val="0"/>
              </a:spcAft>
            </a:pPr>
            <a:r>
              <a:rPr lang="en-US" sz="1700" i="1"/>
              <a:t>Associate Director, Hematology/Oncology Pharmacy Services</a:t>
            </a:r>
            <a:endParaRPr sz="1700" i="1"/>
          </a:p>
          <a:p>
            <a:pPr marL="514350" lvl="0" indent="-285750" algn="l" rtl="0">
              <a:lnSpc>
                <a:spcPct val="120000"/>
              </a:lnSpc>
              <a:spcBef>
                <a:spcPts val="0"/>
              </a:spcBef>
              <a:spcAft>
                <a:spcPts val="0"/>
              </a:spcAft>
            </a:pPr>
            <a:r>
              <a:rPr lang="en-US" sz="1700" i="1"/>
              <a:t>Boston Medical Center - Boston, MA</a:t>
            </a:r>
            <a:r>
              <a:rPr lang="en-US" sz="1700" b="1" i="1"/>
              <a:t> </a:t>
            </a:r>
            <a:endParaRPr sz="1700" i="1"/>
          </a:p>
          <a:p>
            <a:pPr marL="0" marR="0" lvl="0" indent="0" algn="l" rtl="0">
              <a:lnSpc>
                <a:spcPct val="120000"/>
              </a:lnSpc>
              <a:spcBef>
                <a:spcPts val="1000"/>
              </a:spcBef>
              <a:spcAft>
                <a:spcPts val="0"/>
              </a:spcAft>
              <a:buNone/>
            </a:pPr>
            <a:endParaRPr sz="18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g3b42d750edf_0_90"/>
          <p:cNvSpPr txBox="1">
            <a:spLocks noGrp="1"/>
          </p:cNvSpPr>
          <p:nvPr>
            <p:ph type="title"/>
          </p:nvPr>
        </p:nvSpPr>
        <p:spPr>
          <a:xfrm>
            <a:off x="644148" y="1013506"/>
            <a:ext cx="3202200" cy="483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i="1"/>
              <a:t>Theme 4: </a:t>
            </a:r>
            <a:r>
              <a:rPr lang="en-US"/>
              <a:t>Forecast Question 6</a:t>
            </a:r>
            <a:endParaRPr/>
          </a:p>
        </p:txBody>
      </p:sp>
      <p:sp>
        <p:nvSpPr>
          <p:cNvPr id="686" name="Google Shape;686;g3b42d750edf_0_90"/>
          <p:cNvSpPr txBox="1">
            <a:spLocks noGrp="1"/>
          </p:cNvSpPr>
          <p:nvPr>
            <p:ph type="body" idx="1"/>
          </p:nvPr>
        </p:nvSpPr>
        <p:spPr>
          <a:xfrm>
            <a:off x="5588000" y="1013506"/>
            <a:ext cx="5994300" cy="4830900"/>
          </a:xfrm>
          <a:prstGeom prst="rect">
            <a:avLst/>
          </a:prstGeom>
          <a:noFill/>
          <a:ln>
            <a:noFill/>
          </a:ln>
        </p:spPr>
        <p:txBody>
          <a:bodyPr spcFirstLastPara="1" wrap="square" lIns="91425" tIns="45700" rIns="91425" bIns="45700" anchor="ctr" anchorCtr="0">
            <a:normAutofit fontScale="62500" lnSpcReduction="20000"/>
          </a:bodyPr>
          <a:lstStyle/>
          <a:p>
            <a:pPr marL="0" lvl="0" indent="0" algn="l" rtl="0">
              <a:lnSpc>
                <a:spcPct val="100000"/>
              </a:lnSpc>
              <a:spcBef>
                <a:spcPts val="0"/>
              </a:spcBef>
              <a:spcAft>
                <a:spcPts val="0"/>
              </a:spcAft>
              <a:buSzPct val="100000"/>
              <a:buNone/>
            </a:pPr>
            <a:r>
              <a:rPr lang="en-US" sz="3200"/>
              <a:t>How likely is it that the following will occur, by the year 2030, in the geographic region where you work? </a:t>
            </a:r>
            <a:endParaRPr/>
          </a:p>
          <a:p>
            <a:pPr marL="0" lvl="0" indent="0" algn="l" rtl="0">
              <a:lnSpc>
                <a:spcPct val="100000"/>
              </a:lnSpc>
              <a:spcBef>
                <a:spcPts val="1200"/>
              </a:spcBef>
              <a:spcAft>
                <a:spcPts val="0"/>
              </a:spcAft>
              <a:buSzPct val="100000"/>
              <a:buNone/>
            </a:pPr>
            <a:endParaRPr sz="3200"/>
          </a:p>
          <a:p>
            <a:pPr marL="0" lvl="0" indent="0" algn="l" rtl="0">
              <a:lnSpc>
                <a:spcPct val="100000"/>
              </a:lnSpc>
              <a:spcBef>
                <a:spcPts val="1200"/>
              </a:spcBef>
              <a:spcAft>
                <a:spcPts val="0"/>
              </a:spcAft>
              <a:buSzPct val="100000"/>
              <a:buNone/>
            </a:pPr>
            <a:r>
              <a:rPr lang="en-US" b="1"/>
              <a:t>State health professions’ licensing boards will require education for providers on recognition and care of patients who present with previously eliminated vaccine-preventable diseases. </a:t>
            </a:r>
            <a:endParaRPr/>
          </a:p>
          <a:p>
            <a:pPr marL="0" lvl="0" indent="0" algn="l" rtl="0">
              <a:lnSpc>
                <a:spcPct val="100000"/>
              </a:lnSpc>
              <a:spcBef>
                <a:spcPts val="1200"/>
              </a:spcBef>
              <a:spcAft>
                <a:spcPts val="0"/>
              </a:spcAft>
              <a:buSzPct val="100000"/>
              <a:buNone/>
            </a:pPr>
            <a:endParaRPr b="1"/>
          </a:p>
          <a:p>
            <a:pPr marL="514350" lvl="0" indent="-514350" algn="l" rtl="0">
              <a:lnSpc>
                <a:spcPct val="100000"/>
              </a:lnSpc>
              <a:spcBef>
                <a:spcPts val="1200"/>
              </a:spcBef>
              <a:spcAft>
                <a:spcPts val="0"/>
              </a:spcAft>
              <a:buSzPct val="100000"/>
              <a:buFont typeface="Arial"/>
              <a:buAutoNum type="alphaUcPeriod"/>
            </a:pPr>
            <a:r>
              <a:rPr lang="en-US" sz="3200"/>
              <a:t>Very Likely</a:t>
            </a:r>
            <a:endParaRPr/>
          </a:p>
          <a:p>
            <a:pPr marL="514350" lvl="0" indent="-514350" algn="l" rtl="0">
              <a:lnSpc>
                <a:spcPct val="100000"/>
              </a:lnSpc>
              <a:spcBef>
                <a:spcPts val="1200"/>
              </a:spcBef>
              <a:spcAft>
                <a:spcPts val="0"/>
              </a:spcAft>
              <a:buSzPct val="100000"/>
              <a:buFont typeface="Arial"/>
              <a:buAutoNum type="alphaUcPeriod"/>
            </a:pPr>
            <a:r>
              <a:rPr lang="en-US" sz="3200"/>
              <a:t>Somewhat Likely</a:t>
            </a:r>
            <a:endParaRPr/>
          </a:p>
          <a:p>
            <a:pPr marL="514350" lvl="0" indent="-514350" algn="l" rtl="0">
              <a:lnSpc>
                <a:spcPct val="100000"/>
              </a:lnSpc>
              <a:spcBef>
                <a:spcPts val="1200"/>
              </a:spcBef>
              <a:spcAft>
                <a:spcPts val="0"/>
              </a:spcAft>
              <a:buSzPct val="100000"/>
              <a:buFont typeface="Arial"/>
              <a:buAutoNum type="alphaUcPeriod"/>
            </a:pPr>
            <a:r>
              <a:rPr lang="en-US" sz="3200"/>
              <a:t>Somewhat Unlikely </a:t>
            </a:r>
            <a:endParaRPr/>
          </a:p>
          <a:p>
            <a:pPr marL="514350" lvl="0" indent="-514350" algn="l" rtl="0">
              <a:lnSpc>
                <a:spcPct val="100000"/>
              </a:lnSpc>
              <a:spcBef>
                <a:spcPts val="1200"/>
              </a:spcBef>
              <a:spcAft>
                <a:spcPts val="0"/>
              </a:spcAft>
              <a:buSzPct val="100000"/>
              <a:buFont typeface="Arial"/>
              <a:buAutoNum type="alphaUcPeriod"/>
            </a:pPr>
            <a:r>
              <a:rPr lang="en-US" sz="3200"/>
              <a:t>Very Unlikely</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g3b42d750edf_0_107"/>
          <p:cNvSpPr txBox="1">
            <a:spLocks noGrp="1"/>
          </p:cNvSpPr>
          <p:nvPr>
            <p:ph type="title"/>
          </p:nvPr>
        </p:nvSpPr>
        <p:spPr>
          <a:xfrm>
            <a:off x="818321"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Vaccine Preventable Diseases</a:t>
            </a:r>
            <a:endParaRPr/>
          </a:p>
        </p:txBody>
      </p:sp>
      <p:sp>
        <p:nvSpPr>
          <p:cNvPr id="692" name="Google Shape;692;g3b42d750edf_0_107"/>
          <p:cNvSpPr txBox="1">
            <a:spLocks noGrp="1"/>
          </p:cNvSpPr>
          <p:nvPr>
            <p:ph type="body" idx="1"/>
          </p:nvPr>
        </p:nvSpPr>
        <p:spPr>
          <a:xfrm>
            <a:off x="818321" y="1825625"/>
            <a:ext cx="10515600" cy="4351200"/>
          </a:xfrm>
          <a:prstGeom prst="rect">
            <a:avLst/>
          </a:prstGeom>
          <a:noFill/>
          <a:ln>
            <a:noFill/>
          </a:ln>
        </p:spPr>
        <p:txBody>
          <a:bodyPr spcFirstLastPara="1" wrap="square" lIns="91425" tIns="45700" rIns="91425" bIns="45700" anchor="t" anchorCtr="0">
            <a:normAutofit fontScale="92500" lnSpcReduction="10000"/>
          </a:bodyPr>
          <a:lstStyle/>
          <a:p>
            <a:pPr marL="443866" lvl="0" indent="-457200" algn="l" rtl="0">
              <a:lnSpc>
                <a:spcPct val="90000"/>
              </a:lnSpc>
              <a:spcBef>
                <a:spcPts val="0"/>
              </a:spcBef>
              <a:spcAft>
                <a:spcPts val="0"/>
              </a:spcAft>
              <a:buSzPts val="2800"/>
            </a:pPr>
            <a:r>
              <a:rPr lang="en-US"/>
              <a:t>Despite successes of modern medicine, smallpox remains the only pathogen fully eradicated </a:t>
            </a:r>
            <a:endParaRPr/>
          </a:p>
          <a:p>
            <a:pPr marL="443866" lvl="0" indent="-457200" algn="l" rtl="0">
              <a:lnSpc>
                <a:spcPct val="90000"/>
              </a:lnSpc>
              <a:spcBef>
                <a:spcPts val="0"/>
              </a:spcBef>
              <a:spcAft>
                <a:spcPts val="0"/>
              </a:spcAft>
              <a:buSzPts val="2800"/>
            </a:pPr>
            <a:r>
              <a:rPr lang="en-US"/>
              <a:t>There has been a resurgence of pathogens previously  considered nearly eliminated (polio and measles)</a:t>
            </a:r>
            <a:endParaRPr/>
          </a:p>
          <a:p>
            <a:pPr marL="788670" lvl="1" indent="-342900" algn="l" rtl="0">
              <a:lnSpc>
                <a:spcPct val="90000"/>
              </a:lnSpc>
              <a:spcBef>
                <a:spcPts val="500"/>
              </a:spcBef>
              <a:spcAft>
                <a:spcPts val="0"/>
              </a:spcAft>
              <a:buSzPts val="2400"/>
            </a:pPr>
            <a:r>
              <a:rPr lang="en-US"/>
              <a:t>System mistrust and vaccine hesitancy in the setting of misinformation </a:t>
            </a:r>
            <a:endParaRPr/>
          </a:p>
          <a:p>
            <a:pPr marL="443866" lvl="0" indent="-457200" algn="l" rtl="0">
              <a:lnSpc>
                <a:spcPct val="90000"/>
              </a:lnSpc>
              <a:spcBef>
                <a:spcPts val="1000"/>
              </a:spcBef>
              <a:spcAft>
                <a:spcPts val="0"/>
              </a:spcAft>
              <a:buSzPts val="2800"/>
            </a:pPr>
            <a:r>
              <a:rPr lang="en-US"/>
              <a:t>Response rates are encouraging and likely reflect preparations and infrastructure created by the COVID-19 pandemic</a:t>
            </a:r>
            <a:endParaRPr/>
          </a:p>
          <a:p>
            <a:pPr marL="443866" lvl="0" indent="-457200" algn="l" rtl="0">
              <a:lnSpc>
                <a:spcPct val="90000"/>
              </a:lnSpc>
              <a:spcBef>
                <a:spcPts val="1000"/>
              </a:spcBef>
              <a:spcAft>
                <a:spcPts val="0"/>
              </a:spcAft>
              <a:buSzPts val="2800"/>
            </a:pPr>
            <a:r>
              <a:rPr lang="en-US"/>
              <a:t>Vaccine programs are essential to increasing immunization rates and prevention of disease outbreaks</a:t>
            </a:r>
            <a:endParaRPr/>
          </a:p>
          <a:p>
            <a:pPr marL="443866" lvl="0" indent="-457200" algn="l" rtl="0">
              <a:lnSpc>
                <a:spcPct val="90000"/>
              </a:lnSpc>
              <a:spcBef>
                <a:spcPts val="1000"/>
              </a:spcBef>
              <a:spcAft>
                <a:spcPts val="0"/>
              </a:spcAft>
              <a:buSzPts val="2800"/>
            </a:pPr>
            <a:r>
              <a:rPr lang="en-US"/>
              <a:t>Recent changes in federal vaccine advisory decision making will demand reallocation of these responsibilities to those in non-public health organizations</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g3b42d750edf_0_101"/>
          <p:cNvSpPr txBox="1">
            <a:spLocks noGrp="1"/>
          </p:cNvSpPr>
          <p:nvPr>
            <p:ph type="title"/>
          </p:nvPr>
        </p:nvSpPr>
        <p:spPr>
          <a:xfrm>
            <a:off x="818321"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Forecast Response</a:t>
            </a:r>
            <a:endParaRPr/>
          </a:p>
        </p:txBody>
      </p:sp>
      <p:pic>
        <p:nvPicPr>
          <p:cNvPr id="698" name="Google Shape;698;g3b42d750edf_0_101"/>
          <p:cNvPicPr preferRelativeResize="0"/>
          <p:nvPr/>
        </p:nvPicPr>
        <p:blipFill rotWithShape="1">
          <a:blip r:embed="rId3">
            <a:alphaModFix/>
          </a:blip>
          <a:srcRect/>
          <a:stretch/>
        </p:blipFill>
        <p:spPr>
          <a:xfrm>
            <a:off x="2286000" y="4560711"/>
            <a:ext cx="7620000" cy="609600"/>
          </a:xfrm>
          <a:prstGeom prst="rect">
            <a:avLst/>
          </a:prstGeom>
          <a:noFill/>
          <a:ln>
            <a:noFill/>
          </a:ln>
        </p:spPr>
      </p:pic>
      <p:pic>
        <p:nvPicPr>
          <p:cNvPr id="699" name="Google Shape;699;g3b42d750edf_0_101"/>
          <p:cNvPicPr preferRelativeResize="0"/>
          <p:nvPr/>
        </p:nvPicPr>
        <p:blipFill rotWithShape="1">
          <a:blip r:embed="rId4">
            <a:alphaModFix/>
          </a:blip>
          <a:srcRect/>
          <a:stretch/>
        </p:blipFill>
        <p:spPr>
          <a:xfrm>
            <a:off x="465939" y="2609735"/>
            <a:ext cx="11260122" cy="1638529"/>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g3bb832f9e06_0_112"/>
          <p:cNvSpPr txBox="1">
            <a:spLocks noGrp="1"/>
          </p:cNvSpPr>
          <p:nvPr>
            <p:ph type="title"/>
          </p:nvPr>
        </p:nvSpPr>
        <p:spPr>
          <a:xfrm>
            <a:off x="568729" y="112925"/>
            <a:ext cx="6585000" cy="1360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sz="3600"/>
              <a:t>Strategic Recommendations for Practice Leaders</a:t>
            </a:r>
            <a:endParaRPr/>
          </a:p>
        </p:txBody>
      </p:sp>
      <p:pic>
        <p:nvPicPr>
          <p:cNvPr id="706" name="Google Shape;706;g3bb832f9e06_0_112" descr="A top view of chrome balls"/>
          <p:cNvPicPr preferRelativeResize="0"/>
          <p:nvPr/>
        </p:nvPicPr>
        <p:blipFill rotWithShape="1">
          <a:blip r:embed="rId3">
            <a:alphaModFix/>
          </a:blip>
          <a:srcRect l="321" r="56776"/>
          <a:stretch/>
        </p:blipFill>
        <p:spPr>
          <a:xfrm>
            <a:off x="8282763" y="10"/>
            <a:ext cx="4453520" cy="6858000"/>
          </a:xfrm>
          <a:custGeom>
            <a:avLst/>
            <a:gdLst/>
            <a:ahLst/>
            <a:cxnLst/>
            <a:rect l="l" t="t" r="r" b="b"/>
            <a:pathLst>
              <a:path w="5075237" h="6858000" extrusionOk="0">
                <a:moveTo>
                  <a:pt x="1033963" y="0"/>
                </a:moveTo>
                <a:lnTo>
                  <a:pt x="5075237" y="0"/>
                </a:lnTo>
                <a:lnTo>
                  <a:pt x="5075237" y="6858000"/>
                </a:lnTo>
                <a:lnTo>
                  <a:pt x="1114496" y="6858000"/>
                </a:lnTo>
                <a:lnTo>
                  <a:pt x="1026237" y="6733886"/>
                </a:lnTo>
                <a:cubicBezTo>
                  <a:pt x="431991" y="5854288"/>
                  <a:pt x="64399" y="4808981"/>
                  <a:pt x="7261" y="3681766"/>
                </a:cubicBezTo>
                <a:lnTo>
                  <a:pt x="0" y="3394641"/>
                </a:lnTo>
                <a:lnTo>
                  <a:pt x="0" y="3350111"/>
                </a:lnTo>
                <a:lnTo>
                  <a:pt x="7261" y="3062986"/>
                </a:lnTo>
                <a:cubicBezTo>
                  <a:pt x="64399" y="1935772"/>
                  <a:pt x="431991" y="890465"/>
                  <a:pt x="1026237" y="10866"/>
                </a:cubicBezTo>
                <a:close/>
              </a:path>
            </a:pathLst>
          </a:custGeom>
          <a:noFill/>
          <a:ln>
            <a:noFill/>
          </a:ln>
        </p:spPr>
      </p:pic>
      <p:sp>
        <p:nvSpPr>
          <p:cNvPr id="707" name="Google Shape;707;g3bb832f9e06_0_112"/>
          <p:cNvSpPr txBox="1">
            <a:spLocks noGrp="1"/>
          </p:cNvSpPr>
          <p:nvPr>
            <p:ph type="body" idx="1"/>
          </p:nvPr>
        </p:nvSpPr>
        <p:spPr>
          <a:xfrm>
            <a:off x="300800" y="1539249"/>
            <a:ext cx="7355700" cy="4545900"/>
          </a:xfrm>
          <a:prstGeom prst="rect">
            <a:avLst/>
          </a:prstGeom>
          <a:noFill/>
          <a:ln>
            <a:noFill/>
          </a:ln>
        </p:spPr>
        <p:txBody>
          <a:bodyPr spcFirstLastPara="1" wrap="square" lIns="91425" tIns="45700" rIns="91425" bIns="45700" anchor="t" anchorCtr="0">
            <a:noAutofit/>
          </a:bodyPr>
          <a:lstStyle/>
          <a:p>
            <a:pPr marL="457200" marR="0" lvl="0" indent="-463550" algn="l" rtl="0">
              <a:lnSpc>
                <a:spcPct val="90000"/>
              </a:lnSpc>
              <a:spcBef>
                <a:spcPts val="1000"/>
              </a:spcBef>
              <a:spcAft>
                <a:spcPts val="0"/>
              </a:spcAft>
              <a:buSzPts val="1530"/>
              <a:buAutoNum type="arabicPeriod"/>
            </a:pPr>
            <a:r>
              <a:rPr lang="en-US" sz="1530"/>
              <a:t>Health systems must evaluate and develop clinical expertise, training, and infrastructure to provide theranostics and support access expansion across new service lines.</a:t>
            </a:r>
            <a:endParaRPr sz="1530"/>
          </a:p>
          <a:p>
            <a:pPr marL="457200" marR="0" lvl="0" indent="-463550" algn="l" rtl="0">
              <a:lnSpc>
                <a:spcPct val="90000"/>
              </a:lnSpc>
              <a:spcBef>
                <a:spcPts val="1000"/>
              </a:spcBef>
              <a:spcAft>
                <a:spcPts val="0"/>
              </a:spcAft>
              <a:buSzPts val="1530"/>
              <a:buAutoNum type="arabicPeriod"/>
            </a:pPr>
            <a:r>
              <a:rPr lang="en-US" sz="1530"/>
              <a:t>Pharmacy leaders should lead a multi-disciplinary effort to ensure robust clinical treatment pathways and medication access services for patients for whom advanced therapeutics like GLP-1 RAs are clinically indicated.</a:t>
            </a:r>
            <a:endParaRPr sz="1530"/>
          </a:p>
          <a:p>
            <a:pPr marL="457200" marR="0" lvl="0" indent="-463550" algn="l" rtl="0">
              <a:lnSpc>
                <a:spcPct val="90000"/>
              </a:lnSpc>
              <a:spcBef>
                <a:spcPts val="1000"/>
              </a:spcBef>
              <a:spcAft>
                <a:spcPts val="0"/>
              </a:spcAft>
              <a:buSzPts val="1530"/>
              <a:buAutoNum type="arabicPeriod"/>
            </a:pPr>
            <a:r>
              <a:rPr lang="en-US" sz="1530"/>
              <a:t>Health-system leaders must strengthen and develop new partnerships with nonpublic health organizations to ensure the ability to detect, contain, and communicate emerging vaccine-preventable threats to public health to supplement information from government agencies.</a:t>
            </a:r>
            <a:endParaRPr sz="1530"/>
          </a:p>
          <a:p>
            <a:pPr marL="457200" marR="0" lvl="0" indent="-463550" algn="l" rtl="0">
              <a:lnSpc>
                <a:spcPct val="90000"/>
              </a:lnSpc>
              <a:spcBef>
                <a:spcPts val="1000"/>
              </a:spcBef>
              <a:spcAft>
                <a:spcPts val="0"/>
              </a:spcAft>
              <a:buSzPts val="1530"/>
              <a:buAutoNum type="arabicPeriod"/>
            </a:pPr>
            <a:r>
              <a:rPr lang="en-US" sz="1530"/>
              <a:t>Health-system leaders must partner with non- public health organizations to develop vaccine promotion programs, share recommended vaccination schedules, and transparently publish best practices.</a:t>
            </a:r>
            <a:endParaRPr sz="1530"/>
          </a:p>
          <a:p>
            <a:pPr marL="457200" marR="0" lvl="0" indent="-463550" algn="l" rtl="0">
              <a:lnSpc>
                <a:spcPct val="90000"/>
              </a:lnSpc>
              <a:spcBef>
                <a:spcPts val="1000"/>
              </a:spcBef>
              <a:spcAft>
                <a:spcPts val="0"/>
              </a:spcAft>
              <a:buSzPts val="1530"/>
              <a:buAutoNum type="arabicPeriod"/>
            </a:pPr>
            <a:r>
              <a:rPr lang="en-US" sz="1530"/>
              <a:t>Health-system leaders must mandate refresher training and preparedness drills for all healthcare workers to ensure readiness to rapidly respond to outbreaks from the re-emergence of vaccine-preventable diseases.</a:t>
            </a:r>
            <a:endParaRPr sz="153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84"/>
          <p:cNvSpPr txBox="1">
            <a:spLocks noGrp="1"/>
          </p:cNvSpPr>
          <p:nvPr>
            <p:ph type="title"/>
          </p:nvPr>
        </p:nvSpPr>
        <p:spPr>
          <a:xfrm>
            <a:off x="1357531" y="3947636"/>
            <a:ext cx="9659817" cy="173041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1"/>
              </a:buClr>
              <a:buSzPct val="100000"/>
              <a:buFont typeface="Arial"/>
              <a:buNone/>
            </a:pPr>
            <a:r>
              <a:rPr lang="en-US"/>
              <a:t>Theme 5: </a:t>
            </a:r>
            <a:br>
              <a:rPr lang="en-US"/>
            </a:br>
            <a:r>
              <a:rPr lang="en-US" sz="4400" i="1">
                <a:solidFill>
                  <a:schemeClr val="accent4"/>
                </a:solidFill>
                <a:effectLst>
                  <a:outerShdw blurRad="38100" dist="38100" dir="2700000" algn="tl">
                    <a:srgbClr val="000000">
                      <a:alpha val="43137"/>
                    </a:srgbClr>
                  </a:outerShdw>
                </a:effectLst>
              </a:rPr>
              <a:t>Environmental Sustainability and Resilience – A Strategic Imperative for Pharmacy Leaders</a:t>
            </a:r>
            <a:endParaRPr i="1">
              <a:solidFill>
                <a:schemeClr val="accent4"/>
              </a:solidFill>
              <a:effectLst>
                <a:outerShdw blurRad="38100" dist="38100" dir="2700000" algn="tl">
                  <a:srgbClr val="000000">
                    <a:alpha val="43137"/>
                  </a:srgbClr>
                </a:outerShdw>
              </a:effectLst>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85"/>
          <p:cNvSpPr txBox="1">
            <a:spLocks noGrp="1"/>
          </p:cNvSpPr>
          <p:nvPr>
            <p:ph type="title"/>
          </p:nvPr>
        </p:nvSpPr>
        <p:spPr>
          <a:xfrm>
            <a:off x="818321"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Environmental Sustainability and Resilience Overview</a:t>
            </a:r>
            <a:endParaRPr/>
          </a:p>
        </p:txBody>
      </p:sp>
      <p:sp>
        <p:nvSpPr>
          <p:cNvPr id="720" name="Google Shape;720;p85"/>
          <p:cNvSpPr txBox="1">
            <a:spLocks noGrp="1"/>
          </p:cNvSpPr>
          <p:nvPr>
            <p:ph type="body" idx="1"/>
          </p:nvPr>
        </p:nvSpPr>
        <p:spPr>
          <a:xfrm>
            <a:off x="818321" y="2041071"/>
            <a:ext cx="10515600" cy="4135892"/>
          </a:xfrm>
          <a:prstGeom prst="rect">
            <a:avLst/>
          </a:prstGeom>
          <a:noFill/>
          <a:ln>
            <a:noFill/>
          </a:ln>
        </p:spPr>
        <p:txBody>
          <a:bodyPr spcFirstLastPara="1" wrap="square" lIns="91425" tIns="45700" rIns="91425" bIns="45700" anchor="t" anchorCtr="0">
            <a:normAutofit lnSpcReduction="10000"/>
          </a:bodyPr>
          <a:lstStyle/>
          <a:p>
            <a:pPr lvl="0" algn="l" rtl="0">
              <a:lnSpc>
                <a:spcPct val="90000"/>
              </a:lnSpc>
              <a:spcBef>
                <a:spcPts val="0"/>
              </a:spcBef>
              <a:spcAft>
                <a:spcPts val="0"/>
              </a:spcAft>
              <a:buSzPts val="2800"/>
            </a:pPr>
            <a:r>
              <a:rPr lang="en-US"/>
              <a:t>Climate-related environmental hazards - extreme heat, wildfires, floods, and hurricanes - continue to harm public health, strain supply chains, and change healthcare delivery. </a:t>
            </a:r>
            <a:endParaRPr/>
          </a:p>
          <a:p>
            <a:pPr lvl="0" algn="l" rtl="0">
              <a:lnSpc>
                <a:spcPct val="90000"/>
              </a:lnSpc>
              <a:spcBef>
                <a:spcPts val="1000"/>
              </a:spcBef>
              <a:spcAft>
                <a:spcPts val="0"/>
              </a:spcAft>
              <a:buSzPts val="2800"/>
            </a:pPr>
            <a:r>
              <a:rPr lang="en-US"/>
              <a:t>The healthcare industry also contributes to these hazards through resource-intensive processes. </a:t>
            </a:r>
            <a:endParaRPr/>
          </a:p>
          <a:p>
            <a:pPr lvl="0" algn="l" rtl="0">
              <a:lnSpc>
                <a:spcPct val="90000"/>
              </a:lnSpc>
              <a:spcBef>
                <a:spcPts val="1000"/>
              </a:spcBef>
              <a:spcAft>
                <a:spcPts val="0"/>
              </a:spcAft>
              <a:buSzPts val="2800"/>
            </a:pPr>
            <a:r>
              <a:rPr lang="en-US"/>
              <a:t>Health systems must promote resilience to environmental hazards and reduce greenhouse gas emissions through:</a:t>
            </a:r>
            <a:endParaRPr/>
          </a:p>
          <a:p>
            <a:pPr lvl="1" algn="l" rtl="0">
              <a:lnSpc>
                <a:spcPct val="90000"/>
              </a:lnSpc>
              <a:spcBef>
                <a:spcPts val="500"/>
              </a:spcBef>
              <a:spcAft>
                <a:spcPts val="0"/>
              </a:spcAft>
              <a:buSzPts val="2400"/>
            </a:pPr>
            <a:r>
              <a:rPr lang="en-US"/>
              <a:t>Strengthening and incentivizing infrastructure</a:t>
            </a:r>
            <a:endParaRPr/>
          </a:p>
          <a:p>
            <a:pPr marL="838200" lvl="1" indent="-342900" algn="l" rtl="0">
              <a:lnSpc>
                <a:spcPct val="90000"/>
              </a:lnSpc>
              <a:spcBef>
                <a:spcPts val="500"/>
              </a:spcBef>
              <a:spcAft>
                <a:spcPts val="0"/>
              </a:spcAft>
              <a:buSzPts val="1800"/>
            </a:pPr>
            <a:r>
              <a:rPr lang="en-US"/>
              <a:t>Workforce capacity and training</a:t>
            </a:r>
            <a:endParaRPr/>
          </a:p>
          <a:p>
            <a:pPr marL="838200" lvl="1" indent="-342900" algn="l" rtl="0">
              <a:lnSpc>
                <a:spcPct val="90000"/>
              </a:lnSpc>
              <a:spcBef>
                <a:spcPts val="500"/>
              </a:spcBef>
              <a:spcAft>
                <a:spcPts val="0"/>
              </a:spcAft>
              <a:buSzPts val="1800"/>
            </a:pPr>
            <a:r>
              <a:rPr lang="en-US"/>
              <a:t>Climate-smart service delivery</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86"/>
          <p:cNvSpPr txBox="1">
            <a:spLocks noGrp="1"/>
          </p:cNvSpPr>
          <p:nvPr>
            <p:ph type="title"/>
          </p:nvPr>
        </p:nvSpPr>
        <p:spPr>
          <a:xfrm>
            <a:off x="644148" y="1013506"/>
            <a:ext cx="3202137" cy="483098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i="1"/>
              <a:t>Theme 5: </a:t>
            </a:r>
            <a:r>
              <a:rPr lang="en-US"/>
              <a:t>Forecast Question 1</a:t>
            </a:r>
            <a:endParaRPr/>
          </a:p>
        </p:txBody>
      </p:sp>
      <p:sp>
        <p:nvSpPr>
          <p:cNvPr id="726" name="Google Shape;726;p86"/>
          <p:cNvSpPr txBox="1">
            <a:spLocks noGrp="1"/>
          </p:cNvSpPr>
          <p:nvPr>
            <p:ph type="body" idx="1"/>
          </p:nvPr>
        </p:nvSpPr>
        <p:spPr>
          <a:xfrm>
            <a:off x="5588000" y="1013506"/>
            <a:ext cx="5994400" cy="4830989"/>
          </a:xfrm>
          <a:prstGeom prst="rect">
            <a:avLst/>
          </a:prstGeom>
          <a:noFill/>
          <a:ln>
            <a:noFill/>
          </a:ln>
        </p:spPr>
        <p:txBody>
          <a:bodyPr spcFirstLastPara="1" wrap="square" lIns="91425" tIns="45700" rIns="91425" bIns="45700" anchor="ctr" anchorCtr="0">
            <a:normAutofit fontScale="70000" lnSpcReduction="20000"/>
          </a:bodyPr>
          <a:lstStyle/>
          <a:p>
            <a:pPr marL="0" lvl="0" indent="0" algn="l" rtl="0">
              <a:lnSpc>
                <a:spcPct val="100000"/>
              </a:lnSpc>
              <a:spcBef>
                <a:spcPts val="0"/>
              </a:spcBef>
              <a:spcAft>
                <a:spcPts val="0"/>
              </a:spcAft>
              <a:buSzPct val="100000"/>
              <a:buNone/>
            </a:pPr>
            <a:r>
              <a:rPr lang="en-US" sz="3200"/>
              <a:t>How likely is it that the following will occur, by the year 20</a:t>
            </a:r>
            <a:r>
              <a:rPr lang="en-US"/>
              <a:t>30</a:t>
            </a:r>
            <a:r>
              <a:rPr lang="en-US" sz="3200"/>
              <a:t>, in the geographic region where you work? </a:t>
            </a:r>
            <a:endParaRPr/>
          </a:p>
          <a:p>
            <a:pPr marL="0" lvl="0" indent="0" algn="l" rtl="0">
              <a:lnSpc>
                <a:spcPct val="100000"/>
              </a:lnSpc>
              <a:spcBef>
                <a:spcPts val="1200"/>
              </a:spcBef>
              <a:spcAft>
                <a:spcPts val="0"/>
              </a:spcAft>
              <a:buSzPct val="100000"/>
              <a:buNone/>
            </a:pPr>
            <a:endParaRPr sz="3200"/>
          </a:p>
          <a:p>
            <a:pPr marL="0" lvl="0" indent="0" algn="l" rtl="0">
              <a:spcBef>
                <a:spcPts val="1200"/>
              </a:spcBef>
              <a:spcAft>
                <a:spcPts val="0"/>
              </a:spcAft>
              <a:buSzPct val="100000"/>
              <a:buNone/>
            </a:pPr>
            <a:r>
              <a:rPr lang="en-US" b="1"/>
              <a:t>25% of health systems will experience a major weather-related infrastructure disruption that will impact the ability to deliver critical healthcare services.</a:t>
            </a:r>
            <a:endParaRPr/>
          </a:p>
          <a:p>
            <a:pPr marL="0" lvl="0" indent="0" algn="l" rtl="0">
              <a:lnSpc>
                <a:spcPct val="100000"/>
              </a:lnSpc>
              <a:spcBef>
                <a:spcPts val="1200"/>
              </a:spcBef>
              <a:spcAft>
                <a:spcPts val="0"/>
              </a:spcAft>
              <a:buSzPct val="100000"/>
              <a:buNone/>
            </a:pPr>
            <a:endParaRPr sz="3200" b="1"/>
          </a:p>
          <a:p>
            <a:pPr marL="514350" lvl="0" indent="-514350" algn="l" rtl="0">
              <a:lnSpc>
                <a:spcPct val="100000"/>
              </a:lnSpc>
              <a:spcBef>
                <a:spcPts val="1200"/>
              </a:spcBef>
              <a:spcAft>
                <a:spcPts val="0"/>
              </a:spcAft>
              <a:buSzPct val="100000"/>
              <a:buFont typeface="Arial"/>
              <a:buAutoNum type="alphaUcPeriod"/>
            </a:pPr>
            <a:r>
              <a:rPr lang="en-US" sz="3200"/>
              <a:t>Very Likely</a:t>
            </a:r>
            <a:endParaRPr/>
          </a:p>
          <a:p>
            <a:pPr marL="514350" lvl="0" indent="-514350" algn="l" rtl="0">
              <a:lnSpc>
                <a:spcPct val="100000"/>
              </a:lnSpc>
              <a:spcBef>
                <a:spcPts val="1200"/>
              </a:spcBef>
              <a:spcAft>
                <a:spcPts val="0"/>
              </a:spcAft>
              <a:buSzPct val="100000"/>
              <a:buFont typeface="Arial"/>
              <a:buAutoNum type="alphaUcPeriod"/>
            </a:pPr>
            <a:r>
              <a:rPr lang="en-US" sz="3200"/>
              <a:t>Somewhat Likely</a:t>
            </a:r>
            <a:endParaRPr/>
          </a:p>
          <a:p>
            <a:pPr marL="514350" lvl="0" indent="-514350" algn="l" rtl="0">
              <a:lnSpc>
                <a:spcPct val="100000"/>
              </a:lnSpc>
              <a:spcBef>
                <a:spcPts val="1200"/>
              </a:spcBef>
              <a:spcAft>
                <a:spcPts val="0"/>
              </a:spcAft>
              <a:buSzPct val="100000"/>
              <a:buFont typeface="Arial"/>
              <a:buAutoNum type="alphaUcPeriod"/>
            </a:pPr>
            <a:r>
              <a:rPr lang="en-US" sz="3200"/>
              <a:t>Somewhat Unlikely </a:t>
            </a:r>
            <a:endParaRPr/>
          </a:p>
          <a:p>
            <a:pPr marL="514350" lvl="0" indent="-514350" algn="l" rtl="0">
              <a:lnSpc>
                <a:spcPct val="100000"/>
              </a:lnSpc>
              <a:spcBef>
                <a:spcPts val="1200"/>
              </a:spcBef>
              <a:spcAft>
                <a:spcPts val="0"/>
              </a:spcAft>
              <a:buSzPct val="100000"/>
              <a:buFont typeface="Arial"/>
              <a:buAutoNum type="alphaUcPeriod"/>
            </a:pPr>
            <a:r>
              <a:rPr lang="en-US" sz="3200"/>
              <a:t>Very Unlikely</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g3b4caa9a985_0_23"/>
          <p:cNvSpPr txBox="1">
            <a:spLocks noGrp="1"/>
          </p:cNvSpPr>
          <p:nvPr>
            <p:ph type="title"/>
          </p:nvPr>
        </p:nvSpPr>
        <p:spPr>
          <a:xfrm>
            <a:off x="818321"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Weather-Related Infrastructure Risks</a:t>
            </a:r>
            <a:endParaRPr/>
          </a:p>
        </p:txBody>
      </p:sp>
      <p:sp>
        <p:nvSpPr>
          <p:cNvPr id="732" name="Google Shape;732;g3b4caa9a985_0_23"/>
          <p:cNvSpPr txBox="1">
            <a:spLocks noGrp="1"/>
          </p:cNvSpPr>
          <p:nvPr>
            <p:ph type="body" idx="1"/>
          </p:nvPr>
        </p:nvSpPr>
        <p:spPr>
          <a:xfrm>
            <a:off x="818321" y="2041071"/>
            <a:ext cx="10515600" cy="4135800"/>
          </a:xfrm>
          <a:prstGeom prst="rect">
            <a:avLst/>
          </a:prstGeom>
          <a:noFill/>
          <a:ln>
            <a:noFill/>
          </a:ln>
        </p:spPr>
        <p:txBody>
          <a:bodyPr spcFirstLastPara="1" wrap="square" lIns="91425" tIns="45700" rIns="91425" bIns="45700" anchor="t" anchorCtr="0">
            <a:normAutofit/>
          </a:bodyPr>
          <a:lstStyle/>
          <a:p>
            <a:pPr lvl="0" algn="l" rtl="0">
              <a:lnSpc>
                <a:spcPct val="90000"/>
              </a:lnSpc>
              <a:spcBef>
                <a:spcPts val="0"/>
              </a:spcBef>
              <a:spcAft>
                <a:spcPts val="0"/>
              </a:spcAft>
              <a:buSzPts val="2800"/>
            </a:pPr>
            <a:r>
              <a:rPr lang="en-US"/>
              <a:t>73% of panelists believe major weather-related disruptions are somewhat likely, however only 66% report their health system is prepared for such events.</a:t>
            </a:r>
            <a:endParaRPr/>
          </a:p>
          <a:p>
            <a:pPr lvl="0" algn="l" rtl="0">
              <a:lnSpc>
                <a:spcPct val="90000"/>
              </a:lnSpc>
              <a:spcBef>
                <a:spcPts val="0"/>
              </a:spcBef>
              <a:spcAft>
                <a:spcPts val="0"/>
              </a:spcAft>
            </a:pPr>
            <a:endParaRPr/>
          </a:p>
          <a:p>
            <a:pPr marL="520700" lvl="0" indent="-457200" algn="l" rtl="0">
              <a:lnSpc>
                <a:spcPct val="90000"/>
              </a:lnSpc>
              <a:spcBef>
                <a:spcPts val="0"/>
              </a:spcBef>
              <a:spcAft>
                <a:spcPts val="0"/>
              </a:spcAft>
              <a:buSzPts val="1800"/>
            </a:pPr>
            <a:r>
              <a:rPr lang="en-US"/>
              <a:t>Risks include:</a:t>
            </a:r>
            <a:endParaRPr/>
          </a:p>
          <a:p>
            <a:pPr lvl="1" algn="l" rtl="0">
              <a:lnSpc>
                <a:spcPct val="90000"/>
              </a:lnSpc>
              <a:spcBef>
                <a:spcPts val="0"/>
              </a:spcBef>
              <a:spcAft>
                <a:spcPts val="0"/>
              </a:spcAft>
              <a:buSzPts val="1800"/>
            </a:pPr>
            <a:r>
              <a:rPr lang="en-US"/>
              <a:t>Power grid failures</a:t>
            </a:r>
            <a:endParaRPr/>
          </a:p>
          <a:p>
            <a:pPr lvl="1" algn="l" rtl="0">
              <a:lnSpc>
                <a:spcPct val="90000"/>
              </a:lnSpc>
              <a:spcBef>
                <a:spcPts val="0"/>
              </a:spcBef>
              <a:spcAft>
                <a:spcPts val="0"/>
              </a:spcAft>
              <a:buSzPts val="1800"/>
            </a:pPr>
            <a:r>
              <a:rPr lang="en-US"/>
              <a:t>Facility damage</a:t>
            </a:r>
            <a:endParaRPr/>
          </a:p>
          <a:p>
            <a:pPr lvl="1" algn="l" rtl="0">
              <a:lnSpc>
                <a:spcPct val="90000"/>
              </a:lnSpc>
              <a:spcBef>
                <a:spcPts val="0"/>
              </a:spcBef>
              <a:spcAft>
                <a:spcPts val="0"/>
              </a:spcAft>
              <a:buSzPts val="1800"/>
            </a:pPr>
            <a:r>
              <a:rPr lang="en-US"/>
              <a:t>Staff displacement</a:t>
            </a:r>
            <a:endParaRPr/>
          </a:p>
          <a:p>
            <a:pPr lvl="1" algn="l" rtl="0">
              <a:lnSpc>
                <a:spcPct val="90000"/>
              </a:lnSpc>
              <a:spcBef>
                <a:spcPts val="0"/>
              </a:spcBef>
              <a:spcAft>
                <a:spcPts val="0"/>
              </a:spcAft>
              <a:buSzPts val="1800"/>
            </a:pPr>
            <a:r>
              <a:rPr lang="en-US"/>
              <a:t>Increased patient demand</a:t>
            </a:r>
            <a:endParaRPr/>
          </a:p>
          <a:p>
            <a:pPr lvl="2" algn="l" rtl="0">
              <a:lnSpc>
                <a:spcPct val="90000"/>
              </a:lnSpc>
              <a:spcBef>
                <a:spcPts val="0"/>
              </a:spcBef>
              <a:spcAft>
                <a:spcPts val="0"/>
              </a:spcAft>
              <a:buSzPts val="1800"/>
            </a:pPr>
            <a:r>
              <a:rPr lang="en-US"/>
              <a:t>Extreme heat now causes the most weather-related deaths in the U.S. and is worsening</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89"/>
          <p:cNvSpPr txBox="1">
            <a:spLocks noGrp="1"/>
          </p:cNvSpPr>
          <p:nvPr>
            <p:ph type="title"/>
          </p:nvPr>
        </p:nvSpPr>
        <p:spPr>
          <a:xfrm>
            <a:off x="818321"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Forecast Response</a:t>
            </a:r>
            <a:endParaRPr/>
          </a:p>
        </p:txBody>
      </p:sp>
      <p:pic>
        <p:nvPicPr>
          <p:cNvPr id="738" name="Google Shape;738;p89"/>
          <p:cNvPicPr preferRelativeResize="0"/>
          <p:nvPr/>
        </p:nvPicPr>
        <p:blipFill rotWithShape="1">
          <a:blip r:embed="rId3">
            <a:alphaModFix/>
          </a:blip>
          <a:srcRect/>
          <a:stretch/>
        </p:blipFill>
        <p:spPr>
          <a:xfrm>
            <a:off x="2553195" y="4572000"/>
            <a:ext cx="7620000" cy="609600"/>
          </a:xfrm>
          <a:prstGeom prst="rect">
            <a:avLst/>
          </a:prstGeom>
          <a:noFill/>
          <a:ln>
            <a:noFill/>
          </a:ln>
        </p:spPr>
      </p:pic>
      <p:pic>
        <p:nvPicPr>
          <p:cNvPr id="739" name="Google Shape;739;p89"/>
          <p:cNvPicPr preferRelativeResize="0"/>
          <p:nvPr/>
        </p:nvPicPr>
        <p:blipFill>
          <a:blip r:embed="rId4">
            <a:alphaModFix/>
          </a:blip>
          <a:stretch>
            <a:fillRect/>
          </a:stretch>
        </p:blipFill>
        <p:spPr>
          <a:xfrm>
            <a:off x="1352800" y="2347284"/>
            <a:ext cx="10020800" cy="1886268"/>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87"/>
          <p:cNvSpPr txBox="1">
            <a:spLocks noGrp="1"/>
          </p:cNvSpPr>
          <p:nvPr>
            <p:ph type="title"/>
          </p:nvPr>
        </p:nvSpPr>
        <p:spPr>
          <a:xfrm>
            <a:off x="644148" y="1013506"/>
            <a:ext cx="3202200" cy="483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i="1"/>
              <a:t>Theme 5: </a:t>
            </a:r>
            <a:r>
              <a:rPr lang="en-US"/>
              <a:t>Forecast Question 2</a:t>
            </a:r>
            <a:endParaRPr/>
          </a:p>
        </p:txBody>
      </p:sp>
      <p:sp>
        <p:nvSpPr>
          <p:cNvPr id="745" name="Google Shape;745;p87"/>
          <p:cNvSpPr txBox="1">
            <a:spLocks noGrp="1"/>
          </p:cNvSpPr>
          <p:nvPr>
            <p:ph type="body" idx="1"/>
          </p:nvPr>
        </p:nvSpPr>
        <p:spPr>
          <a:xfrm>
            <a:off x="5588000" y="1013506"/>
            <a:ext cx="5994300" cy="483090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lnSpc>
                <a:spcPct val="100000"/>
              </a:lnSpc>
              <a:spcBef>
                <a:spcPts val="0"/>
              </a:spcBef>
              <a:spcAft>
                <a:spcPts val="0"/>
              </a:spcAft>
              <a:buSzPct val="100000"/>
              <a:buNone/>
            </a:pPr>
            <a:r>
              <a:rPr lang="en-US" sz="3200"/>
              <a:t>How likely is it that the following will occur, by the year 20</a:t>
            </a:r>
            <a:r>
              <a:rPr lang="en-US"/>
              <a:t>30</a:t>
            </a:r>
            <a:r>
              <a:rPr lang="en-US" sz="3200"/>
              <a:t>, in the geographic region where you work? </a:t>
            </a:r>
            <a:endParaRPr/>
          </a:p>
          <a:p>
            <a:pPr marL="0" lvl="0" indent="0" algn="l" rtl="0">
              <a:lnSpc>
                <a:spcPct val="100000"/>
              </a:lnSpc>
              <a:spcBef>
                <a:spcPts val="1200"/>
              </a:spcBef>
              <a:spcAft>
                <a:spcPts val="0"/>
              </a:spcAft>
              <a:buSzPct val="100000"/>
              <a:buNone/>
            </a:pPr>
            <a:endParaRPr sz="3200"/>
          </a:p>
          <a:p>
            <a:pPr marL="0" lvl="0" indent="0" algn="l" rtl="0">
              <a:lnSpc>
                <a:spcPct val="100000"/>
              </a:lnSpc>
              <a:spcBef>
                <a:spcPts val="1200"/>
              </a:spcBef>
              <a:spcAft>
                <a:spcPts val="0"/>
              </a:spcAft>
              <a:buSzPct val="100000"/>
              <a:buNone/>
            </a:pPr>
            <a:r>
              <a:rPr lang="en-US" b="1"/>
              <a:t>As a priority, health system pharmacies will purchase medications with less environmental impact.</a:t>
            </a:r>
            <a:endParaRPr/>
          </a:p>
          <a:p>
            <a:pPr marL="0" lvl="0" indent="0" algn="l" rtl="0">
              <a:lnSpc>
                <a:spcPct val="100000"/>
              </a:lnSpc>
              <a:spcBef>
                <a:spcPts val="1200"/>
              </a:spcBef>
              <a:spcAft>
                <a:spcPts val="0"/>
              </a:spcAft>
              <a:buSzPct val="100000"/>
              <a:buNone/>
            </a:pPr>
            <a:endParaRPr sz="3200" b="1"/>
          </a:p>
          <a:p>
            <a:pPr marL="514350" lvl="0" indent="-529590" algn="l" rtl="0">
              <a:lnSpc>
                <a:spcPct val="100000"/>
              </a:lnSpc>
              <a:spcBef>
                <a:spcPts val="1200"/>
              </a:spcBef>
              <a:spcAft>
                <a:spcPts val="0"/>
              </a:spcAft>
              <a:buSzPct val="100000"/>
              <a:buFont typeface="Arial"/>
              <a:buAutoNum type="alphaUcPeriod"/>
            </a:pPr>
            <a:r>
              <a:rPr lang="en-US" sz="3200"/>
              <a:t>Very Likely</a:t>
            </a:r>
            <a:endParaRPr/>
          </a:p>
          <a:p>
            <a:pPr marL="514350" lvl="0" indent="-529590" algn="l" rtl="0">
              <a:lnSpc>
                <a:spcPct val="100000"/>
              </a:lnSpc>
              <a:spcBef>
                <a:spcPts val="1200"/>
              </a:spcBef>
              <a:spcAft>
                <a:spcPts val="0"/>
              </a:spcAft>
              <a:buSzPct val="100000"/>
              <a:buFont typeface="Arial"/>
              <a:buAutoNum type="alphaUcPeriod"/>
            </a:pPr>
            <a:r>
              <a:rPr lang="en-US" sz="3200"/>
              <a:t>Somewhat Likely</a:t>
            </a:r>
            <a:endParaRPr/>
          </a:p>
          <a:p>
            <a:pPr marL="514350" lvl="0" indent="-529590" algn="l" rtl="0">
              <a:lnSpc>
                <a:spcPct val="100000"/>
              </a:lnSpc>
              <a:spcBef>
                <a:spcPts val="1200"/>
              </a:spcBef>
              <a:spcAft>
                <a:spcPts val="0"/>
              </a:spcAft>
              <a:buSzPct val="100000"/>
              <a:buFont typeface="Arial"/>
              <a:buAutoNum type="alphaUcPeriod"/>
            </a:pPr>
            <a:r>
              <a:rPr lang="en-US" sz="3200"/>
              <a:t>Somewhat Unlikely </a:t>
            </a:r>
            <a:endParaRPr/>
          </a:p>
          <a:p>
            <a:pPr marL="514350" lvl="0" indent="-529590" algn="l" rtl="0">
              <a:lnSpc>
                <a:spcPct val="100000"/>
              </a:lnSpc>
              <a:spcBef>
                <a:spcPts val="1200"/>
              </a:spcBef>
              <a:spcAft>
                <a:spcPts val="0"/>
              </a:spcAft>
              <a:buSzPct val="100000"/>
              <a:buFont typeface="Arial"/>
              <a:buAutoNum type="alphaUcPeriod"/>
            </a:pPr>
            <a:r>
              <a:rPr lang="en-US" sz="3200"/>
              <a:t>Very Unlikely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9"/>
          <p:cNvSpPr txBox="1">
            <a:spLocks noGrp="1"/>
          </p:cNvSpPr>
          <p:nvPr>
            <p:ph type="title"/>
          </p:nvPr>
        </p:nvSpPr>
        <p:spPr>
          <a:xfrm>
            <a:off x="568730" y="691146"/>
            <a:ext cx="5775160" cy="136073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800"/>
              <a:buFont typeface="Arial"/>
              <a:buNone/>
            </a:pPr>
            <a:r>
              <a:rPr lang="en-US"/>
              <a:t>Objectives</a:t>
            </a:r>
            <a:endParaRPr/>
          </a:p>
        </p:txBody>
      </p:sp>
      <p:sp>
        <p:nvSpPr>
          <p:cNvPr id="214" name="Google Shape;214;p9"/>
          <p:cNvSpPr txBox="1">
            <a:spLocks noGrp="1"/>
          </p:cNvSpPr>
          <p:nvPr>
            <p:ph type="body" idx="1"/>
          </p:nvPr>
        </p:nvSpPr>
        <p:spPr>
          <a:xfrm>
            <a:off x="568730" y="2314575"/>
            <a:ext cx="5775160" cy="3627657"/>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SzPts val="2800"/>
              <a:buFont typeface="Arial"/>
              <a:buAutoNum type="arabicPeriod"/>
            </a:pPr>
            <a:r>
              <a:rPr lang="en-US"/>
              <a:t>Introduce and provide background on the Pharmacy Forecast Report</a:t>
            </a:r>
            <a:endParaRPr/>
          </a:p>
          <a:p>
            <a:pPr marL="514350" lvl="0" indent="-514350" algn="l" rtl="0">
              <a:lnSpc>
                <a:spcPct val="90000"/>
              </a:lnSpc>
              <a:spcBef>
                <a:spcPts val="1000"/>
              </a:spcBef>
              <a:spcAft>
                <a:spcPts val="0"/>
              </a:spcAft>
              <a:buSzPts val="2800"/>
              <a:buFont typeface="Arial"/>
              <a:buAutoNum type="arabicPeriod"/>
            </a:pPr>
            <a:r>
              <a:rPr lang="en-US"/>
              <a:t>Discuss survey questions and results from each domain of the report </a:t>
            </a:r>
            <a:endParaRPr/>
          </a:p>
          <a:p>
            <a:pPr marL="514350" lvl="0" indent="-514350" algn="l" rtl="0">
              <a:lnSpc>
                <a:spcPct val="90000"/>
              </a:lnSpc>
              <a:spcBef>
                <a:spcPts val="1000"/>
              </a:spcBef>
              <a:spcAft>
                <a:spcPts val="0"/>
              </a:spcAft>
              <a:buSzPts val="2800"/>
              <a:buFont typeface="Arial"/>
              <a:buAutoNum type="arabicPeriod"/>
            </a:pPr>
            <a:r>
              <a:rPr lang="en-US"/>
              <a:t>Apply key trends to case study activities</a:t>
            </a:r>
            <a:endParaRPr/>
          </a:p>
        </p:txBody>
      </p:sp>
      <p:pic>
        <p:nvPicPr>
          <p:cNvPr id="215" name="Google Shape;215;p9"/>
          <p:cNvPicPr preferRelativeResize="0"/>
          <p:nvPr/>
        </p:nvPicPr>
        <p:blipFill>
          <a:blip r:embed="rId3">
            <a:alphaModFix/>
          </a:blip>
          <a:stretch>
            <a:fillRect/>
          </a:stretch>
        </p:blipFill>
        <p:spPr>
          <a:xfrm>
            <a:off x="7551625" y="1558275"/>
            <a:ext cx="4431650" cy="340560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g3bb832f9e06_0_47"/>
          <p:cNvSpPr txBox="1">
            <a:spLocks noGrp="1"/>
          </p:cNvSpPr>
          <p:nvPr>
            <p:ph type="title"/>
          </p:nvPr>
        </p:nvSpPr>
        <p:spPr>
          <a:xfrm>
            <a:off x="818321"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Forecast Response</a:t>
            </a:r>
            <a:endParaRPr/>
          </a:p>
        </p:txBody>
      </p:sp>
      <p:pic>
        <p:nvPicPr>
          <p:cNvPr id="751" name="Google Shape;751;g3bb832f9e06_0_47"/>
          <p:cNvPicPr preferRelativeResize="0"/>
          <p:nvPr/>
        </p:nvPicPr>
        <p:blipFill rotWithShape="1">
          <a:blip r:embed="rId3">
            <a:alphaModFix/>
          </a:blip>
          <a:srcRect/>
          <a:stretch/>
        </p:blipFill>
        <p:spPr>
          <a:xfrm>
            <a:off x="2553195" y="4572000"/>
            <a:ext cx="7620000" cy="609600"/>
          </a:xfrm>
          <a:prstGeom prst="rect">
            <a:avLst/>
          </a:prstGeom>
          <a:noFill/>
          <a:ln>
            <a:noFill/>
          </a:ln>
        </p:spPr>
      </p:pic>
      <p:pic>
        <p:nvPicPr>
          <p:cNvPr id="752" name="Google Shape;752;g3bb832f9e06_0_47"/>
          <p:cNvPicPr preferRelativeResize="0"/>
          <p:nvPr/>
        </p:nvPicPr>
        <p:blipFill>
          <a:blip r:embed="rId4">
            <a:alphaModFix/>
          </a:blip>
          <a:stretch>
            <a:fillRect/>
          </a:stretch>
        </p:blipFill>
        <p:spPr>
          <a:xfrm>
            <a:off x="152400" y="1843225"/>
            <a:ext cx="11918650" cy="2143975"/>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g3b4caa9a985_0_3"/>
          <p:cNvSpPr txBox="1">
            <a:spLocks noGrp="1"/>
          </p:cNvSpPr>
          <p:nvPr>
            <p:ph type="title"/>
          </p:nvPr>
        </p:nvSpPr>
        <p:spPr>
          <a:xfrm>
            <a:off x="644148" y="1013506"/>
            <a:ext cx="3202200" cy="483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i="1"/>
              <a:t>Theme 5: </a:t>
            </a:r>
            <a:r>
              <a:rPr lang="en-US"/>
              <a:t>Forecast Question 3</a:t>
            </a:r>
            <a:endParaRPr/>
          </a:p>
        </p:txBody>
      </p:sp>
      <p:sp>
        <p:nvSpPr>
          <p:cNvPr id="758" name="Google Shape;758;g3b4caa9a985_0_3"/>
          <p:cNvSpPr txBox="1">
            <a:spLocks noGrp="1"/>
          </p:cNvSpPr>
          <p:nvPr>
            <p:ph type="body" idx="1"/>
          </p:nvPr>
        </p:nvSpPr>
        <p:spPr>
          <a:xfrm>
            <a:off x="5588000" y="1013506"/>
            <a:ext cx="5994300" cy="483090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lnSpc>
                <a:spcPct val="100000"/>
              </a:lnSpc>
              <a:spcBef>
                <a:spcPts val="0"/>
              </a:spcBef>
              <a:spcAft>
                <a:spcPts val="0"/>
              </a:spcAft>
              <a:buSzPct val="100000"/>
              <a:buNone/>
            </a:pPr>
            <a:r>
              <a:rPr lang="en-US" sz="3200"/>
              <a:t>How likely is it that the following will occur, by the year 20</a:t>
            </a:r>
            <a:r>
              <a:rPr lang="en-US"/>
              <a:t>30</a:t>
            </a:r>
            <a:r>
              <a:rPr lang="en-US" sz="3200"/>
              <a:t>, in the geographic region where you work? </a:t>
            </a:r>
            <a:endParaRPr/>
          </a:p>
          <a:p>
            <a:pPr marL="0" lvl="0" indent="0" algn="l" rtl="0">
              <a:lnSpc>
                <a:spcPct val="100000"/>
              </a:lnSpc>
              <a:spcBef>
                <a:spcPts val="1200"/>
              </a:spcBef>
              <a:spcAft>
                <a:spcPts val="0"/>
              </a:spcAft>
              <a:buSzPct val="100000"/>
              <a:buNone/>
            </a:pPr>
            <a:endParaRPr sz="3200"/>
          </a:p>
          <a:p>
            <a:pPr marL="0" lvl="0" indent="0" algn="l" rtl="0">
              <a:lnSpc>
                <a:spcPct val="100000"/>
              </a:lnSpc>
              <a:spcBef>
                <a:spcPts val="1200"/>
              </a:spcBef>
              <a:spcAft>
                <a:spcPts val="0"/>
              </a:spcAft>
              <a:buSzPct val="100000"/>
              <a:buNone/>
            </a:pPr>
            <a:r>
              <a:rPr lang="en-US" b="1"/>
              <a:t>75% of health system will prioritize decarbonization in strategic planning.</a:t>
            </a:r>
            <a:endParaRPr/>
          </a:p>
          <a:p>
            <a:pPr marL="0" lvl="0" indent="0" algn="l" rtl="0">
              <a:lnSpc>
                <a:spcPct val="100000"/>
              </a:lnSpc>
              <a:spcBef>
                <a:spcPts val="1200"/>
              </a:spcBef>
              <a:spcAft>
                <a:spcPts val="0"/>
              </a:spcAft>
              <a:buSzPct val="100000"/>
              <a:buNone/>
            </a:pPr>
            <a:endParaRPr sz="3200" b="1"/>
          </a:p>
          <a:p>
            <a:pPr marL="514350" lvl="0" indent="-529590" algn="l" rtl="0">
              <a:lnSpc>
                <a:spcPct val="100000"/>
              </a:lnSpc>
              <a:spcBef>
                <a:spcPts val="1200"/>
              </a:spcBef>
              <a:spcAft>
                <a:spcPts val="0"/>
              </a:spcAft>
              <a:buSzPct val="100000"/>
              <a:buFont typeface="Arial"/>
              <a:buAutoNum type="alphaUcPeriod"/>
            </a:pPr>
            <a:r>
              <a:rPr lang="en-US" sz="3200"/>
              <a:t>Very Likely</a:t>
            </a:r>
            <a:endParaRPr/>
          </a:p>
          <a:p>
            <a:pPr marL="514350" lvl="0" indent="-529590" algn="l" rtl="0">
              <a:lnSpc>
                <a:spcPct val="100000"/>
              </a:lnSpc>
              <a:spcBef>
                <a:spcPts val="1200"/>
              </a:spcBef>
              <a:spcAft>
                <a:spcPts val="0"/>
              </a:spcAft>
              <a:buSzPct val="100000"/>
              <a:buFont typeface="Arial"/>
              <a:buAutoNum type="alphaUcPeriod"/>
            </a:pPr>
            <a:r>
              <a:rPr lang="en-US" sz="3200"/>
              <a:t>Somewhat Likely</a:t>
            </a:r>
            <a:endParaRPr/>
          </a:p>
          <a:p>
            <a:pPr marL="514350" lvl="0" indent="-529590" algn="l" rtl="0">
              <a:lnSpc>
                <a:spcPct val="100000"/>
              </a:lnSpc>
              <a:spcBef>
                <a:spcPts val="1200"/>
              </a:spcBef>
              <a:spcAft>
                <a:spcPts val="0"/>
              </a:spcAft>
              <a:buSzPct val="100000"/>
              <a:buFont typeface="Arial"/>
              <a:buAutoNum type="alphaUcPeriod"/>
            </a:pPr>
            <a:r>
              <a:rPr lang="en-US" sz="3200"/>
              <a:t>Somewhat Unlikely </a:t>
            </a:r>
            <a:endParaRPr/>
          </a:p>
          <a:p>
            <a:pPr marL="514350" lvl="0" indent="-529590" algn="l" rtl="0">
              <a:lnSpc>
                <a:spcPct val="100000"/>
              </a:lnSpc>
              <a:spcBef>
                <a:spcPts val="1200"/>
              </a:spcBef>
              <a:spcAft>
                <a:spcPts val="0"/>
              </a:spcAft>
              <a:buSzPct val="100000"/>
              <a:buFont typeface="Arial"/>
              <a:buAutoNum type="alphaUcPeriod"/>
            </a:pPr>
            <a:r>
              <a:rPr lang="en-US" sz="3200"/>
              <a:t>Very Unlikely</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90"/>
          <p:cNvSpPr txBox="1">
            <a:spLocks noGrp="1"/>
          </p:cNvSpPr>
          <p:nvPr>
            <p:ph type="title"/>
          </p:nvPr>
        </p:nvSpPr>
        <p:spPr>
          <a:xfrm>
            <a:off x="818321"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Forecast Response</a:t>
            </a:r>
            <a:endParaRPr/>
          </a:p>
        </p:txBody>
      </p:sp>
      <p:pic>
        <p:nvPicPr>
          <p:cNvPr id="764" name="Google Shape;764;p90"/>
          <p:cNvPicPr preferRelativeResize="0"/>
          <p:nvPr/>
        </p:nvPicPr>
        <p:blipFill rotWithShape="1">
          <a:blip r:embed="rId3">
            <a:alphaModFix/>
          </a:blip>
          <a:srcRect/>
          <a:stretch/>
        </p:blipFill>
        <p:spPr>
          <a:xfrm>
            <a:off x="2553195" y="4572000"/>
            <a:ext cx="7620000" cy="609600"/>
          </a:xfrm>
          <a:prstGeom prst="rect">
            <a:avLst/>
          </a:prstGeom>
          <a:noFill/>
          <a:ln>
            <a:noFill/>
          </a:ln>
        </p:spPr>
      </p:pic>
      <p:pic>
        <p:nvPicPr>
          <p:cNvPr id="765" name="Google Shape;765;p90"/>
          <p:cNvPicPr preferRelativeResize="0"/>
          <p:nvPr/>
        </p:nvPicPr>
        <p:blipFill>
          <a:blip r:embed="rId4">
            <a:alphaModFix/>
          </a:blip>
          <a:stretch>
            <a:fillRect/>
          </a:stretch>
        </p:blipFill>
        <p:spPr>
          <a:xfrm>
            <a:off x="1105400" y="2255635"/>
            <a:ext cx="10515599" cy="2021549"/>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g3b88c5c01a5_0_1"/>
          <p:cNvSpPr txBox="1">
            <a:spLocks noGrp="1"/>
          </p:cNvSpPr>
          <p:nvPr>
            <p:ph type="title"/>
          </p:nvPr>
        </p:nvSpPr>
        <p:spPr>
          <a:xfrm>
            <a:off x="818321"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Weather-Related Infrastructure Risks</a:t>
            </a:r>
            <a:endParaRPr/>
          </a:p>
        </p:txBody>
      </p:sp>
      <p:sp>
        <p:nvSpPr>
          <p:cNvPr id="771" name="Google Shape;771;g3b88c5c01a5_0_1"/>
          <p:cNvSpPr txBox="1">
            <a:spLocks noGrp="1"/>
          </p:cNvSpPr>
          <p:nvPr>
            <p:ph type="body" idx="1"/>
          </p:nvPr>
        </p:nvSpPr>
        <p:spPr>
          <a:xfrm>
            <a:off x="818321" y="2041071"/>
            <a:ext cx="10515600" cy="4135800"/>
          </a:xfrm>
          <a:prstGeom prst="rect">
            <a:avLst/>
          </a:prstGeom>
          <a:noFill/>
          <a:ln>
            <a:noFill/>
          </a:ln>
        </p:spPr>
        <p:txBody>
          <a:bodyPr spcFirstLastPara="1" wrap="square" lIns="91425" tIns="45700" rIns="91425" bIns="45700" anchor="t" anchorCtr="0">
            <a:normAutofit/>
          </a:bodyPr>
          <a:lstStyle/>
          <a:p>
            <a:pPr lvl="0" algn="l" rtl="0">
              <a:lnSpc>
                <a:spcPct val="90000"/>
              </a:lnSpc>
              <a:spcBef>
                <a:spcPts val="0"/>
              </a:spcBef>
              <a:spcAft>
                <a:spcPts val="0"/>
              </a:spcAft>
              <a:buSzPts val="2800"/>
            </a:pPr>
            <a:r>
              <a:rPr lang="en-US"/>
              <a:t>Only 21% of respondents believe health systems will prioritize decarbonization in the next 5 years, despite environmental disasters increasing</a:t>
            </a:r>
            <a:endParaRPr/>
          </a:p>
          <a:p>
            <a:pPr marL="520700" lvl="0" indent="-457200" algn="l" rtl="0">
              <a:lnSpc>
                <a:spcPct val="90000"/>
              </a:lnSpc>
              <a:spcBef>
                <a:spcPts val="0"/>
              </a:spcBef>
              <a:spcAft>
                <a:spcPts val="0"/>
              </a:spcAft>
              <a:buSzPts val="1800"/>
            </a:pPr>
            <a:endParaRPr/>
          </a:p>
          <a:p>
            <a:pPr marL="520700" lvl="0" indent="-457200" algn="l" rtl="0">
              <a:lnSpc>
                <a:spcPct val="90000"/>
              </a:lnSpc>
              <a:spcBef>
                <a:spcPts val="0"/>
              </a:spcBef>
              <a:spcAft>
                <a:spcPts val="0"/>
              </a:spcAft>
              <a:buSzPts val="1800"/>
            </a:pPr>
            <a:r>
              <a:rPr lang="en-US"/>
              <a:t>Increasing barriers exist in prioritization</a:t>
            </a:r>
            <a:endParaRPr/>
          </a:p>
          <a:p>
            <a:pPr lvl="1" algn="l" rtl="0">
              <a:lnSpc>
                <a:spcPct val="90000"/>
              </a:lnSpc>
              <a:spcBef>
                <a:spcPts val="0"/>
              </a:spcBef>
              <a:spcAft>
                <a:spcPts val="0"/>
              </a:spcAft>
              <a:buSzPts val="1800"/>
            </a:pPr>
            <a:r>
              <a:rPr lang="en-US"/>
              <a:t>Supply chain instability</a:t>
            </a:r>
            <a:endParaRPr/>
          </a:p>
          <a:p>
            <a:pPr lvl="1" algn="l" rtl="0">
              <a:lnSpc>
                <a:spcPct val="90000"/>
              </a:lnSpc>
              <a:spcBef>
                <a:spcPts val="0"/>
              </a:spcBef>
              <a:spcAft>
                <a:spcPts val="0"/>
              </a:spcAft>
              <a:buSzPts val="1800"/>
            </a:pPr>
            <a:r>
              <a:rPr lang="en-US"/>
              <a:t>Lack of incentives and governance structures</a:t>
            </a:r>
            <a:endParaRPr/>
          </a:p>
          <a:p>
            <a:pPr lvl="1" algn="l" rtl="0">
              <a:lnSpc>
                <a:spcPct val="90000"/>
              </a:lnSpc>
              <a:spcBef>
                <a:spcPts val="0"/>
              </a:spcBef>
              <a:spcAft>
                <a:spcPts val="0"/>
              </a:spcAft>
              <a:buSzPts val="1800"/>
            </a:pPr>
            <a:r>
              <a:rPr lang="en-US"/>
              <a:t>Limited awareness or measurement of emissions (i.e., no baseline)</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88"/>
          <p:cNvSpPr txBox="1">
            <a:spLocks noGrp="1"/>
          </p:cNvSpPr>
          <p:nvPr>
            <p:ph type="title"/>
          </p:nvPr>
        </p:nvSpPr>
        <p:spPr>
          <a:xfrm>
            <a:off x="644148" y="1013506"/>
            <a:ext cx="3202137" cy="483098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i="1"/>
              <a:t>Theme 5: </a:t>
            </a:r>
            <a:r>
              <a:rPr lang="en-US"/>
              <a:t>Forecast Question 5</a:t>
            </a:r>
            <a:endParaRPr/>
          </a:p>
        </p:txBody>
      </p:sp>
      <p:sp>
        <p:nvSpPr>
          <p:cNvPr id="777" name="Google Shape;777;p88"/>
          <p:cNvSpPr txBox="1">
            <a:spLocks noGrp="1"/>
          </p:cNvSpPr>
          <p:nvPr>
            <p:ph type="body" idx="1"/>
          </p:nvPr>
        </p:nvSpPr>
        <p:spPr>
          <a:xfrm>
            <a:off x="5588000" y="1013506"/>
            <a:ext cx="5994400" cy="4830989"/>
          </a:xfrm>
          <a:prstGeom prst="rect">
            <a:avLst/>
          </a:prstGeom>
          <a:noFill/>
          <a:ln>
            <a:noFill/>
          </a:ln>
        </p:spPr>
        <p:txBody>
          <a:bodyPr spcFirstLastPara="1" wrap="square" lIns="91425" tIns="45700" rIns="91425" bIns="45700" anchor="ctr" anchorCtr="0">
            <a:normAutofit fontScale="62500" lnSpcReduction="20000"/>
          </a:bodyPr>
          <a:lstStyle/>
          <a:p>
            <a:pPr marL="0" lvl="0" indent="0" algn="l" rtl="0">
              <a:lnSpc>
                <a:spcPct val="100000"/>
              </a:lnSpc>
              <a:spcBef>
                <a:spcPts val="0"/>
              </a:spcBef>
              <a:spcAft>
                <a:spcPts val="0"/>
              </a:spcAft>
              <a:buSzPct val="100000"/>
              <a:buNone/>
            </a:pPr>
            <a:r>
              <a:rPr lang="en-US" sz="3200"/>
              <a:t>How likely is it that the following will occur, by the year 20</a:t>
            </a:r>
            <a:r>
              <a:rPr lang="en-US"/>
              <a:t>30</a:t>
            </a:r>
            <a:r>
              <a:rPr lang="en-US" sz="3200"/>
              <a:t>, in the geographic region where you work? </a:t>
            </a:r>
            <a:endParaRPr/>
          </a:p>
          <a:p>
            <a:pPr marL="0" lvl="0" indent="0" algn="l" rtl="0">
              <a:lnSpc>
                <a:spcPct val="100000"/>
              </a:lnSpc>
              <a:spcBef>
                <a:spcPts val="1200"/>
              </a:spcBef>
              <a:spcAft>
                <a:spcPts val="0"/>
              </a:spcAft>
              <a:buSzPct val="100000"/>
              <a:buNone/>
            </a:pPr>
            <a:endParaRPr sz="3200"/>
          </a:p>
          <a:p>
            <a:pPr marL="0" lvl="0" indent="0" algn="l" rtl="0">
              <a:lnSpc>
                <a:spcPct val="100000"/>
              </a:lnSpc>
              <a:spcBef>
                <a:spcPts val="1200"/>
              </a:spcBef>
              <a:spcAft>
                <a:spcPts val="0"/>
              </a:spcAft>
              <a:buSzPct val="100000"/>
              <a:buNone/>
            </a:pPr>
            <a:r>
              <a:rPr lang="en-US" b="1"/>
              <a:t>Health systems will reduce reliance on disposable and single-use supplies by incorporating waste minimization in purchasing decisions (e.g., low-waste pharmaceutical packaging).</a:t>
            </a:r>
            <a:endParaRPr/>
          </a:p>
          <a:p>
            <a:pPr marL="0" lvl="0" indent="0" algn="l" rtl="0">
              <a:lnSpc>
                <a:spcPct val="100000"/>
              </a:lnSpc>
              <a:spcBef>
                <a:spcPts val="1200"/>
              </a:spcBef>
              <a:spcAft>
                <a:spcPts val="0"/>
              </a:spcAft>
              <a:buSzPct val="100000"/>
              <a:buNone/>
            </a:pPr>
            <a:endParaRPr sz="3200" b="1"/>
          </a:p>
          <a:p>
            <a:pPr marL="514350" lvl="0" indent="-499110" algn="l" rtl="0">
              <a:lnSpc>
                <a:spcPct val="100000"/>
              </a:lnSpc>
              <a:spcBef>
                <a:spcPts val="1200"/>
              </a:spcBef>
              <a:spcAft>
                <a:spcPts val="0"/>
              </a:spcAft>
              <a:buSzPct val="100000"/>
              <a:buFont typeface="Arial"/>
              <a:buAutoNum type="alphaUcPeriod"/>
            </a:pPr>
            <a:r>
              <a:rPr lang="en-US" sz="3200"/>
              <a:t>Very Likely</a:t>
            </a:r>
            <a:endParaRPr/>
          </a:p>
          <a:p>
            <a:pPr marL="514350" lvl="0" indent="-499110" algn="l" rtl="0">
              <a:lnSpc>
                <a:spcPct val="100000"/>
              </a:lnSpc>
              <a:spcBef>
                <a:spcPts val="1200"/>
              </a:spcBef>
              <a:spcAft>
                <a:spcPts val="0"/>
              </a:spcAft>
              <a:buSzPct val="100000"/>
              <a:buFont typeface="Arial"/>
              <a:buAutoNum type="alphaUcPeriod"/>
            </a:pPr>
            <a:r>
              <a:rPr lang="en-US" sz="3200"/>
              <a:t>Somewhat Likely</a:t>
            </a:r>
            <a:endParaRPr/>
          </a:p>
          <a:p>
            <a:pPr marL="514350" lvl="0" indent="-499110" algn="l" rtl="0">
              <a:lnSpc>
                <a:spcPct val="100000"/>
              </a:lnSpc>
              <a:spcBef>
                <a:spcPts val="1200"/>
              </a:spcBef>
              <a:spcAft>
                <a:spcPts val="0"/>
              </a:spcAft>
              <a:buSzPct val="100000"/>
              <a:buFont typeface="Arial"/>
              <a:buAutoNum type="alphaUcPeriod"/>
            </a:pPr>
            <a:r>
              <a:rPr lang="en-US" sz="3200"/>
              <a:t>Somewhat Unlikely </a:t>
            </a:r>
            <a:endParaRPr/>
          </a:p>
          <a:p>
            <a:pPr marL="514350" lvl="0" indent="-499110" algn="l" rtl="0">
              <a:lnSpc>
                <a:spcPct val="100000"/>
              </a:lnSpc>
              <a:spcBef>
                <a:spcPts val="1200"/>
              </a:spcBef>
              <a:spcAft>
                <a:spcPts val="0"/>
              </a:spcAft>
              <a:buSzPct val="100000"/>
              <a:buFont typeface="Arial"/>
              <a:buAutoNum type="alphaUcPeriod"/>
            </a:pPr>
            <a:r>
              <a:rPr lang="en-US" sz="3200"/>
              <a:t>Very Unlikely</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91"/>
          <p:cNvSpPr txBox="1">
            <a:spLocks noGrp="1"/>
          </p:cNvSpPr>
          <p:nvPr>
            <p:ph type="title"/>
          </p:nvPr>
        </p:nvSpPr>
        <p:spPr>
          <a:xfrm>
            <a:off x="818321"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Forecast Response</a:t>
            </a:r>
            <a:endParaRPr/>
          </a:p>
        </p:txBody>
      </p:sp>
      <p:pic>
        <p:nvPicPr>
          <p:cNvPr id="783" name="Google Shape;783;p91"/>
          <p:cNvPicPr preferRelativeResize="0"/>
          <p:nvPr/>
        </p:nvPicPr>
        <p:blipFill rotWithShape="1">
          <a:blip r:embed="rId3">
            <a:alphaModFix/>
          </a:blip>
          <a:srcRect/>
          <a:stretch/>
        </p:blipFill>
        <p:spPr>
          <a:xfrm>
            <a:off x="2553195" y="4572000"/>
            <a:ext cx="7620000" cy="609600"/>
          </a:xfrm>
          <a:prstGeom prst="rect">
            <a:avLst/>
          </a:prstGeom>
          <a:noFill/>
          <a:ln>
            <a:noFill/>
          </a:ln>
        </p:spPr>
      </p:pic>
      <p:pic>
        <p:nvPicPr>
          <p:cNvPr id="784" name="Google Shape;784;p91"/>
          <p:cNvPicPr preferRelativeResize="0"/>
          <p:nvPr/>
        </p:nvPicPr>
        <p:blipFill>
          <a:blip r:embed="rId4">
            <a:alphaModFix/>
          </a:blip>
          <a:stretch>
            <a:fillRect/>
          </a:stretch>
        </p:blipFill>
        <p:spPr>
          <a:xfrm>
            <a:off x="911175" y="2493085"/>
            <a:ext cx="10329900" cy="1871850"/>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g3b4caa9a985_0_13"/>
          <p:cNvSpPr txBox="1">
            <a:spLocks noGrp="1"/>
          </p:cNvSpPr>
          <p:nvPr>
            <p:ph type="title"/>
          </p:nvPr>
        </p:nvSpPr>
        <p:spPr>
          <a:xfrm>
            <a:off x="644148" y="1013506"/>
            <a:ext cx="3202200" cy="483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i="1"/>
              <a:t>Theme 5: </a:t>
            </a:r>
            <a:r>
              <a:rPr lang="en-US"/>
              <a:t>Forecast Question 6</a:t>
            </a:r>
            <a:endParaRPr/>
          </a:p>
        </p:txBody>
      </p:sp>
      <p:sp>
        <p:nvSpPr>
          <p:cNvPr id="790" name="Google Shape;790;g3b4caa9a985_0_13"/>
          <p:cNvSpPr txBox="1">
            <a:spLocks noGrp="1"/>
          </p:cNvSpPr>
          <p:nvPr>
            <p:ph type="body" idx="1"/>
          </p:nvPr>
        </p:nvSpPr>
        <p:spPr>
          <a:xfrm>
            <a:off x="5588000" y="1013506"/>
            <a:ext cx="5994300" cy="4830900"/>
          </a:xfrm>
          <a:prstGeom prst="rect">
            <a:avLst/>
          </a:prstGeom>
          <a:noFill/>
          <a:ln>
            <a:noFill/>
          </a:ln>
        </p:spPr>
        <p:txBody>
          <a:bodyPr spcFirstLastPara="1" wrap="square" lIns="91425" tIns="45700" rIns="91425" bIns="45700" anchor="ctr" anchorCtr="0">
            <a:normAutofit fontScale="70000" lnSpcReduction="20000"/>
          </a:bodyPr>
          <a:lstStyle/>
          <a:p>
            <a:pPr marL="0" lvl="0" indent="0" algn="l" rtl="0">
              <a:lnSpc>
                <a:spcPct val="100000"/>
              </a:lnSpc>
              <a:spcBef>
                <a:spcPts val="0"/>
              </a:spcBef>
              <a:spcAft>
                <a:spcPts val="0"/>
              </a:spcAft>
              <a:buSzPct val="100000"/>
              <a:buNone/>
            </a:pPr>
            <a:r>
              <a:rPr lang="en-US" sz="3200"/>
              <a:t>How likely is it that the following will occur, by the year 20</a:t>
            </a:r>
            <a:r>
              <a:rPr lang="en-US"/>
              <a:t>30</a:t>
            </a:r>
            <a:r>
              <a:rPr lang="en-US" sz="3200"/>
              <a:t>, in the geographic region where you work? </a:t>
            </a:r>
            <a:endParaRPr/>
          </a:p>
          <a:p>
            <a:pPr marL="0" lvl="0" indent="0" algn="l" rtl="0">
              <a:lnSpc>
                <a:spcPct val="100000"/>
              </a:lnSpc>
              <a:spcBef>
                <a:spcPts val="1200"/>
              </a:spcBef>
              <a:spcAft>
                <a:spcPts val="0"/>
              </a:spcAft>
              <a:buSzPct val="100000"/>
              <a:buNone/>
            </a:pPr>
            <a:endParaRPr sz="3200"/>
          </a:p>
          <a:p>
            <a:pPr marL="0" lvl="0" indent="0" algn="l" rtl="0">
              <a:lnSpc>
                <a:spcPct val="100000"/>
              </a:lnSpc>
              <a:spcBef>
                <a:spcPts val="1200"/>
              </a:spcBef>
              <a:spcAft>
                <a:spcPts val="0"/>
              </a:spcAft>
              <a:buSzPct val="100000"/>
              <a:buNone/>
            </a:pPr>
            <a:r>
              <a:rPr lang="en-US" b="1"/>
              <a:t>Health systems will see a positive return on their investment by implementing transportation efficiency programs (e.g., electric vehicles, virtual visits).</a:t>
            </a:r>
            <a:endParaRPr/>
          </a:p>
          <a:p>
            <a:pPr marL="0" lvl="0" indent="0" algn="l" rtl="0">
              <a:lnSpc>
                <a:spcPct val="100000"/>
              </a:lnSpc>
              <a:spcBef>
                <a:spcPts val="1200"/>
              </a:spcBef>
              <a:spcAft>
                <a:spcPts val="0"/>
              </a:spcAft>
              <a:buSzPct val="100000"/>
              <a:buNone/>
            </a:pPr>
            <a:endParaRPr sz="3200" b="1"/>
          </a:p>
          <a:p>
            <a:pPr marL="514350" lvl="0" indent="-514350" algn="l" rtl="0">
              <a:lnSpc>
                <a:spcPct val="100000"/>
              </a:lnSpc>
              <a:spcBef>
                <a:spcPts val="1200"/>
              </a:spcBef>
              <a:spcAft>
                <a:spcPts val="0"/>
              </a:spcAft>
              <a:buSzPct val="100000"/>
              <a:buFont typeface="Arial"/>
              <a:buAutoNum type="alphaUcPeriod"/>
            </a:pPr>
            <a:r>
              <a:rPr lang="en-US" sz="3200"/>
              <a:t>Very Likely</a:t>
            </a:r>
            <a:endParaRPr/>
          </a:p>
          <a:p>
            <a:pPr marL="514350" lvl="0" indent="-514350" algn="l" rtl="0">
              <a:lnSpc>
                <a:spcPct val="100000"/>
              </a:lnSpc>
              <a:spcBef>
                <a:spcPts val="1200"/>
              </a:spcBef>
              <a:spcAft>
                <a:spcPts val="0"/>
              </a:spcAft>
              <a:buSzPct val="100000"/>
              <a:buFont typeface="Arial"/>
              <a:buAutoNum type="alphaUcPeriod"/>
            </a:pPr>
            <a:r>
              <a:rPr lang="en-US" sz="3200"/>
              <a:t>Somewhat Likely</a:t>
            </a:r>
            <a:endParaRPr/>
          </a:p>
          <a:p>
            <a:pPr marL="514350" lvl="0" indent="-514350" algn="l" rtl="0">
              <a:lnSpc>
                <a:spcPct val="100000"/>
              </a:lnSpc>
              <a:spcBef>
                <a:spcPts val="1200"/>
              </a:spcBef>
              <a:spcAft>
                <a:spcPts val="0"/>
              </a:spcAft>
              <a:buSzPct val="100000"/>
              <a:buFont typeface="Arial"/>
              <a:buAutoNum type="alphaUcPeriod"/>
            </a:pPr>
            <a:r>
              <a:rPr lang="en-US" sz="3200"/>
              <a:t>Somewhat Unlikely </a:t>
            </a:r>
            <a:endParaRPr/>
          </a:p>
          <a:p>
            <a:pPr marL="514350" lvl="0" indent="-514350" algn="l" rtl="0">
              <a:lnSpc>
                <a:spcPct val="100000"/>
              </a:lnSpc>
              <a:spcBef>
                <a:spcPts val="1200"/>
              </a:spcBef>
              <a:spcAft>
                <a:spcPts val="0"/>
              </a:spcAft>
              <a:buSzPct val="100000"/>
              <a:buFont typeface="Arial"/>
              <a:buAutoNum type="alphaUcPeriod"/>
            </a:pPr>
            <a:r>
              <a:rPr lang="en-US" sz="3200"/>
              <a:t>Very Unlikely</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g3bb832f9e06_0_40"/>
          <p:cNvSpPr txBox="1">
            <a:spLocks noGrp="1"/>
          </p:cNvSpPr>
          <p:nvPr>
            <p:ph type="title"/>
          </p:nvPr>
        </p:nvSpPr>
        <p:spPr>
          <a:xfrm>
            <a:off x="818321"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a:buNone/>
            </a:pPr>
            <a:r>
              <a:rPr lang="en-US"/>
              <a:t>Forecast Response</a:t>
            </a:r>
            <a:endParaRPr/>
          </a:p>
        </p:txBody>
      </p:sp>
      <p:pic>
        <p:nvPicPr>
          <p:cNvPr id="796" name="Google Shape;796;g3bb832f9e06_0_40"/>
          <p:cNvPicPr preferRelativeResize="0"/>
          <p:nvPr/>
        </p:nvPicPr>
        <p:blipFill rotWithShape="1">
          <a:blip r:embed="rId3">
            <a:alphaModFix/>
          </a:blip>
          <a:srcRect/>
          <a:stretch/>
        </p:blipFill>
        <p:spPr>
          <a:xfrm>
            <a:off x="2553195" y="4572000"/>
            <a:ext cx="7620000" cy="609600"/>
          </a:xfrm>
          <a:prstGeom prst="rect">
            <a:avLst/>
          </a:prstGeom>
          <a:noFill/>
          <a:ln>
            <a:noFill/>
          </a:ln>
        </p:spPr>
      </p:pic>
      <p:pic>
        <p:nvPicPr>
          <p:cNvPr id="797" name="Google Shape;797;g3bb832f9e06_0_40"/>
          <p:cNvPicPr preferRelativeResize="0"/>
          <p:nvPr/>
        </p:nvPicPr>
        <p:blipFill>
          <a:blip r:embed="rId4">
            <a:alphaModFix/>
          </a:blip>
          <a:stretch>
            <a:fillRect/>
          </a:stretch>
        </p:blipFill>
        <p:spPr>
          <a:xfrm>
            <a:off x="152400" y="1843225"/>
            <a:ext cx="11376200" cy="2143975"/>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104"/>
          <p:cNvSpPr txBox="1">
            <a:spLocks noGrp="1"/>
          </p:cNvSpPr>
          <p:nvPr>
            <p:ph type="title"/>
          </p:nvPr>
        </p:nvSpPr>
        <p:spPr>
          <a:xfrm>
            <a:off x="568729" y="112925"/>
            <a:ext cx="6585105" cy="136073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sz="3600"/>
              <a:t>Strategic Recommendations for Practice Leaders</a:t>
            </a:r>
            <a:endParaRPr/>
          </a:p>
        </p:txBody>
      </p:sp>
      <p:pic>
        <p:nvPicPr>
          <p:cNvPr id="804" name="Google Shape;804;p104" descr="A top view of chrome balls"/>
          <p:cNvPicPr preferRelativeResize="0"/>
          <p:nvPr/>
        </p:nvPicPr>
        <p:blipFill rotWithShape="1">
          <a:blip r:embed="rId3">
            <a:alphaModFix/>
          </a:blip>
          <a:srcRect l="320" r="56779"/>
          <a:stretch/>
        </p:blipFill>
        <p:spPr>
          <a:xfrm>
            <a:off x="8282763" y="10"/>
            <a:ext cx="4451602" cy="6857990"/>
          </a:xfrm>
          <a:custGeom>
            <a:avLst/>
            <a:gdLst/>
            <a:ahLst/>
            <a:cxnLst/>
            <a:rect l="l" t="t" r="r" b="b"/>
            <a:pathLst>
              <a:path w="5075237" h="6858000" extrusionOk="0">
                <a:moveTo>
                  <a:pt x="1033963" y="0"/>
                </a:moveTo>
                <a:lnTo>
                  <a:pt x="5075237" y="0"/>
                </a:lnTo>
                <a:lnTo>
                  <a:pt x="5075237" y="6858000"/>
                </a:lnTo>
                <a:lnTo>
                  <a:pt x="1114496" y="6858000"/>
                </a:lnTo>
                <a:lnTo>
                  <a:pt x="1026237" y="6733886"/>
                </a:lnTo>
                <a:cubicBezTo>
                  <a:pt x="431991" y="5854288"/>
                  <a:pt x="64399" y="4808981"/>
                  <a:pt x="7261" y="3681766"/>
                </a:cubicBezTo>
                <a:lnTo>
                  <a:pt x="0" y="3394641"/>
                </a:lnTo>
                <a:lnTo>
                  <a:pt x="0" y="3350111"/>
                </a:lnTo>
                <a:lnTo>
                  <a:pt x="7261" y="3062986"/>
                </a:lnTo>
                <a:cubicBezTo>
                  <a:pt x="64399" y="1935772"/>
                  <a:pt x="431991" y="890465"/>
                  <a:pt x="1026237" y="10866"/>
                </a:cubicBezTo>
                <a:close/>
              </a:path>
            </a:pathLst>
          </a:custGeom>
          <a:noFill/>
          <a:ln>
            <a:noFill/>
          </a:ln>
        </p:spPr>
      </p:pic>
      <p:sp>
        <p:nvSpPr>
          <p:cNvPr id="805" name="Google Shape;805;p104"/>
          <p:cNvSpPr txBox="1">
            <a:spLocks noGrp="1"/>
          </p:cNvSpPr>
          <p:nvPr>
            <p:ph type="body" idx="1"/>
          </p:nvPr>
        </p:nvSpPr>
        <p:spPr>
          <a:xfrm>
            <a:off x="300800" y="1539249"/>
            <a:ext cx="7355700" cy="4545900"/>
          </a:xfrm>
          <a:prstGeom prst="rect">
            <a:avLst/>
          </a:prstGeom>
          <a:noFill/>
          <a:ln>
            <a:noFill/>
          </a:ln>
        </p:spPr>
        <p:txBody>
          <a:bodyPr spcFirstLastPara="1" wrap="square" lIns="91425" tIns="45700" rIns="91425" bIns="45700" anchor="t" anchorCtr="0">
            <a:noAutofit/>
          </a:bodyPr>
          <a:lstStyle/>
          <a:p>
            <a:pPr marL="457200" marR="0" lvl="0" indent="-463550" algn="l" rtl="0">
              <a:lnSpc>
                <a:spcPct val="90000"/>
              </a:lnSpc>
              <a:spcBef>
                <a:spcPts val="1000"/>
              </a:spcBef>
              <a:spcAft>
                <a:spcPts val="0"/>
              </a:spcAft>
              <a:buSzPts val="1530"/>
              <a:buAutoNum type="arabicPeriod"/>
            </a:pPr>
            <a:r>
              <a:rPr lang="en-US" sz="1530"/>
              <a:t>Pharmacy leaders should assess environmental impacts of medication use and pharmacy operations by establishing systems that measure and report GEGEs to support decarbonization goals. </a:t>
            </a:r>
            <a:endParaRPr sz="2900"/>
          </a:p>
          <a:p>
            <a:pPr marL="457200" marR="0" lvl="0" indent="-463550" algn="l" rtl="0">
              <a:lnSpc>
                <a:spcPct val="90000"/>
              </a:lnSpc>
              <a:spcBef>
                <a:spcPts val="1000"/>
              </a:spcBef>
              <a:spcAft>
                <a:spcPts val="0"/>
              </a:spcAft>
              <a:buSzPts val="1530"/>
              <a:buAutoNum type="arabicPeriod"/>
            </a:pPr>
            <a:r>
              <a:rPr lang="en-US" sz="1530"/>
              <a:t>Health systems should define governance structures and identify pharmacy champions to lead decarbonization and resilience efforts and ensure pharmacy representation in disaster planning and sustainability workgroups.</a:t>
            </a:r>
            <a:endParaRPr sz="1530"/>
          </a:p>
          <a:p>
            <a:pPr marL="457200" lvl="0" indent="-463550" algn="l" rtl="0">
              <a:lnSpc>
                <a:spcPct val="90000"/>
              </a:lnSpc>
              <a:spcBef>
                <a:spcPts val="1000"/>
              </a:spcBef>
              <a:spcAft>
                <a:spcPts val="0"/>
              </a:spcAft>
              <a:buSzPts val="1530"/>
              <a:buAutoNum type="arabicPeriod"/>
            </a:pPr>
            <a:r>
              <a:rPr lang="en-US" sz="1530"/>
              <a:t>Health systems and pharmacy leaders should integrate environmental risk assessments and sustainability goals into strategic planning across procurement, operations, staffing, disaster preparedness, and patient care and should identify alignment with other priorities to capture co-benefits.</a:t>
            </a:r>
            <a:endParaRPr sz="1530"/>
          </a:p>
          <a:p>
            <a:pPr marL="457200" lvl="0" indent="-463550" algn="l" rtl="0">
              <a:lnSpc>
                <a:spcPct val="90000"/>
              </a:lnSpc>
              <a:spcBef>
                <a:spcPts val="1000"/>
              </a:spcBef>
              <a:spcAft>
                <a:spcPts val="0"/>
              </a:spcAft>
              <a:buSzPts val="1530"/>
              <a:buAutoNum type="arabicPeriod"/>
            </a:pPr>
            <a:r>
              <a:rPr lang="en-US" sz="1530"/>
              <a:t>Pharmacy leaders should incorporate resilience and environmental sustainability metrics (e.g., GHGE reductions) into core quality and safety initiatives, supporting adaptive approaches and continuous improvement.</a:t>
            </a:r>
            <a:endParaRPr sz="1530"/>
          </a:p>
          <a:p>
            <a:pPr marL="457200" lvl="0" indent="-463550" algn="l" rtl="0">
              <a:lnSpc>
                <a:spcPct val="90000"/>
              </a:lnSpc>
              <a:spcBef>
                <a:spcPts val="1000"/>
              </a:spcBef>
              <a:spcAft>
                <a:spcPts val="0"/>
              </a:spcAft>
              <a:buSzPts val="1530"/>
              <a:buAutoNum type="arabicPeriod"/>
            </a:pPr>
            <a:r>
              <a:rPr lang="en-US" sz="1530"/>
              <a:t>Health systems should expand workforce capacity and readiness through support for training and credentialing related to resilience and sustainability. </a:t>
            </a:r>
            <a:endParaRPr sz="1530"/>
          </a:p>
          <a:p>
            <a:pPr marL="457200" lvl="0" indent="-463550" algn="l" rtl="0">
              <a:lnSpc>
                <a:spcPct val="90000"/>
              </a:lnSpc>
              <a:spcBef>
                <a:spcPts val="1000"/>
              </a:spcBef>
              <a:spcAft>
                <a:spcPts val="0"/>
              </a:spcAft>
              <a:buSzPts val="1530"/>
              <a:buAutoNum type="arabicPeriod"/>
            </a:pPr>
            <a:r>
              <a:rPr lang="en-US" sz="1530"/>
              <a:t>Pharmacy leaders should support innovation and research to identify and implement effective sustainability strategies and demonstrate pharmacist expertise in decarbonization and resilience. </a:t>
            </a:r>
            <a:endParaRPr sz="153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105"/>
          <p:cNvSpPr txBox="1">
            <a:spLocks noGrp="1"/>
          </p:cNvSpPr>
          <p:nvPr>
            <p:ph type="title"/>
          </p:nvPr>
        </p:nvSpPr>
        <p:spPr>
          <a:xfrm>
            <a:off x="1254367" y="2803910"/>
            <a:ext cx="9659817" cy="276957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6000"/>
              <a:buFont typeface="Arial"/>
              <a:buNone/>
            </a:pPr>
            <a:r>
              <a:rPr lang="en-US"/>
              <a:t>Theme 6: </a:t>
            </a:r>
            <a:br>
              <a:rPr lang="en-US"/>
            </a:br>
            <a:r>
              <a:rPr lang="en-US" sz="4800" i="1">
                <a:solidFill>
                  <a:schemeClr val="accent4"/>
                </a:solidFill>
                <a:effectLst>
                  <a:outerShdw blurRad="38100" dist="38100" dir="2700000" algn="tl">
                    <a:srgbClr val="000000">
                      <a:alpha val="43137"/>
                    </a:srgbClr>
                  </a:outerShdw>
                </a:effectLst>
              </a:rPr>
              <a:t>Transforming Safety</a:t>
            </a:r>
            <a:br>
              <a:rPr lang="en-US"/>
            </a:br>
            <a:endParaRPr/>
          </a:p>
        </p:txBody>
      </p:sp>
      <p:sp>
        <p:nvSpPr>
          <p:cNvPr id="811" name="Google Shape;811;p105"/>
          <p:cNvSpPr txBox="1">
            <a:spLocks noGrp="1"/>
          </p:cNvSpPr>
          <p:nvPr>
            <p:ph type="body" idx="1"/>
          </p:nvPr>
        </p:nvSpPr>
        <p:spPr>
          <a:xfrm>
            <a:off x="1254368" y="5573486"/>
            <a:ext cx="9659817" cy="86201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endParaRPr/>
          </a:p>
        </p:txBody>
      </p:sp>
    </p:spTree>
  </p:cSld>
  <p:clrMapOvr>
    <a:masterClrMapping/>
  </p:clrMapOvr>
</p:sld>
</file>

<file path=ppt/theme/theme1.xml><?xml version="1.0" encoding="utf-8"?>
<a:theme xmlns:a="http://schemas.openxmlformats.org/drawingml/2006/main" name="Office Theme">
  <a:themeElements>
    <a:clrScheme name="ASHP PPT">
      <a:dk1>
        <a:srgbClr val="44546A"/>
      </a:dk1>
      <a:lt1>
        <a:sysClr val="window" lastClr="FFFFFF"/>
      </a:lt1>
      <a:dk2>
        <a:srgbClr val="002852"/>
      </a:dk2>
      <a:lt2>
        <a:srgbClr val="C8E8F3"/>
      </a:lt2>
      <a:accent1>
        <a:srgbClr val="006EB7"/>
      </a:accent1>
      <a:accent2>
        <a:srgbClr val="5DC9E7"/>
      </a:accent2>
      <a:accent3>
        <a:srgbClr val="70AD47"/>
      </a:accent3>
      <a:accent4>
        <a:srgbClr val="F47932"/>
      </a:accent4>
      <a:accent5>
        <a:srgbClr val="FFC000"/>
      </a:accent5>
      <a:accent6>
        <a:srgbClr val="002852"/>
      </a:accent6>
      <a:hlink>
        <a:srgbClr val="006EB7"/>
      </a:hlink>
      <a:folHlink>
        <a:srgbClr val="5DC9E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571A0274-86A7-4883-970C-7C27669842DF}" vid="{B74938E8-E7F9-4A13-818C-465A442948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4B6C84BED7E74E96B907CC4D6F1C16" ma:contentTypeVersion="14" ma:contentTypeDescription="Create a new document." ma:contentTypeScope="" ma:versionID="354a08fa6894493b315954cf22245021">
  <xsd:schema xmlns:xsd="http://www.w3.org/2001/XMLSchema" xmlns:xs="http://www.w3.org/2001/XMLSchema" xmlns:p="http://schemas.microsoft.com/office/2006/metadata/properties" xmlns:ns2="4c71868c-5b47-47ee-901f-6016dbf4425e" xmlns:ns3="53866ec9-e5ff-472c-bf89-efb997a28d0f" targetNamespace="http://schemas.microsoft.com/office/2006/metadata/properties" ma:root="true" ma:fieldsID="9add034d87595effc4702b09f865e09b" ns2:_="" ns3:_="">
    <xsd:import namespace="4c71868c-5b47-47ee-901f-6016dbf4425e"/>
    <xsd:import namespace="53866ec9-e5ff-472c-bf89-efb997a28d0f"/>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lcf76f155ced4ddcb4097134ff3c332f" minOccurs="0"/>
                <xsd:element ref="ns3:TaxCatchAll" minOccurs="0"/>
                <xsd:element ref="ns2:MediaServiceSearchProperties" minOccurs="0"/>
                <xsd:element ref="ns2:MediaServiceDateTaken" minOccurs="0"/>
                <xsd:element ref="ns2:MediaLengthInSeconds" minOccurs="0"/>
                <xsd:element ref="ns2:MediaServiceLocation" minOccurs="0"/>
                <xsd:element ref="ns2:MediaServiceBillingMetadata"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71868c-5b47-47ee-901f-6016dbf442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2d68d1a-ea82-452c-bf2f-d734c326d180" ma:termSetId="09814cd3-568e-fe90-9814-8d621ff8fb84" ma:anchorId="fba54fb3-c3e1-fe81-a776-ca4b69148c4d" ma:open="true" ma:isKeyword="false">
      <xsd:complexType>
        <xsd:sequence>
          <xsd:element ref="pc:Terms" minOccurs="0" maxOccurs="1"/>
        </xsd:sequence>
      </xsd:complex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description="" ma:indexed="true" ma:internalName="MediaServiceLocation"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866ec9-e5ff-472c-bf89-efb997a28d0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a87009f-d70a-49e5-9196-96548fac6eba}" ma:internalName="TaxCatchAll" ma:showField="CatchAllData" ma:web="53866ec9-e5ff-472c-bf89-efb997a28d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c71868c-5b47-47ee-901f-6016dbf4425e">
      <Terms xmlns="http://schemas.microsoft.com/office/infopath/2007/PartnerControls"/>
    </lcf76f155ced4ddcb4097134ff3c332f>
    <TaxCatchAll xmlns="53866ec9-e5ff-472c-bf89-efb997a28d0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E7C34F-1ABF-44A0-A551-23EA7C3E3852}">
  <ds:schemaRefs>
    <ds:schemaRef ds:uri="4c71868c-5b47-47ee-901f-6016dbf4425e"/>
    <ds:schemaRef ds:uri="53866ec9-e5ff-472c-bf89-efb997a28d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FE2DB36-229F-4058-B8DE-C5721D5F29DC}">
  <ds:schemaRefs>
    <ds:schemaRef ds:uri="http://schemas.microsoft.com/office/infopath/2007/PartnerControls"/>
    <ds:schemaRef ds:uri="4c71868c-5b47-47ee-901f-6016dbf4425e"/>
    <ds:schemaRef ds:uri="http://schemas.microsoft.com/office/2006/metadata/properties"/>
    <ds:schemaRef ds:uri="http://schemas.microsoft.com/office/2006/documentManagement/types"/>
    <ds:schemaRef ds:uri="http://purl.org/dc/dcmitype/"/>
    <ds:schemaRef ds:uri="http://purl.org/dc/elements/1.1/"/>
    <ds:schemaRef ds:uri="http://purl.org/dc/terms/"/>
    <ds:schemaRef ds:uri="http://www.w3.org/XML/1998/namespace"/>
    <ds:schemaRef ds:uri="http://schemas.openxmlformats.org/package/2006/metadata/core-properties"/>
    <ds:schemaRef ds:uri="53866ec9-e5ff-472c-bf89-efb997a28d0f"/>
  </ds:schemaRefs>
</ds:datastoreItem>
</file>

<file path=customXml/itemProps3.xml><?xml version="1.0" encoding="utf-8"?>
<ds:datastoreItem xmlns:ds="http://schemas.openxmlformats.org/officeDocument/2006/customXml" ds:itemID="{BE137D0D-2122-4C44-8C11-DD061FEF3F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ASHP Master Template 2025</Template>
  <TotalTime>2</TotalTime>
  <Words>6023</Words>
  <Application>Microsoft Office PowerPoint</Application>
  <PresentationFormat>Widescreen</PresentationFormat>
  <Paragraphs>615</Paragraphs>
  <Slides>117</Slides>
  <Notes>112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117</vt:i4>
      </vt:variant>
    </vt:vector>
  </HeadingPairs>
  <TitlesOfParts>
    <vt:vector size="123" baseType="lpstr">
      <vt:lpstr>Aptos</vt:lpstr>
      <vt:lpstr>Arial</vt:lpstr>
      <vt:lpstr>Calibri</vt:lpstr>
      <vt:lpstr>Noto Sans Symbols</vt:lpstr>
      <vt:lpstr>Wingdings</vt:lpstr>
      <vt:lpstr>Office Theme</vt:lpstr>
      <vt:lpstr>PowerPoint Presentation</vt:lpstr>
      <vt:lpstr>Workshop Planning – 3.0 Hr Presentation</vt:lpstr>
      <vt:lpstr>Workshop Planning – 1.5 Hr Presentation</vt:lpstr>
      <vt:lpstr>Workshop Planning – 1.0 Hr Presentation</vt:lpstr>
      <vt:lpstr>Workshop Planning – Presentation Cadence</vt:lpstr>
      <vt:lpstr>ASHP Pharmacy Forecast Workshop:  Trends that Will Shape Your Future</vt:lpstr>
      <vt:lpstr>Special Acknowledgements</vt:lpstr>
      <vt:lpstr>Acknowledgements for Preparing Workshop Slides: SPPL Advisory Group on Leadership Development and Succession Planning</vt:lpstr>
      <vt:lpstr>Objectives</vt:lpstr>
      <vt:lpstr>Pharmacy Forecast</vt:lpstr>
      <vt:lpstr>Pharmacy Forecast: Overview</vt:lpstr>
      <vt:lpstr>PowerPoint Presentation</vt:lpstr>
      <vt:lpstr>Pharmacy Forecast: Representation</vt:lpstr>
      <vt:lpstr>2026 Forecast Themes</vt:lpstr>
      <vt:lpstr>Student Professional Development</vt:lpstr>
      <vt:lpstr>Theme 1:  Policy, Drug Costs, and the Financial Stability of Health Systems</vt:lpstr>
      <vt:lpstr>Strategic Challenges Identified </vt:lpstr>
      <vt:lpstr>Strategic Challenges Identified </vt:lpstr>
      <vt:lpstr>Theme 1: Forecast Question 1</vt:lpstr>
      <vt:lpstr>Forecast Response</vt:lpstr>
      <vt:lpstr>Theme 1: Forecast Question 2</vt:lpstr>
      <vt:lpstr>Policy Changes Reshaping Care Delivery </vt:lpstr>
      <vt:lpstr>Policy Changes Reshaping Care Delivery </vt:lpstr>
      <vt:lpstr>Policy Changes Reshaping Care Delivery </vt:lpstr>
      <vt:lpstr>Forecast Response</vt:lpstr>
      <vt:lpstr>Theme 1: Forecast Question 7</vt:lpstr>
      <vt:lpstr>Reevaluating or Internalizing PBM Functions</vt:lpstr>
      <vt:lpstr>Reevaluating or Internalizing PBM Functions</vt:lpstr>
      <vt:lpstr>Forecast Response</vt:lpstr>
      <vt:lpstr>Theme 1: Forecast Question 5</vt:lpstr>
      <vt:lpstr>Forecast Response</vt:lpstr>
      <vt:lpstr>Theme 1: Forecast Question 6</vt:lpstr>
      <vt:lpstr>Patient Access &amp; Affordable Care</vt:lpstr>
      <vt:lpstr>Patient Access &amp; Affordable Care</vt:lpstr>
      <vt:lpstr>Forecast Response</vt:lpstr>
      <vt:lpstr>Strategic Recommendations for Practice Leaders</vt:lpstr>
      <vt:lpstr>Theme 2:  Stabilizing the Pharmaceutical Supply Chain</vt:lpstr>
      <vt:lpstr>Pharmaceutical Supply Chains</vt:lpstr>
      <vt:lpstr>Data, Transparency, and Drug Manufacturing</vt:lpstr>
      <vt:lpstr>Theme 2: Forecast Question 6</vt:lpstr>
      <vt:lpstr>The Role of Government Agencies</vt:lpstr>
      <vt:lpstr>Forecast Response </vt:lpstr>
      <vt:lpstr>Theme 2: Forecast Question 3</vt:lpstr>
      <vt:lpstr>Disruptions</vt:lpstr>
      <vt:lpstr>Forecast Response </vt:lpstr>
      <vt:lpstr>Theme 2: Forecast Question 4</vt:lpstr>
      <vt:lpstr>Strengthening the Pharmacy Supply Chain</vt:lpstr>
      <vt:lpstr>Forecast Response </vt:lpstr>
      <vt:lpstr>Strategic Recommendations for Practice Leaders</vt:lpstr>
      <vt:lpstr>Theme 3:  Patients as Consumers of Healthcare</vt:lpstr>
      <vt:lpstr>Digital Health Technologies Empower Patients</vt:lpstr>
      <vt:lpstr>Theme 3: Forecast Question 1</vt:lpstr>
      <vt:lpstr>Enhanced Efficiency, Increased Patient Demands</vt:lpstr>
      <vt:lpstr>Forecast Response</vt:lpstr>
      <vt:lpstr>Theme 3: Forecast Question 3</vt:lpstr>
      <vt:lpstr>Attitudes Toward Artificial Intelligence</vt:lpstr>
      <vt:lpstr>Forecast Response</vt:lpstr>
      <vt:lpstr>Theme 3: Forecast Question 4</vt:lpstr>
      <vt:lpstr>Momentum for Healthcare Transformation</vt:lpstr>
      <vt:lpstr>Forecast Response</vt:lpstr>
      <vt:lpstr>Theme 3: Forecast Question 4</vt:lpstr>
      <vt:lpstr>Federal Actions Influencing Access to Care</vt:lpstr>
      <vt:lpstr>Forecast Response</vt:lpstr>
      <vt:lpstr>Patients as Consumers of Healthcare</vt:lpstr>
      <vt:lpstr>Strategic Recommendations for Practice Leaders</vt:lpstr>
      <vt:lpstr>Theme 4:  Realizing the Potential of Therapeutic Advances</vt:lpstr>
      <vt:lpstr>Introduction</vt:lpstr>
      <vt:lpstr>Theme 4: Forecast Question 1</vt:lpstr>
      <vt:lpstr>Theme 4: Forecast Question 2</vt:lpstr>
      <vt:lpstr>Obesity Management</vt:lpstr>
      <vt:lpstr>GLP-1 Therapy</vt:lpstr>
      <vt:lpstr>Forecast Response</vt:lpstr>
      <vt:lpstr>Forecast Response</vt:lpstr>
      <vt:lpstr>Theme 4: Forecast Question 3</vt:lpstr>
      <vt:lpstr>Radiopharmaceutical Expansion through Theranostics</vt:lpstr>
      <vt:lpstr>Forecast Response</vt:lpstr>
      <vt:lpstr>Theme 4: Forecast Question 4</vt:lpstr>
      <vt:lpstr>Potential Rapid Acceleration</vt:lpstr>
      <vt:lpstr>Forecast Response</vt:lpstr>
      <vt:lpstr>Theme 4: Forecast Question 6</vt:lpstr>
      <vt:lpstr>Vaccine Preventable Diseases</vt:lpstr>
      <vt:lpstr>Forecast Response</vt:lpstr>
      <vt:lpstr>Strategic Recommendations for Practice Leaders</vt:lpstr>
      <vt:lpstr>Theme 5:  Environmental Sustainability and Resilience – A Strategic Imperative for Pharmacy Leaders</vt:lpstr>
      <vt:lpstr>Environmental Sustainability and Resilience Overview</vt:lpstr>
      <vt:lpstr>Theme 5: Forecast Question 1</vt:lpstr>
      <vt:lpstr>Weather-Related Infrastructure Risks</vt:lpstr>
      <vt:lpstr>Forecast Response</vt:lpstr>
      <vt:lpstr>Theme 5: Forecast Question 2</vt:lpstr>
      <vt:lpstr>Forecast Response</vt:lpstr>
      <vt:lpstr>Theme 5: Forecast Question 3</vt:lpstr>
      <vt:lpstr>Forecast Response</vt:lpstr>
      <vt:lpstr>Weather-Related Infrastructure Risks</vt:lpstr>
      <vt:lpstr>Theme 5: Forecast Question 5</vt:lpstr>
      <vt:lpstr>Forecast Response</vt:lpstr>
      <vt:lpstr>Theme 5: Forecast Question 6</vt:lpstr>
      <vt:lpstr>Forecast Response</vt:lpstr>
      <vt:lpstr>Strategic Recommendations for Practice Leaders</vt:lpstr>
      <vt:lpstr>Theme 6:  Transforming Safety </vt:lpstr>
      <vt:lpstr>Evolving Approaches to Safety</vt:lpstr>
      <vt:lpstr>Theme 6: Forecast Question 1</vt:lpstr>
      <vt:lpstr>Evolving Approaches to Safety</vt:lpstr>
      <vt:lpstr>Forecast Response</vt:lpstr>
      <vt:lpstr>Evolving Approaches to Safety</vt:lpstr>
      <vt:lpstr>Theme 6: Forecast Question 6</vt:lpstr>
      <vt:lpstr>New Perspectives on Traditional Methods</vt:lpstr>
      <vt:lpstr>Forecast Response</vt:lpstr>
      <vt:lpstr>Theme 6: Forecast Question 7</vt:lpstr>
      <vt:lpstr>Passive vs. Active Med Safety Strategies</vt:lpstr>
      <vt:lpstr>Passive vs. Active Med Safety Strategies</vt:lpstr>
      <vt:lpstr>Forecast Response</vt:lpstr>
      <vt:lpstr>Strategic Recommendations for Practice Leaders</vt:lpstr>
      <vt:lpstr>Case Study Transition</vt:lpstr>
      <vt:lpstr>PowerPoint Presentation</vt:lpstr>
      <vt:lpstr>Large Group Wrap-Up</vt:lpstr>
      <vt:lpstr>Conclusion</vt:lpstr>
      <vt:lpstr>Group Q&amp;A</vt:lpstr>
    </vt:vector>
  </TitlesOfParts>
  <Company>ASHP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 ASHP Student Pharmacy Forecast Workshop</dc:title>
  <dc:creator>ashp</dc:creator>
  <cp:lastModifiedBy>Susan Parras</cp:lastModifiedBy>
  <cp:revision>3</cp:revision>
  <dcterms:created xsi:type="dcterms:W3CDTF">2026-02-13T17:32:21Z</dcterms:created>
  <dcterms:modified xsi:type="dcterms:W3CDTF">2026-02-13T21:41:30Z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0x010100864B6C84BED7E74E96B907CC4D6F1C16</vt:lpwstr>
  </property>
  <property fmtid="{D5CDD505-2E9C-101B-9397-08002B2CF9AE}" pid="3" name="MediaServiceImageTags">
    <vt:lpwstr/>
  </property>
</Properties>
</file>