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780" r:id="rId5"/>
  </p:sldMasterIdLst>
  <p:notesMasterIdLst>
    <p:notesMasterId r:id="rId42"/>
  </p:notesMasterIdLst>
  <p:handoutMasterIdLst>
    <p:handoutMasterId r:id="rId43"/>
  </p:handoutMasterIdLst>
  <p:sldIdLst>
    <p:sldId id="256" r:id="rId6"/>
    <p:sldId id="315" r:id="rId7"/>
    <p:sldId id="349" r:id="rId8"/>
    <p:sldId id="316" r:id="rId9"/>
    <p:sldId id="317" r:id="rId10"/>
    <p:sldId id="318" r:id="rId11"/>
    <p:sldId id="363" r:id="rId12"/>
    <p:sldId id="364" r:id="rId13"/>
    <p:sldId id="365" r:id="rId14"/>
    <p:sldId id="348" r:id="rId15"/>
    <p:sldId id="320" r:id="rId16"/>
    <p:sldId id="366" r:id="rId17"/>
    <p:sldId id="326" r:id="rId18"/>
    <p:sldId id="327" r:id="rId19"/>
    <p:sldId id="328" r:id="rId20"/>
    <p:sldId id="361" r:id="rId21"/>
    <p:sldId id="362" r:id="rId22"/>
    <p:sldId id="350" r:id="rId23"/>
    <p:sldId id="289" r:id="rId24"/>
    <p:sldId id="312" r:id="rId25"/>
    <p:sldId id="356" r:id="rId26"/>
    <p:sldId id="354" r:id="rId27"/>
    <p:sldId id="353" r:id="rId28"/>
    <p:sldId id="360" r:id="rId29"/>
    <p:sldId id="335" r:id="rId30"/>
    <p:sldId id="337" r:id="rId31"/>
    <p:sldId id="342" r:id="rId32"/>
    <p:sldId id="341" r:id="rId33"/>
    <p:sldId id="339" r:id="rId34"/>
    <p:sldId id="352" r:id="rId35"/>
    <p:sldId id="343" r:id="rId36"/>
    <p:sldId id="345" r:id="rId37"/>
    <p:sldId id="346" r:id="rId38"/>
    <p:sldId id="367" r:id="rId39"/>
    <p:sldId id="309" r:id="rId40"/>
    <p:sldId id="303" r:id="rId41"/>
  </p:sldIdLst>
  <p:sldSz cx="9144000" cy="6858000" type="screen4x3"/>
  <p:notesSz cx="7023100" cy="9309100"/>
  <p:defaultTextStyle>
    <a:defPPr>
      <a:defRPr lang="en-US"/>
    </a:defPPr>
    <a:lvl1pPr algn="r" rtl="0" eaLnBrk="0" fontAlgn="base" hangingPunct="0">
      <a:spcBef>
        <a:spcPct val="0"/>
      </a:spcBef>
      <a:spcAft>
        <a:spcPct val="0"/>
      </a:spcAft>
      <a:defRPr sz="2400" kern="1200">
        <a:solidFill>
          <a:schemeClr val="tx1"/>
        </a:solidFill>
        <a:latin typeface="Times" charset="0"/>
        <a:ea typeface="Geneva" charset="-128"/>
        <a:cs typeface="+mn-cs"/>
      </a:defRPr>
    </a:lvl1pPr>
    <a:lvl2pPr marL="457200" algn="r" rtl="0" eaLnBrk="0" fontAlgn="base" hangingPunct="0">
      <a:spcBef>
        <a:spcPct val="0"/>
      </a:spcBef>
      <a:spcAft>
        <a:spcPct val="0"/>
      </a:spcAft>
      <a:defRPr sz="2400" kern="1200">
        <a:solidFill>
          <a:schemeClr val="tx1"/>
        </a:solidFill>
        <a:latin typeface="Times" charset="0"/>
        <a:ea typeface="Geneva" charset="-128"/>
        <a:cs typeface="+mn-cs"/>
      </a:defRPr>
    </a:lvl2pPr>
    <a:lvl3pPr marL="914400" algn="r" rtl="0" eaLnBrk="0" fontAlgn="base" hangingPunct="0">
      <a:spcBef>
        <a:spcPct val="0"/>
      </a:spcBef>
      <a:spcAft>
        <a:spcPct val="0"/>
      </a:spcAft>
      <a:defRPr sz="2400" kern="1200">
        <a:solidFill>
          <a:schemeClr val="tx1"/>
        </a:solidFill>
        <a:latin typeface="Times" charset="0"/>
        <a:ea typeface="Geneva" charset="-128"/>
        <a:cs typeface="+mn-cs"/>
      </a:defRPr>
    </a:lvl3pPr>
    <a:lvl4pPr marL="1371600" algn="r" rtl="0" eaLnBrk="0" fontAlgn="base" hangingPunct="0">
      <a:spcBef>
        <a:spcPct val="0"/>
      </a:spcBef>
      <a:spcAft>
        <a:spcPct val="0"/>
      </a:spcAft>
      <a:defRPr sz="2400" kern="1200">
        <a:solidFill>
          <a:schemeClr val="tx1"/>
        </a:solidFill>
        <a:latin typeface="Times" charset="0"/>
        <a:ea typeface="Geneva" charset="-128"/>
        <a:cs typeface="+mn-cs"/>
      </a:defRPr>
    </a:lvl4pPr>
    <a:lvl5pPr marL="1828800" algn="r" rtl="0" eaLnBrk="0" fontAlgn="base" hangingPunct="0">
      <a:spcBef>
        <a:spcPct val="0"/>
      </a:spcBef>
      <a:spcAft>
        <a:spcPct val="0"/>
      </a:spcAft>
      <a:defRPr sz="2400" kern="1200">
        <a:solidFill>
          <a:schemeClr val="tx1"/>
        </a:solidFill>
        <a:latin typeface="Times" charset="0"/>
        <a:ea typeface="Geneva" charset="-128"/>
        <a:cs typeface="+mn-cs"/>
      </a:defRPr>
    </a:lvl5pPr>
    <a:lvl6pPr marL="2286000" algn="l" defTabSz="914400" rtl="0" eaLnBrk="1" latinLnBrk="0" hangingPunct="1">
      <a:defRPr sz="2400" kern="1200">
        <a:solidFill>
          <a:schemeClr val="tx1"/>
        </a:solidFill>
        <a:latin typeface="Times" charset="0"/>
        <a:ea typeface="Geneva" charset="-128"/>
        <a:cs typeface="+mn-cs"/>
      </a:defRPr>
    </a:lvl6pPr>
    <a:lvl7pPr marL="2743200" algn="l" defTabSz="914400" rtl="0" eaLnBrk="1" latinLnBrk="0" hangingPunct="1">
      <a:defRPr sz="2400" kern="1200">
        <a:solidFill>
          <a:schemeClr val="tx1"/>
        </a:solidFill>
        <a:latin typeface="Times" charset="0"/>
        <a:ea typeface="Geneva" charset="-128"/>
        <a:cs typeface="+mn-cs"/>
      </a:defRPr>
    </a:lvl7pPr>
    <a:lvl8pPr marL="3200400" algn="l" defTabSz="914400" rtl="0" eaLnBrk="1" latinLnBrk="0" hangingPunct="1">
      <a:defRPr sz="2400" kern="1200">
        <a:solidFill>
          <a:schemeClr val="tx1"/>
        </a:solidFill>
        <a:latin typeface="Times" charset="0"/>
        <a:ea typeface="Geneva" charset="-128"/>
        <a:cs typeface="+mn-cs"/>
      </a:defRPr>
    </a:lvl8pPr>
    <a:lvl9pPr marL="3657600" algn="l" defTabSz="914400" rtl="0" eaLnBrk="1" latinLnBrk="0" hangingPunct="1">
      <a:defRPr sz="2400" kern="1200">
        <a:solidFill>
          <a:schemeClr val="tx1"/>
        </a:solidFill>
        <a:latin typeface="Times" charset="0"/>
        <a:ea typeface="Geneva"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8B54"/>
    <a:srgbClr val="281A02"/>
    <a:srgbClr val="902B19"/>
    <a:srgbClr val="394B4B"/>
    <a:srgbClr val="546D6D"/>
    <a:srgbClr val="8C022A"/>
    <a:srgbClr val="192B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73" autoAdjust="0"/>
  </p:normalViewPr>
  <p:slideViewPr>
    <p:cSldViewPr snapToGrid="0">
      <p:cViewPr>
        <p:scale>
          <a:sx n="70" d="100"/>
          <a:sy n="70" d="100"/>
        </p:scale>
        <p:origin x="-828" y="-48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4" d="100"/>
          <a:sy n="84" d="100"/>
        </p:scale>
        <p:origin x="-3156"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5.5417875397154301E-2"/>
          <c:y val="2.7281746031746032E-2"/>
          <c:w val="0.93142422986600359"/>
          <c:h val="0.84574564898137727"/>
        </c:manualLayout>
      </c:layout>
      <c:bar3DChart>
        <c:barDir val="col"/>
        <c:grouping val="stacked"/>
        <c:varyColors val="0"/>
        <c:ser>
          <c:idx val="0"/>
          <c:order val="0"/>
          <c:tx>
            <c:strRef>
              <c:f>Sheet1!$B$1</c:f>
              <c:strCache>
                <c:ptCount val="1"/>
                <c:pt idx="0">
                  <c:v>Nuclear</c:v>
                </c:pt>
              </c:strCache>
            </c:strRef>
          </c:tx>
          <c:invertIfNegative val="0"/>
          <c:dLbls>
            <c:txPr>
              <a:bodyPr/>
              <a:lstStyle/>
              <a:p>
                <a:pPr>
                  <a:defRPr sz="900" baseline="0"/>
                </a:pPr>
                <a:endParaRPr lang="en-US"/>
              </a:p>
            </c:txPr>
            <c:showLegendKey val="0"/>
            <c:showVal val="1"/>
            <c:showCatName val="0"/>
            <c:showSerName val="0"/>
            <c:showPercent val="0"/>
            <c:showBubbleSize val="0"/>
            <c:showLeaderLines val="0"/>
          </c:dLbls>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Sheet1!$B$2:$B$13</c:f>
              <c:numCache>
                <c:formatCode>General</c:formatCode>
                <c:ptCount val="12"/>
                <c:pt idx="0">
                  <c:v>475</c:v>
                </c:pt>
                <c:pt idx="1">
                  <c:v>468</c:v>
                </c:pt>
                <c:pt idx="2">
                  <c:v>463</c:v>
                </c:pt>
                <c:pt idx="3">
                  <c:v>495</c:v>
                </c:pt>
                <c:pt idx="4">
                  <c:v>501</c:v>
                </c:pt>
                <c:pt idx="5">
                  <c:v>507</c:v>
                </c:pt>
                <c:pt idx="6">
                  <c:v>515</c:v>
                </c:pt>
                <c:pt idx="7">
                  <c:v>496</c:v>
                </c:pt>
                <c:pt idx="8">
                  <c:v>513</c:v>
                </c:pt>
                <c:pt idx="9">
                  <c:v>524</c:v>
                </c:pt>
                <c:pt idx="10">
                  <c:v>552</c:v>
                </c:pt>
                <c:pt idx="11">
                  <c:v>575</c:v>
                </c:pt>
              </c:numCache>
            </c:numRef>
          </c:val>
        </c:ser>
        <c:ser>
          <c:idx val="1"/>
          <c:order val="1"/>
          <c:tx>
            <c:strRef>
              <c:f>Sheet1!$C$1</c:f>
              <c:strCache>
                <c:ptCount val="1"/>
                <c:pt idx="0">
                  <c:v>Pharm</c:v>
                </c:pt>
              </c:strCache>
            </c:strRef>
          </c:tx>
          <c:invertIfNegative val="0"/>
          <c:dLbls>
            <c:txPr>
              <a:bodyPr/>
              <a:lstStyle/>
              <a:p>
                <a:pPr>
                  <a:defRPr sz="900" baseline="0"/>
                </a:pPr>
                <a:endParaRPr lang="en-US"/>
              </a:p>
            </c:txPr>
            <c:showLegendKey val="0"/>
            <c:showVal val="1"/>
            <c:showCatName val="0"/>
            <c:showSerName val="0"/>
            <c:showPercent val="0"/>
            <c:showBubbleSize val="0"/>
            <c:showLeaderLines val="0"/>
          </c:dLbls>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Sheet1!$C$2:$C$13</c:f>
              <c:numCache>
                <c:formatCode>General</c:formatCode>
                <c:ptCount val="12"/>
                <c:pt idx="0">
                  <c:v>2003</c:v>
                </c:pt>
                <c:pt idx="1">
                  <c:v>2228</c:v>
                </c:pt>
                <c:pt idx="2">
                  <c:v>2631</c:v>
                </c:pt>
                <c:pt idx="3">
                  <c:v>3191</c:v>
                </c:pt>
                <c:pt idx="4">
                  <c:v>3688</c:v>
                </c:pt>
                <c:pt idx="5">
                  <c:v>4523</c:v>
                </c:pt>
                <c:pt idx="6">
                  <c:v>5567</c:v>
                </c:pt>
                <c:pt idx="7">
                  <c:v>6657</c:v>
                </c:pt>
                <c:pt idx="8">
                  <c:v>7766</c:v>
                </c:pt>
                <c:pt idx="9">
                  <c:v>9945</c:v>
                </c:pt>
                <c:pt idx="10">
                  <c:v>11608</c:v>
                </c:pt>
                <c:pt idx="11">
                  <c:v>13961</c:v>
                </c:pt>
              </c:numCache>
            </c:numRef>
          </c:val>
        </c:ser>
        <c:ser>
          <c:idx val="2"/>
          <c:order val="2"/>
          <c:tx>
            <c:strRef>
              <c:f>Sheet1!$D$1</c:f>
              <c:strCache>
                <c:ptCount val="1"/>
                <c:pt idx="0">
                  <c:v>Nutrition Support</c:v>
                </c:pt>
              </c:strCache>
            </c:strRef>
          </c:tx>
          <c:invertIfNegative val="0"/>
          <c:dLbls>
            <c:txPr>
              <a:bodyPr/>
              <a:lstStyle/>
              <a:p>
                <a:pPr>
                  <a:defRPr sz="900" baseline="0"/>
                </a:pPr>
                <a:endParaRPr lang="en-US"/>
              </a:p>
            </c:txPr>
            <c:showLegendKey val="0"/>
            <c:showVal val="1"/>
            <c:showCatName val="0"/>
            <c:showSerName val="0"/>
            <c:showPercent val="0"/>
            <c:showBubbleSize val="0"/>
            <c:showLeaderLines val="0"/>
          </c:dLbls>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Sheet1!$D$2:$D$13</c:f>
              <c:numCache>
                <c:formatCode>General</c:formatCode>
                <c:ptCount val="12"/>
                <c:pt idx="0">
                  <c:v>391</c:v>
                </c:pt>
                <c:pt idx="1">
                  <c:v>360</c:v>
                </c:pt>
                <c:pt idx="2">
                  <c:v>339</c:v>
                </c:pt>
                <c:pt idx="3">
                  <c:v>348</c:v>
                </c:pt>
                <c:pt idx="4">
                  <c:v>358</c:v>
                </c:pt>
                <c:pt idx="5">
                  <c:v>382</c:v>
                </c:pt>
                <c:pt idx="6">
                  <c:v>410</c:v>
                </c:pt>
                <c:pt idx="7">
                  <c:v>423</c:v>
                </c:pt>
                <c:pt idx="8">
                  <c:v>457</c:v>
                </c:pt>
                <c:pt idx="9">
                  <c:v>482</c:v>
                </c:pt>
                <c:pt idx="10">
                  <c:v>523</c:v>
                </c:pt>
                <c:pt idx="11">
                  <c:v>569</c:v>
                </c:pt>
              </c:numCache>
            </c:numRef>
          </c:val>
        </c:ser>
        <c:ser>
          <c:idx val="3"/>
          <c:order val="3"/>
          <c:tx>
            <c:strRef>
              <c:f>Sheet1!$E$1</c:f>
              <c:strCache>
                <c:ptCount val="1"/>
                <c:pt idx="0">
                  <c:v>Psychiatric</c:v>
                </c:pt>
              </c:strCache>
            </c:strRef>
          </c:tx>
          <c:invertIfNegative val="0"/>
          <c:dLbls>
            <c:txPr>
              <a:bodyPr/>
              <a:lstStyle/>
              <a:p>
                <a:pPr>
                  <a:defRPr sz="900" baseline="0"/>
                </a:pPr>
                <a:endParaRPr lang="en-US"/>
              </a:p>
            </c:txPr>
            <c:showLegendKey val="0"/>
            <c:showVal val="1"/>
            <c:showCatName val="0"/>
            <c:showSerName val="0"/>
            <c:showPercent val="0"/>
            <c:showBubbleSize val="0"/>
            <c:showLeaderLines val="0"/>
          </c:dLbls>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Sheet1!$E$2:$E$13</c:f>
              <c:numCache>
                <c:formatCode>General</c:formatCode>
                <c:ptCount val="12"/>
                <c:pt idx="0">
                  <c:v>423</c:v>
                </c:pt>
                <c:pt idx="1">
                  <c:v>461</c:v>
                </c:pt>
                <c:pt idx="2">
                  <c:v>493</c:v>
                </c:pt>
                <c:pt idx="3">
                  <c:v>463</c:v>
                </c:pt>
                <c:pt idx="4">
                  <c:v>490</c:v>
                </c:pt>
                <c:pt idx="5">
                  <c:v>509</c:v>
                </c:pt>
                <c:pt idx="6">
                  <c:v>548</c:v>
                </c:pt>
                <c:pt idx="7">
                  <c:v>582</c:v>
                </c:pt>
                <c:pt idx="8">
                  <c:v>627</c:v>
                </c:pt>
                <c:pt idx="9">
                  <c:v>684</c:v>
                </c:pt>
                <c:pt idx="10">
                  <c:v>758</c:v>
                </c:pt>
                <c:pt idx="11">
                  <c:v>824</c:v>
                </c:pt>
              </c:numCache>
            </c:numRef>
          </c:val>
        </c:ser>
        <c:ser>
          <c:idx val="4"/>
          <c:order val="4"/>
          <c:tx>
            <c:strRef>
              <c:f>Sheet1!$F$1</c:f>
              <c:strCache>
                <c:ptCount val="1"/>
                <c:pt idx="0">
                  <c:v>Oncology</c:v>
                </c:pt>
              </c:strCache>
            </c:strRef>
          </c:tx>
          <c:invertIfNegative val="0"/>
          <c:dLbls>
            <c:txPr>
              <a:bodyPr/>
              <a:lstStyle/>
              <a:p>
                <a:pPr>
                  <a:defRPr sz="900" baseline="0"/>
                </a:pPr>
                <a:endParaRPr lang="en-US"/>
              </a:p>
            </c:txPr>
            <c:showLegendKey val="0"/>
            <c:showVal val="1"/>
            <c:showCatName val="0"/>
            <c:showSerName val="0"/>
            <c:showPercent val="0"/>
            <c:showBubbleSize val="0"/>
            <c:showLeaderLines val="0"/>
          </c:dLbls>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Sheet1!$F$2:$F$13</c:f>
              <c:numCache>
                <c:formatCode>General</c:formatCode>
                <c:ptCount val="12"/>
                <c:pt idx="0">
                  <c:v>344</c:v>
                </c:pt>
                <c:pt idx="1">
                  <c:v>409</c:v>
                </c:pt>
                <c:pt idx="2">
                  <c:v>473</c:v>
                </c:pt>
                <c:pt idx="3">
                  <c:v>557</c:v>
                </c:pt>
                <c:pt idx="4">
                  <c:v>655</c:v>
                </c:pt>
                <c:pt idx="5">
                  <c:v>757</c:v>
                </c:pt>
                <c:pt idx="6">
                  <c:v>860</c:v>
                </c:pt>
                <c:pt idx="7">
                  <c:v>956</c:v>
                </c:pt>
                <c:pt idx="8">
                  <c:v>1083</c:v>
                </c:pt>
                <c:pt idx="9">
                  <c:v>1247</c:v>
                </c:pt>
                <c:pt idx="10">
                  <c:v>1421</c:v>
                </c:pt>
                <c:pt idx="11">
                  <c:v>1648</c:v>
                </c:pt>
              </c:numCache>
            </c:numRef>
          </c:val>
        </c:ser>
        <c:ser>
          <c:idx val="5"/>
          <c:order val="5"/>
          <c:tx>
            <c:strRef>
              <c:f>Sheet1!$G$1</c:f>
              <c:strCache>
                <c:ptCount val="1"/>
                <c:pt idx="0">
                  <c:v>Amb Care</c:v>
                </c:pt>
              </c:strCache>
            </c:strRef>
          </c:tx>
          <c:invertIfNegative val="0"/>
          <c:dLbls>
            <c:txPr>
              <a:bodyPr/>
              <a:lstStyle/>
              <a:p>
                <a:pPr>
                  <a:defRPr sz="900" baseline="0"/>
                </a:pPr>
                <a:endParaRPr lang="en-US"/>
              </a:p>
            </c:txPr>
            <c:showLegendKey val="0"/>
            <c:showVal val="1"/>
            <c:showCatName val="0"/>
            <c:showSerName val="0"/>
            <c:showPercent val="0"/>
            <c:showBubbleSize val="0"/>
            <c:showLeaderLines val="0"/>
          </c:dLbls>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Sheet1!$G$2:$G$13</c:f>
              <c:numCache>
                <c:formatCode>General</c:formatCode>
                <c:ptCount val="12"/>
                <c:pt idx="9">
                  <c:v>518</c:v>
                </c:pt>
                <c:pt idx="10">
                  <c:v>1000</c:v>
                </c:pt>
                <c:pt idx="11">
                  <c:v>1539</c:v>
                </c:pt>
              </c:numCache>
            </c:numRef>
          </c:val>
        </c:ser>
        <c:dLbls>
          <c:showLegendKey val="0"/>
          <c:showVal val="0"/>
          <c:showCatName val="0"/>
          <c:showSerName val="0"/>
          <c:showPercent val="0"/>
          <c:showBubbleSize val="0"/>
        </c:dLbls>
        <c:gapWidth val="150"/>
        <c:shape val="box"/>
        <c:axId val="103039488"/>
        <c:axId val="94201536"/>
        <c:axId val="0"/>
      </c:bar3DChart>
      <c:catAx>
        <c:axId val="103039488"/>
        <c:scaling>
          <c:orientation val="minMax"/>
        </c:scaling>
        <c:delete val="0"/>
        <c:axPos val="b"/>
        <c:numFmt formatCode="General" sourceLinked="1"/>
        <c:majorTickMark val="out"/>
        <c:minorTickMark val="none"/>
        <c:tickLblPos val="nextTo"/>
        <c:txPr>
          <a:bodyPr/>
          <a:lstStyle/>
          <a:p>
            <a:pPr>
              <a:defRPr sz="1000" baseline="0"/>
            </a:pPr>
            <a:endParaRPr lang="en-US"/>
          </a:p>
        </c:txPr>
        <c:crossAx val="94201536"/>
        <c:crosses val="autoZero"/>
        <c:auto val="1"/>
        <c:lblAlgn val="ctr"/>
        <c:lblOffset val="100"/>
        <c:noMultiLvlLbl val="0"/>
      </c:catAx>
      <c:valAx>
        <c:axId val="94201536"/>
        <c:scaling>
          <c:orientation val="minMax"/>
        </c:scaling>
        <c:delete val="0"/>
        <c:axPos val="l"/>
        <c:majorGridlines/>
        <c:numFmt formatCode="General" sourceLinked="1"/>
        <c:majorTickMark val="out"/>
        <c:minorTickMark val="none"/>
        <c:tickLblPos val="nextTo"/>
        <c:txPr>
          <a:bodyPr/>
          <a:lstStyle/>
          <a:p>
            <a:pPr>
              <a:defRPr sz="1000" baseline="0"/>
            </a:pPr>
            <a:endParaRPr lang="en-US"/>
          </a:p>
        </c:txPr>
        <c:crossAx val="103039488"/>
        <c:crosses val="autoZero"/>
        <c:crossBetween val="between"/>
      </c:valAx>
    </c:plotArea>
    <c:legend>
      <c:legendPos val="b"/>
      <c:overlay val="0"/>
      <c:txPr>
        <a:bodyPr/>
        <a:lstStyle/>
        <a:p>
          <a:pPr>
            <a:defRPr sz="13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131" cy="465455"/>
          </a:xfrm>
          <a:prstGeom prst="rect">
            <a:avLst/>
          </a:prstGeom>
        </p:spPr>
        <p:txBody>
          <a:bodyPr vert="horz" lIns="92446" tIns="46223" rIns="92446" bIns="46223" rtlCol="0"/>
          <a:lstStyle>
            <a:lvl1pPr algn="l">
              <a:defRPr sz="1200"/>
            </a:lvl1pPr>
          </a:lstStyle>
          <a:p>
            <a:pPr>
              <a:defRPr/>
            </a:pPr>
            <a:endParaRPr lang="en-US" dirty="0"/>
          </a:p>
        </p:txBody>
      </p:sp>
      <p:sp>
        <p:nvSpPr>
          <p:cNvPr id="3" name="Date Placeholder 2"/>
          <p:cNvSpPr>
            <a:spLocks noGrp="1"/>
          </p:cNvSpPr>
          <p:nvPr>
            <p:ph type="dt" sz="quarter" idx="1"/>
          </p:nvPr>
        </p:nvSpPr>
        <p:spPr>
          <a:xfrm>
            <a:off x="3978377" y="0"/>
            <a:ext cx="3043131" cy="465455"/>
          </a:xfrm>
          <a:prstGeom prst="rect">
            <a:avLst/>
          </a:prstGeom>
        </p:spPr>
        <p:txBody>
          <a:bodyPr vert="horz" lIns="92446" tIns="46223" rIns="92446" bIns="46223" rtlCol="0"/>
          <a:lstStyle>
            <a:lvl1pPr algn="r">
              <a:defRPr sz="1200"/>
            </a:lvl1pPr>
          </a:lstStyle>
          <a:p>
            <a:pPr>
              <a:defRPr/>
            </a:pPr>
            <a:fld id="{056CB591-C3F3-442A-9566-A744A462C6BE}" type="datetimeFigureOut">
              <a:rPr lang="en-US"/>
              <a:pPr>
                <a:defRPr/>
              </a:pPr>
              <a:t>7/29/2014</a:t>
            </a:fld>
            <a:endParaRPr lang="en-US" dirty="0"/>
          </a:p>
        </p:txBody>
      </p:sp>
      <p:sp>
        <p:nvSpPr>
          <p:cNvPr id="4" name="Footer Placeholder 3"/>
          <p:cNvSpPr>
            <a:spLocks noGrp="1"/>
          </p:cNvSpPr>
          <p:nvPr>
            <p:ph type="ftr" sz="quarter" idx="2"/>
          </p:nvPr>
        </p:nvSpPr>
        <p:spPr>
          <a:xfrm>
            <a:off x="1" y="8842052"/>
            <a:ext cx="3043131" cy="465455"/>
          </a:xfrm>
          <a:prstGeom prst="rect">
            <a:avLst/>
          </a:prstGeom>
        </p:spPr>
        <p:txBody>
          <a:bodyPr vert="horz" lIns="92446" tIns="46223" rIns="92446" bIns="46223"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8377" y="8842052"/>
            <a:ext cx="3043131" cy="465455"/>
          </a:xfrm>
          <a:prstGeom prst="rect">
            <a:avLst/>
          </a:prstGeom>
        </p:spPr>
        <p:txBody>
          <a:bodyPr vert="horz" lIns="92446" tIns="46223" rIns="92446" bIns="46223" rtlCol="0" anchor="b"/>
          <a:lstStyle>
            <a:lvl1pPr algn="r">
              <a:defRPr sz="1200"/>
            </a:lvl1pPr>
          </a:lstStyle>
          <a:p>
            <a:pPr>
              <a:defRPr/>
            </a:pPr>
            <a:fld id="{C5A96CE1-167B-4F97-B3FF-CF298032F46E}" type="slidenum">
              <a:rPr lang="en-US"/>
              <a:pPr>
                <a:defRPr/>
              </a:pPr>
              <a:t>‹#›</a:t>
            </a:fld>
            <a:endParaRPr lang="en-US" dirty="0"/>
          </a:p>
        </p:txBody>
      </p:sp>
    </p:spTree>
    <p:extLst>
      <p:ext uri="{BB962C8B-B14F-4D97-AF65-F5344CB8AC3E}">
        <p14:creationId xmlns:p14="http://schemas.microsoft.com/office/powerpoint/2010/main" val="857583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0"/>
            <a:ext cx="3043131" cy="465455"/>
          </a:xfrm>
          <a:prstGeom prst="rect">
            <a:avLst/>
          </a:prstGeom>
          <a:noFill/>
          <a:ln w="9525">
            <a:noFill/>
            <a:miter lim="800000"/>
            <a:headEnd/>
            <a:tailEnd/>
          </a:ln>
          <a:effectLst/>
        </p:spPr>
        <p:txBody>
          <a:bodyPr vert="horz" wrap="square" lIns="93981" tIns="46990" rIns="93981" bIns="46990" numCol="1" anchor="t" anchorCtr="0" compatLnSpc="1">
            <a:prstTxWarp prst="textNoShape">
              <a:avLst/>
            </a:prstTxWarp>
          </a:bodyPr>
          <a:lstStyle>
            <a:lvl1pPr algn="l" defTabSz="940508">
              <a:defRPr sz="1200"/>
            </a:lvl1pPr>
          </a:lstStyle>
          <a:p>
            <a:pPr>
              <a:defRPr/>
            </a:pPr>
            <a:endParaRPr lang="en-US" dirty="0"/>
          </a:p>
        </p:txBody>
      </p:sp>
      <p:sp>
        <p:nvSpPr>
          <p:cNvPr id="13315" name="Rectangle 3"/>
          <p:cNvSpPr>
            <a:spLocks noGrp="1" noChangeArrowheads="1"/>
          </p:cNvSpPr>
          <p:nvPr>
            <p:ph type="dt" idx="1"/>
          </p:nvPr>
        </p:nvSpPr>
        <p:spPr bwMode="auto">
          <a:xfrm>
            <a:off x="3979970" y="0"/>
            <a:ext cx="3043131" cy="465455"/>
          </a:xfrm>
          <a:prstGeom prst="rect">
            <a:avLst/>
          </a:prstGeom>
          <a:noFill/>
          <a:ln w="9525">
            <a:noFill/>
            <a:miter lim="800000"/>
            <a:headEnd/>
            <a:tailEnd/>
          </a:ln>
          <a:effectLst/>
        </p:spPr>
        <p:txBody>
          <a:bodyPr vert="horz" wrap="square" lIns="93981" tIns="46990" rIns="93981" bIns="46990" numCol="1" anchor="t" anchorCtr="0" compatLnSpc="1">
            <a:prstTxWarp prst="textNoShape">
              <a:avLst/>
            </a:prstTxWarp>
          </a:bodyPr>
          <a:lstStyle>
            <a:lvl1pPr defTabSz="940508">
              <a:defRPr sz="1200"/>
            </a:lvl1pPr>
          </a:lstStyle>
          <a:p>
            <a:pPr>
              <a:defRPr/>
            </a:pPr>
            <a:endParaRPr lang="en-US" dirty="0"/>
          </a:p>
        </p:txBody>
      </p:sp>
      <p:sp>
        <p:nvSpPr>
          <p:cNvPr id="21508"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36839" y="4421823"/>
            <a:ext cx="5149423" cy="4189095"/>
          </a:xfrm>
          <a:prstGeom prst="rect">
            <a:avLst/>
          </a:prstGeom>
          <a:noFill/>
          <a:ln w="9525">
            <a:noFill/>
            <a:miter lim="800000"/>
            <a:headEnd/>
            <a:tailEnd/>
          </a:ln>
          <a:effectLst/>
        </p:spPr>
        <p:txBody>
          <a:bodyPr vert="horz" wrap="square" lIns="93981" tIns="46990" rIns="93981" bIns="4699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1" y="8843645"/>
            <a:ext cx="3043131" cy="465455"/>
          </a:xfrm>
          <a:prstGeom prst="rect">
            <a:avLst/>
          </a:prstGeom>
          <a:noFill/>
          <a:ln w="9525">
            <a:noFill/>
            <a:miter lim="800000"/>
            <a:headEnd/>
            <a:tailEnd/>
          </a:ln>
          <a:effectLst/>
        </p:spPr>
        <p:txBody>
          <a:bodyPr vert="horz" wrap="square" lIns="93981" tIns="46990" rIns="93981" bIns="46990" numCol="1" anchor="b" anchorCtr="0" compatLnSpc="1">
            <a:prstTxWarp prst="textNoShape">
              <a:avLst/>
            </a:prstTxWarp>
          </a:bodyPr>
          <a:lstStyle>
            <a:lvl1pPr algn="l" defTabSz="940508">
              <a:defRPr sz="1200"/>
            </a:lvl1pPr>
          </a:lstStyle>
          <a:p>
            <a:pPr>
              <a:defRPr/>
            </a:pPr>
            <a:endParaRPr lang="en-US" dirty="0"/>
          </a:p>
        </p:txBody>
      </p:sp>
      <p:sp>
        <p:nvSpPr>
          <p:cNvPr id="13319" name="Rectangle 7"/>
          <p:cNvSpPr>
            <a:spLocks noGrp="1" noChangeArrowheads="1"/>
          </p:cNvSpPr>
          <p:nvPr>
            <p:ph type="sldNum" sz="quarter" idx="5"/>
          </p:nvPr>
        </p:nvSpPr>
        <p:spPr bwMode="auto">
          <a:xfrm>
            <a:off x="3979970" y="8843645"/>
            <a:ext cx="3043131" cy="465455"/>
          </a:xfrm>
          <a:prstGeom prst="rect">
            <a:avLst/>
          </a:prstGeom>
          <a:noFill/>
          <a:ln w="9525">
            <a:noFill/>
            <a:miter lim="800000"/>
            <a:headEnd/>
            <a:tailEnd/>
          </a:ln>
          <a:effectLst/>
        </p:spPr>
        <p:txBody>
          <a:bodyPr vert="horz" wrap="square" lIns="93981" tIns="46990" rIns="93981" bIns="46990" numCol="1" anchor="b" anchorCtr="0" compatLnSpc="1">
            <a:prstTxWarp prst="textNoShape">
              <a:avLst/>
            </a:prstTxWarp>
          </a:bodyPr>
          <a:lstStyle>
            <a:lvl1pPr defTabSz="940508">
              <a:defRPr sz="1200"/>
            </a:lvl1pPr>
          </a:lstStyle>
          <a:p>
            <a:pPr>
              <a:defRPr/>
            </a:pPr>
            <a:fld id="{E341D4BE-57AD-4AC5-B421-821F654EFD87}" type="slidenum">
              <a:rPr lang="en-US"/>
              <a:pPr>
                <a:defRPr/>
              </a:pPr>
              <a:t>‹#›</a:t>
            </a:fld>
            <a:endParaRPr lang="en-US" dirty="0"/>
          </a:p>
        </p:txBody>
      </p:sp>
    </p:spTree>
    <p:extLst>
      <p:ext uri="{BB962C8B-B14F-4D97-AF65-F5344CB8AC3E}">
        <p14:creationId xmlns:p14="http://schemas.microsoft.com/office/powerpoint/2010/main" val="1148140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Geneva" charset="-128"/>
        <a:cs typeface="Geneva" charset="-128"/>
      </a:defRPr>
    </a:lvl1pPr>
    <a:lvl2pPr marL="457200" algn="l" rtl="0" eaLnBrk="0" fontAlgn="base" hangingPunct="0">
      <a:spcBef>
        <a:spcPct val="30000"/>
      </a:spcBef>
      <a:spcAft>
        <a:spcPct val="0"/>
      </a:spcAft>
      <a:defRPr sz="1200" kern="1200">
        <a:solidFill>
          <a:schemeClr val="tx1"/>
        </a:solidFill>
        <a:latin typeface="Times" charset="0"/>
        <a:ea typeface="Geneva"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Geneva"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Geneva"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Geneva"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47FB43C7-D88A-4B33-8EF5-2EE887C5E238}" type="slidenum">
              <a:rPr lang="en-US" smtClean="0"/>
              <a:pPr/>
              <a:t>1</a:t>
            </a:fld>
            <a:endParaRPr lang="en-US"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29558DF8-3F6C-4CDE-885F-608668BFF025}" type="slidenum">
              <a:rPr lang="en-US" smtClean="0"/>
              <a:pPr/>
              <a:t>19</a:t>
            </a:fld>
            <a:endParaRPr 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867476" y="4365300"/>
            <a:ext cx="5149423" cy="4189095"/>
          </a:xfrm>
          <a:noFill/>
          <a:ln/>
        </p:spPr>
        <p:txBody>
          <a:bodyPr/>
          <a:lstStyle/>
          <a:p>
            <a:pPr eaLnBrk="1" hangingPunct="1"/>
            <a:endParaRPr lang="en-US" dirty="0" smtClean="0"/>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46" tIns="46223" rIns="92446" bIns="46223" numCol="1" anchor="t" anchorCtr="0" compatLnSpc="1">
            <a:prstTxWarp prst="textNoShape">
              <a:avLst/>
            </a:prstTxWarp>
          </a:bodyPr>
          <a:lstStyle/>
          <a:p>
            <a:pPr eaLnBrk="1" hangingPunct="1">
              <a:spcBef>
                <a:spcPct val="0"/>
              </a:spcBef>
            </a:pPr>
            <a:endParaRPr lang="en-US" dirty="0" smtClean="0"/>
          </a:p>
        </p:txBody>
      </p:sp>
      <p:sp>
        <p:nvSpPr>
          <p:cNvPr id="44036" name="Slide Number Placeholder 3"/>
          <p:cNvSpPr>
            <a:spLocks noGrp="1"/>
          </p:cNvSpPr>
          <p:nvPr>
            <p:ph type="sldNum" sz="quarter" idx="5"/>
          </p:nvPr>
        </p:nvSpPr>
        <p:spPr bwMode="auto">
          <a:ln>
            <a:miter lim="800000"/>
            <a:headEnd/>
            <a:tailEnd/>
          </a:ln>
        </p:spPr>
        <p:txBody>
          <a:bodyPr wrap="square" lIns="92446" tIns="46223" rIns="92446" bIns="46223" numCol="1" anchorCtr="0" compatLnSpc="1">
            <a:prstTxWarp prst="textNoShape">
              <a:avLst/>
            </a:prstTxWarp>
          </a:bodyPr>
          <a:lstStyle/>
          <a:p>
            <a:pPr fontAlgn="base">
              <a:spcBef>
                <a:spcPct val="0"/>
              </a:spcBef>
              <a:spcAft>
                <a:spcPct val="0"/>
              </a:spcAft>
              <a:defRPr/>
            </a:pPr>
            <a:fld id="{6E81BA31-2783-4F8D-BA88-82BF09CCA511}" type="slidenum">
              <a:rPr lang="en-US" smtClean="0"/>
              <a:pPr fontAlgn="base">
                <a:spcBef>
                  <a:spcPct val="0"/>
                </a:spcBef>
                <a:spcAft>
                  <a:spcPct val="0"/>
                </a:spcAft>
                <a:defRPr/>
              </a:pPr>
              <a:t>20</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endParaRPr lang="en-US" dirty="0" smtClean="0"/>
          </a:p>
        </p:txBody>
      </p:sp>
      <p:sp>
        <p:nvSpPr>
          <p:cNvPr id="35844" name="Slide Number Placeholder 3"/>
          <p:cNvSpPr>
            <a:spLocks noGrp="1"/>
          </p:cNvSpPr>
          <p:nvPr>
            <p:ph type="sldNum" sz="quarter" idx="5"/>
          </p:nvPr>
        </p:nvSpPr>
        <p:spPr>
          <a:noFill/>
        </p:spPr>
        <p:txBody>
          <a:bodyPr/>
          <a:lstStyle/>
          <a:p>
            <a:fld id="{9017239E-05FA-4B33-8F24-AD1646BAA37E}" type="slidenum">
              <a:rPr lang="en-US" smtClean="0"/>
              <a:pPr/>
              <a:t>25</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dirty="0" smtClean="0"/>
          </a:p>
        </p:txBody>
      </p:sp>
      <p:sp>
        <p:nvSpPr>
          <p:cNvPr id="37892" name="Slide Number Placeholder 3"/>
          <p:cNvSpPr>
            <a:spLocks noGrp="1"/>
          </p:cNvSpPr>
          <p:nvPr>
            <p:ph type="sldNum" sz="quarter" idx="5"/>
          </p:nvPr>
        </p:nvSpPr>
        <p:spPr>
          <a:noFill/>
        </p:spPr>
        <p:txBody>
          <a:bodyPr/>
          <a:lstStyle/>
          <a:p>
            <a:fld id="{328304A3-7AD5-4C2E-B793-6F5C7F62DE83}" type="slidenum">
              <a:rPr lang="en-US" smtClean="0"/>
              <a:pPr/>
              <a:t>35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41D4BE-57AD-4AC5-B421-821F654EFD87}" type="slidenum">
              <a:rPr lang="en-US" smtClean="0"/>
              <a:pPr>
                <a:defRPr/>
              </a:pPr>
              <a:t>36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BPS pg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377296" y="1989667"/>
            <a:ext cx="8555037" cy="770466"/>
          </a:xfrm>
        </p:spPr>
        <p:txBody>
          <a:bodyPr/>
          <a:lstStyle>
            <a:lvl1pPr>
              <a:lnSpc>
                <a:spcPct val="90000"/>
              </a:lnSpc>
              <a:defRPr>
                <a:solidFill>
                  <a:srgbClr val="1D8B54"/>
                </a:solidFill>
              </a:defRPr>
            </a:lvl1pPr>
          </a:lstStyle>
          <a:p>
            <a:r>
              <a:rPr lang="en-US" dirty="0"/>
              <a:t>Click to edit Master title style</a:t>
            </a:r>
          </a:p>
        </p:txBody>
      </p:sp>
      <p:sp>
        <p:nvSpPr>
          <p:cNvPr id="3075" name="Rectangle 3"/>
          <p:cNvSpPr>
            <a:spLocks noGrp="1" noChangeArrowheads="1"/>
          </p:cNvSpPr>
          <p:nvPr>
            <p:ph type="subTitle" idx="1"/>
          </p:nvPr>
        </p:nvSpPr>
        <p:spPr>
          <a:xfrm>
            <a:off x="372533" y="2954868"/>
            <a:ext cx="8568267" cy="2616200"/>
          </a:xfrm>
        </p:spPr>
        <p:txBody>
          <a:bodyPr/>
          <a:lstStyle>
            <a:lvl1pPr marL="0" indent="0" algn="ctr">
              <a:lnSpc>
                <a:spcPct val="90000"/>
              </a:lnSpc>
              <a:buFont typeface="Times" charset="0"/>
              <a:buNone/>
              <a:defRPr sz="2800" b="1">
                <a:solidFill>
                  <a:schemeClr val="tx1"/>
                </a:solidFill>
              </a:defRPr>
            </a:lvl1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3863" y="204788"/>
            <a:ext cx="2098675" cy="62214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4663" y="204788"/>
            <a:ext cx="6146800" cy="6221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BPS pg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377296" y="1989667"/>
            <a:ext cx="8555037" cy="770466"/>
          </a:xfrm>
        </p:spPr>
        <p:txBody>
          <a:bodyPr/>
          <a:lstStyle>
            <a:lvl1pPr>
              <a:lnSpc>
                <a:spcPct val="90000"/>
              </a:lnSpc>
              <a:defRPr>
                <a:solidFill>
                  <a:srgbClr val="1D8B54"/>
                </a:solidFill>
              </a:defRPr>
            </a:lvl1pPr>
          </a:lstStyle>
          <a:p>
            <a:r>
              <a:rPr lang="en-US" dirty="0"/>
              <a:t>Click to edit Master title style</a:t>
            </a:r>
          </a:p>
        </p:txBody>
      </p:sp>
      <p:sp>
        <p:nvSpPr>
          <p:cNvPr id="3075" name="Rectangle 3"/>
          <p:cNvSpPr>
            <a:spLocks noGrp="1" noChangeArrowheads="1"/>
          </p:cNvSpPr>
          <p:nvPr>
            <p:ph type="subTitle" idx="1"/>
          </p:nvPr>
        </p:nvSpPr>
        <p:spPr>
          <a:xfrm>
            <a:off x="372533" y="2954868"/>
            <a:ext cx="8568267" cy="2616200"/>
          </a:xfrm>
        </p:spPr>
        <p:txBody>
          <a:bodyPr/>
          <a:lstStyle>
            <a:lvl1pPr marL="0" indent="0" algn="ctr">
              <a:lnSpc>
                <a:spcPct val="90000"/>
              </a:lnSpc>
              <a:buFont typeface="Times" charset="0"/>
              <a:buNone/>
              <a:defRPr sz="2800" b="1">
                <a:solidFill>
                  <a:schemeClr val="tx1"/>
                </a:solidFill>
              </a:defRPr>
            </a:lvl1pPr>
          </a:lstStyle>
          <a:p>
            <a:r>
              <a:rPr lang="en-US" dirty="0"/>
              <a:t>Click to edit Master subtitle style</a:t>
            </a:r>
          </a:p>
        </p:txBody>
      </p:sp>
    </p:spTree>
    <p:extLst>
      <p:ext uri="{BB962C8B-B14F-4D97-AF65-F5344CB8AC3E}">
        <p14:creationId xmlns:p14="http://schemas.microsoft.com/office/powerpoint/2010/main" val="3109277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7511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66145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4663" y="1600200"/>
            <a:ext cx="4035425"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2488" y="1600200"/>
            <a:ext cx="403701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8341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5231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94273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319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1802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66798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8054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3863" y="204788"/>
            <a:ext cx="2098675" cy="62214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4663" y="204788"/>
            <a:ext cx="6146800" cy="6221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4942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4663" y="1600200"/>
            <a:ext cx="4035425"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2488" y="1600200"/>
            <a:ext cx="403701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4" descr="BPS pg2.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660400" y="611188"/>
            <a:ext cx="8331200" cy="893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677863" y="1574800"/>
            <a:ext cx="8313737"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rtl="0" eaLnBrk="0" fontAlgn="base" hangingPunct="0">
        <a:spcBef>
          <a:spcPct val="0"/>
        </a:spcBef>
        <a:spcAft>
          <a:spcPct val="0"/>
        </a:spcAft>
        <a:defRPr sz="3600" b="1">
          <a:solidFill>
            <a:srgbClr val="1D8B54"/>
          </a:solidFill>
          <a:latin typeface="+mj-lt"/>
          <a:ea typeface="Geneva" charset="-128"/>
          <a:cs typeface="Geneva" charset="-128"/>
        </a:defRPr>
      </a:lvl1pPr>
      <a:lvl2pPr algn="l" rtl="0" eaLnBrk="0" fontAlgn="base" hangingPunct="0">
        <a:spcBef>
          <a:spcPct val="0"/>
        </a:spcBef>
        <a:spcAft>
          <a:spcPct val="0"/>
        </a:spcAft>
        <a:defRPr sz="3600" b="1">
          <a:solidFill>
            <a:srgbClr val="1D8B54"/>
          </a:solidFill>
          <a:latin typeface="Arial" charset="0"/>
          <a:ea typeface="Geneva" charset="-128"/>
          <a:cs typeface="Geneva" charset="-128"/>
        </a:defRPr>
      </a:lvl2pPr>
      <a:lvl3pPr algn="l" rtl="0" eaLnBrk="0" fontAlgn="base" hangingPunct="0">
        <a:spcBef>
          <a:spcPct val="0"/>
        </a:spcBef>
        <a:spcAft>
          <a:spcPct val="0"/>
        </a:spcAft>
        <a:defRPr sz="3600" b="1">
          <a:solidFill>
            <a:srgbClr val="1D8B54"/>
          </a:solidFill>
          <a:latin typeface="Arial" charset="0"/>
          <a:ea typeface="Geneva" charset="-128"/>
          <a:cs typeface="Geneva" charset="-128"/>
        </a:defRPr>
      </a:lvl3pPr>
      <a:lvl4pPr algn="l" rtl="0" eaLnBrk="0" fontAlgn="base" hangingPunct="0">
        <a:spcBef>
          <a:spcPct val="0"/>
        </a:spcBef>
        <a:spcAft>
          <a:spcPct val="0"/>
        </a:spcAft>
        <a:defRPr sz="3600" b="1">
          <a:solidFill>
            <a:srgbClr val="1D8B54"/>
          </a:solidFill>
          <a:latin typeface="Arial" charset="0"/>
          <a:ea typeface="Geneva" charset="-128"/>
          <a:cs typeface="Geneva" charset="-128"/>
        </a:defRPr>
      </a:lvl4pPr>
      <a:lvl5pPr algn="l" rtl="0" eaLnBrk="0" fontAlgn="base" hangingPunct="0">
        <a:spcBef>
          <a:spcPct val="0"/>
        </a:spcBef>
        <a:spcAft>
          <a:spcPct val="0"/>
        </a:spcAft>
        <a:defRPr sz="3600" b="1">
          <a:solidFill>
            <a:srgbClr val="1D8B54"/>
          </a:solidFill>
          <a:latin typeface="Arial" charset="0"/>
          <a:ea typeface="Geneva" charset="-128"/>
          <a:cs typeface="Geneva" charset="-128"/>
        </a:defRPr>
      </a:lvl5pPr>
      <a:lvl6pPr marL="457200" algn="l" rtl="0" fontAlgn="base">
        <a:spcBef>
          <a:spcPct val="0"/>
        </a:spcBef>
        <a:spcAft>
          <a:spcPct val="0"/>
        </a:spcAft>
        <a:defRPr sz="3600" b="1">
          <a:solidFill>
            <a:srgbClr val="192B77"/>
          </a:solidFill>
          <a:latin typeface="Arial" charset="0"/>
        </a:defRPr>
      </a:lvl6pPr>
      <a:lvl7pPr marL="914400" algn="l" rtl="0" fontAlgn="base">
        <a:spcBef>
          <a:spcPct val="0"/>
        </a:spcBef>
        <a:spcAft>
          <a:spcPct val="0"/>
        </a:spcAft>
        <a:defRPr sz="3600" b="1">
          <a:solidFill>
            <a:srgbClr val="192B77"/>
          </a:solidFill>
          <a:latin typeface="Arial" charset="0"/>
        </a:defRPr>
      </a:lvl7pPr>
      <a:lvl8pPr marL="1371600" algn="l" rtl="0" fontAlgn="base">
        <a:spcBef>
          <a:spcPct val="0"/>
        </a:spcBef>
        <a:spcAft>
          <a:spcPct val="0"/>
        </a:spcAft>
        <a:defRPr sz="3600" b="1">
          <a:solidFill>
            <a:srgbClr val="192B77"/>
          </a:solidFill>
          <a:latin typeface="Arial" charset="0"/>
        </a:defRPr>
      </a:lvl8pPr>
      <a:lvl9pPr marL="1828800" algn="l" rtl="0" fontAlgn="base">
        <a:spcBef>
          <a:spcPct val="0"/>
        </a:spcBef>
        <a:spcAft>
          <a:spcPct val="0"/>
        </a:spcAft>
        <a:defRPr sz="3600" b="1">
          <a:solidFill>
            <a:srgbClr val="192B77"/>
          </a:solidFill>
          <a:latin typeface="Arial" charset="0"/>
        </a:defRPr>
      </a:lvl9pPr>
    </p:titleStyle>
    <p:bodyStyle>
      <a:lvl1pPr marL="292100" indent="-292100" algn="l" rtl="0" eaLnBrk="0" fontAlgn="base" hangingPunct="0">
        <a:spcBef>
          <a:spcPct val="20000"/>
        </a:spcBef>
        <a:spcAft>
          <a:spcPct val="0"/>
        </a:spcAft>
        <a:buSzPct val="120000"/>
        <a:buFont typeface="Times" charset="0"/>
        <a:buChar char="•"/>
        <a:defRPr sz="3200">
          <a:solidFill>
            <a:schemeClr val="tx1"/>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chemeClr val="tx1"/>
          </a:solidFill>
          <a:latin typeface="+mn-lt"/>
          <a:ea typeface="Geneva" charset="-128"/>
        </a:defRPr>
      </a:lvl2pPr>
      <a:lvl3pPr marL="1143000" indent="-228600" algn="l" rtl="0" eaLnBrk="0" fontAlgn="base" hangingPunct="0">
        <a:spcBef>
          <a:spcPct val="20000"/>
        </a:spcBef>
        <a:spcAft>
          <a:spcPct val="0"/>
        </a:spcAft>
        <a:buChar char="•"/>
        <a:defRPr sz="2400">
          <a:solidFill>
            <a:schemeClr val="tx1"/>
          </a:solidFill>
          <a:latin typeface="+mn-lt"/>
          <a:ea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defRPr>
      </a:lvl5pPr>
      <a:lvl6pPr marL="2514600" indent="-228600" algn="l" rtl="0" fontAlgn="base">
        <a:spcBef>
          <a:spcPct val="20000"/>
        </a:spcBef>
        <a:spcAft>
          <a:spcPct val="0"/>
        </a:spcAft>
        <a:buChar char="»"/>
        <a:defRPr sz="2000">
          <a:solidFill>
            <a:schemeClr val="tx1"/>
          </a:solidFill>
          <a:latin typeface="+mn-lt"/>
          <a:ea typeface="Geneva" charset="-128"/>
        </a:defRPr>
      </a:lvl6pPr>
      <a:lvl7pPr marL="2971800" indent="-228600" algn="l" rtl="0" fontAlgn="base">
        <a:spcBef>
          <a:spcPct val="20000"/>
        </a:spcBef>
        <a:spcAft>
          <a:spcPct val="0"/>
        </a:spcAft>
        <a:buChar char="»"/>
        <a:defRPr sz="2000">
          <a:solidFill>
            <a:schemeClr val="tx1"/>
          </a:solidFill>
          <a:latin typeface="+mn-lt"/>
          <a:ea typeface="Geneva" charset="-128"/>
        </a:defRPr>
      </a:lvl7pPr>
      <a:lvl8pPr marL="3429000" indent="-228600" algn="l" rtl="0" fontAlgn="base">
        <a:spcBef>
          <a:spcPct val="20000"/>
        </a:spcBef>
        <a:spcAft>
          <a:spcPct val="0"/>
        </a:spcAft>
        <a:buChar char="»"/>
        <a:defRPr sz="2000">
          <a:solidFill>
            <a:schemeClr val="tx1"/>
          </a:solidFill>
          <a:latin typeface="+mn-lt"/>
          <a:ea typeface="Geneva" charset="-128"/>
        </a:defRPr>
      </a:lvl8pPr>
      <a:lvl9pPr marL="3886200" indent="-228600" algn="l" rtl="0" fontAlgn="base">
        <a:spcBef>
          <a:spcPct val="20000"/>
        </a:spcBef>
        <a:spcAft>
          <a:spcPct val="0"/>
        </a:spcAft>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2050" name="Picture 4" descr="BPS pg2.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660400" y="611188"/>
            <a:ext cx="8331200" cy="893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677863" y="1574800"/>
            <a:ext cx="8313737"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09565278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0" fontAlgn="base" hangingPunct="0">
        <a:spcBef>
          <a:spcPct val="0"/>
        </a:spcBef>
        <a:spcAft>
          <a:spcPct val="0"/>
        </a:spcAft>
        <a:defRPr sz="3600" b="1">
          <a:solidFill>
            <a:srgbClr val="1D8B54"/>
          </a:solidFill>
          <a:latin typeface="+mj-lt"/>
          <a:ea typeface="Geneva" charset="-128"/>
          <a:cs typeface="Geneva" charset="-128"/>
        </a:defRPr>
      </a:lvl1pPr>
      <a:lvl2pPr algn="l" rtl="0" eaLnBrk="0" fontAlgn="base" hangingPunct="0">
        <a:spcBef>
          <a:spcPct val="0"/>
        </a:spcBef>
        <a:spcAft>
          <a:spcPct val="0"/>
        </a:spcAft>
        <a:defRPr sz="3600" b="1">
          <a:solidFill>
            <a:srgbClr val="1D8B54"/>
          </a:solidFill>
          <a:latin typeface="Arial" charset="0"/>
          <a:ea typeface="Geneva" charset="-128"/>
          <a:cs typeface="Geneva" charset="-128"/>
        </a:defRPr>
      </a:lvl2pPr>
      <a:lvl3pPr algn="l" rtl="0" eaLnBrk="0" fontAlgn="base" hangingPunct="0">
        <a:spcBef>
          <a:spcPct val="0"/>
        </a:spcBef>
        <a:spcAft>
          <a:spcPct val="0"/>
        </a:spcAft>
        <a:defRPr sz="3600" b="1">
          <a:solidFill>
            <a:srgbClr val="1D8B54"/>
          </a:solidFill>
          <a:latin typeface="Arial" charset="0"/>
          <a:ea typeface="Geneva" charset="-128"/>
          <a:cs typeface="Geneva" charset="-128"/>
        </a:defRPr>
      </a:lvl3pPr>
      <a:lvl4pPr algn="l" rtl="0" eaLnBrk="0" fontAlgn="base" hangingPunct="0">
        <a:spcBef>
          <a:spcPct val="0"/>
        </a:spcBef>
        <a:spcAft>
          <a:spcPct val="0"/>
        </a:spcAft>
        <a:defRPr sz="3600" b="1">
          <a:solidFill>
            <a:srgbClr val="1D8B54"/>
          </a:solidFill>
          <a:latin typeface="Arial" charset="0"/>
          <a:ea typeface="Geneva" charset="-128"/>
          <a:cs typeface="Geneva" charset="-128"/>
        </a:defRPr>
      </a:lvl4pPr>
      <a:lvl5pPr algn="l" rtl="0" eaLnBrk="0" fontAlgn="base" hangingPunct="0">
        <a:spcBef>
          <a:spcPct val="0"/>
        </a:spcBef>
        <a:spcAft>
          <a:spcPct val="0"/>
        </a:spcAft>
        <a:defRPr sz="3600" b="1">
          <a:solidFill>
            <a:srgbClr val="1D8B54"/>
          </a:solidFill>
          <a:latin typeface="Arial" charset="0"/>
          <a:ea typeface="Geneva" charset="-128"/>
          <a:cs typeface="Geneva" charset="-128"/>
        </a:defRPr>
      </a:lvl5pPr>
      <a:lvl6pPr marL="457200" algn="l" rtl="0" fontAlgn="base">
        <a:spcBef>
          <a:spcPct val="0"/>
        </a:spcBef>
        <a:spcAft>
          <a:spcPct val="0"/>
        </a:spcAft>
        <a:defRPr sz="3600" b="1">
          <a:solidFill>
            <a:srgbClr val="192B77"/>
          </a:solidFill>
          <a:latin typeface="Arial" charset="0"/>
        </a:defRPr>
      </a:lvl6pPr>
      <a:lvl7pPr marL="914400" algn="l" rtl="0" fontAlgn="base">
        <a:spcBef>
          <a:spcPct val="0"/>
        </a:spcBef>
        <a:spcAft>
          <a:spcPct val="0"/>
        </a:spcAft>
        <a:defRPr sz="3600" b="1">
          <a:solidFill>
            <a:srgbClr val="192B77"/>
          </a:solidFill>
          <a:latin typeface="Arial" charset="0"/>
        </a:defRPr>
      </a:lvl7pPr>
      <a:lvl8pPr marL="1371600" algn="l" rtl="0" fontAlgn="base">
        <a:spcBef>
          <a:spcPct val="0"/>
        </a:spcBef>
        <a:spcAft>
          <a:spcPct val="0"/>
        </a:spcAft>
        <a:defRPr sz="3600" b="1">
          <a:solidFill>
            <a:srgbClr val="192B77"/>
          </a:solidFill>
          <a:latin typeface="Arial" charset="0"/>
        </a:defRPr>
      </a:lvl8pPr>
      <a:lvl9pPr marL="1828800" algn="l" rtl="0" fontAlgn="base">
        <a:spcBef>
          <a:spcPct val="0"/>
        </a:spcBef>
        <a:spcAft>
          <a:spcPct val="0"/>
        </a:spcAft>
        <a:defRPr sz="3600" b="1">
          <a:solidFill>
            <a:srgbClr val="192B77"/>
          </a:solidFill>
          <a:latin typeface="Arial" charset="0"/>
        </a:defRPr>
      </a:lvl9pPr>
    </p:titleStyle>
    <p:bodyStyle>
      <a:lvl1pPr marL="292100" indent="-292100" algn="l" rtl="0" eaLnBrk="0" fontAlgn="base" hangingPunct="0">
        <a:spcBef>
          <a:spcPct val="20000"/>
        </a:spcBef>
        <a:spcAft>
          <a:spcPct val="0"/>
        </a:spcAft>
        <a:buSzPct val="120000"/>
        <a:buFont typeface="Times" charset="0"/>
        <a:buChar char="•"/>
        <a:defRPr sz="3200">
          <a:solidFill>
            <a:schemeClr val="tx1"/>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chemeClr val="tx1"/>
          </a:solidFill>
          <a:latin typeface="+mn-lt"/>
          <a:ea typeface="Geneva" charset="-128"/>
        </a:defRPr>
      </a:lvl2pPr>
      <a:lvl3pPr marL="1143000" indent="-228600" algn="l" rtl="0" eaLnBrk="0" fontAlgn="base" hangingPunct="0">
        <a:spcBef>
          <a:spcPct val="20000"/>
        </a:spcBef>
        <a:spcAft>
          <a:spcPct val="0"/>
        </a:spcAft>
        <a:buChar char="•"/>
        <a:defRPr sz="2400">
          <a:solidFill>
            <a:schemeClr val="tx1"/>
          </a:solidFill>
          <a:latin typeface="+mn-lt"/>
          <a:ea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defRPr>
      </a:lvl5pPr>
      <a:lvl6pPr marL="2514600" indent="-228600" algn="l" rtl="0" fontAlgn="base">
        <a:spcBef>
          <a:spcPct val="20000"/>
        </a:spcBef>
        <a:spcAft>
          <a:spcPct val="0"/>
        </a:spcAft>
        <a:buChar char="»"/>
        <a:defRPr sz="2000">
          <a:solidFill>
            <a:schemeClr val="tx1"/>
          </a:solidFill>
          <a:latin typeface="+mn-lt"/>
          <a:ea typeface="Geneva" charset="-128"/>
        </a:defRPr>
      </a:lvl6pPr>
      <a:lvl7pPr marL="2971800" indent="-228600" algn="l" rtl="0" fontAlgn="base">
        <a:spcBef>
          <a:spcPct val="20000"/>
        </a:spcBef>
        <a:spcAft>
          <a:spcPct val="0"/>
        </a:spcAft>
        <a:buChar char="»"/>
        <a:defRPr sz="2000">
          <a:solidFill>
            <a:schemeClr val="tx1"/>
          </a:solidFill>
          <a:latin typeface="+mn-lt"/>
          <a:ea typeface="Geneva" charset="-128"/>
        </a:defRPr>
      </a:lvl7pPr>
      <a:lvl8pPr marL="3429000" indent="-228600" algn="l" rtl="0" fontAlgn="base">
        <a:spcBef>
          <a:spcPct val="20000"/>
        </a:spcBef>
        <a:spcAft>
          <a:spcPct val="0"/>
        </a:spcAft>
        <a:buChar char="»"/>
        <a:defRPr sz="2000">
          <a:solidFill>
            <a:schemeClr val="tx1"/>
          </a:solidFill>
          <a:latin typeface="+mn-lt"/>
          <a:ea typeface="Geneva" charset="-128"/>
        </a:defRPr>
      </a:lvl8pPr>
      <a:lvl9pPr marL="3886200" indent="-228600" algn="l" rtl="0" fontAlgn="base">
        <a:spcBef>
          <a:spcPct val="20000"/>
        </a:spcBef>
        <a:spcAft>
          <a:spcPct val="0"/>
        </a:spcAft>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mailto:info@bpsweb.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bpsweb.or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90538" y="2222500"/>
            <a:ext cx="8323262" cy="1854200"/>
          </a:xfrm>
        </p:spPr>
        <p:txBody>
          <a:bodyPr/>
          <a:lstStyle/>
          <a:p>
            <a:pPr algn="ctr" eaLnBrk="1" hangingPunct="1"/>
            <a:r>
              <a:rPr lang="en-US" sz="5400" dirty="0" smtClean="0"/>
              <a:t> </a:t>
            </a:r>
            <a:r>
              <a:rPr lang="en-US" dirty="0" smtClean="0"/>
              <a:t>Board of Pharmacy Specialties:</a:t>
            </a:r>
            <a:br>
              <a:rPr lang="en-US" dirty="0" smtClean="0"/>
            </a:br>
            <a:r>
              <a:rPr lang="en-US" sz="2800" dirty="0" smtClean="0"/>
              <a:t>Pharmacist Credentialing and Specialization </a:t>
            </a:r>
          </a:p>
        </p:txBody>
      </p:sp>
      <p:sp>
        <p:nvSpPr>
          <p:cNvPr id="4099" name="Rectangle 3"/>
          <p:cNvSpPr>
            <a:spLocks noGrp="1" noChangeArrowheads="1"/>
          </p:cNvSpPr>
          <p:nvPr>
            <p:ph type="subTitle" idx="1"/>
          </p:nvPr>
        </p:nvSpPr>
        <p:spPr>
          <a:xfrm>
            <a:off x="987757" y="4024755"/>
            <a:ext cx="7302500" cy="2457932"/>
          </a:xfrm>
        </p:spPr>
        <p:txBody>
          <a:bodyPr/>
          <a:lstStyle/>
          <a:p>
            <a:r>
              <a:rPr lang="en-US" sz="2400" dirty="0" smtClean="0"/>
              <a:t>William M. Ellis, RPh, MS</a:t>
            </a:r>
          </a:p>
          <a:p>
            <a:r>
              <a:rPr lang="en-US" sz="2400" dirty="0" smtClean="0"/>
              <a:t>Executive Director</a:t>
            </a:r>
          </a:p>
          <a:p>
            <a:endParaRPr lang="en-US" sz="2400" dirty="0" smtClean="0"/>
          </a:p>
          <a:p>
            <a:r>
              <a:rPr lang="en-US" sz="2400" dirty="0" smtClean="0"/>
              <a:t>Brian </a:t>
            </a:r>
            <a:r>
              <a:rPr lang="en-US" sz="2400" dirty="0"/>
              <a:t>Lawson, PharmD</a:t>
            </a:r>
          </a:p>
          <a:p>
            <a:r>
              <a:rPr lang="en-US" sz="2400" dirty="0"/>
              <a:t> Director, Professional </a:t>
            </a:r>
            <a:r>
              <a:rPr lang="en-US" sz="2400" dirty="0" smtClean="0"/>
              <a:t>Affairs</a:t>
            </a:r>
          </a:p>
          <a:p>
            <a:r>
              <a:rPr lang="en-US" sz="1800" dirty="0" smtClean="0"/>
              <a:t>February 5, 2014</a:t>
            </a:r>
            <a:endParaRPr lang="en-US" sz="1800" dirty="0"/>
          </a:p>
          <a:p>
            <a:endParaRPr lang="en-US" sz="2400" dirty="0" smtClean="0"/>
          </a:p>
          <a:p>
            <a:r>
              <a:rPr lang="en-US" sz="2400" dirty="0" smtClean="0">
                <a:solidFill>
                  <a:srgbClr val="00B050"/>
                </a:solidFill>
              </a:rPr>
              <a:t> </a:t>
            </a:r>
          </a:p>
          <a:p>
            <a:endParaRPr lang="en-US"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Credentials (3 Categories)</a:t>
            </a: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sz="2500" dirty="0">
                <a:solidFill>
                  <a:prstClr val="black"/>
                </a:solidFill>
              </a:rPr>
              <a:t>Credentials needed to </a:t>
            </a:r>
            <a:r>
              <a:rPr lang="en-US" sz="2500" b="1" dirty="0">
                <a:solidFill>
                  <a:prstClr val="black"/>
                </a:solidFill>
              </a:rPr>
              <a:t>prepare for practice </a:t>
            </a:r>
            <a:r>
              <a:rPr lang="en-US" sz="2500" dirty="0">
                <a:solidFill>
                  <a:prstClr val="black"/>
                </a:solidFill>
              </a:rPr>
              <a:t>(i.e., academic degrees); </a:t>
            </a:r>
          </a:p>
          <a:p>
            <a:pPr marL="514350" lvl="0" indent="-514350">
              <a:buFont typeface="+mj-lt"/>
              <a:buAutoNum type="arabicPeriod"/>
            </a:pPr>
            <a:endParaRPr lang="en-US" sz="2500" dirty="0">
              <a:solidFill>
                <a:prstClr val="black"/>
              </a:solidFill>
            </a:endParaRPr>
          </a:p>
          <a:p>
            <a:pPr marL="514350" lvl="0" indent="-514350">
              <a:buFont typeface="+mj-lt"/>
              <a:buAutoNum type="arabicPeriod"/>
            </a:pPr>
            <a:r>
              <a:rPr lang="en-US" sz="2500" dirty="0">
                <a:solidFill>
                  <a:prstClr val="black"/>
                </a:solidFill>
              </a:rPr>
              <a:t>Credentials needed to </a:t>
            </a:r>
            <a:r>
              <a:rPr lang="en-US" sz="2500" b="1" dirty="0">
                <a:solidFill>
                  <a:prstClr val="black"/>
                </a:solidFill>
              </a:rPr>
              <a:t>enter practice </a:t>
            </a:r>
            <a:r>
              <a:rPr lang="en-US" sz="2500" dirty="0">
                <a:solidFill>
                  <a:prstClr val="black"/>
                </a:solidFill>
              </a:rPr>
              <a:t>(i.e., licensure) and to update professional knowledge and skills (i.e., re-licensure) under state law; and </a:t>
            </a:r>
          </a:p>
          <a:p>
            <a:pPr marL="514350" lvl="0" indent="-514350">
              <a:buFont typeface="+mj-lt"/>
              <a:buAutoNum type="arabicPeriod"/>
            </a:pPr>
            <a:endParaRPr lang="en-US" sz="2500" dirty="0">
              <a:solidFill>
                <a:prstClr val="black"/>
              </a:solidFill>
            </a:endParaRPr>
          </a:p>
          <a:p>
            <a:pPr marL="514350" lvl="0" indent="-514350">
              <a:buFont typeface="+mj-lt"/>
              <a:buAutoNum type="arabicPeriod"/>
            </a:pPr>
            <a:r>
              <a:rPr lang="en-US" sz="2500" dirty="0">
                <a:solidFill>
                  <a:prstClr val="black"/>
                </a:solidFill>
              </a:rPr>
              <a:t>Credentials that pharmacists </a:t>
            </a:r>
            <a:r>
              <a:rPr lang="en-US" sz="2500" b="1" i="1" dirty="0">
                <a:solidFill>
                  <a:prstClr val="black"/>
                </a:solidFill>
              </a:rPr>
              <a:t>voluntarily</a:t>
            </a:r>
            <a:r>
              <a:rPr lang="en-US" sz="2500" dirty="0">
                <a:solidFill>
                  <a:prstClr val="black"/>
                </a:solidFill>
              </a:rPr>
              <a:t> earn to </a:t>
            </a:r>
            <a:r>
              <a:rPr lang="en-US" sz="2500" b="1" dirty="0">
                <a:solidFill>
                  <a:prstClr val="black"/>
                </a:solidFill>
              </a:rPr>
              <a:t>document their specialized or advanced knowledge and skills </a:t>
            </a:r>
            <a:r>
              <a:rPr lang="en-US" sz="2500" dirty="0">
                <a:solidFill>
                  <a:prstClr val="black"/>
                </a:solidFill>
              </a:rPr>
              <a:t>(i.e., postgraduate degrees, certificates, board certification). </a:t>
            </a:r>
          </a:p>
        </p:txBody>
      </p:sp>
    </p:spTree>
    <p:extLst>
      <p:ext uri="{BB962C8B-B14F-4D97-AF65-F5344CB8AC3E}">
        <p14:creationId xmlns:p14="http://schemas.microsoft.com/office/powerpoint/2010/main" val="905540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a:xfrm>
            <a:off x="677863" y="1506560"/>
            <a:ext cx="8313737" cy="4495800"/>
          </a:xfrm>
        </p:spPr>
        <p:txBody>
          <a:bodyPr>
            <a:normAutofit/>
          </a:bodyPr>
          <a:lstStyle/>
          <a:p>
            <a:r>
              <a:rPr lang="en-US" dirty="0"/>
              <a:t>The purpose of a </a:t>
            </a:r>
            <a:r>
              <a:rPr lang="en-US" b="1" dirty="0"/>
              <a:t>“credentialing process” </a:t>
            </a:r>
            <a:r>
              <a:rPr lang="en-US" dirty="0"/>
              <a:t>is to document and demonstrate that the health care professional being evaluated has attained the credentials and qualifications to provide the scope of care expected for patient care services in a particular setting. </a:t>
            </a:r>
          </a:p>
        </p:txBody>
      </p:sp>
    </p:spTree>
    <p:extLst>
      <p:ext uri="{BB962C8B-B14F-4D97-AF65-F5344CB8AC3E}">
        <p14:creationId xmlns:p14="http://schemas.microsoft.com/office/powerpoint/2010/main" val="356421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a:xfrm>
            <a:off x="677863" y="1506560"/>
            <a:ext cx="8313737" cy="4495800"/>
          </a:xfrm>
        </p:spPr>
        <p:txBody>
          <a:bodyPr>
            <a:normAutofit/>
          </a:bodyPr>
          <a:lstStyle/>
          <a:p>
            <a:r>
              <a:rPr lang="en-US" dirty="0"/>
              <a:t>The purpose of a </a:t>
            </a:r>
            <a:r>
              <a:rPr lang="en-US" b="1" dirty="0"/>
              <a:t>“privileging process” </a:t>
            </a:r>
            <a:r>
              <a:rPr lang="en-US" dirty="0"/>
              <a:t>is to assure that the health care professional being considered for certain privileges has the specific competencies and experience for specific services that the organization provides and/or supports. </a:t>
            </a:r>
          </a:p>
        </p:txBody>
      </p:sp>
    </p:spTree>
    <p:extLst>
      <p:ext uri="{BB962C8B-B14F-4D97-AF65-F5344CB8AC3E}">
        <p14:creationId xmlns:p14="http://schemas.microsoft.com/office/powerpoint/2010/main" val="2693979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“Drivers” of Credentials</a:t>
            </a:r>
            <a:endParaRPr lang="en-US" dirty="0"/>
          </a:p>
        </p:txBody>
      </p:sp>
      <p:sp>
        <p:nvSpPr>
          <p:cNvPr id="3" name="Content Placeholder 2"/>
          <p:cNvSpPr>
            <a:spLocks noGrp="1"/>
          </p:cNvSpPr>
          <p:nvPr>
            <p:ph idx="1"/>
          </p:nvPr>
        </p:nvSpPr>
        <p:spPr>
          <a:xfrm>
            <a:off x="677863" y="1506560"/>
            <a:ext cx="8313737" cy="4495800"/>
          </a:xfrm>
        </p:spPr>
        <p:txBody>
          <a:bodyPr/>
          <a:lstStyle/>
          <a:p>
            <a:r>
              <a:rPr lang="en-US" sz="2400" dirty="0" smtClean="0"/>
              <a:t>Pace of change and the increasing complexity of health care.</a:t>
            </a:r>
          </a:p>
          <a:p>
            <a:r>
              <a:rPr lang="en-US" sz="2400" dirty="0" smtClean="0"/>
              <a:t>The pharmacist’s expanding patient-centered role.</a:t>
            </a:r>
          </a:p>
          <a:p>
            <a:r>
              <a:rPr lang="en-US" sz="2400" dirty="0" smtClean="0"/>
              <a:t>Growing trend toward specialization in pharmacy practice.</a:t>
            </a:r>
          </a:p>
          <a:p>
            <a:r>
              <a:rPr lang="en-US" sz="2400" dirty="0" smtClean="0"/>
              <a:t>Need to document the pharmacist’s ability to provide specialty care.</a:t>
            </a:r>
          </a:p>
          <a:p>
            <a:endParaRPr lang="en-US" dirty="0"/>
          </a:p>
        </p:txBody>
      </p:sp>
    </p:spTree>
    <p:extLst>
      <p:ext uri="{BB962C8B-B14F-4D97-AF65-F5344CB8AC3E}">
        <p14:creationId xmlns:p14="http://schemas.microsoft.com/office/powerpoint/2010/main" val="2951557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“Drivers” of Credentials</a:t>
            </a:r>
            <a:endParaRPr lang="en-US" dirty="0"/>
          </a:p>
        </p:txBody>
      </p:sp>
      <p:sp>
        <p:nvSpPr>
          <p:cNvPr id="3" name="Content Placeholder 2"/>
          <p:cNvSpPr>
            <a:spLocks noGrp="1"/>
          </p:cNvSpPr>
          <p:nvPr>
            <p:ph idx="1"/>
          </p:nvPr>
        </p:nvSpPr>
        <p:spPr>
          <a:xfrm>
            <a:off x="677863" y="1506560"/>
            <a:ext cx="8313737" cy="4495800"/>
          </a:xfrm>
        </p:spPr>
        <p:txBody>
          <a:bodyPr>
            <a:normAutofit/>
          </a:bodyPr>
          <a:lstStyle/>
          <a:p>
            <a:r>
              <a:rPr lang="en-US" sz="2400" dirty="0" smtClean="0"/>
              <a:t>Need to assure the public, employers, payers, other health providers, and other pharmacists that practitioners are competent no matter where they are in their careers and where they practice.</a:t>
            </a:r>
          </a:p>
          <a:p>
            <a:r>
              <a:rPr lang="en-US" sz="2400" dirty="0" smtClean="0"/>
              <a:t>Pharmacists who are providing cognitive services or specialized care that should be compensated.</a:t>
            </a:r>
          </a:p>
          <a:p>
            <a:r>
              <a:rPr lang="en-US" sz="2400" dirty="0" smtClean="0"/>
              <a:t>Payers expect and deserve to receive validation that pharmacists are qualified to provide such services.</a:t>
            </a:r>
          </a:p>
          <a:p>
            <a:endParaRPr lang="en-US" sz="2400" dirty="0" smtClean="0"/>
          </a:p>
          <a:p>
            <a:pPr marL="0" indent="0" algn="ctr">
              <a:buNone/>
            </a:pPr>
            <a:r>
              <a:rPr lang="en-US" sz="2400" i="1" dirty="0"/>
              <a:t>Credentialing and privileging are tailored to the complexity of services being provided at the setting.</a:t>
            </a:r>
          </a:p>
          <a:p>
            <a:endParaRPr lang="en-US" sz="2400" dirty="0"/>
          </a:p>
        </p:txBody>
      </p:sp>
    </p:spTree>
    <p:extLst>
      <p:ext uri="{BB962C8B-B14F-4D97-AF65-F5344CB8AC3E}">
        <p14:creationId xmlns:p14="http://schemas.microsoft.com/office/powerpoint/2010/main" val="539677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Era of Accountability</a:t>
            </a:r>
            <a:endParaRPr lang="en-US" dirty="0"/>
          </a:p>
        </p:txBody>
      </p:sp>
      <p:sp>
        <p:nvSpPr>
          <p:cNvPr id="3" name="Content Placeholder 2"/>
          <p:cNvSpPr>
            <a:spLocks noGrp="1"/>
          </p:cNvSpPr>
          <p:nvPr>
            <p:ph idx="1"/>
          </p:nvPr>
        </p:nvSpPr>
        <p:spPr>
          <a:xfrm>
            <a:off x="677863" y="1506560"/>
            <a:ext cx="8313737" cy="4495800"/>
          </a:xfrm>
        </p:spPr>
        <p:txBody>
          <a:bodyPr>
            <a:normAutofit/>
          </a:bodyPr>
          <a:lstStyle/>
          <a:p>
            <a:r>
              <a:rPr lang="en-US" sz="2400" dirty="0" smtClean="0"/>
              <a:t>Expanded health care accountability has demanded the expansion of clinical knowledge and competence of all pharmacists</a:t>
            </a:r>
          </a:p>
          <a:p>
            <a:r>
              <a:rPr lang="en-US" sz="2400" dirty="0" smtClean="0"/>
              <a:t>Gaps in accountability are being closed through new care delivery and payment models:</a:t>
            </a:r>
          </a:p>
          <a:p>
            <a:pPr lvl="1"/>
            <a:r>
              <a:rPr lang="en-US" sz="2400" dirty="0" smtClean="0"/>
              <a:t>Pay for Performance</a:t>
            </a:r>
          </a:p>
          <a:p>
            <a:pPr lvl="1"/>
            <a:r>
              <a:rPr lang="en-US" sz="2400" dirty="0" smtClean="0"/>
              <a:t>Accountable Care Organizations</a:t>
            </a:r>
          </a:p>
          <a:p>
            <a:pPr lvl="1"/>
            <a:r>
              <a:rPr lang="en-US" sz="2400" dirty="0" smtClean="0"/>
              <a:t>Medical Home</a:t>
            </a:r>
          </a:p>
          <a:p>
            <a:pPr lvl="1">
              <a:buNone/>
            </a:pPr>
            <a:r>
              <a:rPr lang="en-US" sz="2400" b="1" i="1" dirty="0" smtClean="0"/>
              <a:t>Care is moving to a team-based approach</a:t>
            </a:r>
            <a:endParaRPr lang="en-US" sz="2400" b="1" i="1" dirty="0"/>
          </a:p>
        </p:txBody>
      </p:sp>
    </p:spTree>
    <p:extLst>
      <p:ext uri="{BB962C8B-B14F-4D97-AF65-F5344CB8AC3E}">
        <p14:creationId xmlns:p14="http://schemas.microsoft.com/office/powerpoint/2010/main" val="2495857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611188"/>
            <a:ext cx="8331200" cy="695098"/>
          </a:xfrm>
        </p:spPr>
        <p:txBody>
          <a:bodyPr/>
          <a:lstStyle/>
          <a:p>
            <a:r>
              <a:rPr lang="en-US" sz="3200" dirty="0" smtClean="0"/>
              <a:t>CCP Resource Documents</a:t>
            </a:r>
            <a:endParaRPr lang="en-US" sz="3200" dirty="0"/>
          </a:p>
        </p:txBody>
      </p:sp>
      <p:sp>
        <p:nvSpPr>
          <p:cNvPr id="3" name="Content Placeholder 2"/>
          <p:cNvSpPr>
            <a:spLocks noGrp="1"/>
          </p:cNvSpPr>
          <p:nvPr>
            <p:ph idx="1"/>
          </p:nvPr>
        </p:nvSpPr>
        <p:spPr>
          <a:xfrm>
            <a:off x="601663" y="1509486"/>
            <a:ext cx="8313737" cy="4495800"/>
          </a:xfrm>
        </p:spPr>
        <p:txBody>
          <a:bodyPr/>
          <a:lstStyle/>
          <a:p>
            <a:r>
              <a:rPr lang="en-US" sz="2000" b="1" dirty="0"/>
              <a:t>List of Certification Programs for Pharmacists </a:t>
            </a:r>
            <a:endParaRPr lang="en-US" sz="2000" b="1" dirty="0" smtClean="0"/>
          </a:p>
          <a:p>
            <a:r>
              <a:rPr lang="en-US" sz="2000" b="1" dirty="0" smtClean="0"/>
              <a:t>Guiding </a:t>
            </a:r>
            <a:r>
              <a:rPr lang="en-US" sz="2000" b="1" dirty="0"/>
              <a:t>Principles for Post-licensure Credentialing of Pharmacists </a:t>
            </a:r>
            <a:endParaRPr lang="en-US" sz="2000" b="1" dirty="0" smtClean="0"/>
          </a:p>
          <a:p>
            <a:r>
              <a:rPr lang="en-US" sz="2000" b="1" dirty="0" smtClean="0"/>
              <a:t>Credentialing </a:t>
            </a:r>
            <a:r>
              <a:rPr lang="en-US" sz="2000" b="1" dirty="0"/>
              <a:t>in Pharmacy </a:t>
            </a:r>
            <a:endParaRPr lang="en-US" sz="2000" b="1" dirty="0" smtClean="0"/>
          </a:p>
          <a:p>
            <a:r>
              <a:rPr lang="en-US" sz="2000" b="1" dirty="0" smtClean="0"/>
              <a:t>Pharmacy </a:t>
            </a:r>
            <a:r>
              <a:rPr lang="en-US" sz="2000" b="1" dirty="0"/>
              <a:t>Technician Credentialing </a:t>
            </a:r>
            <a:r>
              <a:rPr lang="en-US" sz="2000" b="1" dirty="0" smtClean="0"/>
              <a:t>Framework</a:t>
            </a:r>
          </a:p>
          <a:p>
            <a:r>
              <a:rPr lang="en-US" sz="2000" b="1" dirty="0" smtClean="0"/>
              <a:t>Scope </a:t>
            </a:r>
            <a:r>
              <a:rPr lang="en-US" sz="2000" b="1" dirty="0"/>
              <a:t>of Contemporary Pharmacy Practice </a:t>
            </a:r>
            <a:endParaRPr lang="en-US" sz="2000" b="1" dirty="0" smtClean="0"/>
          </a:p>
          <a:p>
            <a:r>
              <a:rPr lang="en-US" sz="2000" b="1" dirty="0" smtClean="0"/>
              <a:t>Guiding </a:t>
            </a:r>
            <a:r>
              <a:rPr lang="en-US" sz="2000" b="1" dirty="0"/>
              <a:t>Principles for Accreditation of Organizations, Sites or Programs in Pharmacy </a:t>
            </a:r>
            <a:endParaRPr lang="en-US" sz="2000" b="1" dirty="0" smtClean="0"/>
          </a:p>
          <a:p>
            <a:r>
              <a:rPr lang="en-US" sz="2000" b="1" dirty="0" smtClean="0"/>
              <a:t>Guiding </a:t>
            </a:r>
            <a:r>
              <a:rPr lang="en-US" sz="2000" b="1" dirty="0"/>
              <a:t>Principles for Certification of Individuals in Pharmacy </a:t>
            </a:r>
            <a:endParaRPr lang="en-US" sz="2000" b="1" dirty="0" smtClean="0"/>
          </a:p>
          <a:p>
            <a:r>
              <a:rPr lang="en-US" sz="2000" b="1" dirty="0" smtClean="0"/>
              <a:t>Continuing </a:t>
            </a:r>
            <a:r>
              <a:rPr lang="en-US" sz="2000" b="1" dirty="0"/>
              <a:t>Professional Development </a:t>
            </a:r>
            <a:endParaRPr lang="en-US" sz="2000" b="1" dirty="0" smtClean="0"/>
          </a:p>
          <a:p>
            <a:r>
              <a:rPr lang="en-US" sz="2000" b="1" dirty="0" smtClean="0"/>
              <a:t>White </a:t>
            </a:r>
            <a:r>
              <a:rPr lang="en-US" sz="2000" b="1" dirty="0"/>
              <a:t>Paper on Pharmacy Technicians: Needed Changes Can No Longer Wait </a:t>
            </a:r>
            <a:endParaRPr lang="en-US" sz="2000" b="1" dirty="0" smtClean="0"/>
          </a:p>
          <a:p>
            <a:r>
              <a:rPr lang="en-US" sz="2000" b="1" dirty="0" smtClean="0"/>
              <a:t>Continuing </a:t>
            </a:r>
            <a:r>
              <a:rPr lang="en-US" sz="2000" b="1" dirty="0"/>
              <a:t>Professional Development in Pharmacy </a:t>
            </a:r>
            <a:endParaRPr lang="en-US" sz="2000" b="1" dirty="0" smtClean="0"/>
          </a:p>
          <a:p>
            <a:endParaRPr lang="en-US" dirty="0"/>
          </a:p>
        </p:txBody>
      </p:sp>
    </p:spTree>
    <p:extLst>
      <p:ext uri="{BB962C8B-B14F-4D97-AF65-F5344CB8AC3E}">
        <p14:creationId xmlns:p14="http://schemas.microsoft.com/office/powerpoint/2010/main" val="279380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CCP Website</a:t>
            </a:r>
            <a:endParaRPr lang="en-US" dirty="0"/>
          </a:p>
        </p:txBody>
      </p:sp>
      <p:sp>
        <p:nvSpPr>
          <p:cNvPr id="3" name="Subtitle 2"/>
          <p:cNvSpPr>
            <a:spLocks noGrp="1"/>
          </p:cNvSpPr>
          <p:nvPr>
            <p:ph type="subTitle" idx="1"/>
          </p:nvPr>
        </p:nvSpPr>
        <p:spPr/>
        <p:txBody>
          <a:bodyPr/>
          <a:lstStyle/>
          <a:p>
            <a:endParaRPr lang="en-US" dirty="0" smtClean="0"/>
          </a:p>
          <a:p>
            <a:endParaRPr lang="en-US" dirty="0"/>
          </a:p>
          <a:p>
            <a:r>
              <a:rPr lang="en-US" sz="3600" dirty="0" smtClean="0"/>
              <a:t>http</a:t>
            </a:r>
            <a:r>
              <a:rPr lang="en-US" sz="3600" dirty="0"/>
              <a:t>://</a:t>
            </a:r>
            <a:r>
              <a:rPr lang="en-US" sz="3600" dirty="0" smtClean="0"/>
              <a:t>www.pharmacycredentialing.org</a:t>
            </a:r>
            <a:endParaRPr lang="en-US" sz="3600" dirty="0"/>
          </a:p>
        </p:txBody>
      </p:sp>
    </p:spTree>
    <p:extLst>
      <p:ext uri="{BB962C8B-B14F-4D97-AF65-F5344CB8AC3E}">
        <p14:creationId xmlns:p14="http://schemas.microsoft.com/office/powerpoint/2010/main" val="447001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919268"/>
            <a:ext cx="7772400" cy="1362075"/>
          </a:xfrm>
        </p:spPr>
        <p:txBody>
          <a:bodyPr/>
          <a:lstStyle/>
          <a:p>
            <a:pPr algn="ctr"/>
            <a:r>
              <a:rPr lang="en-US" sz="3600" dirty="0" smtClean="0"/>
              <a:t>Board of pharmacy specialties (BPs)</a:t>
            </a:r>
            <a:endParaRPr lang="en-US" sz="3600" dirty="0"/>
          </a:p>
        </p:txBody>
      </p:sp>
    </p:spTree>
    <p:extLst>
      <p:ext uri="{BB962C8B-B14F-4D97-AF65-F5344CB8AC3E}">
        <p14:creationId xmlns:p14="http://schemas.microsoft.com/office/powerpoint/2010/main" val="1913455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56631" y="589692"/>
            <a:ext cx="8126412" cy="927100"/>
          </a:xfrm>
        </p:spPr>
        <p:txBody>
          <a:bodyPr/>
          <a:lstStyle/>
          <a:p>
            <a:pPr eaLnBrk="1" hangingPunct="1"/>
            <a:r>
              <a:rPr lang="en-US" dirty="0" smtClean="0"/>
              <a:t>BPS Purpose</a:t>
            </a:r>
            <a:endParaRPr lang="en-US" dirty="0" smtClean="0">
              <a:solidFill>
                <a:srgbClr val="394B4B"/>
              </a:solidFill>
            </a:endParaRPr>
          </a:p>
        </p:txBody>
      </p:sp>
      <p:sp>
        <p:nvSpPr>
          <p:cNvPr id="8195" name="Rectangle 3"/>
          <p:cNvSpPr>
            <a:spLocks noGrp="1" noChangeArrowheads="1"/>
          </p:cNvSpPr>
          <p:nvPr>
            <p:ph type="body" idx="1"/>
          </p:nvPr>
        </p:nvSpPr>
        <p:spPr>
          <a:xfrm>
            <a:off x="674424" y="1513000"/>
            <a:ext cx="8018463" cy="4208463"/>
          </a:xfrm>
        </p:spPr>
        <p:txBody>
          <a:bodyPr/>
          <a:lstStyle/>
          <a:p>
            <a:pPr>
              <a:buFont typeface="Wingdings" pitchFamily="2" charset="2"/>
              <a:buChar char="§"/>
            </a:pPr>
            <a:r>
              <a:rPr lang="en-US" sz="2400" dirty="0" smtClean="0"/>
              <a:t>Established in 1976 as an autonomous division of APhA to:</a:t>
            </a:r>
          </a:p>
          <a:p>
            <a:pPr lvl="1">
              <a:buFont typeface="Wingdings" pitchFamily="2" charset="2"/>
              <a:buChar char="§"/>
            </a:pPr>
            <a:r>
              <a:rPr lang="en-US" sz="2000" dirty="0" smtClean="0"/>
              <a:t>Recognize specialty practice areas</a:t>
            </a:r>
          </a:p>
          <a:p>
            <a:pPr lvl="1">
              <a:buFont typeface="Wingdings" pitchFamily="2" charset="2"/>
              <a:buChar char="§"/>
            </a:pPr>
            <a:r>
              <a:rPr lang="en-US" sz="2000" dirty="0" smtClean="0"/>
              <a:t>Define standards for recognized specialties</a:t>
            </a:r>
          </a:p>
          <a:p>
            <a:pPr lvl="1">
              <a:buFont typeface="Wingdings" pitchFamily="2" charset="2"/>
              <a:buChar char="§"/>
            </a:pPr>
            <a:r>
              <a:rPr lang="en-US" sz="2000" dirty="0" smtClean="0"/>
              <a:t>Evaluate the knowledge and skills of individual pharmacy specialists</a:t>
            </a:r>
          </a:p>
          <a:p>
            <a:pPr lvl="1">
              <a:buFont typeface="Wingdings" pitchFamily="2" charset="2"/>
              <a:buChar char="§"/>
            </a:pPr>
            <a:r>
              <a:rPr lang="en-US" sz="2000" dirty="0" smtClean="0"/>
              <a:t>Communicate the importance of specialization in pharmacy </a:t>
            </a:r>
          </a:p>
          <a:p>
            <a:pPr eaLnBrk="1" hangingPunct="1">
              <a:buClr>
                <a:srgbClr val="1D8B54"/>
              </a:buClr>
            </a:pPr>
            <a:endParaRPr lang="en-US" sz="2800" dirty="0" smtClean="0">
              <a:solidFill>
                <a:srgbClr val="394B4B"/>
              </a:solidFill>
            </a:endParaRPr>
          </a:p>
          <a:p>
            <a:pPr eaLnBrk="1" hangingPunct="1">
              <a:buFont typeface="Times" charset="0"/>
              <a:buNone/>
            </a:pPr>
            <a:endParaRPr lang="en-US" dirty="0" smtClean="0"/>
          </a:p>
        </p:txBody>
      </p:sp>
    </p:spTree>
    <p:extLst>
      <p:ext uri="{BB962C8B-B14F-4D97-AF65-F5344CB8AC3E}">
        <p14:creationId xmlns:p14="http://schemas.microsoft.com/office/powerpoint/2010/main" val="3405973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677863" y="1506560"/>
            <a:ext cx="8313737" cy="4495800"/>
          </a:xfrm>
        </p:spPr>
        <p:txBody>
          <a:bodyPr/>
          <a:lstStyle/>
          <a:p>
            <a:pPr lvl="0"/>
            <a:r>
              <a:rPr lang="en-US" sz="2400" dirty="0"/>
              <a:t>Describe the various credentialing processes commonly used by pharmacists</a:t>
            </a:r>
          </a:p>
          <a:p>
            <a:pPr lvl="0"/>
            <a:r>
              <a:rPr lang="en-US" sz="2400" dirty="0" smtClean="0"/>
              <a:t>Describe </a:t>
            </a:r>
            <a:r>
              <a:rPr lang="en-US" sz="2400" dirty="0"/>
              <a:t>the board certification process of pharmacy specialists </a:t>
            </a:r>
          </a:p>
          <a:p>
            <a:pPr lvl="0"/>
            <a:r>
              <a:rPr lang="en-US" sz="2400" dirty="0"/>
              <a:t>List the current specialties approved by the Board of Pharmacy Specialties</a:t>
            </a:r>
          </a:p>
          <a:p>
            <a:endParaRPr lang="en-US" dirty="0"/>
          </a:p>
        </p:txBody>
      </p:sp>
    </p:spTree>
    <p:extLst>
      <p:ext uri="{BB962C8B-B14F-4D97-AF65-F5344CB8AC3E}">
        <p14:creationId xmlns:p14="http://schemas.microsoft.com/office/powerpoint/2010/main" val="39814418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64192" y="503812"/>
            <a:ext cx="8001000" cy="1092200"/>
          </a:xfrm>
        </p:spPr>
        <p:txBody>
          <a:bodyPr/>
          <a:lstStyle/>
          <a:p>
            <a:r>
              <a:rPr lang="en-US" b="1" dirty="0" smtClean="0"/>
              <a:t>BPS Governance and Credentials</a:t>
            </a:r>
          </a:p>
        </p:txBody>
      </p:sp>
      <p:sp>
        <p:nvSpPr>
          <p:cNvPr id="7" name="Flowchart: Process 6"/>
          <p:cNvSpPr/>
          <p:nvPr/>
        </p:nvSpPr>
        <p:spPr>
          <a:xfrm>
            <a:off x="2971781" y="1605510"/>
            <a:ext cx="3200400" cy="914406"/>
          </a:xfrm>
          <a:prstGeom prst="flowChartProcess">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2400" b="1" dirty="0" smtClean="0"/>
              <a:t>Board </a:t>
            </a:r>
            <a:r>
              <a:rPr lang="en-US" sz="2400" b="1" dirty="0"/>
              <a:t>of </a:t>
            </a:r>
            <a:r>
              <a:rPr lang="en-US" sz="2400" b="1" dirty="0" smtClean="0"/>
              <a:t>Directors</a:t>
            </a:r>
            <a:endParaRPr lang="en-US" b="1" dirty="0"/>
          </a:p>
        </p:txBody>
      </p:sp>
      <p:sp>
        <p:nvSpPr>
          <p:cNvPr id="36" name="Flowchart: Process 35"/>
          <p:cNvSpPr/>
          <p:nvPr/>
        </p:nvSpPr>
        <p:spPr>
          <a:xfrm>
            <a:off x="6172181" y="2817593"/>
            <a:ext cx="2468880" cy="711200"/>
          </a:xfrm>
          <a:prstGeom prst="flowChartProcess">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300" b="1" dirty="0" smtClean="0"/>
              <a:t>Specialty Council on Pharmacotherapy</a:t>
            </a:r>
          </a:p>
          <a:p>
            <a:pPr algn="ctr" fontAlgn="auto">
              <a:spcBef>
                <a:spcPts val="0"/>
              </a:spcBef>
              <a:spcAft>
                <a:spcPts val="0"/>
              </a:spcAft>
              <a:defRPr/>
            </a:pPr>
            <a:r>
              <a:rPr lang="en-US" sz="1300" b="1" dirty="0" smtClean="0"/>
              <a:t>(1988) [BCPS]</a:t>
            </a:r>
            <a:endParaRPr lang="en-US" sz="1300" b="1" dirty="0"/>
          </a:p>
        </p:txBody>
      </p:sp>
      <p:sp>
        <p:nvSpPr>
          <p:cNvPr id="10" name="Flowchart: Process 9"/>
          <p:cNvSpPr/>
          <p:nvPr/>
        </p:nvSpPr>
        <p:spPr>
          <a:xfrm>
            <a:off x="750305" y="2817593"/>
            <a:ext cx="2468880" cy="711200"/>
          </a:xfrm>
          <a:prstGeom prst="flowChartProcess">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300" b="1" dirty="0" smtClean="0"/>
              <a:t>Specialty Council on </a:t>
            </a:r>
          </a:p>
          <a:p>
            <a:pPr algn="ctr" fontAlgn="auto">
              <a:spcBef>
                <a:spcPts val="0"/>
              </a:spcBef>
              <a:spcAft>
                <a:spcPts val="0"/>
              </a:spcAft>
              <a:defRPr/>
            </a:pPr>
            <a:r>
              <a:rPr lang="en-US" sz="1300" b="1" dirty="0" smtClean="0"/>
              <a:t>Nuclear Pharmacy</a:t>
            </a:r>
          </a:p>
          <a:p>
            <a:pPr algn="ctr" fontAlgn="auto">
              <a:spcBef>
                <a:spcPts val="0"/>
              </a:spcBef>
              <a:spcAft>
                <a:spcPts val="0"/>
              </a:spcAft>
              <a:defRPr/>
            </a:pPr>
            <a:r>
              <a:rPr lang="en-US" sz="1300" b="1" dirty="0" smtClean="0"/>
              <a:t>(1978) [BCNP]</a:t>
            </a:r>
            <a:endParaRPr lang="en-US" sz="1300" b="1" dirty="0"/>
          </a:p>
        </p:txBody>
      </p:sp>
      <p:sp>
        <p:nvSpPr>
          <p:cNvPr id="11" name="Flowchart: Process 10"/>
          <p:cNvSpPr/>
          <p:nvPr/>
        </p:nvSpPr>
        <p:spPr>
          <a:xfrm>
            <a:off x="3425481" y="2817593"/>
            <a:ext cx="2468880" cy="711200"/>
          </a:xfrm>
          <a:prstGeom prst="flowChartProcess">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300" b="1" dirty="0" smtClean="0"/>
              <a:t>Specialty Council on </a:t>
            </a:r>
          </a:p>
          <a:p>
            <a:pPr algn="ctr" fontAlgn="auto">
              <a:spcBef>
                <a:spcPts val="0"/>
              </a:spcBef>
              <a:spcAft>
                <a:spcPts val="0"/>
              </a:spcAft>
              <a:defRPr/>
            </a:pPr>
            <a:r>
              <a:rPr lang="en-US" sz="1300" b="1" dirty="0" smtClean="0"/>
              <a:t>Nutrition Support Pharmacy</a:t>
            </a:r>
          </a:p>
          <a:p>
            <a:pPr algn="ctr" fontAlgn="auto">
              <a:spcBef>
                <a:spcPts val="0"/>
              </a:spcBef>
              <a:spcAft>
                <a:spcPts val="0"/>
              </a:spcAft>
              <a:defRPr/>
            </a:pPr>
            <a:r>
              <a:rPr lang="en-US" sz="1300" b="1" dirty="0" smtClean="0"/>
              <a:t>(1988) [BCSNP]</a:t>
            </a:r>
            <a:endParaRPr lang="en-US" sz="1300" b="1" dirty="0"/>
          </a:p>
        </p:txBody>
      </p:sp>
      <p:sp>
        <p:nvSpPr>
          <p:cNvPr id="12" name="Flowchart: Process 11"/>
          <p:cNvSpPr/>
          <p:nvPr/>
        </p:nvSpPr>
        <p:spPr>
          <a:xfrm>
            <a:off x="750305" y="4241800"/>
            <a:ext cx="2468880" cy="711200"/>
          </a:xfrm>
          <a:prstGeom prst="flowChartProcess">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300" b="1" dirty="0" smtClean="0"/>
              <a:t>Specialty Council on </a:t>
            </a:r>
          </a:p>
          <a:p>
            <a:pPr algn="ctr" fontAlgn="auto">
              <a:spcBef>
                <a:spcPts val="0"/>
              </a:spcBef>
              <a:spcAft>
                <a:spcPts val="0"/>
              </a:spcAft>
              <a:defRPr/>
            </a:pPr>
            <a:r>
              <a:rPr lang="en-US" sz="1300" b="1" dirty="0" smtClean="0"/>
              <a:t>Psychiatric Pharmacy</a:t>
            </a:r>
          </a:p>
          <a:p>
            <a:pPr algn="ctr" fontAlgn="auto">
              <a:spcBef>
                <a:spcPts val="0"/>
              </a:spcBef>
              <a:spcAft>
                <a:spcPts val="0"/>
              </a:spcAft>
              <a:defRPr/>
            </a:pPr>
            <a:r>
              <a:rPr lang="en-US" sz="1300" b="1" dirty="0" smtClean="0"/>
              <a:t>(1992) [BCPP]</a:t>
            </a:r>
            <a:endParaRPr lang="en-US" sz="1300" b="1" dirty="0"/>
          </a:p>
        </p:txBody>
      </p:sp>
      <p:sp>
        <p:nvSpPr>
          <p:cNvPr id="13" name="Flowchart: Process 12"/>
          <p:cNvSpPr/>
          <p:nvPr/>
        </p:nvSpPr>
        <p:spPr>
          <a:xfrm>
            <a:off x="3440341" y="4241800"/>
            <a:ext cx="2468880" cy="711200"/>
          </a:xfrm>
          <a:prstGeom prst="flowChartProcess">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300" b="1" dirty="0" smtClean="0"/>
              <a:t>Specialty Council on </a:t>
            </a:r>
          </a:p>
          <a:p>
            <a:pPr algn="ctr" fontAlgn="auto">
              <a:spcBef>
                <a:spcPts val="0"/>
              </a:spcBef>
              <a:spcAft>
                <a:spcPts val="0"/>
              </a:spcAft>
              <a:defRPr/>
            </a:pPr>
            <a:r>
              <a:rPr lang="en-US" sz="1300" b="1" dirty="0" smtClean="0"/>
              <a:t>Oncology Pharmacy</a:t>
            </a:r>
          </a:p>
          <a:p>
            <a:pPr algn="ctr" fontAlgn="auto">
              <a:spcBef>
                <a:spcPts val="0"/>
              </a:spcBef>
              <a:spcAft>
                <a:spcPts val="0"/>
              </a:spcAft>
              <a:defRPr/>
            </a:pPr>
            <a:r>
              <a:rPr lang="en-US" sz="1300" b="1" dirty="0" smtClean="0"/>
              <a:t>(1996) [BCOP]</a:t>
            </a:r>
            <a:endParaRPr lang="en-US" sz="1300" b="1" dirty="0"/>
          </a:p>
        </p:txBody>
      </p:sp>
      <p:sp>
        <p:nvSpPr>
          <p:cNvPr id="14" name="Flowchart: Process 13"/>
          <p:cNvSpPr/>
          <p:nvPr/>
        </p:nvSpPr>
        <p:spPr>
          <a:xfrm>
            <a:off x="6143648" y="4241800"/>
            <a:ext cx="2468880" cy="711200"/>
          </a:xfrm>
          <a:prstGeom prst="flowChartProcess">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300" b="1" dirty="0" smtClean="0"/>
              <a:t>Specialty Council on </a:t>
            </a:r>
          </a:p>
          <a:p>
            <a:pPr algn="ctr" fontAlgn="auto">
              <a:spcBef>
                <a:spcPts val="0"/>
              </a:spcBef>
              <a:spcAft>
                <a:spcPts val="0"/>
              </a:spcAft>
              <a:defRPr/>
            </a:pPr>
            <a:r>
              <a:rPr lang="en-US" sz="1300" b="1" dirty="0" smtClean="0"/>
              <a:t>Ambulatory Care Pharmacy</a:t>
            </a:r>
          </a:p>
          <a:p>
            <a:pPr algn="ctr" fontAlgn="auto">
              <a:spcBef>
                <a:spcPts val="0"/>
              </a:spcBef>
              <a:spcAft>
                <a:spcPts val="0"/>
              </a:spcAft>
              <a:defRPr/>
            </a:pPr>
            <a:r>
              <a:rPr lang="en-US" sz="1300" b="1" dirty="0" smtClean="0"/>
              <a:t>(2009) [BCACP]</a:t>
            </a:r>
            <a:endParaRPr lang="en-US" sz="1300" b="1" dirty="0"/>
          </a:p>
        </p:txBody>
      </p:sp>
      <p:sp>
        <p:nvSpPr>
          <p:cNvPr id="15" name="Flowchart: Process 14"/>
          <p:cNvSpPr/>
          <p:nvPr/>
        </p:nvSpPr>
        <p:spPr>
          <a:xfrm>
            <a:off x="1984745" y="5232400"/>
            <a:ext cx="2468880" cy="711200"/>
          </a:xfrm>
          <a:prstGeom prst="flowChartProcess">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1400" b="1" i="1" dirty="0" smtClean="0"/>
              <a:t>Specialty Council on </a:t>
            </a:r>
          </a:p>
          <a:p>
            <a:pPr algn="ctr" fontAlgn="auto">
              <a:spcBef>
                <a:spcPts val="0"/>
              </a:spcBef>
              <a:spcAft>
                <a:spcPts val="0"/>
              </a:spcAft>
              <a:defRPr/>
            </a:pPr>
            <a:r>
              <a:rPr lang="en-US" sz="1400" b="1" i="1" dirty="0" smtClean="0"/>
              <a:t>Critical Care Pharmacy</a:t>
            </a:r>
          </a:p>
          <a:p>
            <a:pPr algn="ctr" fontAlgn="auto">
              <a:spcBef>
                <a:spcPts val="0"/>
              </a:spcBef>
              <a:spcAft>
                <a:spcPts val="0"/>
              </a:spcAft>
              <a:defRPr/>
            </a:pPr>
            <a:r>
              <a:rPr lang="en-US" sz="1400" b="1" i="1" dirty="0" smtClean="0"/>
              <a:t>(2013)</a:t>
            </a:r>
            <a:endParaRPr lang="en-US" sz="1400" b="1" i="1" dirty="0"/>
          </a:p>
        </p:txBody>
      </p:sp>
      <p:sp>
        <p:nvSpPr>
          <p:cNvPr id="16" name="Flowchart: Process 15"/>
          <p:cNvSpPr/>
          <p:nvPr/>
        </p:nvSpPr>
        <p:spPr>
          <a:xfrm>
            <a:off x="4674781" y="5232400"/>
            <a:ext cx="2468880" cy="711200"/>
          </a:xfrm>
          <a:prstGeom prst="flowChartProcess">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1400" b="1" i="1" dirty="0" smtClean="0"/>
              <a:t>Specialty Council on </a:t>
            </a:r>
          </a:p>
          <a:p>
            <a:pPr algn="ctr" fontAlgn="auto">
              <a:spcBef>
                <a:spcPts val="0"/>
              </a:spcBef>
              <a:spcAft>
                <a:spcPts val="0"/>
              </a:spcAft>
              <a:defRPr/>
            </a:pPr>
            <a:r>
              <a:rPr lang="en-US" sz="1400" b="1" i="1" dirty="0" smtClean="0"/>
              <a:t>Pediatric Pharmacy</a:t>
            </a:r>
          </a:p>
          <a:p>
            <a:pPr algn="ctr" fontAlgn="auto">
              <a:spcBef>
                <a:spcPts val="0"/>
              </a:spcBef>
              <a:spcAft>
                <a:spcPts val="0"/>
              </a:spcAft>
              <a:defRPr/>
            </a:pPr>
            <a:r>
              <a:rPr lang="en-US" sz="1400" b="1" i="1" dirty="0" smtClean="0"/>
              <a:t>(2013)</a:t>
            </a:r>
            <a:endParaRPr lang="en-US" sz="1400" b="1" i="1" dirty="0"/>
          </a:p>
        </p:txBody>
      </p:sp>
      <p:sp>
        <p:nvSpPr>
          <p:cNvPr id="17" name="Snip Diagonal Corner Rectangle 16"/>
          <p:cNvSpPr/>
          <p:nvPr/>
        </p:nvSpPr>
        <p:spPr>
          <a:xfrm>
            <a:off x="7467600" y="3581400"/>
            <a:ext cx="1463040" cy="457200"/>
          </a:xfrm>
          <a:prstGeom prst="snip2Diag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000" b="1" dirty="0" smtClean="0"/>
              <a:t>Added Qualifications in Cardiology</a:t>
            </a:r>
            <a:endParaRPr lang="en-US" sz="1000" b="1" dirty="0"/>
          </a:p>
        </p:txBody>
      </p:sp>
      <p:sp>
        <p:nvSpPr>
          <p:cNvPr id="18" name="Snip Diagonal Corner Rectangle 17"/>
          <p:cNvSpPr/>
          <p:nvPr/>
        </p:nvSpPr>
        <p:spPr>
          <a:xfrm>
            <a:off x="5915752" y="3583577"/>
            <a:ext cx="1463040" cy="457200"/>
          </a:xfrm>
          <a:prstGeom prst="snip2Diag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000" b="1" dirty="0" smtClean="0"/>
              <a:t>Added Qualifications in Infectious Diseases</a:t>
            </a:r>
            <a:endParaRPr lang="en-US" sz="1000" b="1" dirty="0"/>
          </a:p>
        </p:txBody>
      </p:sp>
      <p:pic>
        <p:nvPicPr>
          <p:cNvPr id="19" name="Picture 18" descr="NCCA"/>
          <p:cNvPicPr/>
          <p:nvPr/>
        </p:nvPicPr>
        <p:blipFill>
          <a:blip r:embed="rId3" cstate="print"/>
          <a:srcRect/>
          <a:stretch>
            <a:fillRect/>
          </a:stretch>
        </p:blipFill>
        <p:spPr bwMode="auto">
          <a:xfrm>
            <a:off x="1434400" y="1706209"/>
            <a:ext cx="800868" cy="813707"/>
          </a:xfrm>
          <a:prstGeom prst="rect">
            <a:avLst/>
          </a:prstGeom>
          <a:noFill/>
          <a:ln w="9525">
            <a:noFill/>
            <a:miter lim="800000"/>
            <a:headEnd/>
            <a:tailEnd/>
          </a:ln>
        </p:spPr>
      </p:pic>
    </p:spTree>
    <p:extLst>
      <p:ext uri="{BB962C8B-B14F-4D97-AF65-F5344CB8AC3E}">
        <p14:creationId xmlns:p14="http://schemas.microsoft.com/office/powerpoint/2010/main" val="78957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BPS Exam Eligibility Criteria </a:t>
            </a:r>
            <a:endParaRPr lang="en-US" dirty="0"/>
          </a:p>
        </p:txBody>
      </p:sp>
      <p:sp>
        <p:nvSpPr>
          <p:cNvPr id="3" name="Content Placeholder 2"/>
          <p:cNvSpPr>
            <a:spLocks noGrp="1"/>
          </p:cNvSpPr>
          <p:nvPr>
            <p:ph idx="1"/>
          </p:nvPr>
        </p:nvSpPr>
        <p:spPr>
          <a:xfrm>
            <a:off x="677863" y="1520208"/>
            <a:ext cx="8313737" cy="4495800"/>
          </a:xfrm>
        </p:spPr>
        <p:txBody>
          <a:bodyPr/>
          <a:lstStyle/>
          <a:p>
            <a:pPr>
              <a:buFont typeface="Arial" panose="020B0604020202020204" pitchFamily="34" charset="0"/>
              <a:buChar char="•"/>
            </a:pPr>
            <a:r>
              <a:rPr lang="en-US" sz="2400" dirty="0"/>
              <a:t>Graduation from an accredited pharmacy program</a:t>
            </a:r>
          </a:p>
          <a:p>
            <a:pPr>
              <a:buFont typeface="Arial" panose="020B0604020202020204" pitchFamily="34" charset="0"/>
              <a:buChar char="•"/>
            </a:pPr>
            <a:r>
              <a:rPr lang="en-US" sz="2400" dirty="0"/>
              <a:t>Current, active license to practice </a:t>
            </a:r>
            <a:r>
              <a:rPr lang="en-US" sz="2400" dirty="0" smtClean="0"/>
              <a:t>pharmacy</a:t>
            </a:r>
          </a:p>
          <a:p>
            <a:pPr>
              <a:buFont typeface="Arial" panose="020B0604020202020204" pitchFamily="34" charset="0"/>
              <a:buChar char="•"/>
            </a:pPr>
            <a:r>
              <a:rPr lang="en-US" sz="2400" dirty="0" smtClean="0"/>
              <a:t>Practice Experience</a:t>
            </a:r>
          </a:p>
          <a:p>
            <a:pPr lvl="1">
              <a:buFont typeface="Arial" panose="020B0604020202020204" pitchFamily="34" charset="0"/>
              <a:buChar char="•"/>
            </a:pPr>
            <a:r>
              <a:rPr lang="en-US" sz="1800" dirty="0" smtClean="0"/>
              <a:t>Completion </a:t>
            </a:r>
            <a:r>
              <a:rPr lang="en-US" sz="1800" dirty="0"/>
              <a:t>of two (2) to four (4) years of practice experience with at least 50% of time spent in the pharmacy specialty practice activities (as defined by the applicable BPS Specialty Content </a:t>
            </a:r>
            <a:r>
              <a:rPr lang="en-US" sz="1800" dirty="0" smtClean="0"/>
              <a:t>Outline)</a:t>
            </a:r>
          </a:p>
          <a:p>
            <a:pPr marL="457200" lvl="1" indent="0">
              <a:buNone/>
            </a:pPr>
            <a:r>
              <a:rPr lang="en-US" sz="1800" dirty="0"/>
              <a:t>	</a:t>
            </a:r>
            <a:r>
              <a:rPr lang="en-US" sz="1800" b="1" dirty="0" smtClean="0"/>
              <a:t>OR</a:t>
            </a:r>
          </a:p>
          <a:p>
            <a:pPr lvl="1">
              <a:buFont typeface="Arial" panose="020B0604020202020204" pitchFamily="34" charset="0"/>
              <a:buChar char="•"/>
            </a:pPr>
            <a:r>
              <a:rPr lang="en-US" sz="1800" dirty="0" smtClean="0"/>
              <a:t>Completion </a:t>
            </a:r>
            <a:r>
              <a:rPr lang="en-US" sz="1800" dirty="0"/>
              <a:t>of a PGY1 residency*, specialty PGY2 residency*, and/or one additional year of practice with at least 50% of time spent in the pharmacy specialty practice activities (as defined by the BPS Ambulatory Care Content Outline) </a:t>
            </a:r>
          </a:p>
          <a:p>
            <a:pPr marL="457200" lvl="1" indent="0">
              <a:buNone/>
            </a:pPr>
            <a:r>
              <a:rPr lang="en-US" sz="1400" dirty="0" smtClean="0"/>
              <a:t>	*</a:t>
            </a:r>
            <a:r>
              <a:rPr lang="en-US" sz="1400" i="1" dirty="0"/>
              <a:t>Effective January 1, 2013, only residency programs accredited by the </a:t>
            </a:r>
            <a:r>
              <a:rPr lang="en-US" sz="1400" i="1" dirty="0" smtClean="0"/>
              <a:t>American </a:t>
            </a:r>
            <a:r>
              <a:rPr lang="en-US" sz="1400" i="1" dirty="0"/>
              <a:t>Society of </a:t>
            </a:r>
            <a:r>
              <a:rPr lang="en-US" sz="1400" i="1" dirty="0" smtClean="0"/>
              <a:t>	Health-System </a:t>
            </a:r>
            <a:r>
              <a:rPr lang="en-US" sz="1400" i="1" dirty="0"/>
              <a:t>Pharmacists (ASHP) or new </a:t>
            </a:r>
            <a:r>
              <a:rPr lang="en-US" sz="1400" i="1" dirty="0" smtClean="0"/>
              <a:t>residency programs </a:t>
            </a:r>
            <a:r>
              <a:rPr lang="en-US" sz="1400" i="1" dirty="0"/>
              <a:t>granted Candidate Status </a:t>
            </a:r>
            <a:r>
              <a:rPr lang="en-US" sz="1400" i="1" dirty="0" smtClean="0"/>
              <a:t>	for </a:t>
            </a:r>
            <a:r>
              <a:rPr lang="en-US" sz="1400" i="1" dirty="0"/>
              <a:t>accreditation by ASHP are creditable for </a:t>
            </a:r>
            <a:r>
              <a:rPr lang="en-US" sz="1400" i="1" dirty="0" smtClean="0"/>
              <a:t>this </a:t>
            </a:r>
            <a:r>
              <a:rPr lang="en-US" sz="1400" i="1" dirty="0"/>
              <a:t>purpose. </a:t>
            </a:r>
          </a:p>
          <a:p>
            <a:endParaRPr lang="en-US" dirty="0"/>
          </a:p>
        </p:txBody>
      </p:sp>
    </p:spTree>
    <p:extLst>
      <p:ext uri="{BB962C8B-B14F-4D97-AF65-F5344CB8AC3E}">
        <p14:creationId xmlns:p14="http://schemas.microsoft.com/office/powerpoint/2010/main" val="523863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BPS Exam Administration </a:t>
            </a:r>
            <a:endParaRPr lang="en-US" dirty="0"/>
          </a:p>
        </p:txBody>
      </p:sp>
      <p:sp>
        <p:nvSpPr>
          <p:cNvPr id="3" name="Content Placeholder 2"/>
          <p:cNvSpPr>
            <a:spLocks noGrp="1"/>
          </p:cNvSpPr>
          <p:nvPr>
            <p:ph idx="1"/>
          </p:nvPr>
        </p:nvSpPr>
        <p:spPr>
          <a:xfrm>
            <a:off x="677863" y="1506560"/>
            <a:ext cx="8313737" cy="4495800"/>
          </a:xfrm>
        </p:spPr>
        <p:txBody>
          <a:bodyPr/>
          <a:lstStyle/>
          <a:p>
            <a:r>
              <a:rPr lang="en-US" sz="2400" dirty="0" smtClean="0"/>
              <a:t>Internet-based testing beginning in 2013</a:t>
            </a:r>
          </a:p>
          <a:p>
            <a:pPr lvl="1"/>
            <a:r>
              <a:rPr lang="en-US" sz="2000" dirty="0"/>
              <a:t>P</a:t>
            </a:r>
            <a:r>
              <a:rPr lang="en-US" sz="2000" dirty="0" smtClean="0"/>
              <a:t>aper and Pencil based exam in 2012</a:t>
            </a:r>
          </a:p>
          <a:p>
            <a:r>
              <a:rPr lang="en-US" sz="2400" dirty="0"/>
              <a:t>200 exam questions, four-option multiple choice format</a:t>
            </a:r>
          </a:p>
          <a:p>
            <a:pPr lvl="1"/>
            <a:r>
              <a:rPr lang="en-US" sz="2000" dirty="0"/>
              <a:t>First 100 questions are administered for 2.5 hours in the morning</a:t>
            </a:r>
          </a:p>
          <a:p>
            <a:pPr lvl="1"/>
            <a:r>
              <a:rPr lang="en-US" sz="2000" dirty="0"/>
              <a:t>Second 100 questions are administered for 2.5 hours in the afternoon</a:t>
            </a:r>
          </a:p>
          <a:p>
            <a:r>
              <a:rPr lang="en-US" sz="2400" dirty="0"/>
              <a:t>Candidates can bookmark items, review and change answers in each session </a:t>
            </a:r>
          </a:p>
          <a:p>
            <a:r>
              <a:rPr lang="en-US" sz="2400" dirty="0"/>
              <a:t>Calculator, timer, chart available on the screen</a:t>
            </a:r>
          </a:p>
          <a:p>
            <a:endParaRPr lang="en-US" sz="2400" dirty="0" smtClean="0"/>
          </a:p>
          <a:p>
            <a:endParaRPr lang="en-US" sz="2400" dirty="0" smtClean="0"/>
          </a:p>
          <a:p>
            <a:pPr lvl="1"/>
            <a:endParaRPr lang="en-US" sz="2000" dirty="0"/>
          </a:p>
          <a:p>
            <a:pPr lvl="1"/>
            <a:endParaRPr lang="en-US" sz="2000" dirty="0" smtClean="0"/>
          </a:p>
          <a:p>
            <a:pPr lvl="1"/>
            <a:endParaRPr lang="en-US" sz="2000" dirty="0"/>
          </a:p>
        </p:txBody>
      </p:sp>
    </p:spTree>
    <p:extLst>
      <p:ext uri="{BB962C8B-B14F-4D97-AF65-F5344CB8AC3E}">
        <p14:creationId xmlns:p14="http://schemas.microsoft.com/office/powerpoint/2010/main" val="41572656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BPS Recertification</a:t>
            </a:r>
            <a:endParaRPr lang="en-US" dirty="0"/>
          </a:p>
        </p:txBody>
      </p:sp>
      <p:sp>
        <p:nvSpPr>
          <p:cNvPr id="3" name="Content Placeholder 2"/>
          <p:cNvSpPr>
            <a:spLocks noGrp="1"/>
          </p:cNvSpPr>
          <p:nvPr>
            <p:ph idx="1"/>
          </p:nvPr>
        </p:nvSpPr>
        <p:spPr>
          <a:xfrm>
            <a:off x="677863" y="1492912"/>
            <a:ext cx="8313737" cy="4495800"/>
          </a:xfrm>
        </p:spPr>
        <p:txBody>
          <a:bodyPr/>
          <a:lstStyle/>
          <a:p>
            <a:r>
              <a:rPr lang="en-US" sz="2400" dirty="0" smtClean="0"/>
              <a:t>Required every seven years</a:t>
            </a:r>
          </a:p>
          <a:p>
            <a:r>
              <a:rPr lang="en-US" sz="2400" dirty="0" smtClean="0"/>
              <a:t>Documents a specialist’s </a:t>
            </a:r>
            <a:r>
              <a:rPr lang="en-US" sz="2400" i="1" dirty="0" smtClean="0"/>
              <a:t>current</a:t>
            </a:r>
            <a:r>
              <a:rPr lang="en-US" sz="2400" dirty="0" smtClean="0"/>
              <a:t> knowledge and skills</a:t>
            </a:r>
          </a:p>
          <a:p>
            <a:pPr lvl="1"/>
            <a:r>
              <a:rPr lang="en-US" sz="2000" dirty="0" smtClean="0"/>
              <a:t>100-question recertification examination </a:t>
            </a:r>
          </a:p>
          <a:p>
            <a:pPr marL="457200" lvl="1" indent="0">
              <a:buNone/>
            </a:pPr>
            <a:r>
              <a:rPr lang="en-US" sz="2000" b="1" dirty="0"/>
              <a:t>	</a:t>
            </a:r>
            <a:r>
              <a:rPr lang="en-US" sz="2000" b="1" dirty="0" smtClean="0"/>
              <a:t>OR</a:t>
            </a:r>
          </a:p>
          <a:p>
            <a:pPr lvl="1"/>
            <a:r>
              <a:rPr lang="en-US" sz="2000" dirty="0" smtClean="0"/>
              <a:t>Continuing education option available in all specialties except Nutrition Support Pharmacy</a:t>
            </a:r>
          </a:p>
          <a:p>
            <a:endParaRPr lang="en-US" dirty="0"/>
          </a:p>
        </p:txBody>
      </p:sp>
    </p:spTree>
    <p:extLst>
      <p:ext uri="{BB962C8B-B14F-4D97-AF65-F5344CB8AC3E}">
        <p14:creationId xmlns:p14="http://schemas.microsoft.com/office/powerpoint/2010/main" val="30350649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pattFill prst="dk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29513154"/>
              </p:ext>
            </p:extLst>
          </p:nvPr>
        </p:nvGraphicFramePr>
        <p:xfrm>
          <a:off x="95534" y="709684"/>
          <a:ext cx="9048466" cy="6045958"/>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198" y="13189"/>
            <a:ext cx="5700713"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wellis\Desktop\My Documents\BPS\Presentations\BPS logo.jpg"/>
          <p:cNvPicPr>
            <a:picLocks noChangeAspect="1" noChangeArrowheads="1"/>
          </p:cNvPicPr>
          <p:nvPr/>
        </p:nvPicPr>
        <p:blipFill>
          <a:blip r:embed="rId4" cstate="print"/>
          <a:srcRect/>
          <a:stretch>
            <a:fillRect/>
          </a:stretch>
        </p:blipFill>
        <p:spPr bwMode="auto">
          <a:xfrm>
            <a:off x="7915700" y="6245928"/>
            <a:ext cx="1035787" cy="621792"/>
          </a:xfrm>
          <a:prstGeom prst="rect">
            <a:avLst/>
          </a:prstGeom>
          <a:noFill/>
        </p:spPr>
      </p:pic>
    </p:spTree>
    <p:extLst>
      <p:ext uri="{BB962C8B-B14F-4D97-AF65-F5344CB8AC3E}">
        <p14:creationId xmlns:p14="http://schemas.microsoft.com/office/powerpoint/2010/main" val="22536470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29400" y="560202"/>
            <a:ext cx="8331200" cy="977900"/>
          </a:xfrm>
        </p:spPr>
        <p:txBody>
          <a:bodyPr/>
          <a:lstStyle/>
          <a:p>
            <a:pPr algn="ctr"/>
            <a:r>
              <a:rPr lang="en-US" dirty="0" smtClean="0"/>
              <a:t>BPS Strategic Planning White Paper</a:t>
            </a:r>
          </a:p>
        </p:txBody>
      </p:sp>
      <p:sp>
        <p:nvSpPr>
          <p:cNvPr id="17411" name="Content Placeholder 2"/>
          <p:cNvSpPr>
            <a:spLocks noGrp="1"/>
          </p:cNvSpPr>
          <p:nvPr>
            <p:ph idx="1"/>
          </p:nvPr>
        </p:nvSpPr>
        <p:spPr>
          <a:xfrm>
            <a:off x="677863" y="2057400"/>
            <a:ext cx="8313737" cy="4013200"/>
          </a:xfrm>
        </p:spPr>
        <p:txBody>
          <a:bodyPr/>
          <a:lstStyle/>
          <a:p>
            <a:pPr marL="0" indent="0">
              <a:buNone/>
            </a:pPr>
            <a:r>
              <a:rPr lang="en-US" dirty="0" smtClean="0"/>
              <a:t>The White Paper focuses on: </a:t>
            </a:r>
          </a:p>
          <a:p>
            <a:pPr>
              <a:buFont typeface="Wingdings" pitchFamily="2" charset="2"/>
              <a:buChar char="ü"/>
            </a:pPr>
            <a:r>
              <a:rPr lang="en-US" dirty="0" smtClean="0"/>
              <a:t>Growth of current specialties</a:t>
            </a:r>
          </a:p>
          <a:p>
            <a:pPr>
              <a:buFont typeface="Wingdings" pitchFamily="2" charset="2"/>
              <a:buChar char="ü"/>
            </a:pPr>
            <a:r>
              <a:rPr lang="en-US" dirty="0" smtClean="0"/>
              <a:t>Addition of new specialties and subspecialties</a:t>
            </a:r>
          </a:p>
          <a:p>
            <a:pPr>
              <a:buFont typeface="Wingdings" pitchFamily="2" charset="2"/>
              <a:buChar char="ü"/>
            </a:pPr>
            <a:r>
              <a:rPr lang="en-US" dirty="0" smtClean="0"/>
              <a:t>Marketing the value of board certification</a:t>
            </a:r>
          </a:p>
          <a:p>
            <a:pPr>
              <a:buFont typeface="Wingdings" pitchFamily="2" charset="2"/>
              <a:buChar char="ü"/>
            </a:pPr>
            <a:r>
              <a:rPr lang="en-US" dirty="0" smtClean="0"/>
              <a:t>Continually assess model for recertification </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93" t="1423" r="2145" b="1520"/>
          <a:stretch/>
        </p:blipFill>
        <p:spPr bwMode="auto">
          <a:xfrm>
            <a:off x="6975186" y="1798224"/>
            <a:ext cx="1563172" cy="20473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030977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BPS </a:t>
            </a:r>
            <a:r>
              <a:rPr lang="en-US" dirty="0"/>
              <a:t>2017 Vision</a:t>
            </a:r>
          </a:p>
        </p:txBody>
      </p:sp>
      <p:sp>
        <p:nvSpPr>
          <p:cNvPr id="3" name="Content Placeholder 2"/>
          <p:cNvSpPr>
            <a:spLocks noGrp="1"/>
          </p:cNvSpPr>
          <p:nvPr>
            <p:ph idx="1"/>
          </p:nvPr>
        </p:nvSpPr>
        <p:spPr/>
        <p:txBody>
          <a:bodyPr/>
          <a:lstStyle/>
          <a:p>
            <a:pPr lvl="0"/>
            <a:r>
              <a:rPr lang="en-US" sz="2400" dirty="0"/>
              <a:t>The number of Board Certified Pharmacists will significantly increase to facilitate progress towards a </a:t>
            </a:r>
            <a:r>
              <a:rPr lang="en-US" sz="2400" b="1" dirty="0"/>
              <a:t>future model </a:t>
            </a:r>
            <a:r>
              <a:rPr lang="en-US" sz="2400" dirty="0"/>
              <a:t>where </a:t>
            </a:r>
            <a:r>
              <a:rPr lang="en-US" sz="2400" b="1" dirty="0"/>
              <a:t>board certification will be the expectation for pharmacists engaged in direct patient care. </a:t>
            </a:r>
            <a:endParaRPr lang="en-US" sz="2400" b="1" dirty="0" smtClean="0"/>
          </a:p>
          <a:p>
            <a:pPr lvl="0"/>
            <a:endParaRPr lang="en-US" sz="2400" b="1" dirty="0"/>
          </a:p>
          <a:p>
            <a:pPr marL="0" indent="0">
              <a:buNone/>
            </a:pPr>
            <a:r>
              <a:rPr lang="en-US" sz="2400" dirty="0" smtClean="0"/>
              <a:t>Key Point</a:t>
            </a:r>
          </a:p>
          <a:p>
            <a:r>
              <a:rPr lang="en-US" sz="2400" dirty="0"/>
              <a:t>BPS further believes that the </a:t>
            </a:r>
            <a:r>
              <a:rPr lang="en-US" sz="2400" b="1" dirty="0"/>
              <a:t>future growth </a:t>
            </a:r>
            <a:r>
              <a:rPr lang="en-US" sz="2400" dirty="0"/>
              <a:t>of pharmacist board certification should progress in a manner </a:t>
            </a:r>
            <a:r>
              <a:rPr lang="en-US" sz="2400" b="1" dirty="0"/>
              <a:t>consistent</a:t>
            </a:r>
            <a:r>
              <a:rPr lang="en-US" sz="2400" dirty="0"/>
              <a:t> with the </a:t>
            </a:r>
            <a:r>
              <a:rPr lang="en-US" sz="2400" b="1" dirty="0"/>
              <a:t>Council on Credentialing in Pharmacy Framework for Credentialing in Pharmacy Practice </a:t>
            </a:r>
          </a:p>
          <a:p>
            <a:endParaRPr lang="en-US" sz="2000" dirty="0"/>
          </a:p>
        </p:txBody>
      </p:sp>
    </p:spTree>
    <p:extLst>
      <p:ext uri="{BB962C8B-B14F-4D97-AF65-F5344CB8AC3E}">
        <p14:creationId xmlns:p14="http://schemas.microsoft.com/office/powerpoint/2010/main" val="23573714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Practice/Competency Area 1: Patient Care</a:t>
            </a:r>
            <a:r>
              <a:rPr lang="en-US" dirty="0"/>
              <a:t/>
            </a:r>
            <a:br>
              <a:rPr lang="en-US" dirty="0"/>
            </a:br>
            <a:r>
              <a:rPr lang="en-US" sz="1800" dirty="0">
                <a:solidFill>
                  <a:srgbClr val="000000"/>
                </a:solidFill>
              </a:rPr>
              <a:t>Provision of patient-centered and population-based care</a:t>
            </a:r>
            <a:r>
              <a:rPr lang="en-US" dirty="0">
                <a:solidFill>
                  <a:srgbClr val="000000"/>
                </a:solidFill>
              </a:rPr>
              <a:t/>
            </a:r>
            <a:br>
              <a:rPr lang="en-US" dirty="0">
                <a:solidFill>
                  <a:srgbClr val="000000"/>
                </a:solidFill>
              </a:rPr>
            </a:br>
            <a:endParaRPr lang="en-US" dirty="0"/>
          </a:p>
        </p:txBody>
      </p:sp>
      <p:grpSp>
        <p:nvGrpSpPr>
          <p:cNvPr id="4" name="Group 2"/>
          <p:cNvGrpSpPr>
            <a:grpSpLocks/>
          </p:cNvGrpSpPr>
          <p:nvPr/>
        </p:nvGrpSpPr>
        <p:grpSpPr bwMode="auto">
          <a:xfrm>
            <a:off x="1137461" y="1206500"/>
            <a:ext cx="7006525" cy="5256189"/>
            <a:chOff x="1248" y="144"/>
            <a:chExt cx="4317" cy="3263"/>
          </a:xfrm>
        </p:grpSpPr>
        <p:grpSp>
          <p:nvGrpSpPr>
            <p:cNvPr id="5" name="Group 3"/>
            <p:cNvGrpSpPr>
              <a:grpSpLocks/>
            </p:cNvGrpSpPr>
            <p:nvPr/>
          </p:nvGrpSpPr>
          <p:grpSpPr bwMode="auto">
            <a:xfrm>
              <a:off x="1776" y="1104"/>
              <a:ext cx="2304" cy="2160"/>
              <a:chOff x="1776" y="1104"/>
              <a:chExt cx="2304" cy="2160"/>
            </a:xfrm>
          </p:grpSpPr>
          <p:sp>
            <p:nvSpPr>
              <p:cNvPr id="16" name="Rectangle 4"/>
              <p:cNvSpPr>
                <a:spLocks noChangeArrowheads="1"/>
              </p:cNvSpPr>
              <p:nvPr/>
            </p:nvSpPr>
            <p:spPr bwMode="auto">
              <a:xfrm>
                <a:off x="1776" y="1104"/>
                <a:ext cx="2304" cy="21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endParaRPr>
              </a:p>
            </p:txBody>
          </p:sp>
          <p:sp>
            <p:nvSpPr>
              <p:cNvPr id="17" name="Line 5"/>
              <p:cNvSpPr>
                <a:spLocks noChangeShapeType="1"/>
              </p:cNvSpPr>
              <p:nvPr/>
            </p:nvSpPr>
            <p:spPr bwMode="auto">
              <a:xfrm>
                <a:off x="1776" y="2208"/>
                <a:ext cx="230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solidFill>
                    <a:prstClr val="black"/>
                  </a:solidFill>
                </a:endParaRPr>
              </a:p>
            </p:txBody>
          </p:sp>
          <p:sp>
            <p:nvSpPr>
              <p:cNvPr id="18" name="Line 6"/>
              <p:cNvSpPr>
                <a:spLocks noChangeShapeType="1"/>
              </p:cNvSpPr>
              <p:nvPr/>
            </p:nvSpPr>
            <p:spPr bwMode="auto">
              <a:xfrm>
                <a:off x="2928" y="1104"/>
                <a:ext cx="0" cy="216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solidFill>
                    <a:prstClr val="black"/>
                  </a:solidFill>
                </a:endParaRPr>
              </a:p>
            </p:txBody>
          </p:sp>
        </p:grpSp>
        <p:grpSp>
          <p:nvGrpSpPr>
            <p:cNvPr id="6" name="Group 7"/>
            <p:cNvGrpSpPr>
              <a:grpSpLocks/>
            </p:cNvGrpSpPr>
            <p:nvPr/>
          </p:nvGrpSpPr>
          <p:grpSpPr bwMode="auto">
            <a:xfrm>
              <a:off x="4128" y="815"/>
              <a:ext cx="1437" cy="2592"/>
              <a:chOff x="4128" y="815"/>
              <a:chExt cx="1437" cy="2592"/>
            </a:xfrm>
          </p:grpSpPr>
          <p:sp>
            <p:nvSpPr>
              <p:cNvPr id="12" name="AutoShape 8"/>
              <p:cNvSpPr>
                <a:spLocks noChangeArrowheads="1"/>
              </p:cNvSpPr>
              <p:nvPr/>
            </p:nvSpPr>
            <p:spPr bwMode="auto">
              <a:xfrm>
                <a:off x="4464" y="1392"/>
                <a:ext cx="336" cy="1632"/>
              </a:xfrm>
              <a:prstGeom prst="downArrow">
                <a:avLst>
                  <a:gd name="adj1" fmla="val 53574"/>
                  <a:gd name="adj2" fmla="val 54261"/>
                </a:avLst>
              </a:prstGeom>
              <a:solidFill>
                <a:schemeClr val="accent1"/>
              </a:solidFill>
              <a:ln w="9525">
                <a:solidFill>
                  <a:schemeClr val="tx1"/>
                </a:solidFill>
                <a:miter lim="800000"/>
                <a:headEnd/>
                <a:tailEnd/>
              </a:ln>
            </p:spPr>
            <p:txBody>
              <a:bodyPr wrap="none" anchor="ctr"/>
              <a:lstStyle/>
              <a:p>
                <a:endParaRPr lang="en-US" dirty="0">
                  <a:solidFill>
                    <a:srgbClr val="000000"/>
                  </a:solidFill>
                </a:endParaRPr>
              </a:p>
            </p:txBody>
          </p:sp>
          <p:sp>
            <p:nvSpPr>
              <p:cNvPr id="13" name="Text Box 9"/>
              <p:cNvSpPr txBox="1">
                <a:spLocks noChangeArrowheads="1"/>
              </p:cNvSpPr>
              <p:nvPr/>
            </p:nvSpPr>
            <p:spPr bwMode="auto">
              <a:xfrm rot="5400000">
                <a:off x="4051" y="1893"/>
                <a:ext cx="2592"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000" b="1" dirty="0">
                    <a:solidFill>
                      <a:srgbClr val="000000"/>
                    </a:solidFill>
                  </a:rPr>
                  <a:t>LEVEL OF KNOWLEDGE, SKILLS, &amp; EXPERIENCE</a:t>
                </a:r>
              </a:p>
            </p:txBody>
          </p:sp>
          <p:sp>
            <p:nvSpPr>
              <p:cNvPr id="14" name="Text Box 10"/>
              <p:cNvSpPr txBox="1">
                <a:spLocks noChangeArrowheads="1"/>
              </p:cNvSpPr>
              <p:nvPr/>
            </p:nvSpPr>
            <p:spPr bwMode="auto">
              <a:xfrm>
                <a:off x="4128" y="3024"/>
                <a:ext cx="1056"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800" b="1" dirty="0">
                    <a:solidFill>
                      <a:srgbClr val="000000"/>
                    </a:solidFill>
                  </a:rPr>
                  <a:t>Advanced</a:t>
                </a:r>
              </a:p>
            </p:txBody>
          </p:sp>
          <p:sp>
            <p:nvSpPr>
              <p:cNvPr id="15" name="Text Box 11"/>
              <p:cNvSpPr txBox="1">
                <a:spLocks noChangeArrowheads="1"/>
              </p:cNvSpPr>
              <p:nvPr/>
            </p:nvSpPr>
            <p:spPr bwMode="auto">
              <a:xfrm>
                <a:off x="4176" y="1104"/>
                <a:ext cx="91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800" b="1" dirty="0">
                    <a:solidFill>
                      <a:srgbClr val="000000"/>
                    </a:solidFill>
                  </a:rPr>
                  <a:t>Entry-Leve</a:t>
                </a:r>
                <a:r>
                  <a:rPr lang="en-US" sz="2000" b="1" dirty="0">
                    <a:solidFill>
                      <a:srgbClr val="000000"/>
                    </a:solidFill>
                  </a:rPr>
                  <a:t>l</a:t>
                </a:r>
              </a:p>
            </p:txBody>
          </p:sp>
        </p:grpSp>
        <p:grpSp>
          <p:nvGrpSpPr>
            <p:cNvPr id="7" name="Group 12"/>
            <p:cNvGrpSpPr>
              <a:grpSpLocks/>
            </p:cNvGrpSpPr>
            <p:nvPr/>
          </p:nvGrpSpPr>
          <p:grpSpPr bwMode="auto">
            <a:xfrm>
              <a:off x="1248" y="144"/>
              <a:ext cx="3216" cy="960"/>
              <a:chOff x="1248" y="144"/>
              <a:chExt cx="3216" cy="960"/>
            </a:xfrm>
          </p:grpSpPr>
          <p:sp>
            <p:nvSpPr>
              <p:cNvPr id="8" name="AutoShape 13"/>
              <p:cNvSpPr>
                <a:spLocks noChangeArrowheads="1"/>
              </p:cNvSpPr>
              <p:nvPr/>
            </p:nvSpPr>
            <p:spPr bwMode="auto">
              <a:xfrm rot="-5400000">
                <a:off x="2712" y="-312"/>
                <a:ext cx="336" cy="1728"/>
              </a:xfrm>
              <a:prstGeom prst="downArrow">
                <a:avLst>
                  <a:gd name="adj1" fmla="val 53574"/>
                  <a:gd name="adj2" fmla="val 57452"/>
                </a:avLst>
              </a:prstGeom>
              <a:solidFill>
                <a:schemeClr val="accent1"/>
              </a:solidFill>
              <a:ln w="9525">
                <a:solidFill>
                  <a:schemeClr val="tx1"/>
                </a:solidFill>
                <a:miter lim="800000"/>
                <a:headEnd/>
                <a:tailEnd/>
              </a:ln>
            </p:spPr>
            <p:txBody>
              <a:bodyPr wrap="none" anchor="ctr"/>
              <a:lstStyle/>
              <a:p>
                <a:endParaRPr lang="en-US" dirty="0">
                  <a:solidFill>
                    <a:srgbClr val="000000"/>
                  </a:solidFill>
                </a:endParaRPr>
              </a:p>
            </p:txBody>
          </p:sp>
          <p:sp>
            <p:nvSpPr>
              <p:cNvPr id="9" name="Text Box 14"/>
              <p:cNvSpPr txBox="1">
                <a:spLocks noChangeArrowheads="1"/>
              </p:cNvSpPr>
              <p:nvPr/>
            </p:nvSpPr>
            <p:spPr bwMode="auto">
              <a:xfrm>
                <a:off x="1248" y="144"/>
                <a:ext cx="3216"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800" b="1" dirty="0">
                    <a:solidFill>
                      <a:srgbClr val="000000"/>
                    </a:solidFill>
                  </a:rPr>
                  <a:t>BREADTH OF PATIENT/PRACTICE FOCUS</a:t>
                </a:r>
              </a:p>
            </p:txBody>
          </p:sp>
          <p:sp>
            <p:nvSpPr>
              <p:cNvPr id="10" name="Text Box 15"/>
              <p:cNvSpPr txBox="1">
                <a:spLocks noChangeArrowheads="1"/>
              </p:cNvSpPr>
              <p:nvPr/>
            </p:nvSpPr>
            <p:spPr bwMode="auto">
              <a:xfrm>
                <a:off x="1914" y="866"/>
                <a:ext cx="768"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dirty="0">
                    <a:solidFill>
                      <a:srgbClr val="000000"/>
                    </a:solidFill>
                  </a:rPr>
                  <a:t>Broad</a:t>
                </a:r>
              </a:p>
            </p:txBody>
          </p:sp>
          <p:sp>
            <p:nvSpPr>
              <p:cNvPr id="11" name="Text Box 16"/>
              <p:cNvSpPr txBox="1">
                <a:spLocks noChangeArrowheads="1"/>
              </p:cNvSpPr>
              <p:nvPr/>
            </p:nvSpPr>
            <p:spPr bwMode="auto">
              <a:xfrm>
                <a:off x="3081" y="876"/>
                <a:ext cx="768"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dirty="0">
                    <a:solidFill>
                      <a:srgbClr val="000000"/>
                    </a:solidFill>
                  </a:rPr>
                  <a:t>Narrow</a:t>
                </a:r>
              </a:p>
            </p:txBody>
          </p:sp>
        </p:grpSp>
      </p:grpSp>
      <p:sp>
        <p:nvSpPr>
          <p:cNvPr id="48" name="Text Box 35"/>
          <p:cNvSpPr txBox="1">
            <a:spLocks noChangeArrowheads="1"/>
          </p:cNvSpPr>
          <p:nvPr/>
        </p:nvSpPr>
        <p:spPr bwMode="auto">
          <a:xfrm>
            <a:off x="457200" y="1752600"/>
            <a:ext cx="12795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b="1" dirty="0">
                <a:solidFill>
                  <a:srgbClr val="006600"/>
                </a:solidFill>
              </a:rPr>
              <a:t>Professional degree in pharmacy &amp; license</a:t>
            </a:r>
          </a:p>
        </p:txBody>
      </p:sp>
      <p:sp>
        <p:nvSpPr>
          <p:cNvPr id="49" name="AutoShape 38"/>
          <p:cNvSpPr>
            <a:spLocks noChangeArrowheads="1"/>
          </p:cNvSpPr>
          <p:nvPr/>
        </p:nvSpPr>
        <p:spPr bwMode="auto">
          <a:xfrm rot="10800000" flipH="1">
            <a:off x="1871519" y="1808909"/>
            <a:ext cx="1447800" cy="6096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5863 h 21600"/>
              <a:gd name="T20" fmla="*/ 17242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951" y="0"/>
                </a:moveTo>
                <a:lnTo>
                  <a:pt x="8302" y="7200"/>
                </a:lnTo>
                <a:lnTo>
                  <a:pt x="12664" y="7200"/>
                </a:lnTo>
                <a:lnTo>
                  <a:pt x="12664" y="15869"/>
                </a:lnTo>
                <a:lnTo>
                  <a:pt x="0" y="15869"/>
                </a:lnTo>
                <a:lnTo>
                  <a:pt x="0" y="21600"/>
                </a:lnTo>
                <a:lnTo>
                  <a:pt x="17238" y="21600"/>
                </a:lnTo>
                <a:lnTo>
                  <a:pt x="17238" y="7200"/>
                </a:lnTo>
                <a:lnTo>
                  <a:pt x="21600" y="7200"/>
                </a:lnTo>
                <a:lnTo>
                  <a:pt x="14951" y="0"/>
                </a:lnTo>
                <a:close/>
              </a:path>
            </a:pathLst>
          </a:custGeom>
          <a:solidFill>
            <a:srgbClr val="006600"/>
          </a:solidFill>
          <a:ln w="9525">
            <a:solidFill>
              <a:schemeClr val="tx1"/>
            </a:solidFill>
            <a:miter lim="800000"/>
            <a:headEnd/>
            <a:tailEnd/>
          </a:ln>
        </p:spPr>
        <p:txBody>
          <a:bodyPr wrap="none" anchor="ctr"/>
          <a:lstStyle/>
          <a:p>
            <a:endParaRPr lang="en-US" sz="1000" dirty="0">
              <a:solidFill>
                <a:prstClr val="black"/>
              </a:solidFill>
            </a:endParaRPr>
          </a:p>
        </p:txBody>
      </p:sp>
      <p:sp>
        <p:nvSpPr>
          <p:cNvPr id="50" name="Text Box 19"/>
          <p:cNvSpPr txBox="1">
            <a:spLocks noChangeArrowheads="1"/>
          </p:cNvSpPr>
          <p:nvPr/>
        </p:nvSpPr>
        <p:spPr bwMode="auto">
          <a:xfrm>
            <a:off x="2095784" y="3807112"/>
            <a:ext cx="167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FF0000"/>
                </a:solidFill>
              </a:rPr>
              <a:t>Generalist practitioner</a:t>
            </a:r>
          </a:p>
        </p:txBody>
      </p:sp>
      <p:sp>
        <p:nvSpPr>
          <p:cNvPr id="51" name="Text Box 20"/>
          <p:cNvSpPr txBox="1">
            <a:spLocks noChangeArrowheads="1"/>
          </p:cNvSpPr>
          <p:nvPr/>
        </p:nvSpPr>
        <p:spPr bwMode="auto">
          <a:xfrm>
            <a:off x="3962400" y="3807111"/>
            <a:ext cx="167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FF0000"/>
                </a:solidFill>
              </a:rPr>
              <a:t>Focused practitioner</a:t>
            </a:r>
          </a:p>
        </p:txBody>
      </p:sp>
      <p:sp>
        <p:nvSpPr>
          <p:cNvPr id="52" name="Text Box 21"/>
          <p:cNvSpPr txBox="1">
            <a:spLocks noChangeArrowheads="1"/>
          </p:cNvSpPr>
          <p:nvPr/>
        </p:nvSpPr>
        <p:spPr bwMode="auto">
          <a:xfrm>
            <a:off x="2076734" y="4575841"/>
            <a:ext cx="167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FF0000"/>
                </a:solidFill>
              </a:rPr>
              <a:t>Advanced generalist  practitioner</a:t>
            </a:r>
          </a:p>
        </p:txBody>
      </p:sp>
      <p:sp>
        <p:nvSpPr>
          <p:cNvPr id="53" name="Text Box 22"/>
          <p:cNvSpPr txBox="1">
            <a:spLocks noChangeArrowheads="1"/>
          </p:cNvSpPr>
          <p:nvPr/>
        </p:nvSpPr>
        <p:spPr bwMode="auto">
          <a:xfrm>
            <a:off x="3790950" y="4571999"/>
            <a:ext cx="190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FF0000"/>
                </a:solidFill>
              </a:rPr>
              <a:t>Advanced  focused practitioner</a:t>
            </a:r>
          </a:p>
        </p:txBody>
      </p:sp>
      <p:sp>
        <p:nvSpPr>
          <p:cNvPr id="54" name="Text Box 30"/>
          <p:cNvSpPr txBox="1">
            <a:spLocks noChangeArrowheads="1"/>
          </p:cNvSpPr>
          <p:nvPr/>
        </p:nvSpPr>
        <p:spPr bwMode="auto">
          <a:xfrm>
            <a:off x="2076734" y="2775898"/>
            <a:ext cx="1787380" cy="70788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00" b="1" dirty="0">
                <a:solidFill>
                  <a:srgbClr val="00B050"/>
                </a:solidFill>
              </a:rPr>
              <a:t>Wide variety of patients and diseases; minor ailments to more complex conditions</a:t>
            </a:r>
          </a:p>
        </p:txBody>
      </p:sp>
      <p:sp>
        <p:nvSpPr>
          <p:cNvPr id="55" name="Text Box 31"/>
          <p:cNvSpPr txBox="1">
            <a:spLocks noChangeArrowheads="1"/>
          </p:cNvSpPr>
          <p:nvPr/>
        </p:nvSpPr>
        <p:spPr bwMode="auto">
          <a:xfrm>
            <a:off x="3886201" y="2775898"/>
            <a:ext cx="1809750" cy="738664"/>
          </a:xfrm>
          <a:prstGeom prst="rect">
            <a:avLst/>
          </a:prstGeom>
          <a:solidFill>
            <a:schemeClr val="bg1">
              <a:alpha val="50195"/>
            </a:schemeClr>
          </a:solidFill>
          <a:ln w="9525">
            <a:solidFill>
              <a:schemeClr val="bg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00" b="1" dirty="0">
                <a:solidFill>
                  <a:srgbClr val="00B050"/>
                </a:solidFill>
              </a:rPr>
              <a:t>Wide variety of diseases in a unique setting or population, or a narrow disease focus</a:t>
            </a:r>
            <a:r>
              <a:rPr lang="en-US" sz="1200" b="1" dirty="0">
                <a:solidFill>
                  <a:srgbClr val="00B050"/>
                </a:solidFill>
              </a:rPr>
              <a:t> </a:t>
            </a:r>
          </a:p>
        </p:txBody>
      </p:sp>
      <p:sp>
        <p:nvSpPr>
          <p:cNvPr id="56" name="Text Box 32"/>
          <p:cNvSpPr txBox="1">
            <a:spLocks noChangeArrowheads="1"/>
          </p:cNvSpPr>
          <p:nvPr/>
        </p:nvSpPr>
        <p:spPr bwMode="auto">
          <a:xfrm>
            <a:off x="2076735" y="5492563"/>
            <a:ext cx="1714216" cy="549275"/>
          </a:xfrm>
          <a:prstGeom prst="rect">
            <a:avLst/>
          </a:prstGeom>
          <a:solidFill>
            <a:schemeClr val="bg1">
              <a:alpha val="5098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00" b="1" dirty="0">
                <a:solidFill>
                  <a:srgbClr val="00B050"/>
                </a:solidFill>
              </a:rPr>
              <a:t>Wide variety of patients and diseases; complex healthcare issues</a:t>
            </a:r>
          </a:p>
        </p:txBody>
      </p:sp>
      <p:sp>
        <p:nvSpPr>
          <p:cNvPr id="57" name="Text Box 33"/>
          <p:cNvSpPr txBox="1">
            <a:spLocks noChangeArrowheads="1"/>
          </p:cNvSpPr>
          <p:nvPr/>
        </p:nvSpPr>
        <p:spPr bwMode="auto">
          <a:xfrm>
            <a:off x="3962400" y="5359844"/>
            <a:ext cx="1771419" cy="86177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00" b="1" dirty="0">
                <a:solidFill>
                  <a:srgbClr val="00B050"/>
                </a:solidFill>
              </a:rPr>
              <a:t>Focused patient populations; medically complex patients, therapies, and/or technology</a:t>
            </a:r>
          </a:p>
        </p:txBody>
      </p:sp>
      <p:sp>
        <p:nvSpPr>
          <p:cNvPr id="28" name="Title 1"/>
          <p:cNvSpPr txBox="1">
            <a:spLocks/>
          </p:cNvSpPr>
          <p:nvPr/>
        </p:nvSpPr>
        <p:spPr bwMode="auto">
          <a:xfrm>
            <a:off x="-11875" y="6269118"/>
            <a:ext cx="9144000" cy="58948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1D8B54"/>
                </a:solidFill>
                <a:latin typeface="+mj-lt"/>
                <a:ea typeface="Geneva" charset="-128"/>
                <a:cs typeface="Geneva" charset="-128"/>
              </a:defRPr>
            </a:lvl1pPr>
            <a:lvl2pPr algn="l" rtl="0" eaLnBrk="0" fontAlgn="base" hangingPunct="0">
              <a:spcBef>
                <a:spcPct val="0"/>
              </a:spcBef>
              <a:spcAft>
                <a:spcPct val="0"/>
              </a:spcAft>
              <a:defRPr sz="3600" b="1">
                <a:solidFill>
                  <a:srgbClr val="1D8B54"/>
                </a:solidFill>
                <a:latin typeface="Arial" charset="0"/>
                <a:ea typeface="Geneva" charset="-128"/>
                <a:cs typeface="Geneva" charset="-128"/>
              </a:defRPr>
            </a:lvl2pPr>
            <a:lvl3pPr algn="l" rtl="0" eaLnBrk="0" fontAlgn="base" hangingPunct="0">
              <a:spcBef>
                <a:spcPct val="0"/>
              </a:spcBef>
              <a:spcAft>
                <a:spcPct val="0"/>
              </a:spcAft>
              <a:defRPr sz="3600" b="1">
                <a:solidFill>
                  <a:srgbClr val="1D8B54"/>
                </a:solidFill>
                <a:latin typeface="Arial" charset="0"/>
                <a:ea typeface="Geneva" charset="-128"/>
                <a:cs typeface="Geneva" charset="-128"/>
              </a:defRPr>
            </a:lvl3pPr>
            <a:lvl4pPr algn="l" rtl="0" eaLnBrk="0" fontAlgn="base" hangingPunct="0">
              <a:spcBef>
                <a:spcPct val="0"/>
              </a:spcBef>
              <a:spcAft>
                <a:spcPct val="0"/>
              </a:spcAft>
              <a:defRPr sz="3600" b="1">
                <a:solidFill>
                  <a:srgbClr val="1D8B54"/>
                </a:solidFill>
                <a:latin typeface="Arial" charset="0"/>
                <a:ea typeface="Geneva" charset="-128"/>
                <a:cs typeface="Geneva" charset="-128"/>
              </a:defRPr>
            </a:lvl4pPr>
            <a:lvl5pPr algn="l" rtl="0" eaLnBrk="0" fontAlgn="base" hangingPunct="0">
              <a:spcBef>
                <a:spcPct val="0"/>
              </a:spcBef>
              <a:spcAft>
                <a:spcPct val="0"/>
              </a:spcAft>
              <a:defRPr sz="3600" b="1">
                <a:solidFill>
                  <a:srgbClr val="1D8B54"/>
                </a:solidFill>
                <a:latin typeface="Arial" charset="0"/>
                <a:ea typeface="Geneva" charset="-128"/>
                <a:cs typeface="Geneva" charset="-128"/>
              </a:defRPr>
            </a:lvl5pPr>
            <a:lvl6pPr marL="457200" algn="l" rtl="0" fontAlgn="base">
              <a:spcBef>
                <a:spcPct val="0"/>
              </a:spcBef>
              <a:spcAft>
                <a:spcPct val="0"/>
              </a:spcAft>
              <a:defRPr sz="3600" b="1">
                <a:solidFill>
                  <a:srgbClr val="192B77"/>
                </a:solidFill>
                <a:latin typeface="Arial" charset="0"/>
              </a:defRPr>
            </a:lvl6pPr>
            <a:lvl7pPr marL="914400" algn="l" rtl="0" fontAlgn="base">
              <a:spcBef>
                <a:spcPct val="0"/>
              </a:spcBef>
              <a:spcAft>
                <a:spcPct val="0"/>
              </a:spcAft>
              <a:defRPr sz="3600" b="1">
                <a:solidFill>
                  <a:srgbClr val="192B77"/>
                </a:solidFill>
                <a:latin typeface="Arial" charset="0"/>
              </a:defRPr>
            </a:lvl7pPr>
            <a:lvl8pPr marL="1371600" algn="l" rtl="0" fontAlgn="base">
              <a:spcBef>
                <a:spcPct val="0"/>
              </a:spcBef>
              <a:spcAft>
                <a:spcPct val="0"/>
              </a:spcAft>
              <a:defRPr sz="3600" b="1">
                <a:solidFill>
                  <a:srgbClr val="192B77"/>
                </a:solidFill>
                <a:latin typeface="Arial" charset="0"/>
              </a:defRPr>
            </a:lvl8pPr>
            <a:lvl9pPr marL="1828800" algn="l" rtl="0" fontAlgn="base">
              <a:spcBef>
                <a:spcPct val="0"/>
              </a:spcBef>
              <a:spcAft>
                <a:spcPct val="0"/>
              </a:spcAft>
              <a:defRPr sz="3600" b="1">
                <a:solidFill>
                  <a:srgbClr val="192B77"/>
                </a:solidFill>
                <a:latin typeface="Arial" charset="0"/>
              </a:defRPr>
            </a:lvl9pPr>
          </a:lstStyle>
          <a:p>
            <a:pPr algn="r"/>
            <a:r>
              <a:rPr lang="en-US" sz="900" i="1" kern="0" dirty="0" smtClean="0">
                <a:solidFill>
                  <a:prstClr val="black"/>
                </a:solidFill>
              </a:rPr>
              <a:t>Council </a:t>
            </a:r>
            <a:r>
              <a:rPr lang="en-US" sz="900" i="1" kern="0" dirty="0">
                <a:solidFill>
                  <a:prstClr val="black"/>
                </a:solidFill>
              </a:rPr>
              <a:t>on Credentialing in Pharmacy. Scope of contemporary pharmacy practice roles, responsibilities, and functions </a:t>
            </a:r>
            <a:r>
              <a:rPr lang="en-US" sz="900" i="1" kern="0" dirty="0" smtClean="0">
                <a:solidFill>
                  <a:prstClr val="black"/>
                </a:solidFill>
              </a:rPr>
              <a:t>of pharmacists </a:t>
            </a:r>
            <a:r>
              <a:rPr lang="en-US" sz="900" i="1" kern="0" dirty="0">
                <a:solidFill>
                  <a:prstClr val="black"/>
                </a:solidFill>
              </a:rPr>
              <a:t>and pharmacy technicians. </a:t>
            </a:r>
            <a:endParaRPr lang="en-US" sz="900" i="1" kern="0" dirty="0" smtClean="0">
              <a:solidFill>
                <a:prstClr val="black"/>
              </a:solidFill>
            </a:endParaRPr>
          </a:p>
          <a:p>
            <a:pPr algn="r"/>
            <a:r>
              <a:rPr lang="en-US" sz="900" i="1" kern="0" dirty="0" smtClean="0">
                <a:solidFill>
                  <a:prstClr val="black"/>
                </a:solidFill>
              </a:rPr>
              <a:t>J </a:t>
            </a:r>
            <a:r>
              <a:rPr lang="en-US" sz="900" i="1" kern="0" dirty="0">
                <a:solidFill>
                  <a:prstClr val="black"/>
                </a:solidFill>
              </a:rPr>
              <a:t>Am Pharm Assoc </a:t>
            </a:r>
            <a:r>
              <a:rPr lang="en-US" sz="900" i="1" kern="0" dirty="0" smtClean="0">
                <a:solidFill>
                  <a:prstClr val="black"/>
                </a:solidFill>
              </a:rPr>
              <a:t>2010;50e35‐62</a:t>
            </a:r>
          </a:p>
        </p:txBody>
      </p:sp>
      <p:sp>
        <p:nvSpPr>
          <p:cNvPr id="29" name="Text Box 30"/>
          <p:cNvSpPr txBox="1">
            <a:spLocks noChangeArrowheads="1"/>
          </p:cNvSpPr>
          <p:nvPr/>
        </p:nvSpPr>
        <p:spPr bwMode="auto">
          <a:xfrm>
            <a:off x="237506" y="4125900"/>
            <a:ext cx="1499220" cy="630942"/>
          </a:xfrm>
          <a:prstGeom prst="rect">
            <a:avLst/>
          </a:prstGeom>
          <a:solidFill>
            <a:schemeClr val="bg1">
              <a:alpha val="50195"/>
            </a:schemeClr>
          </a:solidFill>
          <a:ln w="9525">
            <a:solidFill>
              <a:srgbClr val="000000"/>
            </a:solidFill>
            <a:miter lim="800000"/>
            <a:headEnd/>
            <a:tailEnd/>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00" b="1" dirty="0">
                <a:solidFill>
                  <a:prstClr val="black"/>
                </a:solidFill>
              </a:rPr>
              <a:t>Figure 2</a:t>
            </a:r>
            <a:r>
              <a:rPr lang="en-US" sz="1000" b="1" dirty="0" smtClean="0">
                <a:solidFill>
                  <a:prstClr val="black"/>
                </a:solidFill>
              </a:rPr>
              <a:t>:</a:t>
            </a:r>
          </a:p>
          <a:p>
            <a:pPr algn="ctr" eaLnBrk="1" hangingPunct="1">
              <a:spcBef>
                <a:spcPct val="50000"/>
              </a:spcBef>
            </a:pPr>
            <a:r>
              <a:rPr lang="en-US" sz="1000" b="1" dirty="0" smtClean="0">
                <a:solidFill>
                  <a:prstClr val="black"/>
                </a:solidFill>
              </a:rPr>
              <a:t> </a:t>
            </a:r>
            <a:r>
              <a:rPr lang="en-US" sz="1000" b="1" dirty="0">
                <a:solidFill>
                  <a:prstClr val="black"/>
                </a:solidFill>
              </a:rPr>
              <a:t>Practitioners in Direct Patient Care</a:t>
            </a:r>
            <a:endParaRPr lang="en-US" sz="1000" b="1" dirty="0">
              <a:solidFill>
                <a:srgbClr val="00B050"/>
              </a:solidFill>
            </a:endParaRPr>
          </a:p>
        </p:txBody>
      </p:sp>
    </p:spTree>
    <p:extLst>
      <p:ext uri="{BB962C8B-B14F-4D97-AF65-F5344CB8AC3E}">
        <p14:creationId xmlns:p14="http://schemas.microsoft.com/office/powerpoint/2010/main" val="318098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Practice/Competency Area 1: Patient Care</a:t>
            </a:r>
            <a:r>
              <a:rPr lang="en-US" dirty="0"/>
              <a:t/>
            </a:r>
            <a:br>
              <a:rPr lang="en-US" dirty="0"/>
            </a:br>
            <a:r>
              <a:rPr lang="en-US" sz="1800" dirty="0">
                <a:solidFill>
                  <a:srgbClr val="000000"/>
                </a:solidFill>
              </a:rPr>
              <a:t>Provision of patient-centered and population-based care</a:t>
            </a:r>
            <a:r>
              <a:rPr lang="en-US" dirty="0">
                <a:solidFill>
                  <a:srgbClr val="000000"/>
                </a:solidFill>
              </a:rPr>
              <a:t/>
            </a:r>
            <a:br>
              <a:rPr lang="en-US" dirty="0">
                <a:solidFill>
                  <a:srgbClr val="000000"/>
                </a:solidFill>
              </a:rPr>
            </a:br>
            <a:endParaRPr lang="en-US" dirty="0"/>
          </a:p>
        </p:txBody>
      </p:sp>
      <p:grpSp>
        <p:nvGrpSpPr>
          <p:cNvPr id="4" name="Group 2"/>
          <p:cNvGrpSpPr>
            <a:grpSpLocks/>
          </p:cNvGrpSpPr>
          <p:nvPr/>
        </p:nvGrpSpPr>
        <p:grpSpPr bwMode="auto">
          <a:xfrm>
            <a:off x="1137461" y="1206500"/>
            <a:ext cx="7006525" cy="5256189"/>
            <a:chOff x="1248" y="144"/>
            <a:chExt cx="4317" cy="3263"/>
          </a:xfrm>
        </p:grpSpPr>
        <p:grpSp>
          <p:nvGrpSpPr>
            <p:cNvPr id="5" name="Group 3"/>
            <p:cNvGrpSpPr>
              <a:grpSpLocks/>
            </p:cNvGrpSpPr>
            <p:nvPr/>
          </p:nvGrpSpPr>
          <p:grpSpPr bwMode="auto">
            <a:xfrm>
              <a:off x="1776" y="1104"/>
              <a:ext cx="2304" cy="2160"/>
              <a:chOff x="1776" y="1104"/>
              <a:chExt cx="2304" cy="2160"/>
            </a:xfrm>
          </p:grpSpPr>
          <p:sp>
            <p:nvSpPr>
              <p:cNvPr id="16" name="Rectangle 4"/>
              <p:cNvSpPr>
                <a:spLocks noChangeArrowheads="1"/>
              </p:cNvSpPr>
              <p:nvPr/>
            </p:nvSpPr>
            <p:spPr bwMode="auto">
              <a:xfrm>
                <a:off x="1776" y="1104"/>
                <a:ext cx="2304" cy="21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endParaRPr>
              </a:p>
            </p:txBody>
          </p:sp>
          <p:sp>
            <p:nvSpPr>
              <p:cNvPr id="17" name="Line 5"/>
              <p:cNvSpPr>
                <a:spLocks noChangeShapeType="1"/>
              </p:cNvSpPr>
              <p:nvPr/>
            </p:nvSpPr>
            <p:spPr bwMode="auto">
              <a:xfrm>
                <a:off x="1776" y="2208"/>
                <a:ext cx="230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solidFill>
                    <a:prstClr val="black"/>
                  </a:solidFill>
                </a:endParaRPr>
              </a:p>
            </p:txBody>
          </p:sp>
          <p:sp>
            <p:nvSpPr>
              <p:cNvPr id="18" name="Line 6"/>
              <p:cNvSpPr>
                <a:spLocks noChangeShapeType="1"/>
              </p:cNvSpPr>
              <p:nvPr/>
            </p:nvSpPr>
            <p:spPr bwMode="auto">
              <a:xfrm>
                <a:off x="2928" y="1104"/>
                <a:ext cx="0" cy="216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solidFill>
                    <a:prstClr val="black"/>
                  </a:solidFill>
                </a:endParaRPr>
              </a:p>
            </p:txBody>
          </p:sp>
        </p:grpSp>
        <p:grpSp>
          <p:nvGrpSpPr>
            <p:cNvPr id="6" name="Group 7"/>
            <p:cNvGrpSpPr>
              <a:grpSpLocks/>
            </p:cNvGrpSpPr>
            <p:nvPr/>
          </p:nvGrpSpPr>
          <p:grpSpPr bwMode="auto">
            <a:xfrm>
              <a:off x="4128" y="815"/>
              <a:ext cx="1437" cy="2592"/>
              <a:chOff x="4128" y="815"/>
              <a:chExt cx="1437" cy="2592"/>
            </a:xfrm>
          </p:grpSpPr>
          <p:sp>
            <p:nvSpPr>
              <p:cNvPr id="12" name="AutoShape 8"/>
              <p:cNvSpPr>
                <a:spLocks noChangeArrowheads="1"/>
              </p:cNvSpPr>
              <p:nvPr/>
            </p:nvSpPr>
            <p:spPr bwMode="auto">
              <a:xfrm>
                <a:off x="4464" y="1392"/>
                <a:ext cx="336" cy="1632"/>
              </a:xfrm>
              <a:prstGeom prst="downArrow">
                <a:avLst>
                  <a:gd name="adj1" fmla="val 53574"/>
                  <a:gd name="adj2" fmla="val 54261"/>
                </a:avLst>
              </a:prstGeom>
              <a:solidFill>
                <a:schemeClr val="accent1"/>
              </a:solidFill>
              <a:ln w="9525">
                <a:solidFill>
                  <a:schemeClr val="tx1"/>
                </a:solidFill>
                <a:miter lim="800000"/>
                <a:headEnd/>
                <a:tailEnd/>
              </a:ln>
            </p:spPr>
            <p:txBody>
              <a:bodyPr wrap="none" anchor="ctr"/>
              <a:lstStyle/>
              <a:p>
                <a:endParaRPr lang="en-US" dirty="0">
                  <a:solidFill>
                    <a:srgbClr val="000000"/>
                  </a:solidFill>
                </a:endParaRPr>
              </a:p>
            </p:txBody>
          </p:sp>
          <p:sp>
            <p:nvSpPr>
              <p:cNvPr id="13" name="Text Box 9"/>
              <p:cNvSpPr txBox="1">
                <a:spLocks noChangeArrowheads="1"/>
              </p:cNvSpPr>
              <p:nvPr/>
            </p:nvSpPr>
            <p:spPr bwMode="auto">
              <a:xfrm rot="5400000">
                <a:off x="4051" y="1893"/>
                <a:ext cx="2592"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000" b="1" dirty="0">
                    <a:solidFill>
                      <a:srgbClr val="000000"/>
                    </a:solidFill>
                  </a:rPr>
                  <a:t>LEVEL OF KNOWLEDGE, SKILLS, &amp; EXPERIENCE</a:t>
                </a:r>
              </a:p>
            </p:txBody>
          </p:sp>
          <p:sp>
            <p:nvSpPr>
              <p:cNvPr id="14" name="Text Box 10"/>
              <p:cNvSpPr txBox="1">
                <a:spLocks noChangeArrowheads="1"/>
              </p:cNvSpPr>
              <p:nvPr/>
            </p:nvSpPr>
            <p:spPr bwMode="auto">
              <a:xfrm>
                <a:off x="4128" y="3024"/>
                <a:ext cx="1056"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800" b="1" dirty="0">
                    <a:solidFill>
                      <a:srgbClr val="000000"/>
                    </a:solidFill>
                  </a:rPr>
                  <a:t>Advanced</a:t>
                </a:r>
              </a:p>
            </p:txBody>
          </p:sp>
          <p:sp>
            <p:nvSpPr>
              <p:cNvPr id="15" name="Text Box 11"/>
              <p:cNvSpPr txBox="1">
                <a:spLocks noChangeArrowheads="1"/>
              </p:cNvSpPr>
              <p:nvPr/>
            </p:nvSpPr>
            <p:spPr bwMode="auto">
              <a:xfrm>
                <a:off x="4176" y="1104"/>
                <a:ext cx="91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800" b="1" dirty="0">
                    <a:solidFill>
                      <a:srgbClr val="000000"/>
                    </a:solidFill>
                  </a:rPr>
                  <a:t>Entry-Leve</a:t>
                </a:r>
                <a:r>
                  <a:rPr lang="en-US" sz="2000" b="1" dirty="0">
                    <a:solidFill>
                      <a:srgbClr val="000000"/>
                    </a:solidFill>
                  </a:rPr>
                  <a:t>l</a:t>
                </a:r>
              </a:p>
            </p:txBody>
          </p:sp>
        </p:grpSp>
        <p:grpSp>
          <p:nvGrpSpPr>
            <p:cNvPr id="7" name="Group 12"/>
            <p:cNvGrpSpPr>
              <a:grpSpLocks/>
            </p:cNvGrpSpPr>
            <p:nvPr/>
          </p:nvGrpSpPr>
          <p:grpSpPr bwMode="auto">
            <a:xfrm>
              <a:off x="1248" y="144"/>
              <a:ext cx="3216" cy="960"/>
              <a:chOff x="1248" y="144"/>
              <a:chExt cx="3216" cy="960"/>
            </a:xfrm>
          </p:grpSpPr>
          <p:sp>
            <p:nvSpPr>
              <p:cNvPr id="8" name="AutoShape 13"/>
              <p:cNvSpPr>
                <a:spLocks noChangeArrowheads="1"/>
              </p:cNvSpPr>
              <p:nvPr/>
            </p:nvSpPr>
            <p:spPr bwMode="auto">
              <a:xfrm rot="-5400000">
                <a:off x="2712" y="-312"/>
                <a:ext cx="336" cy="1728"/>
              </a:xfrm>
              <a:prstGeom prst="downArrow">
                <a:avLst>
                  <a:gd name="adj1" fmla="val 53574"/>
                  <a:gd name="adj2" fmla="val 57452"/>
                </a:avLst>
              </a:prstGeom>
              <a:solidFill>
                <a:schemeClr val="accent1"/>
              </a:solidFill>
              <a:ln w="9525">
                <a:solidFill>
                  <a:schemeClr val="tx1"/>
                </a:solidFill>
                <a:miter lim="800000"/>
                <a:headEnd/>
                <a:tailEnd/>
              </a:ln>
            </p:spPr>
            <p:txBody>
              <a:bodyPr wrap="none" anchor="ctr"/>
              <a:lstStyle/>
              <a:p>
                <a:endParaRPr lang="en-US" dirty="0">
                  <a:solidFill>
                    <a:srgbClr val="000000"/>
                  </a:solidFill>
                </a:endParaRPr>
              </a:p>
            </p:txBody>
          </p:sp>
          <p:sp>
            <p:nvSpPr>
              <p:cNvPr id="9" name="Text Box 14"/>
              <p:cNvSpPr txBox="1">
                <a:spLocks noChangeArrowheads="1"/>
              </p:cNvSpPr>
              <p:nvPr/>
            </p:nvSpPr>
            <p:spPr bwMode="auto">
              <a:xfrm>
                <a:off x="1248" y="144"/>
                <a:ext cx="3216"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800" b="1" dirty="0">
                    <a:solidFill>
                      <a:srgbClr val="000000"/>
                    </a:solidFill>
                  </a:rPr>
                  <a:t>BREADTH OF PATIENT/PRACTICE FOCUS</a:t>
                </a:r>
              </a:p>
            </p:txBody>
          </p:sp>
          <p:sp>
            <p:nvSpPr>
              <p:cNvPr id="10" name="Text Box 15"/>
              <p:cNvSpPr txBox="1">
                <a:spLocks noChangeArrowheads="1"/>
              </p:cNvSpPr>
              <p:nvPr/>
            </p:nvSpPr>
            <p:spPr bwMode="auto">
              <a:xfrm>
                <a:off x="1914" y="870"/>
                <a:ext cx="768"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dirty="0">
                    <a:solidFill>
                      <a:srgbClr val="000000"/>
                    </a:solidFill>
                  </a:rPr>
                  <a:t>Broad</a:t>
                </a:r>
              </a:p>
            </p:txBody>
          </p:sp>
          <p:sp>
            <p:nvSpPr>
              <p:cNvPr id="11" name="Text Box 16"/>
              <p:cNvSpPr txBox="1">
                <a:spLocks noChangeArrowheads="1"/>
              </p:cNvSpPr>
              <p:nvPr/>
            </p:nvSpPr>
            <p:spPr bwMode="auto">
              <a:xfrm>
                <a:off x="3078" y="876"/>
                <a:ext cx="768"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dirty="0">
                    <a:solidFill>
                      <a:srgbClr val="000000"/>
                    </a:solidFill>
                  </a:rPr>
                  <a:t>Narrow</a:t>
                </a:r>
              </a:p>
            </p:txBody>
          </p:sp>
        </p:grpSp>
      </p:grpSp>
      <p:sp>
        <p:nvSpPr>
          <p:cNvPr id="21" name="Text Box 59"/>
          <p:cNvSpPr txBox="1">
            <a:spLocks noChangeArrowheads="1"/>
          </p:cNvSpPr>
          <p:nvPr/>
        </p:nvSpPr>
        <p:spPr bwMode="auto">
          <a:xfrm>
            <a:off x="2451714" y="3028950"/>
            <a:ext cx="96939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00" b="1" dirty="0">
                <a:solidFill>
                  <a:srgbClr val="006600"/>
                </a:solidFill>
              </a:rPr>
              <a:t>Continuing education activities</a:t>
            </a:r>
          </a:p>
        </p:txBody>
      </p:sp>
      <p:sp>
        <p:nvSpPr>
          <p:cNvPr id="22" name="Text Box 59"/>
          <p:cNvSpPr txBox="1">
            <a:spLocks noChangeArrowheads="1"/>
          </p:cNvSpPr>
          <p:nvPr/>
        </p:nvSpPr>
        <p:spPr bwMode="auto">
          <a:xfrm>
            <a:off x="4276247" y="3028548"/>
            <a:ext cx="96939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00" b="1" dirty="0">
                <a:solidFill>
                  <a:srgbClr val="006600"/>
                </a:solidFill>
              </a:rPr>
              <a:t>Continuing education activities</a:t>
            </a:r>
          </a:p>
        </p:txBody>
      </p:sp>
      <p:sp>
        <p:nvSpPr>
          <p:cNvPr id="23" name="Text Box 59"/>
          <p:cNvSpPr txBox="1">
            <a:spLocks noChangeArrowheads="1"/>
          </p:cNvSpPr>
          <p:nvPr/>
        </p:nvSpPr>
        <p:spPr bwMode="auto">
          <a:xfrm>
            <a:off x="2463618" y="4848785"/>
            <a:ext cx="96939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00" b="1" dirty="0">
                <a:solidFill>
                  <a:srgbClr val="006600"/>
                </a:solidFill>
              </a:rPr>
              <a:t>Continuing education activities</a:t>
            </a:r>
          </a:p>
        </p:txBody>
      </p:sp>
      <p:sp>
        <p:nvSpPr>
          <p:cNvPr id="24" name="Text Box 59"/>
          <p:cNvSpPr txBox="1">
            <a:spLocks noChangeArrowheads="1"/>
          </p:cNvSpPr>
          <p:nvPr/>
        </p:nvSpPr>
        <p:spPr bwMode="auto">
          <a:xfrm>
            <a:off x="4251412" y="4864100"/>
            <a:ext cx="96939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00" b="1" dirty="0">
                <a:solidFill>
                  <a:srgbClr val="006600"/>
                </a:solidFill>
              </a:rPr>
              <a:t>Continuing education activities</a:t>
            </a:r>
          </a:p>
        </p:txBody>
      </p:sp>
      <p:grpSp>
        <p:nvGrpSpPr>
          <p:cNvPr id="25" name="Group 84"/>
          <p:cNvGrpSpPr>
            <a:grpSpLocks/>
          </p:cNvGrpSpPr>
          <p:nvPr/>
        </p:nvGrpSpPr>
        <p:grpSpPr bwMode="auto">
          <a:xfrm>
            <a:off x="2638393" y="3517899"/>
            <a:ext cx="1391981" cy="1013386"/>
            <a:chOff x="1536" y="2228"/>
            <a:chExt cx="789" cy="528"/>
          </a:xfrm>
        </p:grpSpPr>
        <p:sp>
          <p:nvSpPr>
            <p:cNvPr id="26" name="Oval 78"/>
            <p:cNvSpPr>
              <a:spLocks noChangeArrowheads="1"/>
            </p:cNvSpPr>
            <p:nvPr/>
          </p:nvSpPr>
          <p:spPr bwMode="auto">
            <a:xfrm>
              <a:off x="1605" y="2228"/>
              <a:ext cx="720" cy="528"/>
            </a:xfrm>
            <a:prstGeom prst="ellipse">
              <a:avLst/>
            </a:prstGeom>
            <a:solidFill>
              <a:schemeClr val="bg1">
                <a:alpha val="50195"/>
              </a:schemeClr>
            </a:solidFill>
            <a:ln w="9525">
              <a:solidFill>
                <a:srgbClr val="006600"/>
              </a:solidFill>
              <a:round/>
              <a:headEnd/>
              <a:tailEnd/>
            </a:ln>
          </p:spPr>
          <p:txBody>
            <a:bodyPr wrap="none" anchor="ctr"/>
            <a:lstStyle/>
            <a:p>
              <a:endParaRPr lang="en-US" dirty="0">
                <a:solidFill>
                  <a:srgbClr val="000000"/>
                </a:solidFill>
              </a:endParaRPr>
            </a:p>
          </p:txBody>
        </p:sp>
        <p:sp>
          <p:nvSpPr>
            <p:cNvPr id="27" name="Text Box 79"/>
            <p:cNvSpPr txBox="1">
              <a:spLocks noChangeArrowheads="1"/>
            </p:cNvSpPr>
            <p:nvPr/>
          </p:nvSpPr>
          <p:spPr bwMode="auto">
            <a:xfrm>
              <a:off x="1536" y="2352"/>
              <a:ext cx="52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dirty="0">
                  <a:solidFill>
                    <a:prstClr val="black"/>
                  </a:solidFill>
                  <a:latin typeface="Times" charset="0"/>
                  <a:cs typeface="+mn-cs"/>
                </a:rPr>
                <a:t>PGY1</a:t>
              </a:r>
            </a:p>
          </p:txBody>
        </p:sp>
      </p:grpSp>
      <p:grpSp>
        <p:nvGrpSpPr>
          <p:cNvPr id="28" name="Group 56"/>
          <p:cNvGrpSpPr>
            <a:grpSpLocks/>
          </p:cNvGrpSpPr>
          <p:nvPr/>
        </p:nvGrpSpPr>
        <p:grpSpPr bwMode="auto">
          <a:xfrm>
            <a:off x="3301070" y="3505200"/>
            <a:ext cx="1118529" cy="838200"/>
            <a:chOff x="192" y="1056"/>
            <a:chExt cx="720" cy="528"/>
          </a:xfrm>
        </p:grpSpPr>
        <p:sp>
          <p:nvSpPr>
            <p:cNvPr id="29" name="Oval 46"/>
            <p:cNvSpPr>
              <a:spLocks noChangeArrowheads="1"/>
            </p:cNvSpPr>
            <p:nvPr/>
          </p:nvSpPr>
          <p:spPr bwMode="auto">
            <a:xfrm>
              <a:off x="192" y="1056"/>
              <a:ext cx="720" cy="528"/>
            </a:xfrm>
            <a:prstGeom prst="ellipse">
              <a:avLst/>
            </a:prstGeom>
            <a:solidFill>
              <a:schemeClr val="bg1">
                <a:alpha val="50195"/>
              </a:schemeClr>
            </a:solidFill>
            <a:ln w="9525">
              <a:solidFill>
                <a:srgbClr val="008000"/>
              </a:solidFill>
              <a:round/>
              <a:headEnd/>
              <a:tailEnd/>
            </a:ln>
          </p:spPr>
          <p:txBody>
            <a:bodyPr wrap="none" anchor="ctr"/>
            <a:lstStyle/>
            <a:p>
              <a:endParaRPr lang="en-US" dirty="0">
                <a:solidFill>
                  <a:srgbClr val="000000"/>
                </a:solidFill>
              </a:endParaRPr>
            </a:p>
          </p:txBody>
        </p:sp>
        <p:sp>
          <p:nvSpPr>
            <p:cNvPr id="30" name="Text Box 54"/>
            <p:cNvSpPr txBox="1">
              <a:spLocks noChangeArrowheads="1"/>
            </p:cNvSpPr>
            <p:nvPr/>
          </p:nvSpPr>
          <p:spPr bwMode="auto">
            <a:xfrm>
              <a:off x="288" y="1152"/>
              <a:ext cx="52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00" b="1" dirty="0">
                  <a:solidFill>
                    <a:srgbClr val="006600"/>
                  </a:solidFill>
                </a:rPr>
                <a:t>Certificate training programs</a:t>
              </a:r>
            </a:p>
          </p:txBody>
        </p:sp>
      </p:grpSp>
      <p:sp>
        <p:nvSpPr>
          <p:cNvPr id="32" name="Oval 81"/>
          <p:cNvSpPr>
            <a:spLocks noChangeArrowheads="1"/>
          </p:cNvSpPr>
          <p:nvPr/>
        </p:nvSpPr>
        <p:spPr bwMode="auto">
          <a:xfrm>
            <a:off x="3471110" y="4112185"/>
            <a:ext cx="1118529" cy="838200"/>
          </a:xfrm>
          <a:prstGeom prst="ellipse">
            <a:avLst/>
          </a:prstGeom>
          <a:solidFill>
            <a:schemeClr val="bg1">
              <a:alpha val="50195"/>
            </a:schemeClr>
          </a:solidFill>
          <a:ln w="9525">
            <a:solidFill>
              <a:srgbClr val="006600"/>
            </a:solidFill>
            <a:round/>
            <a:headEnd/>
            <a:tailEnd/>
          </a:ln>
        </p:spPr>
        <p:txBody>
          <a:bodyPr wrap="none" anchor="ctr"/>
          <a:lstStyle/>
          <a:p>
            <a:r>
              <a:rPr lang="en-US" sz="2000" dirty="0">
                <a:solidFill>
                  <a:srgbClr val="000000"/>
                </a:solidFill>
              </a:rPr>
              <a:t>PGY2</a:t>
            </a:r>
          </a:p>
        </p:txBody>
      </p:sp>
      <p:grpSp>
        <p:nvGrpSpPr>
          <p:cNvPr id="33" name="Group 55"/>
          <p:cNvGrpSpPr>
            <a:grpSpLocks/>
          </p:cNvGrpSpPr>
          <p:nvPr/>
        </p:nvGrpSpPr>
        <p:grpSpPr bwMode="auto">
          <a:xfrm>
            <a:off x="4520270" y="3657600"/>
            <a:ext cx="1118529" cy="838200"/>
            <a:chOff x="240" y="1584"/>
            <a:chExt cx="720" cy="528"/>
          </a:xfrm>
        </p:grpSpPr>
        <p:sp>
          <p:nvSpPr>
            <p:cNvPr id="34" name="Oval 49"/>
            <p:cNvSpPr>
              <a:spLocks noChangeArrowheads="1"/>
            </p:cNvSpPr>
            <p:nvPr/>
          </p:nvSpPr>
          <p:spPr bwMode="auto">
            <a:xfrm>
              <a:off x="240" y="1584"/>
              <a:ext cx="720" cy="528"/>
            </a:xfrm>
            <a:prstGeom prst="ellipse">
              <a:avLst/>
            </a:prstGeom>
            <a:solidFill>
              <a:schemeClr val="bg1">
                <a:alpha val="50195"/>
              </a:schemeClr>
            </a:solidFill>
            <a:ln w="9525">
              <a:solidFill>
                <a:srgbClr val="008000"/>
              </a:solidFill>
              <a:round/>
              <a:headEnd/>
              <a:tailEnd/>
            </a:ln>
          </p:spPr>
          <p:txBody>
            <a:bodyPr wrap="none" anchor="ctr"/>
            <a:lstStyle/>
            <a:p>
              <a:endParaRPr lang="en-US" dirty="0">
                <a:solidFill>
                  <a:srgbClr val="000000"/>
                </a:solidFill>
              </a:endParaRPr>
            </a:p>
          </p:txBody>
        </p:sp>
        <p:sp>
          <p:nvSpPr>
            <p:cNvPr id="35" name="Text Box 48"/>
            <p:cNvSpPr txBox="1">
              <a:spLocks noChangeArrowheads="1"/>
            </p:cNvSpPr>
            <p:nvPr/>
          </p:nvSpPr>
          <p:spPr bwMode="auto">
            <a:xfrm>
              <a:off x="240" y="1776"/>
              <a:ext cx="7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200" b="1" dirty="0">
                  <a:solidFill>
                    <a:srgbClr val="006600"/>
                  </a:solidFill>
                </a:rPr>
                <a:t>Traineeships</a:t>
              </a:r>
            </a:p>
          </p:txBody>
        </p:sp>
      </p:grpSp>
      <p:grpSp>
        <p:nvGrpSpPr>
          <p:cNvPr id="36" name="Group 40"/>
          <p:cNvGrpSpPr>
            <a:grpSpLocks/>
          </p:cNvGrpSpPr>
          <p:nvPr/>
        </p:nvGrpSpPr>
        <p:grpSpPr bwMode="auto">
          <a:xfrm>
            <a:off x="2899610" y="5603058"/>
            <a:ext cx="1143000" cy="838200"/>
            <a:chOff x="192" y="1728"/>
            <a:chExt cx="720" cy="528"/>
          </a:xfrm>
        </p:grpSpPr>
        <p:sp>
          <p:nvSpPr>
            <p:cNvPr id="37" name="Oval 24"/>
            <p:cNvSpPr>
              <a:spLocks noChangeArrowheads="1"/>
            </p:cNvSpPr>
            <p:nvPr/>
          </p:nvSpPr>
          <p:spPr bwMode="auto">
            <a:xfrm>
              <a:off x="192" y="1728"/>
              <a:ext cx="720" cy="52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prstClr val="black"/>
                </a:solidFill>
              </a:endParaRPr>
            </a:p>
          </p:txBody>
        </p:sp>
        <p:sp>
          <p:nvSpPr>
            <p:cNvPr id="38" name="Text Box 39"/>
            <p:cNvSpPr txBox="1">
              <a:spLocks noChangeArrowheads="1"/>
            </p:cNvSpPr>
            <p:nvPr/>
          </p:nvSpPr>
          <p:spPr bwMode="auto">
            <a:xfrm>
              <a:off x="288" y="1872"/>
              <a:ext cx="52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b="1" dirty="0">
                  <a:solidFill>
                    <a:srgbClr val="FF0000"/>
                  </a:solidFill>
                </a:rPr>
                <a:t>BCPS</a:t>
              </a:r>
            </a:p>
          </p:txBody>
        </p:sp>
      </p:grpSp>
      <p:pic>
        <p:nvPicPr>
          <p:cNvPr id="39" name="Picture 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931" y="5429226"/>
            <a:ext cx="1087179"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0" name="Group 73"/>
          <p:cNvGrpSpPr>
            <a:grpSpLocks/>
          </p:cNvGrpSpPr>
          <p:nvPr/>
        </p:nvGrpSpPr>
        <p:grpSpPr bwMode="auto">
          <a:xfrm>
            <a:off x="4495800" y="5334000"/>
            <a:ext cx="1143000" cy="885825"/>
            <a:chOff x="3408" y="3552"/>
            <a:chExt cx="720" cy="558"/>
          </a:xfrm>
        </p:grpSpPr>
        <p:sp>
          <p:nvSpPr>
            <p:cNvPr id="41" name="Oval 25"/>
            <p:cNvSpPr>
              <a:spLocks noChangeArrowheads="1"/>
            </p:cNvSpPr>
            <p:nvPr/>
          </p:nvSpPr>
          <p:spPr bwMode="auto">
            <a:xfrm>
              <a:off x="3408" y="3552"/>
              <a:ext cx="720" cy="52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prstClr val="black"/>
                </a:solidFill>
              </a:endParaRPr>
            </a:p>
          </p:txBody>
        </p:sp>
        <p:sp>
          <p:nvSpPr>
            <p:cNvPr id="42" name="Text Box 30"/>
            <p:cNvSpPr txBox="1">
              <a:spLocks noChangeArrowheads="1"/>
            </p:cNvSpPr>
            <p:nvPr/>
          </p:nvSpPr>
          <p:spPr bwMode="auto">
            <a:xfrm>
              <a:off x="3504" y="3552"/>
              <a:ext cx="528"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300" b="1" dirty="0">
                  <a:solidFill>
                    <a:srgbClr val="FF0000"/>
                  </a:solidFill>
                </a:rPr>
                <a:t>BCNP BCNSP BCOP BCPP</a:t>
              </a:r>
            </a:p>
          </p:txBody>
        </p:sp>
      </p:grpSp>
      <p:grpSp>
        <p:nvGrpSpPr>
          <p:cNvPr id="43" name="Group 75"/>
          <p:cNvGrpSpPr>
            <a:grpSpLocks/>
          </p:cNvGrpSpPr>
          <p:nvPr/>
        </p:nvGrpSpPr>
        <p:grpSpPr bwMode="auto">
          <a:xfrm>
            <a:off x="3657600" y="5299075"/>
            <a:ext cx="1143000" cy="838200"/>
            <a:chOff x="2112" y="3648"/>
            <a:chExt cx="720" cy="528"/>
          </a:xfrm>
        </p:grpSpPr>
        <p:sp>
          <p:nvSpPr>
            <p:cNvPr id="44" name="Oval 66"/>
            <p:cNvSpPr>
              <a:spLocks noChangeArrowheads="1"/>
            </p:cNvSpPr>
            <p:nvPr/>
          </p:nvSpPr>
          <p:spPr bwMode="auto">
            <a:xfrm>
              <a:off x="2112" y="3648"/>
              <a:ext cx="720" cy="52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prstClr val="black"/>
                </a:solidFill>
              </a:endParaRPr>
            </a:p>
          </p:txBody>
        </p:sp>
        <p:grpSp>
          <p:nvGrpSpPr>
            <p:cNvPr id="45" name="Group 74"/>
            <p:cNvGrpSpPr>
              <a:grpSpLocks/>
            </p:cNvGrpSpPr>
            <p:nvPr/>
          </p:nvGrpSpPr>
          <p:grpSpPr bwMode="auto">
            <a:xfrm>
              <a:off x="2160" y="3696"/>
              <a:ext cx="672" cy="394"/>
              <a:chOff x="2160" y="3696"/>
              <a:chExt cx="672" cy="394"/>
            </a:xfrm>
          </p:grpSpPr>
          <p:sp>
            <p:nvSpPr>
              <p:cNvPr id="46" name="Text Box 67"/>
              <p:cNvSpPr txBox="1">
                <a:spLocks noChangeArrowheads="1"/>
              </p:cNvSpPr>
              <p:nvPr/>
            </p:nvSpPr>
            <p:spPr bwMode="auto">
              <a:xfrm>
                <a:off x="2160" y="3696"/>
                <a:ext cx="62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b="1" dirty="0">
                    <a:solidFill>
                      <a:srgbClr val="FF0000"/>
                    </a:solidFill>
                  </a:rPr>
                  <a:t>BCPS</a:t>
                </a:r>
              </a:p>
            </p:txBody>
          </p:sp>
          <p:sp>
            <p:nvSpPr>
              <p:cNvPr id="47" name="Text Box 69"/>
              <p:cNvSpPr txBox="1">
                <a:spLocks noChangeArrowheads="1"/>
              </p:cNvSpPr>
              <p:nvPr/>
            </p:nvSpPr>
            <p:spPr bwMode="auto">
              <a:xfrm>
                <a:off x="2160" y="3840"/>
                <a:ext cx="6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00" b="1" dirty="0">
                    <a:solidFill>
                      <a:srgbClr val="FF0000"/>
                    </a:solidFill>
                  </a:rPr>
                  <a:t>+ Added Qualifications</a:t>
                </a:r>
              </a:p>
            </p:txBody>
          </p:sp>
        </p:grpSp>
      </p:grpSp>
      <p:sp>
        <p:nvSpPr>
          <p:cNvPr id="48" name="Title 1"/>
          <p:cNvSpPr txBox="1">
            <a:spLocks/>
          </p:cNvSpPr>
          <p:nvPr/>
        </p:nvSpPr>
        <p:spPr bwMode="auto">
          <a:xfrm>
            <a:off x="-11875" y="6269118"/>
            <a:ext cx="9144000" cy="58948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1D8B54"/>
                </a:solidFill>
                <a:latin typeface="+mj-lt"/>
                <a:ea typeface="Geneva" charset="-128"/>
                <a:cs typeface="Geneva" charset="-128"/>
              </a:defRPr>
            </a:lvl1pPr>
            <a:lvl2pPr algn="l" rtl="0" eaLnBrk="0" fontAlgn="base" hangingPunct="0">
              <a:spcBef>
                <a:spcPct val="0"/>
              </a:spcBef>
              <a:spcAft>
                <a:spcPct val="0"/>
              </a:spcAft>
              <a:defRPr sz="3600" b="1">
                <a:solidFill>
                  <a:srgbClr val="1D8B54"/>
                </a:solidFill>
                <a:latin typeface="Arial" charset="0"/>
                <a:ea typeface="Geneva" charset="-128"/>
                <a:cs typeface="Geneva" charset="-128"/>
              </a:defRPr>
            </a:lvl2pPr>
            <a:lvl3pPr algn="l" rtl="0" eaLnBrk="0" fontAlgn="base" hangingPunct="0">
              <a:spcBef>
                <a:spcPct val="0"/>
              </a:spcBef>
              <a:spcAft>
                <a:spcPct val="0"/>
              </a:spcAft>
              <a:defRPr sz="3600" b="1">
                <a:solidFill>
                  <a:srgbClr val="1D8B54"/>
                </a:solidFill>
                <a:latin typeface="Arial" charset="0"/>
                <a:ea typeface="Geneva" charset="-128"/>
                <a:cs typeface="Geneva" charset="-128"/>
              </a:defRPr>
            </a:lvl3pPr>
            <a:lvl4pPr algn="l" rtl="0" eaLnBrk="0" fontAlgn="base" hangingPunct="0">
              <a:spcBef>
                <a:spcPct val="0"/>
              </a:spcBef>
              <a:spcAft>
                <a:spcPct val="0"/>
              </a:spcAft>
              <a:defRPr sz="3600" b="1">
                <a:solidFill>
                  <a:srgbClr val="1D8B54"/>
                </a:solidFill>
                <a:latin typeface="Arial" charset="0"/>
                <a:ea typeface="Geneva" charset="-128"/>
                <a:cs typeface="Geneva" charset="-128"/>
              </a:defRPr>
            </a:lvl4pPr>
            <a:lvl5pPr algn="l" rtl="0" eaLnBrk="0" fontAlgn="base" hangingPunct="0">
              <a:spcBef>
                <a:spcPct val="0"/>
              </a:spcBef>
              <a:spcAft>
                <a:spcPct val="0"/>
              </a:spcAft>
              <a:defRPr sz="3600" b="1">
                <a:solidFill>
                  <a:srgbClr val="1D8B54"/>
                </a:solidFill>
                <a:latin typeface="Arial" charset="0"/>
                <a:ea typeface="Geneva" charset="-128"/>
                <a:cs typeface="Geneva" charset="-128"/>
              </a:defRPr>
            </a:lvl5pPr>
            <a:lvl6pPr marL="457200" algn="l" rtl="0" fontAlgn="base">
              <a:spcBef>
                <a:spcPct val="0"/>
              </a:spcBef>
              <a:spcAft>
                <a:spcPct val="0"/>
              </a:spcAft>
              <a:defRPr sz="3600" b="1">
                <a:solidFill>
                  <a:srgbClr val="192B77"/>
                </a:solidFill>
                <a:latin typeface="Arial" charset="0"/>
              </a:defRPr>
            </a:lvl6pPr>
            <a:lvl7pPr marL="914400" algn="l" rtl="0" fontAlgn="base">
              <a:spcBef>
                <a:spcPct val="0"/>
              </a:spcBef>
              <a:spcAft>
                <a:spcPct val="0"/>
              </a:spcAft>
              <a:defRPr sz="3600" b="1">
                <a:solidFill>
                  <a:srgbClr val="192B77"/>
                </a:solidFill>
                <a:latin typeface="Arial" charset="0"/>
              </a:defRPr>
            </a:lvl7pPr>
            <a:lvl8pPr marL="1371600" algn="l" rtl="0" fontAlgn="base">
              <a:spcBef>
                <a:spcPct val="0"/>
              </a:spcBef>
              <a:spcAft>
                <a:spcPct val="0"/>
              </a:spcAft>
              <a:defRPr sz="3600" b="1">
                <a:solidFill>
                  <a:srgbClr val="192B77"/>
                </a:solidFill>
                <a:latin typeface="Arial" charset="0"/>
              </a:defRPr>
            </a:lvl8pPr>
            <a:lvl9pPr marL="1828800" algn="l" rtl="0" fontAlgn="base">
              <a:spcBef>
                <a:spcPct val="0"/>
              </a:spcBef>
              <a:spcAft>
                <a:spcPct val="0"/>
              </a:spcAft>
              <a:defRPr sz="3600" b="1">
                <a:solidFill>
                  <a:srgbClr val="192B77"/>
                </a:solidFill>
                <a:latin typeface="Arial" charset="0"/>
              </a:defRPr>
            </a:lvl9pPr>
          </a:lstStyle>
          <a:p>
            <a:pPr algn="r"/>
            <a:r>
              <a:rPr lang="en-US" sz="900" i="1" kern="0" dirty="0" smtClean="0">
                <a:solidFill>
                  <a:prstClr val="black"/>
                </a:solidFill>
              </a:rPr>
              <a:t>Council </a:t>
            </a:r>
            <a:r>
              <a:rPr lang="en-US" sz="900" i="1" kern="0" dirty="0">
                <a:solidFill>
                  <a:prstClr val="black"/>
                </a:solidFill>
              </a:rPr>
              <a:t>on Credentialing in Pharmacy. Scope of contemporary pharmacy practice roles, responsibilities, and functions </a:t>
            </a:r>
            <a:r>
              <a:rPr lang="en-US" sz="900" i="1" kern="0" dirty="0" smtClean="0">
                <a:solidFill>
                  <a:prstClr val="black"/>
                </a:solidFill>
              </a:rPr>
              <a:t>of pharmacists </a:t>
            </a:r>
            <a:r>
              <a:rPr lang="en-US" sz="900" i="1" kern="0" dirty="0">
                <a:solidFill>
                  <a:prstClr val="black"/>
                </a:solidFill>
              </a:rPr>
              <a:t>and pharmacy technicians. </a:t>
            </a:r>
            <a:endParaRPr lang="en-US" sz="900" i="1" kern="0" dirty="0" smtClean="0">
              <a:solidFill>
                <a:prstClr val="black"/>
              </a:solidFill>
            </a:endParaRPr>
          </a:p>
          <a:p>
            <a:pPr algn="r"/>
            <a:r>
              <a:rPr lang="en-US" sz="900" i="1" kern="0" dirty="0" smtClean="0">
                <a:solidFill>
                  <a:prstClr val="black"/>
                </a:solidFill>
              </a:rPr>
              <a:t>J </a:t>
            </a:r>
            <a:r>
              <a:rPr lang="en-US" sz="900" i="1" kern="0" dirty="0">
                <a:solidFill>
                  <a:prstClr val="black"/>
                </a:solidFill>
              </a:rPr>
              <a:t>Am Pharm Assoc </a:t>
            </a:r>
            <a:r>
              <a:rPr lang="en-US" sz="900" i="1" kern="0" dirty="0" smtClean="0">
                <a:solidFill>
                  <a:prstClr val="black"/>
                </a:solidFill>
              </a:rPr>
              <a:t>2010;50e35‐62</a:t>
            </a:r>
          </a:p>
        </p:txBody>
      </p:sp>
      <p:sp>
        <p:nvSpPr>
          <p:cNvPr id="49" name="Text Box 30"/>
          <p:cNvSpPr txBox="1">
            <a:spLocks noChangeArrowheads="1"/>
          </p:cNvSpPr>
          <p:nvPr/>
        </p:nvSpPr>
        <p:spPr bwMode="auto">
          <a:xfrm>
            <a:off x="237506" y="3413400"/>
            <a:ext cx="1499220" cy="1938992"/>
          </a:xfrm>
          <a:prstGeom prst="rect">
            <a:avLst/>
          </a:prstGeom>
          <a:solidFill>
            <a:schemeClr val="bg1">
              <a:alpha val="50195"/>
            </a:schemeClr>
          </a:solidFill>
          <a:ln w="9525">
            <a:solidFill>
              <a:srgbClr val="000000"/>
            </a:solidFill>
            <a:miter lim="800000"/>
            <a:headEnd/>
            <a:tailEnd/>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1000" b="1" dirty="0" smtClean="0">
                <a:solidFill>
                  <a:srgbClr val="1D8B54"/>
                </a:solidFill>
              </a:rPr>
              <a:t>Figure </a:t>
            </a:r>
            <a:r>
              <a:rPr lang="en-US" sz="1000" b="1" dirty="0">
                <a:solidFill>
                  <a:srgbClr val="1D8B54"/>
                </a:solidFill>
              </a:rPr>
              <a:t>6: </a:t>
            </a:r>
            <a:endParaRPr lang="en-US" sz="1000" b="1" dirty="0" smtClean="0">
              <a:solidFill>
                <a:srgbClr val="1D8B54"/>
              </a:solidFill>
            </a:endParaRPr>
          </a:p>
          <a:p>
            <a:pPr algn="ctr"/>
            <a:r>
              <a:rPr lang="en-US" sz="1000" b="1" dirty="0" smtClean="0">
                <a:solidFill>
                  <a:srgbClr val="1D8B54"/>
                </a:solidFill>
              </a:rPr>
              <a:t>Post-licensure </a:t>
            </a:r>
            <a:r>
              <a:rPr lang="en-US" sz="1000" b="1" dirty="0">
                <a:solidFill>
                  <a:srgbClr val="1D8B54"/>
                </a:solidFill>
              </a:rPr>
              <a:t>education and training relative</a:t>
            </a:r>
          </a:p>
          <a:p>
            <a:pPr algn="ctr"/>
            <a:r>
              <a:rPr lang="en-US" sz="1000" b="1" dirty="0">
                <a:solidFill>
                  <a:srgbClr val="1D8B54"/>
                </a:solidFill>
              </a:rPr>
              <a:t>to pharmacy </a:t>
            </a:r>
            <a:r>
              <a:rPr lang="en-US" sz="1000" b="1" dirty="0" smtClean="0">
                <a:solidFill>
                  <a:srgbClr val="1D8B54"/>
                </a:solidFill>
              </a:rPr>
              <a:t>practice</a:t>
            </a:r>
          </a:p>
          <a:p>
            <a:pPr algn="ctr"/>
            <a:endParaRPr lang="en-US" sz="1000" b="1" dirty="0">
              <a:solidFill>
                <a:srgbClr val="00B050"/>
              </a:solidFill>
            </a:endParaRPr>
          </a:p>
          <a:p>
            <a:pPr algn="ctr"/>
            <a:r>
              <a:rPr lang="en-US" sz="1000" b="1" dirty="0">
                <a:solidFill>
                  <a:srgbClr val="FF0000"/>
                </a:solidFill>
              </a:rPr>
              <a:t>Figure 7</a:t>
            </a:r>
            <a:r>
              <a:rPr lang="en-US" sz="1000" b="1" dirty="0" smtClean="0">
                <a:solidFill>
                  <a:srgbClr val="FF0000"/>
                </a:solidFill>
              </a:rPr>
              <a:t>:</a:t>
            </a:r>
          </a:p>
          <a:p>
            <a:pPr algn="ctr"/>
            <a:r>
              <a:rPr lang="en-US" sz="1000" b="1" dirty="0" smtClean="0">
                <a:solidFill>
                  <a:prstClr val="black"/>
                </a:solidFill>
              </a:rPr>
              <a:t> </a:t>
            </a:r>
            <a:r>
              <a:rPr lang="en-US" sz="1000" b="1" dirty="0">
                <a:solidFill>
                  <a:srgbClr val="FF0000"/>
                </a:solidFill>
              </a:rPr>
              <a:t>Post-licensure certification relative to</a:t>
            </a:r>
          </a:p>
          <a:p>
            <a:pPr algn="ctr"/>
            <a:r>
              <a:rPr lang="en-US" sz="1000" b="1" dirty="0">
                <a:solidFill>
                  <a:srgbClr val="FF0000"/>
                </a:solidFill>
              </a:rPr>
              <a:t>pharmacy practice focus</a:t>
            </a:r>
          </a:p>
        </p:txBody>
      </p:sp>
    </p:spTree>
    <p:extLst>
      <p:ext uri="{BB962C8B-B14F-4D97-AF65-F5344CB8AC3E}">
        <p14:creationId xmlns:p14="http://schemas.microsoft.com/office/powerpoint/2010/main" val="16366341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BPS </a:t>
            </a:r>
            <a:r>
              <a:rPr lang="en-US" dirty="0"/>
              <a:t>2017 Vision</a:t>
            </a:r>
          </a:p>
        </p:txBody>
      </p:sp>
      <p:sp>
        <p:nvSpPr>
          <p:cNvPr id="3" name="Content Placeholder 2"/>
          <p:cNvSpPr>
            <a:spLocks noGrp="1"/>
          </p:cNvSpPr>
          <p:nvPr>
            <p:ph idx="1"/>
          </p:nvPr>
        </p:nvSpPr>
        <p:spPr/>
        <p:txBody>
          <a:bodyPr/>
          <a:lstStyle/>
          <a:p>
            <a:pPr lvl="0"/>
            <a:r>
              <a:rPr lang="en-US" sz="2400" dirty="0" smtClean="0"/>
              <a:t>BPS </a:t>
            </a:r>
            <a:r>
              <a:rPr lang="en-US" sz="2400" dirty="0"/>
              <a:t>will </a:t>
            </a:r>
            <a:r>
              <a:rPr lang="en-US" sz="2400" b="1" dirty="0"/>
              <a:t>recognize new pharmacy specialties and/or subspecialties in areas that are consistent with, but not limited to, the growth of accredited postgraduate year 2 (PGY2) residency programs</a:t>
            </a:r>
            <a:r>
              <a:rPr lang="en-US" sz="2400" dirty="0"/>
              <a:t>.  In addition, BPS will evaluate the current specialty recognition structure and process and consider potential modifications</a:t>
            </a:r>
            <a:r>
              <a:rPr lang="en-US" sz="2000" dirty="0" smtClean="0"/>
              <a:t>.</a:t>
            </a:r>
          </a:p>
          <a:p>
            <a:pPr marL="0" indent="0">
              <a:buNone/>
            </a:pPr>
            <a:endParaRPr lang="en-US" sz="2000" dirty="0" smtClean="0"/>
          </a:p>
          <a:p>
            <a:pPr marL="0" indent="0">
              <a:buNone/>
            </a:pPr>
            <a:r>
              <a:rPr lang="en-US" sz="2400" dirty="0" smtClean="0"/>
              <a:t>Key Point</a:t>
            </a:r>
          </a:p>
          <a:p>
            <a:r>
              <a:rPr lang="en-US" sz="2400" dirty="0" smtClean="0"/>
              <a:t>Achieving </a:t>
            </a:r>
            <a:r>
              <a:rPr lang="en-US" sz="2400" dirty="0"/>
              <a:t>the 2017 vision must occur in a way that accommodates and encourages the </a:t>
            </a:r>
            <a:r>
              <a:rPr lang="en-US" sz="2400" b="1" dirty="0"/>
              <a:t>evolutionary growth </a:t>
            </a:r>
            <a:r>
              <a:rPr lang="en-US" sz="2400" dirty="0"/>
              <a:t>of pharmacist board certification through </a:t>
            </a:r>
            <a:r>
              <a:rPr lang="en-US" sz="2400" b="1" dirty="0"/>
              <a:t>flexibility </a:t>
            </a:r>
            <a:r>
              <a:rPr lang="en-US" sz="2400" dirty="0"/>
              <a:t>and </a:t>
            </a:r>
            <a:r>
              <a:rPr lang="en-US" sz="2400" b="1" dirty="0"/>
              <a:t>efficiency </a:t>
            </a:r>
            <a:r>
              <a:rPr lang="en-US" sz="2400" dirty="0"/>
              <a:t>for all stakeholders. </a:t>
            </a:r>
          </a:p>
          <a:p>
            <a:pPr lvl="0"/>
            <a:endParaRPr lang="en-US" sz="2000" dirty="0"/>
          </a:p>
          <a:p>
            <a:endParaRPr lang="en-US" sz="2000" dirty="0"/>
          </a:p>
        </p:txBody>
      </p:sp>
    </p:spTree>
    <p:extLst>
      <p:ext uri="{BB962C8B-B14F-4D97-AF65-F5344CB8AC3E}">
        <p14:creationId xmlns:p14="http://schemas.microsoft.com/office/powerpoint/2010/main" val="1400332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919268"/>
            <a:ext cx="7772400" cy="1362075"/>
          </a:xfrm>
        </p:spPr>
        <p:txBody>
          <a:bodyPr/>
          <a:lstStyle/>
          <a:p>
            <a:pPr algn="ctr"/>
            <a:r>
              <a:rPr lang="en-US" sz="3600" dirty="0" smtClean="0"/>
              <a:t>Council on credentialing </a:t>
            </a:r>
            <a:br>
              <a:rPr lang="en-US" sz="3600" dirty="0" smtClean="0"/>
            </a:br>
            <a:r>
              <a:rPr lang="en-US" sz="3600" dirty="0" smtClean="0"/>
              <a:t>in pharmacy (CCP)</a:t>
            </a:r>
            <a:endParaRPr lang="en-US" sz="3600" dirty="0"/>
          </a:p>
        </p:txBody>
      </p:sp>
    </p:spTree>
    <p:extLst>
      <p:ext uri="{BB962C8B-B14F-4D97-AF65-F5344CB8AC3E}">
        <p14:creationId xmlns:p14="http://schemas.microsoft.com/office/powerpoint/2010/main" val="8801414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BPS Specialties</a:t>
            </a:r>
            <a:endParaRPr lang="en-US" dirty="0"/>
          </a:p>
        </p:txBody>
      </p:sp>
      <p:sp>
        <p:nvSpPr>
          <p:cNvPr id="3" name="Content Placeholder 2"/>
          <p:cNvSpPr>
            <a:spLocks noGrp="1"/>
          </p:cNvSpPr>
          <p:nvPr>
            <p:ph sz="half" idx="1"/>
          </p:nvPr>
        </p:nvSpPr>
        <p:spPr>
          <a:xfrm>
            <a:off x="583847" y="1600200"/>
            <a:ext cx="4035425" cy="4826000"/>
          </a:xfrm>
        </p:spPr>
        <p:txBody>
          <a:bodyPr>
            <a:normAutofit/>
          </a:bodyPr>
          <a:lstStyle/>
          <a:p>
            <a:pPr>
              <a:buNone/>
            </a:pPr>
            <a:r>
              <a:rPr lang="en-US" sz="1700" b="1" u="sng" dirty="0" smtClean="0"/>
              <a:t>BPS Approved Specialties</a:t>
            </a:r>
          </a:p>
          <a:p>
            <a:r>
              <a:rPr lang="en-US" sz="2000" dirty="0" smtClean="0"/>
              <a:t>Ambulatory Care Pharmacy</a:t>
            </a:r>
          </a:p>
          <a:p>
            <a:r>
              <a:rPr lang="en-US" sz="2000" dirty="0"/>
              <a:t>Critical Care </a:t>
            </a:r>
            <a:r>
              <a:rPr lang="en-US" sz="2000" dirty="0" smtClean="0"/>
              <a:t>Pharmacy*</a:t>
            </a:r>
            <a:endParaRPr lang="en-US" sz="2000" dirty="0"/>
          </a:p>
          <a:p>
            <a:r>
              <a:rPr lang="en-US" sz="2000" dirty="0" smtClean="0"/>
              <a:t>Nuclear Pharmacy</a:t>
            </a:r>
          </a:p>
          <a:p>
            <a:r>
              <a:rPr lang="en-US" sz="2000" dirty="0" smtClean="0"/>
              <a:t>Nutrition Support Pharmacy</a:t>
            </a:r>
          </a:p>
          <a:p>
            <a:r>
              <a:rPr lang="en-US" sz="2000" dirty="0" smtClean="0"/>
              <a:t>Oncology Pharmacy</a:t>
            </a:r>
          </a:p>
          <a:p>
            <a:r>
              <a:rPr lang="en-US" sz="2000" dirty="0"/>
              <a:t>Pediatric </a:t>
            </a:r>
            <a:r>
              <a:rPr lang="en-US" sz="2000" dirty="0" smtClean="0"/>
              <a:t>Pharmacy* </a:t>
            </a:r>
            <a:endParaRPr lang="en-US" sz="2000" dirty="0"/>
          </a:p>
          <a:p>
            <a:r>
              <a:rPr lang="en-US" sz="2000" dirty="0" smtClean="0"/>
              <a:t>Pharmacotherapy</a:t>
            </a:r>
          </a:p>
          <a:p>
            <a:r>
              <a:rPr lang="en-US" sz="2000" dirty="0" smtClean="0"/>
              <a:t>Psychiatric Pharmacy</a:t>
            </a:r>
          </a:p>
          <a:p>
            <a:pPr>
              <a:buNone/>
            </a:pPr>
            <a:endParaRPr lang="en-US" sz="2000" u="sng" dirty="0" smtClean="0"/>
          </a:p>
          <a:p>
            <a:pPr>
              <a:buNone/>
            </a:pPr>
            <a:endParaRPr lang="en-US" sz="2000" u="sng" dirty="0"/>
          </a:p>
          <a:p>
            <a:pPr>
              <a:buNone/>
            </a:pPr>
            <a:r>
              <a:rPr lang="en-US" sz="1800" dirty="0" smtClean="0"/>
              <a:t>* First exam administration Fall 2015</a:t>
            </a:r>
          </a:p>
          <a:p>
            <a:pPr>
              <a:buNone/>
            </a:pPr>
            <a:endParaRPr lang="en-US" u="sng" dirty="0"/>
          </a:p>
        </p:txBody>
      </p:sp>
      <p:sp>
        <p:nvSpPr>
          <p:cNvPr id="5" name="Content Placeholder 4"/>
          <p:cNvSpPr>
            <a:spLocks noGrp="1"/>
          </p:cNvSpPr>
          <p:nvPr>
            <p:ph sz="half" idx="2"/>
          </p:nvPr>
        </p:nvSpPr>
        <p:spPr/>
        <p:txBody>
          <a:bodyPr/>
          <a:lstStyle/>
          <a:p>
            <a:pPr>
              <a:buNone/>
            </a:pPr>
            <a:r>
              <a:rPr lang="en-US" sz="1700" b="1" u="sng" dirty="0" smtClean="0"/>
              <a:t>Role </a:t>
            </a:r>
            <a:r>
              <a:rPr lang="en-US" sz="1700" b="1" u="sng" dirty="0"/>
              <a:t>Delineation Studies Conducted </a:t>
            </a:r>
          </a:p>
          <a:p>
            <a:pPr>
              <a:buFont typeface="Arial" panose="020B0604020202020204" pitchFamily="34" charset="0"/>
              <a:buChar char="•"/>
            </a:pPr>
            <a:r>
              <a:rPr lang="en-US" sz="2000" dirty="0"/>
              <a:t>Cardiology</a:t>
            </a:r>
          </a:p>
          <a:p>
            <a:pPr>
              <a:buFont typeface="Arial" panose="020B0604020202020204" pitchFamily="34" charset="0"/>
              <a:buChar char="•"/>
            </a:pPr>
            <a:r>
              <a:rPr lang="en-US" sz="2000" dirty="0"/>
              <a:t>Infectious Disease</a:t>
            </a:r>
          </a:p>
          <a:p>
            <a:r>
              <a:rPr lang="en-US" sz="2000" dirty="0" smtClean="0"/>
              <a:t>Pain </a:t>
            </a:r>
            <a:r>
              <a:rPr lang="en-US" sz="2000" dirty="0"/>
              <a:t>and Palliative Care</a:t>
            </a:r>
          </a:p>
          <a:p>
            <a:pPr>
              <a:buNone/>
            </a:pPr>
            <a:endParaRPr lang="en-US" sz="2000" dirty="0"/>
          </a:p>
          <a:p>
            <a:pPr>
              <a:buNone/>
            </a:pPr>
            <a:r>
              <a:rPr lang="en-US" sz="1700" b="1" u="sng" dirty="0" smtClean="0"/>
              <a:t>Potential Role </a:t>
            </a:r>
            <a:r>
              <a:rPr lang="en-US" sz="1700" b="1" u="sng" dirty="0"/>
              <a:t>Delineations Studies</a:t>
            </a:r>
          </a:p>
          <a:p>
            <a:pPr>
              <a:buFont typeface="Arial" panose="020B0604020202020204" pitchFamily="34" charset="0"/>
              <a:buChar char="•"/>
            </a:pPr>
            <a:r>
              <a:rPr lang="en-US" sz="2000" dirty="0"/>
              <a:t>HIV</a:t>
            </a:r>
          </a:p>
          <a:p>
            <a:pPr>
              <a:buFont typeface="Arial" panose="020B0604020202020204" pitchFamily="34" charset="0"/>
              <a:buChar char="•"/>
            </a:pPr>
            <a:r>
              <a:rPr lang="en-US" sz="2000" dirty="0"/>
              <a:t>Patient Safety</a:t>
            </a:r>
          </a:p>
          <a:p>
            <a:pPr>
              <a:buFont typeface="Arial" panose="020B0604020202020204" pitchFamily="34" charset="0"/>
              <a:buChar char="•"/>
            </a:pPr>
            <a:r>
              <a:rPr lang="en-US" sz="2000" dirty="0" smtClean="0"/>
              <a:t>Pharmacoinformatics</a:t>
            </a:r>
          </a:p>
          <a:p>
            <a:pPr>
              <a:buFont typeface="Arial" panose="020B0604020202020204" pitchFamily="34" charset="0"/>
              <a:buChar char="•"/>
            </a:pPr>
            <a:r>
              <a:rPr lang="en-US" sz="2000" dirty="0" smtClean="0"/>
              <a:t>Sterile Compounding</a:t>
            </a:r>
            <a:endParaRPr lang="en-US" sz="2000" dirty="0"/>
          </a:p>
          <a:p>
            <a:pPr>
              <a:buFont typeface="Arial" panose="020B0604020202020204" pitchFamily="34" charset="0"/>
              <a:buChar char="•"/>
            </a:pPr>
            <a:r>
              <a:rPr lang="en-US" sz="2000" dirty="0" smtClean="0"/>
              <a:t>Transplantation</a:t>
            </a:r>
            <a:endParaRPr lang="en-US" sz="2000" dirty="0"/>
          </a:p>
          <a:p>
            <a:endParaRPr lang="en-US" dirty="0"/>
          </a:p>
        </p:txBody>
      </p:sp>
    </p:spTree>
    <p:extLst>
      <p:ext uri="{BB962C8B-B14F-4D97-AF65-F5344CB8AC3E}">
        <p14:creationId xmlns:p14="http://schemas.microsoft.com/office/powerpoint/2010/main" val="31659233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Reaching the 2017 Goal</a:t>
            </a:r>
            <a:br>
              <a:rPr lang="en-US" dirty="0"/>
            </a:br>
            <a:r>
              <a:rPr lang="en-US" sz="2400" i="1" dirty="0"/>
              <a:t>Accessibility and Eligibility</a:t>
            </a:r>
            <a:endParaRPr lang="en-US" sz="2400" dirty="0"/>
          </a:p>
        </p:txBody>
      </p:sp>
      <p:sp>
        <p:nvSpPr>
          <p:cNvPr id="5" name="Content Placeholder 4"/>
          <p:cNvSpPr>
            <a:spLocks noGrp="1"/>
          </p:cNvSpPr>
          <p:nvPr>
            <p:ph idx="1"/>
          </p:nvPr>
        </p:nvSpPr>
        <p:spPr/>
        <p:txBody>
          <a:bodyPr/>
          <a:lstStyle/>
          <a:p>
            <a:endParaRPr lang="en-US" sz="2400" dirty="0" smtClean="0"/>
          </a:p>
          <a:p>
            <a:r>
              <a:rPr lang="en-US" sz="2400" dirty="0" smtClean="0"/>
              <a:t>650 sites beginning in 2013</a:t>
            </a:r>
          </a:p>
          <a:p>
            <a:pPr lvl="1"/>
            <a:r>
              <a:rPr lang="en-US" sz="2000" dirty="0" smtClean="0"/>
              <a:t>98% of 2012 candidates were within 60 miles of testing center</a:t>
            </a:r>
          </a:p>
          <a:p>
            <a:pPr lvl="1"/>
            <a:r>
              <a:rPr lang="en-US" sz="2000" dirty="0" smtClean="0"/>
              <a:t>Increase from 80 sites in 2012</a:t>
            </a:r>
          </a:p>
          <a:p>
            <a:endParaRPr lang="en-US" sz="2400" dirty="0" smtClean="0"/>
          </a:p>
          <a:p>
            <a:r>
              <a:rPr lang="en-US" sz="2400" dirty="0" smtClean="0"/>
              <a:t>Spring and Fall Window beginning in 2014</a:t>
            </a:r>
          </a:p>
          <a:p>
            <a:pPr lvl="1"/>
            <a:r>
              <a:rPr lang="en-US" sz="2000" dirty="0" smtClean="0"/>
              <a:t>Two17-day exam windows offered in the Spring and Fall annually</a:t>
            </a:r>
          </a:p>
          <a:p>
            <a:endParaRPr lang="en-US" dirty="0"/>
          </a:p>
        </p:txBody>
      </p:sp>
    </p:spTree>
    <p:extLst>
      <p:ext uri="{BB962C8B-B14F-4D97-AF65-F5344CB8AC3E}">
        <p14:creationId xmlns:p14="http://schemas.microsoft.com/office/powerpoint/2010/main" val="19864340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Reaching the 2017 Goal</a:t>
            </a:r>
            <a:br>
              <a:rPr lang="en-US" dirty="0"/>
            </a:br>
            <a:r>
              <a:rPr lang="en-US" sz="2400" i="1" dirty="0" smtClean="0"/>
              <a:t>Recertification Activities </a:t>
            </a:r>
            <a:endParaRPr lang="en-US" sz="2400" dirty="0"/>
          </a:p>
        </p:txBody>
      </p:sp>
      <p:sp>
        <p:nvSpPr>
          <p:cNvPr id="8" name="Content Placeholder 7"/>
          <p:cNvSpPr>
            <a:spLocks noGrp="1"/>
          </p:cNvSpPr>
          <p:nvPr>
            <p:ph idx="1"/>
          </p:nvPr>
        </p:nvSpPr>
        <p:spPr>
          <a:xfrm>
            <a:off x="677863" y="1506560"/>
            <a:ext cx="8313737" cy="4495800"/>
          </a:xfrm>
        </p:spPr>
        <p:txBody>
          <a:bodyPr/>
          <a:lstStyle/>
          <a:p>
            <a:endParaRPr lang="en-US" sz="2400" dirty="0" smtClean="0"/>
          </a:p>
          <a:p>
            <a:r>
              <a:rPr lang="en-US" sz="2400" dirty="0" smtClean="0"/>
              <a:t>Must </a:t>
            </a:r>
            <a:r>
              <a:rPr lang="en-US" sz="2400" dirty="0"/>
              <a:t>be efficient.</a:t>
            </a:r>
          </a:p>
          <a:p>
            <a:pPr lvl="0"/>
            <a:r>
              <a:rPr lang="en-US" sz="2400" dirty="0" smtClean="0"/>
              <a:t>Must </a:t>
            </a:r>
            <a:r>
              <a:rPr lang="en-US" sz="2400" dirty="0"/>
              <a:t>be relevant to specialty practice.</a:t>
            </a:r>
          </a:p>
          <a:p>
            <a:pPr lvl="0"/>
            <a:r>
              <a:rPr lang="en-US" sz="2400" dirty="0" smtClean="0"/>
              <a:t>Must </a:t>
            </a:r>
            <a:r>
              <a:rPr lang="en-US" sz="2400" dirty="0"/>
              <a:t>include a combination of learning activities.</a:t>
            </a:r>
          </a:p>
          <a:p>
            <a:pPr lvl="0"/>
            <a:r>
              <a:rPr lang="en-US" sz="2400" dirty="0" smtClean="0"/>
              <a:t>Must </a:t>
            </a:r>
            <a:r>
              <a:rPr lang="en-US" sz="2400" dirty="0"/>
              <a:t>maintain and improve specialty knowledge, clinical judgment, professionalism, and patient interactions.</a:t>
            </a:r>
          </a:p>
          <a:p>
            <a:pPr marL="0" indent="0">
              <a:buNone/>
            </a:pPr>
            <a:endParaRPr lang="en-US" dirty="0" smtClean="0"/>
          </a:p>
          <a:p>
            <a:pPr marL="0" indent="0" algn="ctr">
              <a:buNone/>
            </a:pPr>
            <a:r>
              <a:rPr lang="en-US" sz="2400" dirty="0" smtClean="0"/>
              <a:t>Professional Development Program </a:t>
            </a:r>
          </a:p>
          <a:p>
            <a:pPr marL="0" indent="0" algn="ctr">
              <a:buNone/>
            </a:pPr>
            <a:r>
              <a:rPr lang="en-US" sz="2400" dirty="0" smtClean="0"/>
              <a:t>Stakeholder Conference</a:t>
            </a:r>
          </a:p>
          <a:p>
            <a:pPr marL="0" indent="0" algn="ctr">
              <a:buNone/>
            </a:pPr>
            <a:r>
              <a:rPr lang="en-US" sz="2400" dirty="0" smtClean="0"/>
              <a:t>February 20 – 21, 2014</a:t>
            </a:r>
            <a:endParaRPr lang="en-US" sz="2400" dirty="0"/>
          </a:p>
        </p:txBody>
      </p:sp>
    </p:spTree>
    <p:extLst>
      <p:ext uri="{BB962C8B-B14F-4D97-AF65-F5344CB8AC3E}">
        <p14:creationId xmlns:p14="http://schemas.microsoft.com/office/powerpoint/2010/main" val="12042402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Reaching the 2017 Goal</a:t>
            </a:r>
            <a:br>
              <a:rPr lang="en-US" dirty="0"/>
            </a:br>
            <a:r>
              <a:rPr lang="en-US" sz="2400" i="1" dirty="0" smtClean="0"/>
              <a:t>International Activities</a:t>
            </a:r>
            <a:endParaRPr lang="en-US" sz="2400" i="1" dirty="0"/>
          </a:p>
        </p:txBody>
      </p:sp>
      <p:sp>
        <p:nvSpPr>
          <p:cNvPr id="3" name="Content Placeholder 2"/>
          <p:cNvSpPr>
            <a:spLocks noGrp="1"/>
          </p:cNvSpPr>
          <p:nvPr>
            <p:ph idx="1"/>
          </p:nvPr>
        </p:nvSpPr>
        <p:spPr/>
        <p:txBody>
          <a:bodyPr/>
          <a:lstStyle/>
          <a:p>
            <a:endParaRPr lang="en-US" dirty="0" smtClean="0"/>
          </a:p>
          <a:p>
            <a:r>
              <a:rPr lang="en-US" dirty="0" smtClean="0"/>
              <a:t>Taskforce appointment to make recommendations to the BPS Board</a:t>
            </a:r>
            <a:endParaRPr lang="en-US" dirty="0"/>
          </a:p>
        </p:txBody>
      </p:sp>
    </p:spTree>
    <p:extLst>
      <p:ext uri="{BB962C8B-B14F-4D97-AF65-F5344CB8AC3E}">
        <p14:creationId xmlns:p14="http://schemas.microsoft.com/office/powerpoint/2010/main" val="34094518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p:txBody>
          <a:bodyPr/>
          <a:lstStyle/>
          <a:p>
            <a:r>
              <a:rPr lang="en-US" sz="2800" dirty="0"/>
              <a:t>As the scope of pharmacy practice evolves to meet the complex medication-related needs of patients, board certification is critical to assure stakeholders of the level of knowledge and skills of pharmacists who provide direct patient care</a:t>
            </a:r>
            <a:r>
              <a:rPr lang="en-US" sz="2800" dirty="0" smtClean="0"/>
              <a:t>.</a:t>
            </a:r>
          </a:p>
          <a:p>
            <a:r>
              <a:rPr lang="en-US" sz="2800" dirty="0" smtClean="0"/>
              <a:t>BPS activities will increase </a:t>
            </a:r>
            <a:r>
              <a:rPr lang="en-US" sz="2800" dirty="0"/>
              <a:t>to facilitate progress towards a future model where board certification will be the expectation for pharmacists engaged in direct patient care. </a:t>
            </a:r>
          </a:p>
        </p:txBody>
      </p:sp>
    </p:spTree>
    <p:extLst>
      <p:ext uri="{BB962C8B-B14F-4D97-AF65-F5344CB8AC3E}">
        <p14:creationId xmlns:p14="http://schemas.microsoft.com/office/powerpoint/2010/main" val="1530069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60400" y="876300"/>
            <a:ext cx="8331200" cy="1003300"/>
          </a:xfrm>
        </p:spPr>
        <p:txBody>
          <a:bodyPr/>
          <a:lstStyle/>
          <a:p>
            <a:pPr algn="ctr"/>
            <a:r>
              <a:rPr lang="en-US" dirty="0" smtClean="0"/>
              <a:t>Contact BPS</a:t>
            </a:r>
          </a:p>
        </p:txBody>
      </p:sp>
      <p:sp>
        <p:nvSpPr>
          <p:cNvPr id="19459" name="Content Placeholder 2"/>
          <p:cNvSpPr>
            <a:spLocks noGrp="1"/>
          </p:cNvSpPr>
          <p:nvPr>
            <p:ph idx="1"/>
          </p:nvPr>
        </p:nvSpPr>
        <p:spPr>
          <a:xfrm>
            <a:off x="570017" y="2019300"/>
            <a:ext cx="8561284" cy="3886200"/>
          </a:xfrm>
        </p:spPr>
        <p:txBody>
          <a:bodyPr/>
          <a:lstStyle/>
          <a:p>
            <a:pPr marL="0" indent="0" algn="ctr">
              <a:buNone/>
            </a:pPr>
            <a:endParaRPr lang="en-US" sz="2700" dirty="0" smtClean="0"/>
          </a:p>
          <a:p>
            <a:pPr marL="0" indent="0" algn="ctr">
              <a:buNone/>
            </a:pPr>
            <a:r>
              <a:rPr lang="en-US" sz="2800" b="1" dirty="0" smtClean="0"/>
              <a:t>Board of Pharmacy Specialties </a:t>
            </a:r>
          </a:p>
          <a:p>
            <a:pPr marL="0" indent="0" algn="ctr">
              <a:buNone/>
            </a:pPr>
            <a:r>
              <a:rPr lang="en-US" sz="2700" dirty="0" smtClean="0"/>
              <a:t>2215 Constitution Avenue NW</a:t>
            </a:r>
          </a:p>
          <a:p>
            <a:pPr algn="ctr">
              <a:buFont typeface="Monotype Sorts" pitchFamily="2" charset="2"/>
              <a:buNone/>
            </a:pPr>
            <a:r>
              <a:rPr lang="en-US" sz="2700" dirty="0" smtClean="0"/>
              <a:t>   Washington, DC  20037</a:t>
            </a:r>
          </a:p>
          <a:p>
            <a:pPr marL="0" indent="0" algn="ctr">
              <a:buNone/>
            </a:pPr>
            <a:r>
              <a:rPr lang="en-US" sz="2700" dirty="0" smtClean="0"/>
              <a:t>Phone: 202-429-7591  •  FAX: 202-429-6304</a:t>
            </a:r>
          </a:p>
          <a:p>
            <a:pPr marL="0" indent="0" algn="ctr">
              <a:buNone/>
            </a:pPr>
            <a:r>
              <a:rPr lang="en-US" sz="2700" dirty="0" smtClean="0"/>
              <a:t>E-mail: </a:t>
            </a:r>
            <a:r>
              <a:rPr lang="en-US" sz="2700" dirty="0" smtClean="0">
                <a:hlinkClick r:id="rId3"/>
              </a:rPr>
              <a:t>info@bpsweb.org</a:t>
            </a:r>
            <a:r>
              <a:rPr lang="en-US" sz="2700" dirty="0"/>
              <a:t> </a:t>
            </a:r>
            <a:r>
              <a:rPr lang="en-US" sz="2700" dirty="0" smtClean="0"/>
              <a:t> •  Website: </a:t>
            </a:r>
            <a:r>
              <a:rPr lang="en-US" sz="2700" dirty="0" smtClean="0">
                <a:hlinkClick r:id="rId4"/>
              </a:rPr>
              <a:t>www.bpsweb.org</a:t>
            </a:r>
            <a:endParaRPr lang="en-US" sz="2700" dirty="0" smtClean="0"/>
          </a:p>
          <a:p>
            <a:pPr marL="0" indent="0" algn="ctr">
              <a:buNone/>
            </a:pPr>
            <a:endParaRPr lang="en-US" sz="2800" dirty="0" smtClean="0"/>
          </a:p>
          <a:p>
            <a:pPr marL="0" indent="0" algn="ctr">
              <a:buNone/>
            </a:pPr>
            <a:endParaRPr lang="en-US" dirty="0" smtClean="0"/>
          </a:p>
          <a:p>
            <a:pPr marL="0" indent="0" algn="ctr">
              <a:buNone/>
            </a:pPr>
            <a:endParaRPr lang="en-US" dirty="0" smtClean="0"/>
          </a:p>
          <a:p>
            <a:pPr>
              <a:buFont typeface="Times" charset="0"/>
              <a:buNone/>
            </a:pPr>
            <a:endParaRPr lang="en-US" dirty="0" smtClean="0"/>
          </a:p>
        </p:txBody>
      </p:sp>
    </p:spTree>
    <p:extLst>
      <p:ext uri="{BB962C8B-B14F-4D97-AF65-F5344CB8AC3E}">
        <p14:creationId xmlns:p14="http://schemas.microsoft.com/office/powerpoint/2010/main" val="32046467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35000" y="2960688"/>
            <a:ext cx="8331200" cy="893762"/>
          </a:xfrm>
        </p:spPr>
        <p:txBody>
          <a:bodyPr/>
          <a:lstStyle/>
          <a:p>
            <a:pPr algn="ctr"/>
            <a:r>
              <a:rPr lang="en-US" dirty="0" smtClean="0"/>
              <a:t>Thanks for your attention.</a:t>
            </a:r>
            <a:br>
              <a:rPr lang="en-US" dirty="0" smtClean="0"/>
            </a:br>
            <a:r>
              <a:rPr lang="en-US" dirty="0" smtClean="0"/>
              <a:t>What questions</a:t>
            </a:r>
            <a:r>
              <a:rPr lang="en-US" dirty="0"/>
              <a:t> </a:t>
            </a:r>
            <a:r>
              <a:rPr lang="en-US" dirty="0" smtClean="0"/>
              <a:t>do you have?</a:t>
            </a:r>
          </a:p>
        </p:txBody>
      </p:sp>
      <p:pic>
        <p:nvPicPr>
          <p:cNvPr id="1026" name="Picture 2" descr="http://gainbusinessskills.com/wp-content/uploads/2011/04/Question-Mar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353" y="4533129"/>
            <a:ext cx="1436747" cy="1436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950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Council on Credentialing in Pharmacy (CCP)</a:t>
            </a:r>
            <a:endParaRPr lang="en-US" sz="2800" dirty="0"/>
          </a:p>
        </p:txBody>
      </p:sp>
      <p:sp>
        <p:nvSpPr>
          <p:cNvPr id="3" name="Content Placeholder 2"/>
          <p:cNvSpPr>
            <a:spLocks noGrp="1"/>
          </p:cNvSpPr>
          <p:nvPr>
            <p:ph idx="1"/>
          </p:nvPr>
        </p:nvSpPr>
        <p:spPr>
          <a:xfrm>
            <a:off x="677863" y="1506560"/>
            <a:ext cx="8313737" cy="4495800"/>
          </a:xfrm>
        </p:spPr>
        <p:txBody>
          <a:bodyPr>
            <a:normAutofit/>
          </a:bodyPr>
          <a:lstStyle/>
          <a:p>
            <a:r>
              <a:rPr lang="en-US" sz="2400" dirty="0" smtClean="0"/>
              <a:t>Founded 1999; operates as a coalition</a:t>
            </a:r>
          </a:p>
          <a:p>
            <a:endParaRPr lang="en-US" sz="2400" u="sng" dirty="0" smtClean="0"/>
          </a:p>
          <a:p>
            <a:r>
              <a:rPr lang="en-US" sz="2400" u="sng" dirty="0" smtClean="0"/>
              <a:t>Mission</a:t>
            </a:r>
            <a:r>
              <a:rPr lang="en-US" sz="2400" dirty="0" smtClean="0"/>
              <a:t>: To provide leadership, guidance, public information, and coordination for the profession of pharmacy's credentialing programs</a:t>
            </a:r>
          </a:p>
          <a:p>
            <a:endParaRPr lang="en-US" sz="2400" u="sng" dirty="0" smtClean="0"/>
          </a:p>
          <a:p>
            <a:r>
              <a:rPr lang="en-US" sz="2400" u="sng" dirty="0" smtClean="0"/>
              <a:t>Vision</a:t>
            </a:r>
            <a:r>
              <a:rPr lang="en-US" sz="2400" dirty="0" smtClean="0"/>
              <a:t>: All credentialing programs in pharmacy will meet established standards of quality and contribute to improvement in patient care and the overall public health</a:t>
            </a:r>
          </a:p>
          <a:p>
            <a:pPr marL="0" indent="0" algn="ctr">
              <a:buNone/>
            </a:pPr>
            <a:endParaRPr lang="en-US" dirty="0"/>
          </a:p>
        </p:txBody>
      </p:sp>
    </p:spTree>
    <p:extLst>
      <p:ext uri="{BB962C8B-B14F-4D97-AF65-F5344CB8AC3E}">
        <p14:creationId xmlns:p14="http://schemas.microsoft.com/office/powerpoint/2010/main" val="3547917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CCP Member Organizations</a:t>
            </a:r>
            <a:endParaRPr lang="en-US" dirty="0"/>
          </a:p>
        </p:txBody>
      </p:sp>
      <p:sp>
        <p:nvSpPr>
          <p:cNvPr id="3" name="Rectangle 2"/>
          <p:cNvSpPr/>
          <p:nvPr/>
        </p:nvSpPr>
        <p:spPr>
          <a:xfrm>
            <a:off x="791570" y="1591949"/>
            <a:ext cx="7970293" cy="4093428"/>
          </a:xfrm>
          <a:prstGeom prst="rect">
            <a:avLst/>
          </a:prstGeom>
        </p:spPr>
        <p:txBody>
          <a:bodyPr wrap="square">
            <a:spAutoFit/>
          </a:bodyPr>
          <a:lstStyle/>
          <a:p>
            <a:pPr algn="ctr"/>
            <a:r>
              <a:rPr lang="en-US" sz="2600" dirty="0" smtClean="0">
                <a:latin typeface="+mn-lt"/>
              </a:rPr>
              <a:t>American Association of Colleges of Pharmacy</a:t>
            </a:r>
          </a:p>
          <a:p>
            <a:pPr algn="ctr"/>
            <a:r>
              <a:rPr lang="en-US" sz="2600" dirty="0" smtClean="0">
                <a:latin typeface="+mn-lt"/>
              </a:rPr>
              <a:t>American College of Clinical Pharmacy</a:t>
            </a:r>
          </a:p>
          <a:p>
            <a:pPr algn="ctr"/>
            <a:r>
              <a:rPr lang="en-US" sz="2600" dirty="0" smtClean="0">
                <a:latin typeface="+mn-lt"/>
              </a:rPr>
              <a:t>Accreditation Council for Pharmacy Education</a:t>
            </a:r>
          </a:p>
          <a:p>
            <a:pPr algn="ctr"/>
            <a:r>
              <a:rPr lang="en-US" sz="2600" dirty="0" smtClean="0">
                <a:latin typeface="+mn-lt"/>
              </a:rPr>
              <a:t>Academy of Managed Care Pharmacy</a:t>
            </a:r>
          </a:p>
          <a:p>
            <a:pPr algn="ctr"/>
            <a:r>
              <a:rPr lang="en-US" sz="2600" dirty="0" smtClean="0">
                <a:latin typeface="+mn-lt"/>
              </a:rPr>
              <a:t>American Pharmacists Association</a:t>
            </a:r>
          </a:p>
          <a:p>
            <a:pPr algn="ctr"/>
            <a:r>
              <a:rPr lang="en-US" sz="2600" dirty="0" smtClean="0">
                <a:latin typeface="+mn-lt"/>
              </a:rPr>
              <a:t>American Society of Consultant Pharmacists</a:t>
            </a:r>
          </a:p>
          <a:p>
            <a:pPr algn="ctr"/>
            <a:r>
              <a:rPr lang="en-US" sz="2600" dirty="0" smtClean="0">
                <a:latin typeface="+mn-lt"/>
              </a:rPr>
              <a:t>American Society of Health-System Pharmacists</a:t>
            </a:r>
          </a:p>
          <a:p>
            <a:pPr algn="ctr"/>
            <a:r>
              <a:rPr lang="en-US" sz="2600" dirty="0" smtClean="0">
                <a:latin typeface="+mn-lt"/>
              </a:rPr>
              <a:t>Board of Pharmacy Specialties</a:t>
            </a:r>
          </a:p>
          <a:p>
            <a:pPr algn="ctr"/>
            <a:r>
              <a:rPr lang="en-US" sz="2600" dirty="0" smtClean="0">
                <a:latin typeface="+mn-lt"/>
              </a:rPr>
              <a:t>Commission for Certification in Geriatric Pharmacy</a:t>
            </a:r>
          </a:p>
          <a:p>
            <a:pPr algn="ctr"/>
            <a:r>
              <a:rPr lang="en-US" sz="2600" dirty="0" smtClean="0">
                <a:latin typeface="+mn-lt"/>
              </a:rPr>
              <a:t>Pharmacy Technician Educators Council</a:t>
            </a:r>
          </a:p>
        </p:txBody>
      </p:sp>
    </p:spTree>
    <p:extLst>
      <p:ext uri="{BB962C8B-B14F-4D97-AF65-F5344CB8AC3E}">
        <p14:creationId xmlns:p14="http://schemas.microsoft.com/office/powerpoint/2010/main" val="1695279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Credentials</a:t>
            </a:r>
            <a:endParaRPr lang="en-US" dirty="0"/>
          </a:p>
        </p:txBody>
      </p:sp>
      <p:sp>
        <p:nvSpPr>
          <p:cNvPr id="3" name="Content Placeholder 2"/>
          <p:cNvSpPr>
            <a:spLocks noGrp="1"/>
          </p:cNvSpPr>
          <p:nvPr>
            <p:ph idx="1"/>
          </p:nvPr>
        </p:nvSpPr>
        <p:spPr>
          <a:xfrm>
            <a:off x="677863" y="1506560"/>
            <a:ext cx="8313737" cy="4495800"/>
          </a:xfrm>
        </p:spPr>
        <p:txBody>
          <a:bodyPr/>
          <a:lstStyle/>
          <a:p>
            <a:r>
              <a:rPr lang="en-US" sz="2400" dirty="0" smtClean="0"/>
              <a:t>Credentials are indicators that a pharmacist or pharmacy technician holds the qualifications needed to practice in the profession of pharmacy and is therefore worthy of the trust of patients, of other health care professionals, and of society as a whole</a:t>
            </a:r>
            <a:endParaRPr lang="en-US" sz="2400" dirty="0"/>
          </a:p>
        </p:txBody>
      </p:sp>
    </p:spTree>
    <p:extLst>
      <p:ext uri="{BB962C8B-B14F-4D97-AF65-F5344CB8AC3E}">
        <p14:creationId xmlns:p14="http://schemas.microsoft.com/office/powerpoint/2010/main" val="4060434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b="1" dirty="0" smtClean="0"/>
              <a:t>Credentialing and Privileging of Pharmacists</a:t>
            </a:r>
          </a:p>
          <a:p>
            <a:pPr marL="0" indent="0" algn="ctr">
              <a:buNone/>
            </a:pPr>
            <a:r>
              <a:rPr lang="en-US" b="1" i="1" dirty="0" smtClean="0"/>
              <a:t>A Resource Paper from the Council on Credentialing in Pharmacy</a:t>
            </a:r>
          </a:p>
          <a:p>
            <a:pPr marL="0" indent="0" algn="ctr">
              <a:buNone/>
            </a:pPr>
            <a:endParaRPr lang="en-US" dirty="0"/>
          </a:p>
          <a:p>
            <a:pPr marL="0" indent="0" algn="ctr">
              <a:buNone/>
            </a:pPr>
            <a:r>
              <a:rPr lang="en-US" dirty="0" smtClean="0"/>
              <a:t>Publication Date - March 2014</a:t>
            </a:r>
            <a:endParaRPr lang="en-US" dirty="0"/>
          </a:p>
        </p:txBody>
      </p:sp>
    </p:spTree>
    <p:extLst>
      <p:ext uri="{BB962C8B-B14F-4D97-AF65-F5344CB8AC3E}">
        <p14:creationId xmlns:p14="http://schemas.microsoft.com/office/powerpoint/2010/main" val="191487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CCP Resource Paper</a:t>
            </a:r>
            <a:endParaRPr lang="en-US" dirty="0"/>
          </a:p>
        </p:txBody>
      </p:sp>
      <p:sp>
        <p:nvSpPr>
          <p:cNvPr id="3" name="Content Placeholder 2"/>
          <p:cNvSpPr>
            <a:spLocks noGrp="1"/>
          </p:cNvSpPr>
          <p:nvPr>
            <p:ph idx="1"/>
          </p:nvPr>
        </p:nvSpPr>
        <p:spPr/>
        <p:txBody>
          <a:bodyPr/>
          <a:lstStyle/>
          <a:p>
            <a:pPr marL="0" indent="0">
              <a:buNone/>
            </a:pPr>
            <a:r>
              <a:rPr lang="en-US" dirty="0" smtClean="0"/>
              <a:t>All U.S. Pharmacists have a fundamental set of credentials: </a:t>
            </a:r>
          </a:p>
          <a:p>
            <a:pPr marL="0" indent="0">
              <a:buNone/>
            </a:pPr>
            <a:endParaRPr lang="en-US" dirty="0"/>
          </a:p>
          <a:p>
            <a:pPr marL="0" indent="0">
              <a:buNone/>
            </a:pPr>
            <a:r>
              <a:rPr lang="en-US" dirty="0" smtClean="0"/>
              <a:t>An accredited professional pharmacy degree</a:t>
            </a:r>
          </a:p>
          <a:p>
            <a:pPr marL="0" indent="0">
              <a:buNone/>
            </a:pPr>
            <a:r>
              <a:rPr lang="en-US" dirty="0" smtClean="0"/>
              <a:t>	and</a:t>
            </a:r>
          </a:p>
          <a:p>
            <a:pPr marL="0" indent="0">
              <a:buNone/>
            </a:pPr>
            <a:r>
              <a:rPr lang="en-US" dirty="0" smtClean="0"/>
              <a:t>A license awarded upon successful completion of a national, post-graduate examination</a:t>
            </a:r>
            <a:endParaRPr lang="en-US" dirty="0"/>
          </a:p>
        </p:txBody>
      </p:sp>
    </p:spTree>
    <p:extLst>
      <p:ext uri="{BB962C8B-B14F-4D97-AF65-F5344CB8AC3E}">
        <p14:creationId xmlns:p14="http://schemas.microsoft.com/office/powerpoint/2010/main" val="446966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CCP Resource Paper</a:t>
            </a:r>
            <a:endParaRPr lang="en-US" dirty="0"/>
          </a:p>
        </p:txBody>
      </p:sp>
      <p:sp>
        <p:nvSpPr>
          <p:cNvPr id="3" name="Content Placeholder 2"/>
          <p:cNvSpPr>
            <a:spLocks noGrp="1"/>
          </p:cNvSpPr>
          <p:nvPr>
            <p:ph idx="1"/>
          </p:nvPr>
        </p:nvSpPr>
        <p:spPr/>
        <p:txBody>
          <a:bodyPr/>
          <a:lstStyle/>
          <a:p>
            <a:r>
              <a:rPr lang="en-US" dirty="0" smtClean="0"/>
              <a:t>Evolving </a:t>
            </a:r>
            <a:r>
              <a:rPr lang="en-US" dirty="0"/>
              <a:t>patient care and health system needs and demands have heightened the requisite skills needed by pharmacists to deliver more complex </a:t>
            </a:r>
            <a:r>
              <a:rPr lang="en-US" dirty="0" smtClean="0"/>
              <a:t>services</a:t>
            </a:r>
          </a:p>
          <a:p>
            <a:r>
              <a:rPr lang="en-US" dirty="0"/>
              <a:t>Ongoing professional development and competency assessment are integral parts of health professionals’ expectations to maintain a contemporary practice.</a:t>
            </a:r>
          </a:p>
        </p:txBody>
      </p:sp>
    </p:spTree>
    <p:extLst>
      <p:ext uri="{BB962C8B-B14F-4D97-AF65-F5344CB8AC3E}">
        <p14:creationId xmlns:p14="http://schemas.microsoft.com/office/powerpoint/2010/main" val="817250968"/>
      </p:ext>
    </p:extLst>
  </p:cSld>
  <p:clrMapOvr>
    <a:masterClrMapping/>
  </p:clrMapOvr>
</p:sld>
</file>

<file path=ppt/theme/theme1.xml><?xml version="1.0" encoding="utf-8"?>
<a:theme xmlns:a="http://schemas.openxmlformats.org/drawingml/2006/main" name="Blank Presentatio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311968E1ADF5488F36D35D892D2322" ma:contentTypeVersion="0" ma:contentTypeDescription="Create a new document." ma:contentTypeScope="" ma:versionID="22f29a3af4b2a03b037ac58bb6cea3e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F1A136-82F1-4965-A94D-9A0CE424E5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26DDDD2-EE50-4D85-BD24-82AADA315067}">
  <ds:schemaRefs>
    <ds:schemaRef ds:uri="http://purl.org/dc/elements/1.1/"/>
    <ds:schemaRef ds:uri="http://schemas.openxmlformats.org/package/2006/metadata/core-properties"/>
    <ds:schemaRef ds:uri="http://schemas.microsoft.com/office/2006/documentManagement/types"/>
    <ds:schemaRef ds:uri="http://purl.org/dc/dcmitype/"/>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9EC962E3-E887-4A2C-A3F4-D3C875A548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2529</TotalTime>
  <Words>1657</Words>
  <Application>Microsoft Office PowerPoint</Application>
  <PresentationFormat>On-screen Show (4:3)</PresentationFormat>
  <Paragraphs>292</Paragraphs>
  <Slides>36</Slides>
  <Notes>6</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Blank Presentation</vt:lpstr>
      <vt:lpstr>1_Blank Presentation</vt:lpstr>
      <vt:lpstr> Board of Pharmacy Specialties: Pharmacist Credentialing and Specialization </vt:lpstr>
      <vt:lpstr>Learning Objectives</vt:lpstr>
      <vt:lpstr>Council on credentialing  in pharmacy (CCP)</vt:lpstr>
      <vt:lpstr>Council on Credentialing in Pharmacy (CCP)</vt:lpstr>
      <vt:lpstr>CCP Member Organizations</vt:lpstr>
      <vt:lpstr>Credentials</vt:lpstr>
      <vt:lpstr>PowerPoint Presentation</vt:lpstr>
      <vt:lpstr>CCP Resource Paper</vt:lpstr>
      <vt:lpstr>CCP Resource Paper</vt:lpstr>
      <vt:lpstr>Credentials (3 Categories)</vt:lpstr>
      <vt:lpstr>Definitions</vt:lpstr>
      <vt:lpstr>Definitions</vt:lpstr>
      <vt:lpstr>“Drivers” of Credentials</vt:lpstr>
      <vt:lpstr>“Drivers” of Credentials</vt:lpstr>
      <vt:lpstr>Era of Accountability</vt:lpstr>
      <vt:lpstr>CCP Resource Documents</vt:lpstr>
      <vt:lpstr>CCP Website</vt:lpstr>
      <vt:lpstr>Board of pharmacy specialties (BPs)</vt:lpstr>
      <vt:lpstr>BPS Purpose</vt:lpstr>
      <vt:lpstr>BPS Governance and Credentials</vt:lpstr>
      <vt:lpstr>BPS Exam Eligibility Criteria </vt:lpstr>
      <vt:lpstr>BPS Exam Administration </vt:lpstr>
      <vt:lpstr>BPS Recertification</vt:lpstr>
      <vt:lpstr>PowerPoint Presentation</vt:lpstr>
      <vt:lpstr>BPS Strategic Planning White Paper</vt:lpstr>
      <vt:lpstr>BPS 2017 Vision</vt:lpstr>
      <vt:lpstr>Practice/Competency Area 1: Patient Care Provision of patient-centered and population-based care </vt:lpstr>
      <vt:lpstr>Practice/Competency Area 1: Patient Care Provision of patient-centered and population-based care </vt:lpstr>
      <vt:lpstr>BPS 2017 Vision</vt:lpstr>
      <vt:lpstr>BPS Specialties</vt:lpstr>
      <vt:lpstr>Reaching the 2017 Goal Accessibility and Eligibility</vt:lpstr>
      <vt:lpstr>Reaching the 2017 Goal Recertification Activities </vt:lpstr>
      <vt:lpstr>Reaching the 2017 Goal International Activities</vt:lpstr>
      <vt:lpstr>Final Thoughts</vt:lpstr>
      <vt:lpstr>Contact BPS</vt:lpstr>
      <vt:lpstr>Thanks for your attention. What questions do you have?</vt:lpstr>
    </vt:vector>
  </TitlesOfParts>
  <Company>_x0008_᜸]櫤</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BP</dc:creator>
  <cp:lastModifiedBy>Extern1</cp:lastModifiedBy>
  <cp:revision>158</cp:revision>
  <cp:lastPrinted>2014-02-04T13:40:34Z</cp:lastPrinted>
  <dcterms:created xsi:type="dcterms:W3CDTF">2010-03-30T13:36:15Z</dcterms:created>
  <dcterms:modified xsi:type="dcterms:W3CDTF">2014-07-29T13:56:10Z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0x0101007B311968E1ADF5488F36D35D892D2322</vt:lpwstr>
  </property>
</Properties>
</file>