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7933"/>
    <a:srgbClr val="FFFF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5401" autoAdjust="0"/>
  </p:normalViewPr>
  <p:slideViewPr>
    <p:cSldViewPr snapToGrid="0">
      <p:cViewPr varScale="1">
        <p:scale>
          <a:sx n="62" d="100"/>
          <a:sy n="62" d="100"/>
        </p:scale>
        <p:origin x="102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44BF82-2E11-4E8B-A30A-DA81788A0B32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E92B2-5923-4A9A-89CD-6D1BE7431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2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Recommend rounding all costs to</a:t>
            </a:r>
            <a:r>
              <a:rPr kumimoji="0" lang="en-US" sz="1100" b="0" i="0" u="none" strike="noStrike" kern="1200" cap="none" spc="0" normalizeH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nearest dollar and justify cost to the right so it is easier to read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E92B2-5923-4A9A-89CD-6D1BE7431A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3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Recommend rounding all costs to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nearest dollar and justify cost to the right so it is easier to read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E92B2-5923-4A9A-89CD-6D1BE7431A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8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98"/>
          <a:stretch/>
        </p:blipFill>
        <p:spPr>
          <a:xfrm>
            <a:off x="-1" y="0"/>
            <a:ext cx="638907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985" y="0"/>
            <a:ext cx="106070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6686" y="786187"/>
            <a:ext cx="5887575" cy="238760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6686" y="3442446"/>
            <a:ext cx="5887574" cy="147917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87" y="5691187"/>
            <a:ext cx="1530874" cy="777875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8403600" y="3309041"/>
            <a:ext cx="62776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43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rgbClr val="F47933"/>
              </a:buClr>
              <a:defRPr/>
            </a:lvl1pPr>
            <a:lvl2pPr>
              <a:buClr>
                <a:srgbClr val="F47933"/>
              </a:buClr>
              <a:defRPr/>
            </a:lvl2pPr>
            <a:lvl3pPr>
              <a:buClr>
                <a:srgbClr val="F47933"/>
              </a:buClr>
              <a:defRPr/>
            </a:lvl3pPr>
            <a:lvl4pPr>
              <a:buClr>
                <a:srgbClr val="F47933"/>
              </a:buClr>
              <a:defRPr/>
            </a:lvl4pPr>
            <a:lvl5pPr>
              <a:buClr>
                <a:srgbClr val="F47933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rgbClr val="F47933"/>
              </a:buClr>
              <a:defRPr/>
            </a:lvl1pPr>
            <a:lvl2pPr>
              <a:buClr>
                <a:srgbClr val="F47933"/>
              </a:buClr>
              <a:defRPr/>
            </a:lvl2pPr>
            <a:lvl3pPr>
              <a:buClr>
                <a:srgbClr val="F47933"/>
              </a:buClr>
              <a:defRPr/>
            </a:lvl3pPr>
            <a:lvl4pPr>
              <a:buClr>
                <a:srgbClr val="F47933"/>
              </a:buClr>
              <a:defRPr/>
            </a:lvl4pPr>
            <a:lvl5pPr>
              <a:buClr>
                <a:srgbClr val="F47933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840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62808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94213"/>
            <a:ext cx="5157787" cy="3495449"/>
          </a:xfrm>
        </p:spPr>
        <p:txBody>
          <a:bodyPr/>
          <a:lstStyle>
            <a:lvl1pPr>
              <a:buClr>
                <a:srgbClr val="F47933"/>
              </a:buClr>
              <a:defRPr/>
            </a:lvl1pPr>
            <a:lvl2pPr>
              <a:buClr>
                <a:srgbClr val="F47933"/>
              </a:buClr>
              <a:defRPr/>
            </a:lvl2pPr>
            <a:lvl3pPr>
              <a:buClr>
                <a:srgbClr val="F47933"/>
              </a:buClr>
              <a:defRPr/>
            </a:lvl3pPr>
            <a:lvl4pPr>
              <a:buClr>
                <a:srgbClr val="F47933"/>
              </a:buClr>
              <a:defRPr/>
            </a:lvl4pPr>
            <a:lvl5pPr>
              <a:buClr>
                <a:srgbClr val="F47933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76280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694213"/>
            <a:ext cx="5183188" cy="3495449"/>
          </a:xfrm>
        </p:spPr>
        <p:txBody>
          <a:bodyPr/>
          <a:lstStyle>
            <a:lvl1pPr>
              <a:buClr>
                <a:srgbClr val="F47933"/>
              </a:buClr>
              <a:defRPr/>
            </a:lvl1pPr>
            <a:lvl2pPr>
              <a:buClr>
                <a:srgbClr val="F47933"/>
              </a:buClr>
              <a:defRPr/>
            </a:lvl2pPr>
            <a:lvl3pPr>
              <a:buClr>
                <a:srgbClr val="F47933"/>
              </a:buClr>
              <a:defRPr/>
            </a:lvl3pPr>
            <a:lvl4pPr>
              <a:buClr>
                <a:srgbClr val="F47933"/>
              </a:buClr>
              <a:defRPr/>
            </a:lvl4pPr>
            <a:lvl5pPr>
              <a:buClr>
                <a:srgbClr val="F47933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945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6194424" y="7257"/>
            <a:ext cx="5997575" cy="6850742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7257"/>
            <a:ext cx="5997575" cy="6850743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997575" cy="206156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1185" y="2293651"/>
            <a:ext cx="5157787" cy="823912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894" y="3342390"/>
            <a:ext cx="5139078" cy="2847273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6194425" y="1"/>
            <a:ext cx="5997575" cy="20688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2"/>
          <p:cNvSpPr>
            <a:spLocks noGrp="1"/>
          </p:cNvSpPr>
          <p:nvPr>
            <p:ph type="body" idx="12"/>
          </p:nvPr>
        </p:nvSpPr>
        <p:spPr>
          <a:xfrm>
            <a:off x="6620557" y="2293651"/>
            <a:ext cx="5157787" cy="823912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3"/>
          </p:nvPr>
        </p:nvSpPr>
        <p:spPr>
          <a:xfrm>
            <a:off x="6639266" y="3342390"/>
            <a:ext cx="5139078" cy="2847273"/>
          </a:xfrm>
        </p:spPr>
        <p:txBody>
          <a:bodyPr>
            <a:normAutofit/>
          </a:bodyPr>
          <a:lstStyle>
            <a:lvl1pPr>
              <a:buClr>
                <a:schemeClr val="tx2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tx2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tx2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206882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237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80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 userDrawn="1"/>
        </p:nvGrpSpPr>
        <p:grpSpPr>
          <a:xfrm>
            <a:off x="5461635" y="460609"/>
            <a:ext cx="6408420" cy="5943600"/>
            <a:chOff x="5461635" y="466725"/>
            <a:chExt cx="6408420" cy="5943600"/>
          </a:xfrm>
        </p:grpSpPr>
        <p:sp>
          <p:nvSpPr>
            <p:cNvPr id="24" name="Rectangle 23"/>
            <p:cNvSpPr/>
            <p:nvPr userDrawn="1"/>
          </p:nvSpPr>
          <p:spPr>
            <a:xfrm>
              <a:off x="8665845" y="3438525"/>
              <a:ext cx="3204210" cy="2971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5461635" y="466725"/>
              <a:ext cx="3204210" cy="2971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8665845" y="466725"/>
              <a:ext cx="3204210" cy="2971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5461635" y="3438525"/>
              <a:ext cx="3204210" cy="2971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432435" y="466725"/>
            <a:ext cx="5029200" cy="5943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32" name="Content Placeholder 8"/>
          <p:cNvSpPr>
            <a:spLocks noGrp="1"/>
          </p:cNvSpPr>
          <p:nvPr>
            <p:ph sz="quarter" idx="11"/>
          </p:nvPr>
        </p:nvSpPr>
        <p:spPr>
          <a:xfrm>
            <a:off x="690563" y="2306941"/>
            <a:ext cx="4495800" cy="2601944"/>
          </a:xfrm>
        </p:spPr>
        <p:txBody>
          <a:bodyPr wrap="square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3" y="5749171"/>
            <a:ext cx="1057275" cy="537448"/>
          </a:xfrm>
          <a:prstGeom prst="rect">
            <a:avLst/>
          </a:prstGeom>
        </p:spPr>
      </p:pic>
      <p:sp>
        <p:nvSpPr>
          <p:cNvPr id="34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5788142" y="1876565"/>
            <a:ext cx="2551196" cy="1126517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5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6593205" y="701862"/>
            <a:ext cx="933450" cy="93345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6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9017343" y="1876565"/>
            <a:ext cx="2551196" cy="1126517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7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9822406" y="701862"/>
            <a:ext cx="933450" cy="93345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22"/>
          </p:nvPr>
        </p:nvSpPr>
        <p:spPr>
          <a:xfrm>
            <a:off x="5788142" y="4909425"/>
            <a:ext cx="2551196" cy="1126517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6593205" y="3734722"/>
            <a:ext cx="933450" cy="93345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0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9017343" y="4909425"/>
            <a:ext cx="2551196" cy="1126517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9822406" y="3734722"/>
            <a:ext cx="933450" cy="93345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135" y="701862"/>
            <a:ext cx="4495800" cy="94290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112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404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259" t="13377" r="39810" b="1389"/>
          <a:stretch/>
        </p:blipFill>
        <p:spPr>
          <a:xfrm>
            <a:off x="1106905" y="0"/>
            <a:ext cx="5543559" cy="6858000"/>
          </a:xfrm>
          <a:custGeom>
            <a:avLst/>
            <a:gdLst>
              <a:gd name="connsiteX0" fmla="*/ 0 w 5543559"/>
              <a:gd name="connsiteY0" fmla="*/ 0 h 6858000"/>
              <a:gd name="connsiteX1" fmla="*/ 4529791 w 5543559"/>
              <a:gd name="connsiteY1" fmla="*/ 0 h 6858000"/>
              <a:gd name="connsiteX2" fmla="*/ 4629711 w 5543559"/>
              <a:gd name="connsiteY2" fmla="*/ 155862 h 6858000"/>
              <a:gd name="connsiteX3" fmla="*/ 5543559 w 5543559"/>
              <a:gd name="connsiteY3" fmla="*/ 3429001 h 6858000"/>
              <a:gd name="connsiteX4" fmla="*/ 4629711 w 5543559"/>
              <a:gd name="connsiteY4" fmla="*/ 6702141 h 6858000"/>
              <a:gd name="connsiteX5" fmla="*/ 4529792 w 5543559"/>
              <a:gd name="connsiteY5" fmla="*/ 6858000 h 6858000"/>
              <a:gd name="connsiteX6" fmla="*/ 0 w 554355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43559" h="6858000">
                <a:moveTo>
                  <a:pt x="0" y="0"/>
                </a:moveTo>
                <a:lnTo>
                  <a:pt x="4529791" y="0"/>
                </a:lnTo>
                <a:lnTo>
                  <a:pt x="4629711" y="155862"/>
                </a:lnTo>
                <a:cubicBezTo>
                  <a:pt x="5209616" y="1110257"/>
                  <a:pt x="5543559" y="2230631"/>
                  <a:pt x="5543559" y="3429001"/>
                </a:cubicBezTo>
                <a:cubicBezTo>
                  <a:pt x="5543559" y="4627371"/>
                  <a:pt x="5209616" y="5747745"/>
                  <a:pt x="4629711" y="6702141"/>
                </a:cubicBezTo>
                <a:lnTo>
                  <a:pt x="452979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" name="Freeform 20"/>
          <p:cNvSpPr/>
          <p:nvPr userDrawn="1"/>
        </p:nvSpPr>
        <p:spPr>
          <a:xfrm>
            <a:off x="0" y="0"/>
            <a:ext cx="4154905" cy="6858000"/>
          </a:xfrm>
          <a:custGeom>
            <a:avLst/>
            <a:gdLst>
              <a:gd name="connsiteX0" fmla="*/ 0 w 5991022"/>
              <a:gd name="connsiteY0" fmla="*/ 0 h 6858000"/>
              <a:gd name="connsiteX1" fmla="*/ 4168583 w 5991022"/>
              <a:gd name="connsiteY1" fmla="*/ 0 h 6858000"/>
              <a:gd name="connsiteX2" fmla="*/ 4247919 w 5991022"/>
              <a:gd name="connsiteY2" fmla="*/ 56418 h 6858000"/>
              <a:gd name="connsiteX3" fmla="*/ 5991022 w 5991022"/>
              <a:gd name="connsiteY3" fmla="*/ 3533802 h 6858000"/>
              <a:gd name="connsiteX4" fmla="*/ 4569308 w 5991022"/>
              <a:gd name="connsiteY4" fmla="*/ 6745969 h 6858000"/>
              <a:gd name="connsiteX5" fmla="*/ 4439975 w 5991022"/>
              <a:gd name="connsiteY5" fmla="*/ 6858000 h 6858000"/>
              <a:gd name="connsiteX6" fmla="*/ 0 w 599102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1022" h="6858000">
                <a:moveTo>
                  <a:pt x="0" y="0"/>
                </a:moveTo>
                <a:lnTo>
                  <a:pt x="4168583" y="0"/>
                </a:lnTo>
                <a:lnTo>
                  <a:pt x="4247919" y="56418"/>
                </a:lnTo>
                <a:cubicBezTo>
                  <a:pt x="5306090" y="847776"/>
                  <a:pt x="5991022" y="2110802"/>
                  <a:pt x="5991022" y="3533802"/>
                </a:cubicBezTo>
                <a:cubicBezTo>
                  <a:pt x="5991022" y="4807013"/>
                  <a:pt x="5442697" y="5952156"/>
                  <a:pt x="4569308" y="6745969"/>
                </a:cubicBezTo>
                <a:lnTo>
                  <a:pt x="44399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0188" y="2465614"/>
            <a:ext cx="4746041" cy="3585121"/>
          </a:xfrm>
        </p:spPr>
        <p:txBody>
          <a:bodyPr anchor="t" anchorCtr="0"/>
          <a:lstStyle>
            <a:lvl1pPr>
              <a:buClr>
                <a:srgbClr val="F47933"/>
              </a:buClr>
              <a:defRPr sz="3200"/>
            </a:lvl1pPr>
            <a:lvl2pPr>
              <a:buClr>
                <a:srgbClr val="F47933"/>
              </a:buClr>
              <a:defRPr sz="2800"/>
            </a:lvl2pPr>
            <a:lvl3pPr>
              <a:buClr>
                <a:srgbClr val="F47933"/>
              </a:buClr>
              <a:defRPr sz="2400"/>
            </a:lvl3pPr>
            <a:lvl4pPr>
              <a:buClr>
                <a:srgbClr val="F47933"/>
              </a:buClr>
              <a:defRPr sz="2000"/>
            </a:lvl4pPr>
            <a:lvl5pPr>
              <a:buClr>
                <a:srgbClr val="F47933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0187" y="1061358"/>
            <a:ext cx="4746041" cy="117711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42" y="2432118"/>
            <a:ext cx="3208419" cy="1993764"/>
          </a:xfrm>
        </p:spPr>
        <p:txBody>
          <a:bodyPr anchor="ctr" anchorCtr="0">
            <a:noAutofit/>
          </a:bodyPr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732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295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_3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-1" y="0"/>
            <a:ext cx="4943225" cy="6858000"/>
          </a:xfrm>
          <a:custGeom>
            <a:avLst/>
            <a:gdLst>
              <a:gd name="connsiteX0" fmla="*/ 0 w 5317958"/>
              <a:gd name="connsiteY0" fmla="*/ 0 h 6858000"/>
              <a:gd name="connsiteX1" fmla="*/ 3774779 w 5317958"/>
              <a:gd name="connsiteY1" fmla="*/ 0 h 6858000"/>
              <a:gd name="connsiteX2" fmla="*/ 3816127 w 5317958"/>
              <a:gd name="connsiteY2" fmla="*/ 35817 h 6858000"/>
              <a:gd name="connsiteX3" fmla="*/ 5311994 w 5317958"/>
              <a:gd name="connsiteY3" fmla="*/ 3193106 h 6858000"/>
              <a:gd name="connsiteX4" fmla="*/ 5317958 w 5317958"/>
              <a:gd name="connsiteY4" fmla="*/ 3428962 h 6858000"/>
              <a:gd name="connsiteX5" fmla="*/ 5317958 w 5317958"/>
              <a:gd name="connsiteY5" fmla="*/ 3429038 h 6858000"/>
              <a:gd name="connsiteX6" fmla="*/ 5311994 w 5317958"/>
              <a:gd name="connsiteY6" fmla="*/ 3664894 h 6858000"/>
              <a:gd name="connsiteX7" fmla="*/ 3816127 w 5317958"/>
              <a:gd name="connsiteY7" fmla="*/ 6822184 h 6858000"/>
              <a:gd name="connsiteX8" fmla="*/ 3774779 w 5317958"/>
              <a:gd name="connsiteY8" fmla="*/ 6858000 h 6858000"/>
              <a:gd name="connsiteX9" fmla="*/ 0 w 5317958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17958" h="6858000">
                <a:moveTo>
                  <a:pt x="0" y="0"/>
                </a:moveTo>
                <a:lnTo>
                  <a:pt x="3774779" y="0"/>
                </a:lnTo>
                <a:lnTo>
                  <a:pt x="3816127" y="35817"/>
                </a:lnTo>
                <a:cubicBezTo>
                  <a:pt x="4684463" y="825037"/>
                  <a:pt x="5248627" y="1943009"/>
                  <a:pt x="5311994" y="3193106"/>
                </a:cubicBezTo>
                <a:lnTo>
                  <a:pt x="5317958" y="3428962"/>
                </a:lnTo>
                <a:lnTo>
                  <a:pt x="5317958" y="3429038"/>
                </a:lnTo>
                <a:lnTo>
                  <a:pt x="5311994" y="3664894"/>
                </a:lnTo>
                <a:cubicBezTo>
                  <a:pt x="5248627" y="4914992"/>
                  <a:pt x="4684463" y="6032963"/>
                  <a:pt x="3816127" y="6822184"/>
                </a:cubicBezTo>
                <a:lnTo>
                  <a:pt x="377477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0"/>
          </p:nvPr>
        </p:nvSpPr>
        <p:spPr>
          <a:xfrm>
            <a:off x="3608958" y="717936"/>
            <a:ext cx="1553342" cy="1554480"/>
          </a:xfrm>
          <a:prstGeom prst="ellipse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Picture Placeholder 7"/>
          <p:cNvSpPr>
            <a:spLocks noGrp="1" noChangeAspect="1"/>
          </p:cNvSpPr>
          <p:nvPr>
            <p:ph type="pic" sz="quarter" idx="12"/>
          </p:nvPr>
        </p:nvSpPr>
        <p:spPr>
          <a:xfrm>
            <a:off x="3608958" y="4585584"/>
            <a:ext cx="1553342" cy="1554480"/>
          </a:xfrm>
          <a:prstGeom prst="ellipse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406" y="1877069"/>
            <a:ext cx="3061475" cy="3103862"/>
          </a:xfrm>
        </p:spPr>
        <p:txBody>
          <a:bodyPr anchor="ctr" anchorCtr="0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Picture Placeholder 7"/>
          <p:cNvSpPr>
            <a:spLocks noGrp="1" noChangeAspect="1"/>
          </p:cNvSpPr>
          <p:nvPr>
            <p:ph type="pic" sz="quarter" idx="11"/>
          </p:nvPr>
        </p:nvSpPr>
        <p:spPr>
          <a:xfrm>
            <a:off x="4092171" y="2651760"/>
            <a:ext cx="1553342" cy="1554480"/>
          </a:xfrm>
          <a:prstGeom prst="ellipse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447776" y="987425"/>
            <a:ext cx="4916910" cy="4873625"/>
          </a:xfrm>
        </p:spPr>
        <p:txBody>
          <a:bodyPr anchor="ctr" anchorCtr="0"/>
          <a:lstStyle>
            <a:lvl1pPr>
              <a:buClr>
                <a:srgbClr val="F47933"/>
              </a:buClr>
              <a:defRPr sz="3200"/>
            </a:lvl1pPr>
            <a:lvl2pPr>
              <a:buClr>
                <a:srgbClr val="F47933"/>
              </a:buClr>
              <a:defRPr sz="2800"/>
            </a:lvl2pPr>
            <a:lvl3pPr>
              <a:buClr>
                <a:srgbClr val="F47933"/>
              </a:buClr>
              <a:defRPr sz="2400"/>
            </a:lvl3pPr>
            <a:lvl4pPr>
              <a:buClr>
                <a:srgbClr val="F47933"/>
              </a:buClr>
              <a:defRPr sz="2000"/>
            </a:lvl4pPr>
            <a:lvl5pPr>
              <a:buClr>
                <a:srgbClr val="F47933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688" y="6140064"/>
            <a:ext cx="1023154" cy="52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05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_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 userDrawn="1"/>
        </p:nvSpPr>
        <p:spPr>
          <a:xfrm>
            <a:off x="-1" y="0"/>
            <a:ext cx="4943225" cy="6858000"/>
          </a:xfrm>
          <a:custGeom>
            <a:avLst/>
            <a:gdLst>
              <a:gd name="connsiteX0" fmla="*/ 0 w 5317958"/>
              <a:gd name="connsiteY0" fmla="*/ 0 h 6858000"/>
              <a:gd name="connsiteX1" fmla="*/ 3774779 w 5317958"/>
              <a:gd name="connsiteY1" fmla="*/ 0 h 6858000"/>
              <a:gd name="connsiteX2" fmla="*/ 3816127 w 5317958"/>
              <a:gd name="connsiteY2" fmla="*/ 35817 h 6858000"/>
              <a:gd name="connsiteX3" fmla="*/ 5311994 w 5317958"/>
              <a:gd name="connsiteY3" fmla="*/ 3193106 h 6858000"/>
              <a:gd name="connsiteX4" fmla="*/ 5317958 w 5317958"/>
              <a:gd name="connsiteY4" fmla="*/ 3428962 h 6858000"/>
              <a:gd name="connsiteX5" fmla="*/ 5317958 w 5317958"/>
              <a:gd name="connsiteY5" fmla="*/ 3429038 h 6858000"/>
              <a:gd name="connsiteX6" fmla="*/ 5311994 w 5317958"/>
              <a:gd name="connsiteY6" fmla="*/ 3664894 h 6858000"/>
              <a:gd name="connsiteX7" fmla="*/ 3816127 w 5317958"/>
              <a:gd name="connsiteY7" fmla="*/ 6822184 h 6858000"/>
              <a:gd name="connsiteX8" fmla="*/ 3774779 w 5317958"/>
              <a:gd name="connsiteY8" fmla="*/ 6858000 h 6858000"/>
              <a:gd name="connsiteX9" fmla="*/ 0 w 5317958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17958" h="6858000">
                <a:moveTo>
                  <a:pt x="0" y="0"/>
                </a:moveTo>
                <a:lnTo>
                  <a:pt x="3774779" y="0"/>
                </a:lnTo>
                <a:lnTo>
                  <a:pt x="3816127" y="35817"/>
                </a:lnTo>
                <a:cubicBezTo>
                  <a:pt x="4684463" y="825037"/>
                  <a:pt x="5248627" y="1943009"/>
                  <a:pt x="5311994" y="3193106"/>
                </a:cubicBezTo>
                <a:lnTo>
                  <a:pt x="5317958" y="3428962"/>
                </a:lnTo>
                <a:lnTo>
                  <a:pt x="5317958" y="3429038"/>
                </a:lnTo>
                <a:lnTo>
                  <a:pt x="5311994" y="3664894"/>
                </a:lnTo>
                <a:cubicBezTo>
                  <a:pt x="5248627" y="4914992"/>
                  <a:pt x="4684463" y="6032963"/>
                  <a:pt x="3816127" y="6822184"/>
                </a:cubicBezTo>
                <a:lnTo>
                  <a:pt x="377477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3616366" y="4575720"/>
            <a:ext cx="1554480" cy="15544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>
            <a:off x="4091033" y="2646997"/>
            <a:ext cx="1554480" cy="15544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>
            <a:off x="3616366" y="717936"/>
            <a:ext cx="1554480" cy="15544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504" y="1877069"/>
            <a:ext cx="3063240" cy="3103862"/>
          </a:xfrm>
        </p:spPr>
        <p:txBody>
          <a:bodyPr anchor="ctr" anchorCtr="0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 userDrawn="1">
            <p:ph idx="1"/>
          </p:nvPr>
        </p:nvSpPr>
        <p:spPr>
          <a:xfrm>
            <a:off x="6448276" y="992188"/>
            <a:ext cx="4916910" cy="4873625"/>
          </a:xfrm>
        </p:spPr>
        <p:txBody>
          <a:bodyPr anchor="ctr" anchorCtr="0"/>
          <a:lstStyle>
            <a:lvl1pPr>
              <a:buClr>
                <a:srgbClr val="F47933"/>
              </a:buClr>
              <a:defRPr sz="3200"/>
            </a:lvl1pPr>
            <a:lvl2pPr>
              <a:buClr>
                <a:srgbClr val="F47933"/>
              </a:buClr>
              <a:defRPr sz="2800"/>
            </a:lvl2pPr>
            <a:lvl3pPr>
              <a:buClr>
                <a:srgbClr val="F47933"/>
              </a:buClr>
              <a:defRPr sz="2400"/>
            </a:lvl3pPr>
            <a:lvl4pPr>
              <a:buClr>
                <a:srgbClr val="F47933"/>
              </a:buClr>
              <a:defRPr sz="2000"/>
            </a:lvl4pPr>
            <a:lvl5pPr>
              <a:buClr>
                <a:srgbClr val="F47933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688" y="6140064"/>
            <a:ext cx="1023154" cy="520104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3951783" y="1044313"/>
            <a:ext cx="903153" cy="901726"/>
          </a:xfrm>
        </p:spPr>
        <p:txBody>
          <a:bodyPr anchor="ctr" anchorCtr="0">
            <a:normAutofit/>
          </a:bodyPr>
          <a:lstStyle>
            <a:lvl1pPr>
              <a:defRPr sz="1000"/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4416696" y="2973205"/>
            <a:ext cx="903153" cy="901726"/>
          </a:xfrm>
        </p:spPr>
        <p:txBody>
          <a:bodyPr anchor="ctr" anchorCtr="0">
            <a:normAutofit/>
          </a:bodyPr>
          <a:lstStyle>
            <a:lvl1pPr>
              <a:defRPr sz="1000"/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3951783" y="4902097"/>
            <a:ext cx="903153" cy="901726"/>
          </a:xfrm>
        </p:spPr>
        <p:txBody>
          <a:bodyPr anchor="ctr" anchorCtr="0">
            <a:normAutofit/>
          </a:bodyPr>
          <a:lstStyle>
            <a:lvl1pPr>
              <a:defRPr sz="1000"/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744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5750"/>
            <a:ext cx="6589487" cy="68700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5524" y="0"/>
            <a:ext cx="1059647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6686" y="786187"/>
            <a:ext cx="5887575" cy="238760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6686" y="3442446"/>
            <a:ext cx="5887574" cy="147917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87" y="5691187"/>
            <a:ext cx="1530874" cy="777875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8403600" y="3309041"/>
            <a:ext cx="627764" cy="0"/>
          </a:xfrm>
          <a:prstGeom prst="line">
            <a:avLst/>
          </a:prstGeom>
          <a:ln w="12700">
            <a:solidFill>
              <a:srgbClr val="F47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2115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– NavyBlu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C85033-62F3-644F-B87F-93580F90CE6B}"/>
              </a:ext>
            </a:extLst>
          </p:cNvPr>
          <p:cNvSpPr/>
          <p:nvPr userDrawn="1"/>
        </p:nvSpPr>
        <p:spPr bwMode="auto">
          <a:xfrm>
            <a:off x="11023600" y="2"/>
            <a:ext cx="1168400" cy="334433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022C9D-8F97-2E44-BE44-53B2BF3E0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515"/>
          <a:stretch/>
        </p:blipFill>
        <p:spPr>
          <a:xfrm>
            <a:off x="186864" y="167216"/>
            <a:ext cx="11876185" cy="65278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1143000" y="167216"/>
            <a:ext cx="7644227" cy="5739619"/>
          </a:xfrm>
          <a:prstGeom prst="rect">
            <a:avLst/>
          </a:prstGeom>
          <a:solidFill>
            <a:srgbClr val="052049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1524000" y="1341115"/>
            <a:ext cx="6635263" cy="174928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528823" y="3253764"/>
            <a:ext cx="6630440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185072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541558" y="4992793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</p:spTree>
    <p:extLst>
      <p:ext uri="{BB962C8B-B14F-4D97-AF65-F5344CB8AC3E}">
        <p14:creationId xmlns:p14="http://schemas.microsoft.com/office/powerpoint/2010/main" val="541605561"/>
      </p:ext>
    </p:extLst>
  </p:cSld>
  <p:clrMapOvr>
    <a:masterClrMapping/>
  </p:clrMapOvr>
  <p:transition>
    <p:fade/>
  </p:transition>
  <p:hf hdr="0"/>
  <p:extLst>
    <p:ext uri="{DCECCB84-F9BA-43D5-87BE-67443E8EF086}">
      <p15:sldGuideLst xmlns:p15="http://schemas.microsoft.com/office/powerpoint/2012/main">
        <p15:guide id="1" orient="horz" pos="15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5524" y="0"/>
            <a:ext cx="1059647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6686" y="786187"/>
            <a:ext cx="5887575" cy="238760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6686" y="3411966"/>
            <a:ext cx="5887574" cy="147917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87" y="5691187"/>
            <a:ext cx="1530874" cy="777875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8403600" y="3278561"/>
            <a:ext cx="627764" cy="0"/>
          </a:xfrm>
          <a:prstGeom prst="line">
            <a:avLst/>
          </a:prstGeom>
          <a:ln w="12700">
            <a:solidFill>
              <a:srgbClr val="F47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 userDrawn="1"/>
        </p:nvSpPr>
        <p:spPr>
          <a:xfrm>
            <a:off x="0" y="-30480"/>
            <a:ext cx="6336632" cy="68634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" y="-1"/>
            <a:ext cx="6057900" cy="6858001"/>
          </a:xfrm>
          <a:custGeom>
            <a:avLst/>
            <a:gdLst>
              <a:gd name="connsiteX0" fmla="*/ 0 w 6089161"/>
              <a:gd name="connsiteY0" fmla="*/ 0 h 6858001"/>
              <a:gd name="connsiteX1" fmla="*/ 2052312 w 6089161"/>
              <a:gd name="connsiteY1" fmla="*/ 0 h 6858001"/>
              <a:gd name="connsiteX2" fmla="*/ 2349437 w 6089161"/>
              <a:gd name="connsiteY2" fmla="*/ 297884 h 6858001"/>
              <a:gd name="connsiteX3" fmla="*/ 6055050 w 6089161"/>
              <a:gd name="connsiteY3" fmla="*/ 6737419 h 6858001"/>
              <a:gd name="connsiteX4" fmla="*/ 6089161 w 6089161"/>
              <a:gd name="connsiteY4" fmla="*/ 6858001 h 6858001"/>
              <a:gd name="connsiteX5" fmla="*/ 0 w 6089161"/>
              <a:gd name="connsiteY5" fmla="*/ 6858001 h 6858001"/>
              <a:gd name="connsiteX0" fmla="*/ 0 w 6089161"/>
              <a:gd name="connsiteY0" fmla="*/ 0 h 6858001"/>
              <a:gd name="connsiteX1" fmla="*/ 2099937 w 6089161"/>
              <a:gd name="connsiteY1" fmla="*/ 9525 h 6858001"/>
              <a:gd name="connsiteX2" fmla="*/ 2349437 w 6089161"/>
              <a:gd name="connsiteY2" fmla="*/ 297884 h 6858001"/>
              <a:gd name="connsiteX3" fmla="*/ 6055050 w 6089161"/>
              <a:gd name="connsiteY3" fmla="*/ 6737419 h 6858001"/>
              <a:gd name="connsiteX4" fmla="*/ 6089161 w 6089161"/>
              <a:gd name="connsiteY4" fmla="*/ 6858001 h 6858001"/>
              <a:gd name="connsiteX5" fmla="*/ 0 w 6089161"/>
              <a:gd name="connsiteY5" fmla="*/ 6858001 h 6858001"/>
              <a:gd name="connsiteX6" fmla="*/ 0 w 6089161"/>
              <a:gd name="connsiteY6" fmla="*/ 0 h 6858001"/>
              <a:gd name="connsiteX0" fmla="*/ 0 w 6089161"/>
              <a:gd name="connsiteY0" fmla="*/ 0 h 6858001"/>
              <a:gd name="connsiteX1" fmla="*/ 2138037 w 6089161"/>
              <a:gd name="connsiteY1" fmla="*/ 0 h 6858001"/>
              <a:gd name="connsiteX2" fmla="*/ 2349437 w 6089161"/>
              <a:gd name="connsiteY2" fmla="*/ 297884 h 6858001"/>
              <a:gd name="connsiteX3" fmla="*/ 6055050 w 6089161"/>
              <a:gd name="connsiteY3" fmla="*/ 6737419 h 6858001"/>
              <a:gd name="connsiteX4" fmla="*/ 6089161 w 6089161"/>
              <a:gd name="connsiteY4" fmla="*/ 6858001 h 6858001"/>
              <a:gd name="connsiteX5" fmla="*/ 0 w 6089161"/>
              <a:gd name="connsiteY5" fmla="*/ 6858001 h 6858001"/>
              <a:gd name="connsiteX6" fmla="*/ 0 w 6089161"/>
              <a:gd name="connsiteY6" fmla="*/ 0 h 6858001"/>
              <a:gd name="connsiteX0" fmla="*/ 0 w 6089161"/>
              <a:gd name="connsiteY0" fmla="*/ 0 h 6858001"/>
              <a:gd name="connsiteX1" fmla="*/ 2138037 w 6089161"/>
              <a:gd name="connsiteY1" fmla="*/ 0 h 6858001"/>
              <a:gd name="connsiteX2" fmla="*/ 2378012 w 6089161"/>
              <a:gd name="connsiteY2" fmla="*/ 288359 h 6858001"/>
              <a:gd name="connsiteX3" fmla="*/ 6055050 w 6089161"/>
              <a:gd name="connsiteY3" fmla="*/ 6737419 h 6858001"/>
              <a:gd name="connsiteX4" fmla="*/ 6089161 w 6089161"/>
              <a:gd name="connsiteY4" fmla="*/ 6858001 h 6858001"/>
              <a:gd name="connsiteX5" fmla="*/ 0 w 6089161"/>
              <a:gd name="connsiteY5" fmla="*/ 6858001 h 6858001"/>
              <a:gd name="connsiteX6" fmla="*/ 0 w 6089161"/>
              <a:gd name="connsiteY6" fmla="*/ 0 h 6858001"/>
              <a:gd name="connsiteX0" fmla="*/ 0 w 6089161"/>
              <a:gd name="connsiteY0" fmla="*/ 0 h 6858001"/>
              <a:gd name="connsiteX1" fmla="*/ 2109462 w 6089161"/>
              <a:gd name="connsiteY1" fmla="*/ 0 h 6858001"/>
              <a:gd name="connsiteX2" fmla="*/ 2378012 w 6089161"/>
              <a:gd name="connsiteY2" fmla="*/ 288359 h 6858001"/>
              <a:gd name="connsiteX3" fmla="*/ 6055050 w 6089161"/>
              <a:gd name="connsiteY3" fmla="*/ 6737419 h 6858001"/>
              <a:gd name="connsiteX4" fmla="*/ 6089161 w 6089161"/>
              <a:gd name="connsiteY4" fmla="*/ 6858001 h 6858001"/>
              <a:gd name="connsiteX5" fmla="*/ 0 w 6089161"/>
              <a:gd name="connsiteY5" fmla="*/ 6858001 h 6858001"/>
              <a:gd name="connsiteX6" fmla="*/ 0 w 6089161"/>
              <a:gd name="connsiteY6" fmla="*/ 0 h 6858001"/>
              <a:gd name="connsiteX0" fmla="*/ 0 w 6089161"/>
              <a:gd name="connsiteY0" fmla="*/ 0 h 6858001"/>
              <a:gd name="connsiteX1" fmla="*/ 2109462 w 6089161"/>
              <a:gd name="connsiteY1" fmla="*/ 0 h 6858001"/>
              <a:gd name="connsiteX2" fmla="*/ 2378012 w 6089161"/>
              <a:gd name="connsiteY2" fmla="*/ 288359 h 6858001"/>
              <a:gd name="connsiteX3" fmla="*/ 6055050 w 6089161"/>
              <a:gd name="connsiteY3" fmla="*/ 6737419 h 6858001"/>
              <a:gd name="connsiteX4" fmla="*/ 6089161 w 6089161"/>
              <a:gd name="connsiteY4" fmla="*/ 6858001 h 6858001"/>
              <a:gd name="connsiteX5" fmla="*/ 0 w 6089161"/>
              <a:gd name="connsiteY5" fmla="*/ 6858001 h 6858001"/>
              <a:gd name="connsiteX6" fmla="*/ 0 w 6089161"/>
              <a:gd name="connsiteY6" fmla="*/ 0 h 6858001"/>
              <a:gd name="connsiteX0" fmla="*/ 0 w 6089161"/>
              <a:gd name="connsiteY0" fmla="*/ 0 h 6858001"/>
              <a:gd name="connsiteX1" fmla="*/ 2109462 w 6089161"/>
              <a:gd name="connsiteY1" fmla="*/ 0 h 6858001"/>
              <a:gd name="connsiteX2" fmla="*/ 2378012 w 6089161"/>
              <a:gd name="connsiteY2" fmla="*/ 288359 h 6858001"/>
              <a:gd name="connsiteX3" fmla="*/ 6055050 w 6089161"/>
              <a:gd name="connsiteY3" fmla="*/ 6737419 h 6858001"/>
              <a:gd name="connsiteX4" fmla="*/ 6089161 w 6089161"/>
              <a:gd name="connsiteY4" fmla="*/ 6858001 h 6858001"/>
              <a:gd name="connsiteX5" fmla="*/ 0 w 6089161"/>
              <a:gd name="connsiteY5" fmla="*/ 6858001 h 6858001"/>
              <a:gd name="connsiteX6" fmla="*/ 0 w 6089161"/>
              <a:gd name="connsiteY6" fmla="*/ 0 h 6858001"/>
              <a:gd name="connsiteX0" fmla="*/ 0 w 6089161"/>
              <a:gd name="connsiteY0" fmla="*/ 0 h 6858001"/>
              <a:gd name="connsiteX1" fmla="*/ 2109462 w 6089161"/>
              <a:gd name="connsiteY1" fmla="*/ 0 h 6858001"/>
              <a:gd name="connsiteX2" fmla="*/ 2378012 w 6089161"/>
              <a:gd name="connsiteY2" fmla="*/ 288359 h 6858001"/>
              <a:gd name="connsiteX3" fmla="*/ 6055050 w 6089161"/>
              <a:gd name="connsiteY3" fmla="*/ 6737419 h 6858001"/>
              <a:gd name="connsiteX4" fmla="*/ 6089161 w 6089161"/>
              <a:gd name="connsiteY4" fmla="*/ 6858001 h 6858001"/>
              <a:gd name="connsiteX5" fmla="*/ 0 w 6089161"/>
              <a:gd name="connsiteY5" fmla="*/ 6858001 h 6858001"/>
              <a:gd name="connsiteX6" fmla="*/ 0 w 6089161"/>
              <a:gd name="connsiteY6" fmla="*/ 0 h 6858001"/>
              <a:gd name="connsiteX0" fmla="*/ 0 w 6089161"/>
              <a:gd name="connsiteY0" fmla="*/ 0 h 6858001"/>
              <a:gd name="connsiteX1" fmla="*/ 2109462 w 6089161"/>
              <a:gd name="connsiteY1" fmla="*/ 0 h 6858001"/>
              <a:gd name="connsiteX2" fmla="*/ 2378012 w 6089161"/>
              <a:gd name="connsiteY2" fmla="*/ 288359 h 6858001"/>
              <a:gd name="connsiteX3" fmla="*/ 6055050 w 6089161"/>
              <a:gd name="connsiteY3" fmla="*/ 6737419 h 6858001"/>
              <a:gd name="connsiteX4" fmla="*/ 6089161 w 6089161"/>
              <a:gd name="connsiteY4" fmla="*/ 6858001 h 6858001"/>
              <a:gd name="connsiteX5" fmla="*/ 0 w 6089161"/>
              <a:gd name="connsiteY5" fmla="*/ 6858001 h 6858001"/>
              <a:gd name="connsiteX6" fmla="*/ 0 w 6089161"/>
              <a:gd name="connsiteY6" fmla="*/ 0 h 6858001"/>
              <a:gd name="connsiteX0" fmla="*/ 0 w 6089161"/>
              <a:gd name="connsiteY0" fmla="*/ 0 h 6858001"/>
              <a:gd name="connsiteX1" fmla="*/ 2109462 w 6089161"/>
              <a:gd name="connsiteY1" fmla="*/ 0 h 6858001"/>
              <a:gd name="connsiteX2" fmla="*/ 2378012 w 6089161"/>
              <a:gd name="connsiteY2" fmla="*/ 288359 h 6858001"/>
              <a:gd name="connsiteX3" fmla="*/ 6065724 w 6089161"/>
              <a:gd name="connsiteY3" fmla="*/ 6733861 h 6858001"/>
              <a:gd name="connsiteX4" fmla="*/ 6089161 w 6089161"/>
              <a:gd name="connsiteY4" fmla="*/ 6858001 h 6858001"/>
              <a:gd name="connsiteX5" fmla="*/ 0 w 6089161"/>
              <a:gd name="connsiteY5" fmla="*/ 6858001 h 6858001"/>
              <a:gd name="connsiteX6" fmla="*/ 0 w 6089161"/>
              <a:gd name="connsiteY6" fmla="*/ 0 h 6858001"/>
              <a:gd name="connsiteX0" fmla="*/ 0 w 6089161"/>
              <a:gd name="connsiteY0" fmla="*/ 0 h 6858001"/>
              <a:gd name="connsiteX1" fmla="*/ 2109462 w 6089161"/>
              <a:gd name="connsiteY1" fmla="*/ 0 h 6858001"/>
              <a:gd name="connsiteX2" fmla="*/ 2378012 w 6089161"/>
              <a:gd name="connsiteY2" fmla="*/ 288359 h 6858001"/>
              <a:gd name="connsiteX3" fmla="*/ 6065724 w 6089161"/>
              <a:gd name="connsiteY3" fmla="*/ 6733861 h 6858001"/>
              <a:gd name="connsiteX4" fmla="*/ 6089161 w 6089161"/>
              <a:gd name="connsiteY4" fmla="*/ 6858001 h 6858001"/>
              <a:gd name="connsiteX5" fmla="*/ 0 w 6089161"/>
              <a:gd name="connsiteY5" fmla="*/ 6858001 h 6858001"/>
              <a:gd name="connsiteX6" fmla="*/ 0 w 6089161"/>
              <a:gd name="connsiteY6" fmla="*/ 0 h 6858001"/>
              <a:gd name="connsiteX0" fmla="*/ 0 w 6089161"/>
              <a:gd name="connsiteY0" fmla="*/ 0 h 6858001"/>
              <a:gd name="connsiteX1" fmla="*/ 2109462 w 6089161"/>
              <a:gd name="connsiteY1" fmla="*/ 0 h 6858001"/>
              <a:gd name="connsiteX2" fmla="*/ 2378012 w 6089161"/>
              <a:gd name="connsiteY2" fmla="*/ 288359 h 6858001"/>
              <a:gd name="connsiteX3" fmla="*/ 6065724 w 6089161"/>
              <a:gd name="connsiteY3" fmla="*/ 6733861 h 6858001"/>
              <a:gd name="connsiteX4" fmla="*/ 6089161 w 6089161"/>
              <a:gd name="connsiteY4" fmla="*/ 6858001 h 6858001"/>
              <a:gd name="connsiteX5" fmla="*/ 0 w 6089161"/>
              <a:gd name="connsiteY5" fmla="*/ 6858001 h 6858001"/>
              <a:gd name="connsiteX6" fmla="*/ 0 w 6089161"/>
              <a:gd name="connsiteY6" fmla="*/ 0 h 6858001"/>
              <a:gd name="connsiteX0" fmla="*/ 0 w 6089161"/>
              <a:gd name="connsiteY0" fmla="*/ 0 h 6858001"/>
              <a:gd name="connsiteX1" fmla="*/ 2109462 w 6089161"/>
              <a:gd name="connsiteY1" fmla="*/ 0 h 6858001"/>
              <a:gd name="connsiteX2" fmla="*/ 2378012 w 6089161"/>
              <a:gd name="connsiteY2" fmla="*/ 288359 h 6858001"/>
              <a:gd name="connsiteX3" fmla="*/ 6065724 w 6089161"/>
              <a:gd name="connsiteY3" fmla="*/ 6733861 h 6858001"/>
              <a:gd name="connsiteX4" fmla="*/ 6089161 w 6089161"/>
              <a:gd name="connsiteY4" fmla="*/ 6858001 h 6858001"/>
              <a:gd name="connsiteX5" fmla="*/ 0 w 6089161"/>
              <a:gd name="connsiteY5" fmla="*/ 6858001 h 6858001"/>
              <a:gd name="connsiteX6" fmla="*/ 0 w 6089161"/>
              <a:gd name="connsiteY6" fmla="*/ 0 h 6858001"/>
              <a:gd name="connsiteX0" fmla="*/ 0 w 6089161"/>
              <a:gd name="connsiteY0" fmla="*/ 0 h 6858001"/>
              <a:gd name="connsiteX1" fmla="*/ 2109462 w 6089161"/>
              <a:gd name="connsiteY1" fmla="*/ 0 h 6858001"/>
              <a:gd name="connsiteX2" fmla="*/ 2378012 w 6089161"/>
              <a:gd name="connsiteY2" fmla="*/ 288359 h 6858001"/>
              <a:gd name="connsiteX3" fmla="*/ 6065724 w 6089161"/>
              <a:gd name="connsiteY3" fmla="*/ 6733861 h 6858001"/>
              <a:gd name="connsiteX4" fmla="*/ 6089161 w 6089161"/>
              <a:gd name="connsiteY4" fmla="*/ 6858001 h 6858001"/>
              <a:gd name="connsiteX5" fmla="*/ 0 w 6089161"/>
              <a:gd name="connsiteY5" fmla="*/ 6858001 h 6858001"/>
              <a:gd name="connsiteX6" fmla="*/ 0 w 6089161"/>
              <a:gd name="connsiteY6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9161" h="6858001">
                <a:moveTo>
                  <a:pt x="0" y="0"/>
                </a:moveTo>
                <a:lnTo>
                  <a:pt x="2109462" y="0"/>
                </a:lnTo>
                <a:cubicBezTo>
                  <a:pt x="2257600" y="136116"/>
                  <a:pt x="2278881" y="189153"/>
                  <a:pt x="2378012" y="288359"/>
                </a:cubicBezTo>
                <a:cubicBezTo>
                  <a:pt x="3988653" y="1900213"/>
                  <a:pt x="5534153" y="4505295"/>
                  <a:pt x="6065724" y="6733861"/>
                </a:cubicBezTo>
                <a:lnTo>
                  <a:pt x="6089161" y="6858001"/>
                </a:lnTo>
                <a:lnTo>
                  <a:pt x="0" y="68580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26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324" y="2028558"/>
            <a:ext cx="8585675" cy="4829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4938" y="786187"/>
            <a:ext cx="10929323" cy="238760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4938" y="3411966"/>
            <a:ext cx="8523362" cy="147917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06388" y="3295652"/>
            <a:ext cx="627764" cy="0"/>
          </a:xfrm>
          <a:prstGeom prst="line">
            <a:avLst/>
          </a:prstGeom>
          <a:ln w="19050">
            <a:solidFill>
              <a:srgbClr val="F47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839" y="5457824"/>
            <a:ext cx="2110786" cy="107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7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53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48" y="1013506"/>
            <a:ext cx="3202137" cy="4830989"/>
          </a:xfrm>
          <a:noFill/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0" y="1013506"/>
            <a:ext cx="5994400" cy="4830989"/>
          </a:xfrm>
        </p:spPr>
        <p:txBody>
          <a:bodyPr anchor="ctr" anchorCtr="0"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47933"/>
              </a:buClr>
              <a:defRPr sz="320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47933"/>
              </a:buClr>
              <a:defRPr sz="28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47933"/>
              </a:buClr>
              <a:defRPr sz="2400"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47933"/>
              </a:buClr>
              <a:defRPr sz="20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47933"/>
              </a:buClr>
              <a:defRPr sz="20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971" y="6048708"/>
            <a:ext cx="1202871" cy="61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84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0" y="537256"/>
            <a:ext cx="5994400" cy="1115905"/>
          </a:xfrm>
          <a:noFill/>
        </p:spPr>
        <p:txBody>
          <a:bodyPr anchor="b" anchorCtr="0">
            <a:normAutofit/>
          </a:bodyPr>
          <a:lstStyle>
            <a:lvl1pPr>
              <a:defRPr sz="48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0" y="1857375"/>
            <a:ext cx="5994400" cy="3987120"/>
          </a:xfrm>
        </p:spPr>
        <p:txBody>
          <a:bodyPr anchor="ctr" anchorCtr="0"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47933"/>
              </a:buClr>
              <a:defRPr sz="320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47933"/>
              </a:buClr>
              <a:defRPr sz="28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47933"/>
              </a:buClr>
              <a:defRPr sz="2400"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47933"/>
              </a:buClr>
              <a:defRPr sz="20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47933"/>
              </a:buClr>
              <a:defRPr sz="20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971" y="6048708"/>
            <a:ext cx="1202871" cy="611460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19100" y="967695"/>
            <a:ext cx="3209925" cy="48768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1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723" y="0"/>
            <a:ext cx="11581215" cy="6858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730" y="691146"/>
            <a:ext cx="5775160" cy="1360735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8" name="Picture Placeholder 47"/>
          <p:cNvSpPr>
            <a:spLocks noGrp="1"/>
          </p:cNvSpPr>
          <p:nvPr>
            <p:ph type="pic" sz="quarter" idx="10"/>
          </p:nvPr>
        </p:nvSpPr>
        <p:spPr>
          <a:xfrm>
            <a:off x="7116763" y="0"/>
            <a:ext cx="5075237" cy="6858000"/>
          </a:xfrm>
          <a:custGeom>
            <a:avLst/>
            <a:gdLst>
              <a:gd name="connsiteX0" fmla="*/ 1033963 w 5075237"/>
              <a:gd name="connsiteY0" fmla="*/ 0 h 6858000"/>
              <a:gd name="connsiteX1" fmla="*/ 5075237 w 5075237"/>
              <a:gd name="connsiteY1" fmla="*/ 0 h 6858000"/>
              <a:gd name="connsiteX2" fmla="*/ 5075237 w 5075237"/>
              <a:gd name="connsiteY2" fmla="*/ 6858000 h 6858000"/>
              <a:gd name="connsiteX3" fmla="*/ 1114496 w 5075237"/>
              <a:gd name="connsiteY3" fmla="*/ 6858000 h 6858000"/>
              <a:gd name="connsiteX4" fmla="*/ 1026237 w 5075237"/>
              <a:gd name="connsiteY4" fmla="*/ 6733886 h 6858000"/>
              <a:gd name="connsiteX5" fmla="*/ 7261 w 5075237"/>
              <a:gd name="connsiteY5" fmla="*/ 3681766 h 6858000"/>
              <a:gd name="connsiteX6" fmla="*/ 0 w 5075237"/>
              <a:gd name="connsiteY6" fmla="*/ 3394641 h 6858000"/>
              <a:gd name="connsiteX7" fmla="*/ 0 w 5075237"/>
              <a:gd name="connsiteY7" fmla="*/ 3350111 h 6858000"/>
              <a:gd name="connsiteX8" fmla="*/ 7261 w 5075237"/>
              <a:gd name="connsiteY8" fmla="*/ 3062986 h 6858000"/>
              <a:gd name="connsiteX9" fmla="*/ 1026237 w 5075237"/>
              <a:gd name="connsiteY9" fmla="*/ 108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5237" h="6858000">
                <a:moveTo>
                  <a:pt x="1033963" y="0"/>
                </a:moveTo>
                <a:lnTo>
                  <a:pt x="5075237" y="0"/>
                </a:lnTo>
                <a:lnTo>
                  <a:pt x="5075237" y="6858000"/>
                </a:lnTo>
                <a:lnTo>
                  <a:pt x="1114496" y="6858000"/>
                </a:lnTo>
                <a:lnTo>
                  <a:pt x="1026237" y="6733886"/>
                </a:lnTo>
                <a:cubicBezTo>
                  <a:pt x="431991" y="5854288"/>
                  <a:pt x="64399" y="4808981"/>
                  <a:pt x="7261" y="3681766"/>
                </a:cubicBezTo>
                <a:lnTo>
                  <a:pt x="0" y="3394641"/>
                </a:lnTo>
                <a:lnTo>
                  <a:pt x="0" y="3350111"/>
                </a:lnTo>
                <a:lnTo>
                  <a:pt x="7261" y="3062986"/>
                </a:lnTo>
                <a:cubicBezTo>
                  <a:pt x="64399" y="1935772"/>
                  <a:pt x="431991" y="890465"/>
                  <a:pt x="1026237" y="10866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17" y="6140064"/>
            <a:ext cx="1023154" cy="52010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568730" y="2314575"/>
            <a:ext cx="5775160" cy="3627657"/>
          </a:xfrm>
        </p:spPr>
        <p:txBody>
          <a:bodyPr/>
          <a:lstStyle>
            <a:lvl1pPr>
              <a:buClr>
                <a:srgbClr val="F47933"/>
              </a:buClr>
              <a:defRPr/>
            </a:lvl1pPr>
            <a:lvl2pPr>
              <a:buClr>
                <a:srgbClr val="F47933"/>
              </a:buClr>
              <a:defRPr/>
            </a:lvl2pPr>
            <a:lvl3pPr>
              <a:buClr>
                <a:srgbClr val="F47933"/>
              </a:buClr>
              <a:defRPr/>
            </a:lvl3pPr>
            <a:lvl4pPr>
              <a:buClr>
                <a:srgbClr val="F47933"/>
              </a:buClr>
              <a:defRPr/>
            </a:lvl4pPr>
            <a:lvl5pPr>
              <a:buClr>
                <a:srgbClr val="F47933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54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6830"/>
            <a:ext cx="12190815" cy="61311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368" y="3516924"/>
            <a:ext cx="9659817" cy="1730414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4368" y="5573486"/>
            <a:ext cx="9659817" cy="86201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0370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2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2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21" y="6356350"/>
            <a:ext cx="73350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130" y="6241695"/>
            <a:ext cx="944217" cy="47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4" r:id="rId3"/>
    <p:sldLayoutId id="2147483665" r:id="rId4"/>
    <p:sldLayoutId id="2147483650" r:id="rId5"/>
    <p:sldLayoutId id="2147483659" r:id="rId6"/>
    <p:sldLayoutId id="2147483667" r:id="rId7"/>
    <p:sldLayoutId id="2147483657" r:id="rId8"/>
    <p:sldLayoutId id="2147483651" r:id="rId9"/>
    <p:sldLayoutId id="2147483652" r:id="rId10"/>
    <p:sldLayoutId id="2147483653" r:id="rId11"/>
    <p:sldLayoutId id="2147483658" r:id="rId12"/>
    <p:sldLayoutId id="2147483654" r:id="rId13"/>
    <p:sldLayoutId id="2147483666" r:id="rId14"/>
    <p:sldLayoutId id="2147483655" r:id="rId15"/>
    <p:sldLayoutId id="2147483656" r:id="rId16"/>
    <p:sldLayoutId id="2147483663" r:id="rId17"/>
    <p:sldLayoutId id="2147483661" r:id="rId18"/>
    <p:sldLayoutId id="2147483662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Brand Name® (generic name)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r>
              <a:rPr lang="en-US" i="1" dirty="0"/>
              <a:t>Medication Use Evaluation</a:t>
            </a:r>
          </a:p>
          <a:p>
            <a:r>
              <a:rPr lang="en-US" i="1" dirty="0"/>
              <a:t>Pharmacy &amp; Therapeutics </a:t>
            </a:r>
            <a:r>
              <a:rPr lang="en-US" i="1" dirty="0" smtClean="0"/>
              <a:t>Committee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09794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321" y="1825625"/>
            <a:ext cx="10938250" cy="4351338"/>
          </a:xfrm>
        </p:spPr>
        <p:txBody>
          <a:bodyPr/>
          <a:lstStyle/>
          <a:p>
            <a:r>
              <a:rPr lang="en-US" sz="2000" dirty="0"/>
              <a:t>FDA approval date and indication </a:t>
            </a:r>
          </a:p>
          <a:p>
            <a:r>
              <a:rPr lang="en-US" sz="2000" dirty="0"/>
              <a:t>Formulary addition date</a:t>
            </a:r>
          </a:p>
          <a:p>
            <a:pPr lvl="1"/>
            <a:r>
              <a:rPr lang="en-US" sz="2000" dirty="0"/>
              <a:t>P&amp;T decision on indication and restrictions [service, indications, patient populations, etc.] </a:t>
            </a:r>
          </a:p>
          <a:p>
            <a:pPr lvl="1"/>
            <a:r>
              <a:rPr lang="en-US" sz="2000" dirty="0"/>
              <a:t>Potential shift from other agents (if applicable)</a:t>
            </a:r>
          </a:p>
          <a:p>
            <a:r>
              <a:rPr lang="en-US" sz="2000" dirty="0"/>
              <a:t>Drug-specific information</a:t>
            </a:r>
          </a:p>
          <a:p>
            <a:pPr lvl="1"/>
            <a:r>
              <a:rPr lang="en-US" sz="2000" dirty="0"/>
              <a:t>Recommended clinical guidelines; REMS status</a:t>
            </a:r>
          </a:p>
          <a:p>
            <a:r>
              <a:rPr lang="en-US" sz="2000" dirty="0"/>
              <a:t>Purpose of MUE </a:t>
            </a:r>
          </a:p>
          <a:p>
            <a:pPr lvl="1"/>
            <a:r>
              <a:rPr lang="en-US" sz="2000" dirty="0"/>
              <a:t>Follow up to 6-, 12- or other- month post-formulary addition review, </a:t>
            </a:r>
          </a:p>
          <a:p>
            <a:pPr lvl="1"/>
            <a:r>
              <a:rPr lang="en-US" sz="2000" dirty="0"/>
              <a:t>P&amp;T concerns at time of approval (safety concerns, restriction changes, request for review, etc.)</a:t>
            </a:r>
          </a:p>
          <a:p>
            <a:pPr lvl="1"/>
            <a:r>
              <a:rPr lang="en-US" sz="2000" dirty="0"/>
              <a:t>Follow up on any outcomes recommended as part of the </a:t>
            </a:r>
            <a:r>
              <a:rPr lang="en-US" sz="2000" dirty="0" smtClean="0"/>
              <a:t>MUE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07425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Date range for MUE</a:t>
            </a:r>
          </a:p>
          <a:p>
            <a:r>
              <a:rPr lang="en-US" sz="2000" dirty="0"/>
              <a:t>Data source [Apex administration data, ordering data, </a:t>
            </a:r>
            <a:r>
              <a:rPr lang="en-US" sz="2000" dirty="0" err="1"/>
              <a:t>etc</a:t>
            </a:r>
            <a:r>
              <a:rPr lang="en-US" sz="2000" dirty="0"/>
              <a:t>]</a:t>
            </a:r>
          </a:p>
          <a:p>
            <a:r>
              <a:rPr lang="en-US" sz="2000" dirty="0"/>
              <a:t>Sampling, if appropriate [e.g., one of every 5 patients who received infusions of drug “x” were included]</a:t>
            </a:r>
          </a:p>
          <a:p>
            <a:r>
              <a:rPr lang="en-US" sz="2000" dirty="0"/>
              <a:t>Data review: chart review, progress notes, infusion notes,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994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(Limit to 1-3 slides if possible)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Utilization over time period vs estimated use at the time of P&amp;T approval (# of patients, # of doses)</a:t>
            </a:r>
          </a:p>
          <a:p>
            <a:r>
              <a:rPr lang="en-US" sz="2000" dirty="0"/>
              <a:t>Major findings [e.g., adherence to guidelines, restrictions, appropriate dosing]</a:t>
            </a:r>
          </a:p>
          <a:p>
            <a:pPr lvl="1"/>
            <a:r>
              <a:rPr lang="en-US" sz="2000" dirty="0"/>
              <a:t>Present results as n and % of patients that met criteria</a:t>
            </a:r>
          </a:p>
          <a:p>
            <a:r>
              <a:rPr lang="en-US" sz="2000" dirty="0"/>
              <a:t>Outcome measures (mortality, therapeutic effectiveness, patient experience, or readmissions. Safety may be included if serious adverse events affect other outcomes of care)</a:t>
            </a:r>
          </a:p>
          <a:p>
            <a:r>
              <a:rPr lang="en-US" sz="2000" dirty="0"/>
              <a:t>Results of discussion with clinical service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250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21" y="235945"/>
            <a:ext cx="10515600" cy="1325563"/>
          </a:xfrm>
        </p:spPr>
        <p:txBody>
          <a:bodyPr/>
          <a:lstStyle/>
          <a:p>
            <a:r>
              <a:rPr lang="en-US" dirty="0" smtClean="0"/>
              <a:t>Drug Purchasing Cost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321" y="1369062"/>
            <a:ext cx="10515600" cy="147687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52049"/>
                </a:solidFill>
              </a:rPr>
              <a:t>Assumptions from original P&amp;T approval:</a:t>
            </a:r>
          </a:p>
          <a:p>
            <a:pPr lvl="1">
              <a:defRPr/>
            </a:pPr>
            <a:r>
              <a:rPr lang="en-US" sz="1800" dirty="0">
                <a:solidFill>
                  <a:srgbClr val="052049"/>
                </a:solidFill>
              </a:rPr>
              <a:t>Inpatient or outpatient use?</a:t>
            </a:r>
          </a:p>
          <a:p>
            <a:pPr lvl="1">
              <a:defRPr/>
            </a:pPr>
            <a:r>
              <a:rPr lang="en-US" sz="1800" dirty="0">
                <a:solidFill>
                  <a:srgbClr val="052049"/>
                </a:solidFill>
              </a:rPr>
              <a:t>Usual dose/duration</a:t>
            </a:r>
          </a:p>
          <a:p>
            <a:pPr lvl="1">
              <a:defRPr/>
            </a:pPr>
            <a:r>
              <a:rPr lang="en-US" sz="1800" dirty="0">
                <a:solidFill>
                  <a:srgbClr val="052049"/>
                </a:solidFill>
              </a:rPr>
              <a:t>Estimated 70 kg </a:t>
            </a:r>
            <a:r>
              <a:rPr lang="en-US" sz="1800" dirty="0" err="1">
                <a:solidFill>
                  <a:srgbClr val="052049"/>
                </a:solidFill>
              </a:rPr>
              <a:t>pt</a:t>
            </a:r>
            <a:r>
              <a:rPr lang="en-US" sz="1800" dirty="0">
                <a:solidFill>
                  <a:srgbClr val="052049"/>
                </a:solidFill>
              </a:rPr>
              <a:t> (for </a:t>
            </a:r>
            <a:r>
              <a:rPr lang="en-US" sz="1800" dirty="0" err="1">
                <a:solidFill>
                  <a:srgbClr val="052049"/>
                </a:solidFill>
              </a:rPr>
              <a:t>wt</a:t>
            </a:r>
            <a:r>
              <a:rPr lang="en-US" sz="1800" dirty="0">
                <a:solidFill>
                  <a:srgbClr val="052049"/>
                </a:solidFill>
              </a:rPr>
              <a:t> based dosing)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59320"/>
              </p:ext>
            </p:extLst>
          </p:nvPr>
        </p:nvGraphicFramePr>
        <p:xfrm>
          <a:off x="818321" y="2845932"/>
          <a:ext cx="8839201" cy="1666322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730831">
                  <a:extLst>
                    <a:ext uri="{9D8B030D-6E8A-4147-A177-3AD203B41FA5}">
                      <a16:colId xmlns:a16="http://schemas.microsoft.com/office/drawing/2014/main" val="122796268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930969173"/>
                    </a:ext>
                  </a:extLst>
                </a:gridCol>
                <a:gridCol w="1488967">
                  <a:extLst>
                    <a:ext uri="{9D8B030D-6E8A-4147-A177-3AD203B41FA5}">
                      <a16:colId xmlns:a16="http://schemas.microsoft.com/office/drawing/2014/main" val="3573608580"/>
                    </a:ext>
                  </a:extLst>
                </a:gridCol>
                <a:gridCol w="1622857">
                  <a:extLst>
                    <a:ext uri="{9D8B030D-6E8A-4147-A177-3AD203B41FA5}">
                      <a16:colId xmlns:a16="http://schemas.microsoft.com/office/drawing/2014/main" val="930267928"/>
                    </a:ext>
                  </a:extLst>
                </a:gridCol>
                <a:gridCol w="2243946">
                  <a:extLst>
                    <a:ext uri="{9D8B030D-6E8A-4147-A177-3AD203B41FA5}">
                      <a16:colId xmlns:a16="http://schemas.microsoft.com/office/drawing/2014/main" val="661729524"/>
                    </a:ext>
                  </a:extLst>
                </a:gridCol>
              </a:tblGrid>
              <a:tr h="84336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Medication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Dose/Frequency/duration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Cost/vial</a:t>
                      </a:r>
                    </a:p>
                    <a:p>
                      <a:pPr algn="ctr"/>
                      <a:r>
                        <a:rPr lang="en-US" sz="1600" dirty="0"/>
                        <a:t> (or</a:t>
                      </a:r>
                      <a:r>
                        <a:rPr lang="en-US" sz="1600" baseline="0" dirty="0"/>
                        <a:t> other unit)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Daily Cost per patient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Cost per patient</a:t>
                      </a:r>
                      <a:r>
                        <a:rPr lang="en-US" sz="1600" baseline="0" dirty="0"/>
                        <a:t> per course of therapy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129952"/>
                  </a:ext>
                </a:extLst>
              </a:tr>
              <a:tr h="803355">
                <a:tc>
                  <a:txBody>
                    <a:bodyPr/>
                    <a:lstStyle/>
                    <a:p>
                      <a:r>
                        <a:rPr lang="en-US" sz="1600" dirty="0"/>
                        <a:t>Brand Name</a:t>
                      </a:r>
                      <a:endParaRPr lang="en-US" sz="1600" baseline="0" dirty="0"/>
                    </a:p>
                    <a:p>
                      <a:r>
                        <a:rPr lang="en-US" sz="1600" baseline="0" dirty="0"/>
                        <a:t>(generic)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__  grams Q__ x ___ days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GPO: </a:t>
                      </a:r>
                    </a:p>
                    <a:p>
                      <a:pPr algn="l"/>
                      <a:r>
                        <a:rPr lang="en-US" sz="1600" dirty="0"/>
                        <a:t>340B: 	</a:t>
                      </a:r>
                    </a:p>
                    <a:p>
                      <a:pPr algn="l"/>
                      <a:r>
                        <a:rPr lang="en-US" sz="1600" dirty="0"/>
                        <a:t>WAC: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effectLst/>
                        </a:rPr>
                        <a:t>GPO: 	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effectLst/>
                        </a:rPr>
                        <a:t>340B: 	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effectLst/>
                        </a:rPr>
                        <a:t>WAC: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GPO: 	</a:t>
                      </a:r>
                    </a:p>
                    <a:p>
                      <a:r>
                        <a:rPr lang="en-US" sz="1600" dirty="0"/>
                        <a:t>340B: 	</a:t>
                      </a:r>
                    </a:p>
                    <a:p>
                      <a:r>
                        <a:rPr lang="en-US" sz="1600" dirty="0"/>
                        <a:t>WAC: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220354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607980"/>
              </p:ext>
            </p:extLst>
          </p:nvPr>
        </p:nvGraphicFramePr>
        <p:xfrm>
          <a:off x="818322" y="4716490"/>
          <a:ext cx="8839200" cy="1845548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685673">
                  <a:extLst>
                    <a:ext uri="{9D8B030D-6E8A-4147-A177-3AD203B41FA5}">
                      <a16:colId xmlns:a16="http://schemas.microsoft.com/office/drawing/2014/main" val="64953854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04779369"/>
                    </a:ext>
                  </a:extLst>
                </a:gridCol>
                <a:gridCol w="1534126">
                  <a:extLst>
                    <a:ext uri="{9D8B030D-6E8A-4147-A177-3AD203B41FA5}">
                      <a16:colId xmlns:a16="http://schemas.microsoft.com/office/drawing/2014/main" val="4177753202"/>
                    </a:ext>
                  </a:extLst>
                </a:gridCol>
                <a:gridCol w="1605217">
                  <a:extLst>
                    <a:ext uri="{9D8B030D-6E8A-4147-A177-3AD203B41FA5}">
                      <a16:colId xmlns:a16="http://schemas.microsoft.com/office/drawing/2014/main" val="2840613462"/>
                    </a:ext>
                  </a:extLst>
                </a:gridCol>
                <a:gridCol w="2261584">
                  <a:extLst>
                    <a:ext uri="{9D8B030D-6E8A-4147-A177-3AD203B41FA5}">
                      <a16:colId xmlns:a16="http://schemas.microsoft.com/office/drawing/2014/main" val="261996295"/>
                    </a:ext>
                  </a:extLst>
                </a:gridCol>
              </a:tblGrid>
              <a:tr h="778748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Medication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Dose/Frequency/duration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Cost/vial</a:t>
                      </a:r>
                    </a:p>
                    <a:p>
                      <a:pPr algn="ctr"/>
                      <a:r>
                        <a:rPr lang="en-US" sz="1600" dirty="0"/>
                        <a:t>(or</a:t>
                      </a:r>
                      <a:r>
                        <a:rPr lang="en-US" sz="1600" baseline="0" dirty="0"/>
                        <a:t> other unit)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Daily Cost per patient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Cost per patient per course of therapy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949989"/>
                  </a:ext>
                </a:extLst>
              </a:tr>
              <a:tr h="908539">
                <a:tc>
                  <a:txBody>
                    <a:bodyPr/>
                    <a:lstStyle/>
                    <a:p>
                      <a:r>
                        <a:rPr lang="en-US" sz="1600" dirty="0"/>
                        <a:t>Comparator Med</a:t>
                      </a:r>
                    </a:p>
                    <a:p>
                      <a:r>
                        <a:rPr lang="en-US" sz="1600" dirty="0"/>
                        <a:t>Brand Name</a:t>
                      </a:r>
                      <a:endParaRPr lang="en-US" sz="1600" baseline="0" dirty="0"/>
                    </a:p>
                    <a:p>
                      <a:r>
                        <a:rPr lang="en-US" sz="1600" baseline="0" dirty="0"/>
                        <a:t>(generic)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__  grams Q__ x ___ days</a:t>
                      </a:r>
                    </a:p>
                    <a:p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GPO: 	</a:t>
                      </a:r>
                    </a:p>
                    <a:p>
                      <a:r>
                        <a:rPr lang="en-US" sz="1600" dirty="0"/>
                        <a:t>340B: 	</a:t>
                      </a:r>
                    </a:p>
                    <a:p>
                      <a:r>
                        <a:rPr lang="en-US" sz="1600" dirty="0"/>
                        <a:t>WAC:</a:t>
                      </a:r>
                    </a:p>
                    <a:p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GPO: </a:t>
                      </a:r>
                    </a:p>
                    <a:p>
                      <a:r>
                        <a:rPr lang="en-US" sz="1600" dirty="0"/>
                        <a:t>340B: 	</a:t>
                      </a:r>
                    </a:p>
                    <a:p>
                      <a:r>
                        <a:rPr lang="en-US" sz="1600" dirty="0"/>
                        <a:t>WAC: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GPO: 	</a:t>
                      </a:r>
                    </a:p>
                    <a:p>
                      <a:r>
                        <a:rPr lang="en-US" sz="1600" dirty="0"/>
                        <a:t>340B: 	</a:t>
                      </a:r>
                    </a:p>
                    <a:p>
                      <a:r>
                        <a:rPr lang="en-US" sz="1600" dirty="0"/>
                        <a:t>WAC: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602260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7419703" y="469815"/>
            <a:ext cx="4238897" cy="1354217"/>
            <a:chOff x="8305800" y="469815"/>
            <a:chExt cx="3352800" cy="1354217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8686800" y="469815"/>
              <a:ext cx="2971800" cy="1354217"/>
            </a:xfrm>
            <a:prstGeom prst="rect">
              <a:avLst/>
            </a:prstGeom>
            <a:noFill/>
            <a:ln w="19050" algn="ctr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 marR="0" algn="ctr" defTabSz="640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0093D0"/>
                </a:buClr>
                <a:buSzPct val="80000"/>
                <a:tabLst/>
              </a:pPr>
              <a:r>
                <a:rPr kumimoji="0" lang="en-US" sz="2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Recommend rounding all 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costs to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nearest dollar and justify cost to the right so it is easier to read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8305800" y="643114"/>
              <a:ext cx="304800" cy="0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3664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Purchasing Cost and Use - Yearly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321" y="5133702"/>
            <a:ext cx="10515600" cy="1201783"/>
          </a:xfrm>
        </p:spPr>
        <p:txBody>
          <a:bodyPr>
            <a:normAutofit/>
          </a:bodyPr>
          <a:lstStyle/>
          <a:p>
            <a:r>
              <a:rPr lang="en-US" sz="2000" dirty="0"/>
              <a:t>Difference between estimated and actual annual cost and patient numbers: </a:t>
            </a:r>
          </a:p>
          <a:p>
            <a:endParaRPr lang="en-US" dirty="0"/>
          </a:p>
        </p:txBody>
      </p:sp>
      <p:graphicFrame>
        <p:nvGraphicFramePr>
          <p:cNvPr id="4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9672876"/>
              </p:ext>
            </p:extLst>
          </p:nvPr>
        </p:nvGraphicFramePr>
        <p:xfrm>
          <a:off x="818321" y="1690688"/>
          <a:ext cx="10164764" cy="320040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860826">
                  <a:extLst>
                    <a:ext uri="{9D8B030D-6E8A-4147-A177-3AD203B41FA5}">
                      <a16:colId xmlns:a16="http://schemas.microsoft.com/office/drawing/2014/main" val="4241088500"/>
                    </a:ext>
                  </a:extLst>
                </a:gridCol>
                <a:gridCol w="2205079">
                  <a:extLst>
                    <a:ext uri="{9D8B030D-6E8A-4147-A177-3AD203B41FA5}">
                      <a16:colId xmlns:a16="http://schemas.microsoft.com/office/drawing/2014/main" val="4154689675"/>
                    </a:ext>
                  </a:extLst>
                </a:gridCol>
                <a:gridCol w="2032953">
                  <a:extLst>
                    <a:ext uri="{9D8B030D-6E8A-4147-A177-3AD203B41FA5}">
                      <a16:colId xmlns:a16="http://schemas.microsoft.com/office/drawing/2014/main" val="1318745028"/>
                    </a:ext>
                  </a:extLst>
                </a:gridCol>
                <a:gridCol w="2032953">
                  <a:extLst>
                    <a:ext uri="{9D8B030D-6E8A-4147-A177-3AD203B41FA5}">
                      <a16:colId xmlns:a16="http://schemas.microsoft.com/office/drawing/2014/main" val="246453365"/>
                    </a:ext>
                  </a:extLst>
                </a:gridCol>
                <a:gridCol w="2032953">
                  <a:extLst>
                    <a:ext uri="{9D8B030D-6E8A-4147-A177-3AD203B41FA5}">
                      <a16:colId xmlns:a16="http://schemas.microsoft.com/office/drawing/2014/main" val="10601898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11650" marR="11165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Estimated</a:t>
                      </a:r>
                      <a:r>
                        <a:rPr lang="en-US" baseline="0" dirty="0"/>
                        <a:t> c</a:t>
                      </a:r>
                      <a:r>
                        <a:rPr lang="en-US" dirty="0"/>
                        <a:t>ost per patient per course of therapy</a:t>
                      </a:r>
                    </a:p>
                  </a:txBody>
                  <a:tcPr marL="111650" marR="11165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Estimated</a:t>
                      </a:r>
                    </a:p>
                    <a:p>
                      <a:r>
                        <a:rPr lang="en-US" dirty="0"/>
                        <a:t>annual cost (n</a:t>
                      </a:r>
                      <a:r>
                        <a:rPr lang="en-US" baseline="0" dirty="0"/>
                        <a:t>=___</a:t>
                      </a:r>
                      <a:r>
                        <a:rPr lang="en-US" dirty="0"/>
                        <a:t>)</a:t>
                      </a:r>
                    </a:p>
                  </a:txBody>
                  <a:tcPr marL="111650" marR="11165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Actual</a:t>
                      </a:r>
                      <a:r>
                        <a:rPr lang="en-US" baseline="0" dirty="0"/>
                        <a:t> cost </a:t>
                      </a:r>
                      <a:r>
                        <a:rPr lang="en-US" dirty="0"/>
                        <a:t>per course of therapy</a:t>
                      </a:r>
                    </a:p>
                    <a:p>
                      <a:endParaRPr lang="en-US" dirty="0"/>
                    </a:p>
                  </a:txBody>
                  <a:tcPr marL="111650" marR="11165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Actual</a:t>
                      </a:r>
                    </a:p>
                    <a:p>
                      <a:r>
                        <a:rPr lang="en-US" dirty="0"/>
                        <a:t>annual cost (n</a:t>
                      </a:r>
                      <a:r>
                        <a:rPr lang="en-US" baseline="0" dirty="0"/>
                        <a:t>=___</a:t>
                      </a:r>
                      <a:r>
                        <a:rPr lang="en-US" dirty="0"/>
                        <a:t>)</a:t>
                      </a:r>
                    </a:p>
                    <a:p>
                      <a:endParaRPr lang="en-US" dirty="0"/>
                    </a:p>
                  </a:txBody>
                  <a:tcPr marL="111650" marR="111650"/>
                </a:tc>
                <a:extLst>
                  <a:ext uri="{0D108BD9-81ED-4DB2-BD59-A6C34878D82A}">
                    <a16:rowId xmlns:a16="http://schemas.microsoft.com/office/drawing/2014/main" val="1208627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Medication</a:t>
                      </a:r>
                      <a:endParaRPr lang="en-US" sz="2000" b="1" dirty="0"/>
                    </a:p>
                  </a:txBody>
                  <a:tcPr marL="111650" marR="11165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GPO: </a:t>
                      </a:r>
                    </a:p>
                    <a:p>
                      <a:r>
                        <a:rPr lang="en-US" sz="2000" dirty="0"/>
                        <a:t>340B: 	</a:t>
                      </a:r>
                    </a:p>
                    <a:p>
                      <a:r>
                        <a:rPr lang="en-US" sz="2000" dirty="0"/>
                        <a:t>WAC:</a:t>
                      </a:r>
                      <a:endParaRPr lang="en-US" sz="2000" b="1" dirty="0"/>
                    </a:p>
                  </a:txBody>
                  <a:tcPr marL="111650" marR="11165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GPO: </a:t>
                      </a:r>
                    </a:p>
                    <a:p>
                      <a:r>
                        <a:rPr lang="en-US" sz="2000" dirty="0"/>
                        <a:t>340B: 	</a:t>
                      </a:r>
                    </a:p>
                    <a:p>
                      <a:r>
                        <a:rPr lang="en-US" sz="2000" dirty="0"/>
                        <a:t>WAC:</a:t>
                      </a:r>
                      <a:endParaRPr lang="en-US" sz="2000" b="1" dirty="0"/>
                    </a:p>
                  </a:txBody>
                  <a:tcPr marL="111650" marR="11165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GPO: </a:t>
                      </a:r>
                    </a:p>
                    <a:p>
                      <a:r>
                        <a:rPr lang="en-US" sz="2000" dirty="0"/>
                        <a:t>340B: 	</a:t>
                      </a:r>
                    </a:p>
                    <a:p>
                      <a:r>
                        <a:rPr lang="en-US" sz="2000" dirty="0"/>
                        <a:t>WAC:</a:t>
                      </a:r>
                      <a:endParaRPr lang="en-US" sz="2000" b="1" dirty="0"/>
                    </a:p>
                  </a:txBody>
                  <a:tcPr marL="111650" marR="11165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GPO: </a:t>
                      </a:r>
                    </a:p>
                    <a:p>
                      <a:r>
                        <a:rPr lang="en-US" sz="2000" dirty="0"/>
                        <a:t>340B: 	</a:t>
                      </a:r>
                    </a:p>
                    <a:p>
                      <a:r>
                        <a:rPr lang="en-US" sz="2000" dirty="0"/>
                        <a:t>WAC:</a:t>
                      </a:r>
                      <a:endParaRPr lang="en-US" sz="2000" b="1" dirty="0"/>
                    </a:p>
                  </a:txBody>
                  <a:tcPr marL="111650" marR="111650"/>
                </a:tc>
                <a:extLst>
                  <a:ext uri="{0D108BD9-81ED-4DB2-BD59-A6C34878D82A}">
                    <a16:rowId xmlns:a16="http://schemas.microsoft.com/office/drawing/2014/main" val="164509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Comparator Medication</a:t>
                      </a:r>
                      <a:endParaRPr lang="en-US" sz="2000" b="1" dirty="0"/>
                    </a:p>
                  </a:txBody>
                  <a:tcPr marL="111650" marR="11165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GPO: </a:t>
                      </a:r>
                    </a:p>
                    <a:p>
                      <a:r>
                        <a:rPr lang="en-US" sz="2000" dirty="0"/>
                        <a:t>340B: 	</a:t>
                      </a:r>
                    </a:p>
                    <a:p>
                      <a:r>
                        <a:rPr lang="en-US" sz="2000" dirty="0"/>
                        <a:t>WAC:</a:t>
                      </a:r>
                      <a:endParaRPr lang="en-US" sz="2000" b="1" dirty="0"/>
                    </a:p>
                  </a:txBody>
                  <a:tcPr marL="111650" marR="11165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GPO: </a:t>
                      </a:r>
                    </a:p>
                    <a:p>
                      <a:r>
                        <a:rPr lang="en-US" sz="2000" dirty="0"/>
                        <a:t>340B: 	</a:t>
                      </a:r>
                    </a:p>
                    <a:p>
                      <a:r>
                        <a:rPr lang="en-US" sz="2000" dirty="0"/>
                        <a:t>WAC:</a:t>
                      </a:r>
                      <a:endParaRPr lang="en-US" sz="2000" b="1" dirty="0"/>
                    </a:p>
                  </a:txBody>
                  <a:tcPr marL="111650" marR="11165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GPO: </a:t>
                      </a:r>
                    </a:p>
                    <a:p>
                      <a:r>
                        <a:rPr lang="en-US" sz="2000" dirty="0"/>
                        <a:t>340B: 	</a:t>
                      </a:r>
                    </a:p>
                    <a:p>
                      <a:r>
                        <a:rPr lang="en-US" sz="2000" dirty="0"/>
                        <a:t>WAC:</a:t>
                      </a:r>
                      <a:endParaRPr lang="en-US" sz="2000" b="1" dirty="0"/>
                    </a:p>
                  </a:txBody>
                  <a:tcPr marL="111650" marR="11165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GPO: </a:t>
                      </a:r>
                    </a:p>
                    <a:p>
                      <a:r>
                        <a:rPr lang="en-US" sz="2000" dirty="0"/>
                        <a:t>340B: 	</a:t>
                      </a:r>
                    </a:p>
                    <a:p>
                      <a:r>
                        <a:rPr lang="en-US" sz="2000" dirty="0"/>
                        <a:t>WAC:</a:t>
                      </a:r>
                      <a:endParaRPr lang="en-US" sz="2000" b="1" dirty="0"/>
                    </a:p>
                  </a:txBody>
                  <a:tcPr marL="111650" marR="111650"/>
                </a:tc>
                <a:extLst>
                  <a:ext uri="{0D108BD9-81ED-4DB2-BD59-A6C34878D82A}">
                    <a16:rowId xmlns:a16="http://schemas.microsoft.com/office/drawing/2014/main" val="32922578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951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Recommended status on formulary </a:t>
            </a:r>
          </a:p>
          <a:p>
            <a:pPr lvl="1"/>
            <a:r>
              <a:rPr lang="en-US" dirty="0"/>
              <a:t>Maintain on formulary, restriction changes, etc.</a:t>
            </a:r>
          </a:p>
          <a:p>
            <a:r>
              <a:rPr lang="en-US" dirty="0"/>
              <a:t>Recommended changes to prescribing/dispensing workflow </a:t>
            </a:r>
          </a:p>
          <a:p>
            <a:r>
              <a:rPr lang="en-US" dirty="0"/>
              <a:t>Plans for re-assessment or follow-up MUE, if appropriate</a:t>
            </a:r>
          </a:p>
          <a:p>
            <a:pPr lvl="1"/>
            <a:r>
              <a:rPr lang="en-US" dirty="0"/>
              <a:t>Outcome plan to carry out in follow up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9522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">
      <a:dk1>
        <a:srgbClr val="44546A"/>
      </a:dk1>
      <a:lt1>
        <a:sysClr val="window" lastClr="FFFFFF"/>
      </a:lt1>
      <a:dk2>
        <a:srgbClr val="002852"/>
      </a:dk2>
      <a:lt2>
        <a:srgbClr val="C8E8F3"/>
      </a:lt2>
      <a:accent1>
        <a:srgbClr val="006EB7"/>
      </a:accent1>
      <a:accent2>
        <a:srgbClr val="5DC9E7"/>
      </a:accent2>
      <a:accent3>
        <a:srgbClr val="70AD47"/>
      </a:accent3>
      <a:accent4>
        <a:srgbClr val="F47932"/>
      </a:accent4>
      <a:accent5>
        <a:srgbClr val="FFC000"/>
      </a:accent5>
      <a:accent6>
        <a:srgbClr val="002852"/>
      </a:accent6>
      <a:hlink>
        <a:srgbClr val="006EB7"/>
      </a:hlink>
      <a:folHlink>
        <a:srgbClr val="5DC9E7"/>
      </a:folHlink>
    </a:clrScheme>
    <a:fontScheme name="SafeM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F1778E5C-2B4F-498D-A2B7-698A06F8F691}" vid="{A7B53CF5-46A8-4FD6-883D-8EBBFD74B0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7E9C5F7-DB38-48FB-9610-C9EBF5C1C59F}">
  <we:reference id="wa104381702" version="1.5.0.0" store="en-US" storeType="OMEX"/>
  <we:alternateReferences>
    <we:reference id="wa104381702" version="1.5.0.0" store="wa104381702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CA01DDC0AB2F47B559D00B1364519E" ma:contentTypeVersion="11" ma:contentTypeDescription="Create a new document." ma:contentTypeScope="" ma:versionID="f1cfaccb37b292e3cdb813910f240eac">
  <xsd:schema xmlns:xsd="http://www.w3.org/2001/XMLSchema" xmlns:xs="http://www.w3.org/2001/XMLSchema" xmlns:p="http://schemas.microsoft.com/office/2006/metadata/properties" xmlns:ns2="63f61e3f-7b0c-4b12-b0ff-c4772d69f2bb" xmlns:ns3="37cb08ff-424b-4791-85e6-cc7fb6328f8c" targetNamespace="http://schemas.microsoft.com/office/2006/metadata/properties" ma:root="true" ma:fieldsID="f0fd3868bb313b04c54fe7b05d1a3532" ns2:_="" ns3:_="">
    <xsd:import namespace="63f61e3f-7b0c-4b12-b0ff-c4772d69f2bb"/>
    <xsd:import namespace="37cb08ff-424b-4791-85e6-cc7fb6328f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f61e3f-7b0c-4b12-b0ff-c4772d69f2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32d68d1a-ea82-452c-bf2f-d734c326d1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cb08ff-424b-4791-85e6-cc7fb6328f8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e4f4ef31-a8c2-4a59-a9f0-1f49eda168f6}" ma:internalName="TaxCatchAll" ma:showField="CatchAllData" ma:web="37cb08ff-424b-4791-85e6-cc7fb6328f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3f61e3f-7b0c-4b12-b0ff-c4772d69f2bb">
      <Terms xmlns="http://schemas.microsoft.com/office/infopath/2007/PartnerControls"/>
    </lcf76f155ced4ddcb4097134ff3c332f>
    <TaxCatchAll xmlns="37cb08ff-424b-4791-85e6-cc7fb6328f8c" xsi:nil="true"/>
  </documentManagement>
</p:properties>
</file>

<file path=customXml/itemProps1.xml><?xml version="1.0" encoding="utf-8"?>
<ds:datastoreItem xmlns:ds="http://schemas.openxmlformats.org/officeDocument/2006/customXml" ds:itemID="{D3B38EC4-C0E2-4173-A084-09CB317283F5}"/>
</file>

<file path=customXml/itemProps2.xml><?xml version="1.0" encoding="utf-8"?>
<ds:datastoreItem xmlns:ds="http://schemas.openxmlformats.org/officeDocument/2006/customXml" ds:itemID="{CFA8E121-A6AA-4D8E-A19A-888518CA4B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D93890-108C-4EE3-BF9D-6DCCB83DAC17}">
  <ds:schemaRefs>
    <ds:schemaRef ds:uri="http://purl.org/dc/elements/1.1/"/>
    <ds:schemaRef ds:uri="http://schemas.microsoft.com/office/2006/documentManagement/types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metadata/properties"/>
    <ds:schemaRef ds:uri="fb4e424e-1e84-4612-9745-af7417bd6ca7"/>
    <ds:schemaRef ds:uri="http://schemas.microsoft.com/office/infopath/2007/PartnerControls"/>
    <ds:schemaRef ds:uri="19b41376-7895-4759-9c42-2b2b080bc18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ASHP Webinar PPT Template 2022</Template>
  <TotalTime>11</TotalTime>
  <Words>579</Words>
  <Application>Microsoft Office PowerPoint</Application>
  <PresentationFormat>Widescreen</PresentationFormat>
  <Paragraphs>113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Office Theme</vt:lpstr>
      <vt:lpstr>Brand Name® (generic name)</vt:lpstr>
      <vt:lpstr>Background</vt:lpstr>
      <vt:lpstr>Methods</vt:lpstr>
      <vt:lpstr>Results (Limit to 1-3 slides if possible)</vt:lpstr>
      <vt:lpstr>Drug Purchasing Cost</vt:lpstr>
      <vt:lpstr>Purchasing Cost and Use - Yearly</vt:lpstr>
      <vt:lpstr>Recommendations</vt:lpstr>
    </vt:vector>
  </TitlesOfParts>
  <Company>ASHP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 Name® (generic name)</dc:title>
  <dc:creator>Rena Sackett</dc:creator>
  <cp:lastModifiedBy>Rena Sackett</cp:lastModifiedBy>
  <cp:revision>4</cp:revision>
  <dcterms:created xsi:type="dcterms:W3CDTF">2023-05-11T15:24:46Z</dcterms:created>
  <dcterms:modified xsi:type="dcterms:W3CDTF">2023-05-11T15:36:08Z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0x0101008BCA01DDC0AB2F47B559D00B1364519E</vt:lpwstr>
  </property>
</Properties>
</file>