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9" r:id="rId3"/>
    <p:sldId id="261" r:id="rId4"/>
    <p:sldId id="262" r:id="rId5"/>
    <p:sldId id="263" r:id="rId6"/>
    <p:sldId id="264" r:id="rId7"/>
    <p:sldId id="265" r:id="rId8"/>
    <p:sldId id="266" r:id="rId9"/>
    <p:sldId id="267" r:id="rId10"/>
    <p:sldId id="268" r:id="rId11"/>
    <p:sldId id="269" r:id="rId12"/>
    <p:sldId id="270" r:id="rId13"/>
    <p:sldId id="309"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63A1"/>
    <a:srgbClr val="006EB7"/>
    <a:srgbClr val="E57137"/>
    <a:srgbClr val="7F7F7F"/>
    <a:srgbClr val="5B9BD5"/>
    <a:srgbClr val="F7C024"/>
    <a:srgbClr val="FE83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4" autoAdjust="0"/>
    <p:restoredTop sz="76253" autoAdjust="0"/>
  </p:normalViewPr>
  <p:slideViewPr>
    <p:cSldViewPr snapToGrid="0">
      <p:cViewPr varScale="1">
        <p:scale>
          <a:sx n="74" d="100"/>
          <a:sy n="74" d="100"/>
        </p:scale>
        <p:origin x="57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Users\Bubu\Documents\MCW%20Pharm%20\OneDrive%20-%20mcw.edu\OneDrive%20-%20mcw.edu\S7\IPPE%206%20Admin\ASHP%20slide%20information%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ubu\Documents\MCW%20Pharm%20\OneDrive%20-%20mcw.edu\OneDrive%20-%20mcw.edu\S7\IPPE%206%20Admin\ASHP%20slide%20information%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483467462916209E-2"/>
          <c:y val="0.10658139260086796"/>
          <c:w val="0.48742052242714162"/>
          <c:h val="0.7623433001761698"/>
        </c:manualLayout>
      </c:layout>
      <c:pieChart>
        <c:varyColors val="1"/>
        <c:ser>
          <c:idx val="0"/>
          <c:order val="0"/>
          <c:explosion val="3"/>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9ECF-7E49-BC02-E43EBE51FC73}"/>
              </c:ext>
            </c:extLst>
          </c:dPt>
          <c:dPt>
            <c:idx val="1"/>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9ECF-7E49-BC02-E43EBE51FC73}"/>
              </c:ext>
            </c:extLst>
          </c:dPt>
          <c:dLbls>
            <c:dLbl>
              <c:idx val="0"/>
              <c:layout>
                <c:manualLayout>
                  <c:x val="-0.17546214180361505"/>
                  <c:y val="-0.11842317277531904"/>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9ECF-7E49-BC02-E43EBE51FC73}"/>
                </c:ext>
              </c:extLst>
            </c:dLbl>
            <c:dLbl>
              <c:idx val="1"/>
              <c:layout>
                <c:manualLayout>
                  <c:x val="0.11612289383358775"/>
                  <c:y val="8.245136531603145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1134908833665008"/>
                      <c:h val="0.10406607173548747"/>
                    </c:manualLayout>
                  </c15:layout>
                </c:ext>
                <c:ext xmlns:c16="http://schemas.microsoft.com/office/drawing/2014/chart" uri="{C3380CC4-5D6E-409C-BE32-E72D297353CC}">
                  <c16:uniqueId val="{00000003-9ECF-7E49-BC02-E43EBE51FC7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Sheet1!$A$18:$A$19</c:f>
              <c:strCache>
                <c:ptCount val="2"/>
                <c:pt idx="0">
                  <c:v>Female </c:v>
                </c:pt>
                <c:pt idx="1">
                  <c:v>male </c:v>
                </c:pt>
              </c:strCache>
            </c:strRef>
          </c:cat>
          <c:val>
            <c:numRef>
              <c:f>Sheet1!$B$18:$B$19</c:f>
              <c:numCache>
                <c:formatCode>0.00%</c:formatCode>
                <c:ptCount val="2"/>
                <c:pt idx="0">
                  <c:v>0.58799999999999997</c:v>
                </c:pt>
                <c:pt idx="1">
                  <c:v>0.40799999999999997</c:v>
                </c:pt>
              </c:numCache>
            </c:numRef>
          </c:val>
          <c:extLst>
            <c:ext xmlns:c16="http://schemas.microsoft.com/office/drawing/2014/chart" uri="{C3380CC4-5D6E-409C-BE32-E72D297353CC}">
              <c16:uniqueId val="{00000004-9ECF-7E49-BC02-E43EBE51FC7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56583014116478692"/>
          <c:y val="0.22067306671255502"/>
          <c:w val="0.25682414698162731"/>
          <c:h val="0.3099900835411287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66951269645514E-2"/>
          <c:y val="8.1349409946839826E-2"/>
          <c:w val="0.44452116869547958"/>
          <c:h val="0.78675192639038793"/>
        </c:manualLayout>
      </c:layout>
      <c:pieChart>
        <c:varyColors val="1"/>
        <c:ser>
          <c:idx val="0"/>
          <c:order val="0"/>
          <c:dPt>
            <c:idx val="0"/>
            <c:bubble3D val="0"/>
            <c:explosion val="9"/>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3B91-4D5F-9FFD-B6A73CE1ED9A}"/>
              </c:ext>
            </c:extLst>
          </c:dPt>
          <c:dPt>
            <c:idx val="1"/>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3B91-4D5F-9FFD-B6A73CE1ED9A}"/>
              </c:ext>
            </c:extLst>
          </c:dPt>
          <c:dPt>
            <c:idx val="2"/>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3B91-4D5F-9FFD-B6A73CE1ED9A}"/>
              </c:ext>
            </c:extLst>
          </c:dPt>
          <c:dPt>
            <c:idx val="3"/>
            <c:bubble3D val="0"/>
            <c:spPr>
              <a:solidFill>
                <a:schemeClr val="tx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3B91-4D5F-9FFD-B6A73CE1ED9A}"/>
              </c:ext>
            </c:extLst>
          </c:dPt>
          <c:dPt>
            <c:idx val="4"/>
            <c:bubble3D val="0"/>
            <c:spPr>
              <a:solidFill>
                <a:schemeClr val="bg2">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3B91-4D5F-9FFD-B6A73CE1ED9A}"/>
              </c:ext>
            </c:extLst>
          </c:dPt>
          <c:dLbls>
            <c:dLbl>
              <c:idx val="0"/>
              <c:layout>
                <c:manualLayout>
                  <c:x val="-9.6668237620571765E-2"/>
                  <c:y val="-0.25003564687331753"/>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3B91-4D5F-9FFD-B6A73CE1ED9A}"/>
                </c:ext>
              </c:extLst>
            </c:dLbl>
            <c:dLbl>
              <c:idx val="1"/>
              <c:layout>
                <c:manualLayout>
                  <c:x val="6.7071435347690021E-3"/>
                  <c:y val="2.079019790739825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3B91-4D5F-9FFD-B6A73CE1ED9A}"/>
                </c:ext>
              </c:extLst>
            </c:dLbl>
            <c:dLbl>
              <c:idx val="2"/>
              <c:layout>
                <c:manualLayout>
                  <c:x val="1.6009910044174638E-2"/>
                  <c:y val="2.1501526909150644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3B91-4D5F-9FFD-B6A73CE1ED9A}"/>
                </c:ext>
              </c:extLst>
            </c:dLbl>
            <c:dLbl>
              <c:idx val="3"/>
              <c:layout>
                <c:manualLayout>
                  <c:x val="6.1424245341435554E-3"/>
                  <c:y val="2.0839176038852724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3B91-4D5F-9FFD-B6A73CE1ED9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Sheet1!$A$7:$A$11</c:f>
              <c:strCache>
                <c:ptCount val="5"/>
                <c:pt idx="0">
                  <c:v>White </c:v>
                </c:pt>
                <c:pt idx="1">
                  <c:v>Asian </c:v>
                </c:pt>
                <c:pt idx="2">
                  <c:v>Black </c:v>
                </c:pt>
                <c:pt idx="3">
                  <c:v>Latino(a)</c:v>
                </c:pt>
                <c:pt idx="4">
                  <c:v>other </c:v>
                </c:pt>
              </c:strCache>
            </c:strRef>
          </c:cat>
          <c:val>
            <c:numRef>
              <c:f>Sheet1!$B$7:$B$11</c:f>
              <c:numCache>
                <c:formatCode>0%</c:formatCode>
                <c:ptCount val="5"/>
                <c:pt idx="0" formatCode="0.00%">
                  <c:v>0.79600000000000004</c:v>
                </c:pt>
                <c:pt idx="1">
                  <c:v>0.1</c:v>
                </c:pt>
                <c:pt idx="2" formatCode="0.00%">
                  <c:v>3.6999999999999998E-2</c:v>
                </c:pt>
                <c:pt idx="3" formatCode="0.00%">
                  <c:v>3.6999999999999998E-2</c:v>
                </c:pt>
                <c:pt idx="4" formatCode="0.00%">
                  <c:v>2.4E-2</c:v>
                </c:pt>
              </c:numCache>
            </c:numRef>
          </c:val>
          <c:extLst>
            <c:ext xmlns:c16="http://schemas.microsoft.com/office/drawing/2014/chart" uri="{C3380CC4-5D6E-409C-BE32-E72D297353CC}">
              <c16:uniqueId val="{0000000A-3B91-4D5F-9FFD-B6A73CE1ED9A}"/>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295252294646611"/>
          <c:y val="0.20982977021805785"/>
          <c:w val="0.24154853234639109"/>
          <c:h val="0.4918862713259331"/>
        </c:manualLayout>
      </c:layout>
      <c:overlay val="0"/>
      <c:spPr>
        <a:solidFill>
          <a:schemeClr val="lt1">
            <a:alpha val="78000"/>
          </a:schemeClr>
        </a:solid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282904-8D05-4F1D-B007-56EEDA3F0759}" type="doc">
      <dgm:prSet loTypeId="urn:microsoft.com/office/officeart/2005/8/layout/radial4" loCatId="relationship" qsTypeId="urn:microsoft.com/office/officeart/2005/8/quickstyle/simple2" qsCatId="simple" csTypeId="urn:microsoft.com/office/officeart/2005/8/colors/accent0_2" csCatId="mainScheme" phldr="1"/>
      <dgm:spPr/>
      <dgm:t>
        <a:bodyPr/>
        <a:lstStyle/>
        <a:p>
          <a:endParaRPr lang="en-US"/>
        </a:p>
      </dgm:t>
    </dgm:pt>
    <dgm:pt modelId="{A92824F0-4BC9-45DC-96C7-93FFC09F5E35}">
      <dgm:prSet phldrT="[Text]"/>
      <dgm:spPr>
        <a:ln>
          <a:solidFill>
            <a:schemeClr val="accent1"/>
          </a:solidFill>
        </a:ln>
      </dgm:spPr>
      <dgm:t>
        <a:bodyPr/>
        <a:lstStyle/>
        <a:p>
          <a:r>
            <a:rPr lang="en-US" dirty="0"/>
            <a:t>Volunteer</a:t>
          </a:r>
        </a:p>
      </dgm:t>
    </dgm:pt>
    <dgm:pt modelId="{56F3D938-CF5A-4BFD-9E3E-2AD023BF3EC4}" type="parTrans" cxnId="{58348DD0-599F-4B8B-8F13-37294345CA8B}">
      <dgm:prSet/>
      <dgm:spPr>
        <a:solidFill>
          <a:schemeClr val="accent1">
            <a:lumMod val="20000"/>
            <a:lumOff val="80000"/>
          </a:schemeClr>
        </a:solidFill>
      </dgm:spPr>
      <dgm:t>
        <a:bodyPr/>
        <a:lstStyle/>
        <a:p>
          <a:endParaRPr lang="en-US"/>
        </a:p>
      </dgm:t>
    </dgm:pt>
    <dgm:pt modelId="{9EFB4FEC-F6C2-4ADA-8BC7-41DC360802A1}" type="sibTrans" cxnId="{58348DD0-599F-4B8B-8F13-37294345CA8B}">
      <dgm:prSet/>
      <dgm:spPr/>
      <dgm:t>
        <a:bodyPr/>
        <a:lstStyle/>
        <a:p>
          <a:endParaRPr lang="en-US"/>
        </a:p>
      </dgm:t>
    </dgm:pt>
    <dgm:pt modelId="{663E8F72-8ADE-4F65-8DCE-27CA08687D3B}">
      <dgm:prSet phldrT="[Text]"/>
      <dgm:spPr>
        <a:ln>
          <a:solidFill>
            <a:schemeClr val="accent1"/>
          </a:solidFill>
        </a:ln>
      </dgm:spPr>
      <dgm:t>
        <a:bodyPr/>
        <a:lstStyle/>
        <a:p>
          <a:r>
            <a:rPr lang="en-US" dirty="0"/>
            <a:t>Pharmacy Association</a:t>
          </a:r>
        </a:p>
      </dgm:t>
    </dgm:pt>
    <dgm:pt modelId="{60EE2DC5-592C-4D92-A466-865A4268D21E}" type="parTrans" cxnId="{38DF4302-7BCF-4633-B23B-DA79D4C49C43}">
      <dgm:prSet/>
      <dgm:spPr>
        <a:solidFill>
          <a:schemeClr val="accent1">
            <a:lumMod val="20000"/>
            <a:lumOff val="80000"/>
          </a:schemeClr>
        </a:solidFill>
      </dgm:spPr>
      <dgm:t>
        <a:bodyPr/>
        <a:lstStyle/>
        <a:p>
          <a:endParaRPr lang="en-US"/>
        </a:p>
      </dgm:t>
    </dgm:pt>
    <dgm:pt modelId="{05B13D85-17B1-40EC-8757-846E82C64EE8}" type="sibTrans" cxnId="{38DF4302-7BCF-4633-B23B-DA79D4C49C43}">
      <dgm:prSet/>
      <dgm:spPr/>
      <dgm:t>
        <a:bodyPr/>
        <a:lstStyle/>
        <a:p>
          <a:endParaRPr lang="en-US"/>
        </a:p>
      </dgm:t>
    </dgm:pt>
    <dgm:pt modelId="{99B2EC20-9475-49DC-8026-61A7CA42F168}">
      <dgm:prSet phldrT="[Text]"/>
      <dgm:spPr>
        <a:ln>
          <a:solidFill>
            <a:schemeClr val="accent1"/>
          </a:solidFill>
        </a:ln>
      </dgm:spPr>
      <dgm:t>
        <a:bodyPr/>
        <a:lstStyle/>
        <a:p>
          <a:r>
            <a:rPr lang="en-US" dirty="0"/>
            <a:t>Committees &amp; Initiatives</a:t>
          </a:r>
        </a:p>
      </dgm:t>
    </dgm:pt>
    <dgm:pt modelId="{1BF48451-7FC0-41B6-AC29-F6C433A30310}" type="parTrans" cxnId="{6D313A98-A9DD-4867-BBAA-EE222BA3CBE8}">
      <dgm:prSet/>
      <dgm:spPr>
        <a:solidFill>
          <a:schemeClr val="accent1">
            <a:lumMod val="20000"/>
            <a:lumOff val="80000"/>
          </a:schemeClr>
        </a:solidFill>
      </dgm:spPr>
      <dgm:t>
        <a:bodyPr/>
        <a:lstStyle/>
        <a:p>
          <a:endParaRPr lang="en-US"/>
        </a:p>
      </dgm:t>
    </dgm:pt>
    <dgm:pt modelId="{4F68556D-5AD3-48A7-B3D0-2A3A4AD15113}" type="sibTrans" cxnId="{6D313A98-A9DD-4867-BBAA-EE222BA3CBE8}">
      <dgm:prSet/>
      <dgm:spPr/>
      <dgm:t>
        <a:bodyPr/>
        <a:lstStyle/>
        <a:p>
          <a:endParaRPr lang="en-US"/>
        </a:p>
      </dgm:t>
    </dgm:pt>
    <dgm:pt modelId="{8A2E563C-5B0E-47B8-ACC4-AB4F16A34086}">
      <dgm:prSet phldrT="[Text]" phldr="1">
        <dgm:style>
          <a:lnRef idx="2">
            <a:schemeClr val="dk1"/>
          </a:lnRef>
          <a:fillRef idx="1">
            <a:schemeClr val="lt1"/>
          </a:fillRef>
          <a:effectRef idx="0">
            <a:schemeClr val="dk1"/>
          </a:effectRef>
          <a:fontRef idx="minor">
            <a:schemeClr val="dk1"/>
          </a:fontRef>
        </dgm:style>
      </dgm:prSet>
      <dgm:spPr>
        <a:ln>
          <a:noFill/>
        </a:ln>
      </dgm:spPr>
      <dgm:t>
        <a:bodyPr/>
        <a:lstStyle/>
        <a:p>
          <a:endParaRPr lang="en-US" dirty="0">
            <a:ln>
              <a:noFill/>
            </a:ln>
            <a:noFill/>
            <a:effectLst/>
          </a:endParaRPr>
        </a:p>
      </dgm:t>
    </dgm:pt>
    <dgm:pt modelId="{5C6404BA-DAA0-49F0-A0F7-6B0E2FAC9899}" type="sibTrans" cxnId="{EA204425-EEBB-4A61-9B1D-157BF78C2131}">
      <dgm:prSet/>
      <dgm:spPr/>
      <dgm:t>
        <a:bodyPr/>
        <a:lstStyle/>
        <a:p>
          <a:endParaRPr lang="en-US"/>
        </a:p>
      </dgm:t>
    </dgm:pt>
    <dgm:pt modelId="{46042325-5400-415B-AE0D-B2AC89DDF0C3}" type="parTrans" cxnId="{EA204425-EEBB-4A61-9B1D-157BF78C2131}">
      <dgm:prSet/>
      <dgm:spPr/>
      <dgm:t>
        <a:bodyPr/>
        <a:lstStyle/>
        <a:p>
          <a:endParaRPr lang="en-US"/>
        </a:p>
      </dgm:t>
    </dgm:pt>
    <dgm:pt modelId="{74AA866B-53C8-4A3E-B3D2-19E11828424F}">
      <dgm:prSet/>
      <dgm:spPr>
        <a:ln>
          <a:solidFill>
            <a:schemeClr val="accent1"/>
          </a:solidFill>
        </a:ln>
      </dgm:spPr>
      <dgm:t>
        <a:bodyPr/>
        <a:lstStyle/>
        <a:p>
          <a:r>
            <a:rPr lang="en-US" dirty="0"/>
            <a:t>State Affiliations</a:t>
          </a:r>
        </a:p>
      </dgm:t>
    </dgm:pt>
    <dgm:pt modelId="{0F116A11-7F99-4139-B979-7F467E2333D9}" type="parTrans" cxnId="{6326525C-8B07-48B0-8992-B4131B030934}">
      <dgm:prSet/>
      <dgm:spPr>
        <a:solidFill>
          <a:schemeClr val="accent1">
            <a:lumMod val="20000"/>
            <a:lumOff val="80000"/>
          </a:schemeClr>
        </a:solidFill>
      </dgm:spPr>
      <dgm:t>
        <a:bodyPr/>
        <a:lstStyle/>
        <a:p>
          <a:endParaRPr lang="en-US"/>
        </a:p>
      </dgm:t>
    </dgm:pt>
    <dgm:pt modelId="{3393CBCC-4952-4DD3-8ECE-0CB10B60853A}" type="sibTrans" cxnId="{6326525C-8B07-48B0-8992-B4131B030934}">
      <dgm:prSet/>
      <dgm:spPr/>
      <dgm:t>
        <a:bodyPr/>
        <a:lstStyle/>
        <a:p>
          <a:endParaRPr lang="en-US"/>
        </a:p>
      </dgm:t>
    </dgm:pt>
    <dgm:pt modelId="{B2E2C046-1BB5-4760-8A4F-B329AFD1CF23}">
      <dgm:prSet/>
      <dgm:spPr>
        <a:ln>
          <a:solidFill>
            <a:schemeClr val="accent1"/>
          </a:solidFill>
        </a:ln>
      </dgm:spPr>
      <dgm:t>
        <a:bodyPr/>
        <a:lstStyle/>
        <a:p>
          <a:r>
            <a:rPr lang="en-US" dirty="0"/>
            <a:t>Mentorship</a:t>
          </a:r>
        </a:p>
      </dgm:t>
    </dgm:pt>
    <dgm:pt modelId="{B582D5C4-2AA5-4A15-938C-E4A9F3F0C136}" type="parTrans" cxnId="{CCD01C0D-3C0D-423F-8A6C-7C9BD8316B59}">
      <dgm:prSet/>
      <dgm:spPr>
        <a:solidFill>
          <a:schemeClr val="accent1">
            <a:lumMod val="20000"/>
            <a:lumOff val="80000"/>
          </a:schemeClr>
        </a:solidFill>
      </dgm:spPr>
      <dgm:t>
        <a:bodyPr/>
        <a:lstStyle/>
        <a:p>
          <a:endParaRPr lang="en-US"/>
        </a:p>
      </dgm:t>
    </dgm:pt>
    <dgm:pt modelId="{9B002C38-0E1F-4C36-BAA6-89979643BAAA}" type="sibTrans" cxnId="{CCD01C0D-3C0D-423F-8A6C-7C9BD8316B59}">
      <dgm:prSet/>
      <dgm:spPr/>
      <dgm:t>
        <a:bodyPr/>
        <a:lstStyle/>
        <a:p>
          <a:endParaRPr lang="en-US"/>
        </a:p>
      </dgm:t>
    </dgm:pt>
    <dgm:pt modelId="{C666944A-6C9B-4B18-9DA4-E6C88DB0C6FB}">
      <dgm:prSet/>
      <dgm:spPr>
        <a:ln>
          <a:solidFill>
            <a:schemeClr val="accent1"/>
          </a:solidFill>
        </a:ln>
      </dgm:spPr>
      <dgm:t>
        <a:bodyPr/>
        <a:lstStyle/>
        <a:p>
          <a:r>
            <a:rPr lang="en-US" dirty="0"/>
            <a:t>Policy &amp; Advocacy</a:t>
          </a:r>
        </a:p>
      </dgm:t>
    </dgm:pt>
    <dgm:pt modelId="{963DD30E-720E-4A0C-A5F2-C4D505F30249}" type="parTrans" cxnId="{59BDA23F-2583-4D18-B3A6-ECC07BDF2CD7}">
      <dgm:prSet/>
      <dgm:spPr>
        <a:solidFill>
          <a:schemeClr val="accent1">
            <a:lumMod val="20000"/>
            <a:lumOff val="80000"/>
          </a:schemeClr>
        </a:solidFill>
      </dgm:spPr>
      <dgm:t>
        <a:bodyPr/>
        <a:lstStyle/>
        <a:p>
          <a:endParaRPr lang="en-US"/>
        </a:p>
      </dgm:t>
    </dgm:pt>
    <dgm:pt modelId="{0DBBF167-061E-4349-B90E-D32EAE921AEE}" type="sibTrans" cxnId="{59BDA23F-2583-4D18-B3A6-ECC07BDF2CD7}">
      <dgm:prSet/>
      <dgm:spPr/>
      <dgm:t>
        <a:bodyPr/>
        <a:lstStyle/>
        <a:p>
          <a:endParaRPr lang="en-US"/>
        </a:p>
      </dgm:t>
    </dgm:pt>
    <dgm:pt modelId="{A8874A47-4CA5-4FB7-A877-BBF8A3E3E1D8}">
      <dgm:prSet/>
      <dgm:spPr>
        <a:ln>
          <a:solidFill>
            <a:schemeClr val="accent1"/>
          </a:solidFill>
        </a:ln>
      </dgm:spPr>
      <dgm:t>
        <a:bodyPr/>
        <a:lstStyle/>
        <a:p>
          <a:r>
            <a:rPr lang="en-US" dirty="0"/>
            <a:t>Research</a:t>
          </a:r>
        </a:p>
      </dgm:t>
    </dgm:pt>
    <dgm:pt modelId="{6497DDA8-A9D4-4C6D-AB86-46ACF9DFC70B}" type="parTrans" cxnId="{5530F2F3-CE37-4FB8-AF91-EDB941AA2D01}">
      <dgm:prSet/>
      <dgm:spPr>
        <a:solidFill>
          <a:schemeClr val="accent1">
            <a:lumMod val="20000"/>
            <a:lumOff val="80000"/>
          </a:schemeClr>
        </a:solidFill>
      </dgm:spPr>
      <dgm:t>
        <a:bodyPr/>
        <a:lstStyle/>
        <a:p>
          <a:endParaRPr lang="en-US"/>
        </a:p>
      </dgm:t>
    </dgm:pt>
    <dgm:pt modelId="{55B7CA4A-41DE-4CD7-85B4-F7CF46D2491C}" type="sibTrans" cxnId="{5530F2F3-CE37-4FB8-AF91-EDB941AA2D01}">
      <dgm:prSet/>
      <dgm:spPr/>
      <dgm:t>
        <a:bodyPr/>
        <a:lstStyle/>
        <a:p>
          <a:endParaRPr lang="en-US"/>
        </a:p>
      </dgm:t>
    </dgm:pt>
    <dgm:pt modelId="{11ADC43C-FBB9-4768-B9F8-C32B80F2B4F0}" type="pres">
      <dgm:prSet presAssocID="{BF282904-8D05-4F1D-B007-56EEDA3F0759}" presName="cycle" presStyleCnt="0">
        <dgm:presLayoutVars>
          <dgm:chMax val="1"/>
          <dgm:dir/>
          <dgm:animLvl val="ctr"/>
          <dgm:resizeHandles val="exact"/>
        </dgm:presLayoutVars>
      </dgm:prSet>
      <dgm:spPr/>
      <dgm:t>
        <a:bodyPr/>
        <a:lstStyle/>
        <a:p>
          <a:endParaRPr lang="en-US"/>
        </a:p>
      </dgm:t>
    </dgm:pt>
    <dgm:pt modelId="{85547F5F-56FC-452A-B045-16B13FE4CC10}" type="pres">
      <dgm:prSet presAssocID="{8A2E563C-5B0E-47B8-ACC4-AB4F16A34086}" presName="centerShape" presStyleLbl="node0" presStyleIdx="0" presStyleCnt="1"/>
      <dgm:spPr/>
      <dgm:t>
        <a:bodyPr/>
        <a:lstStyle/>
        <a:p>
          <a:endParaRPr lang="en-US"/>
        </a:p>
      </dgm:t>
    </dgm:pt>
    <dgm:pt modelId="{EC20603B-1CCD-415B-B316-82BC612B9A35}" type="pres">
      <dgm:prSet presAssocID="{56F3D938-CF5A-4BFD-9E3E-2AD023BF3EC4}" presName="parTrans" presStyleLbl="bgSibTrans2D1" presStyleIdx="0" presStyleCnt="7"/>
      <dgm:spPr/>
      <dgm:t>
        <a:bodyPr/>
        <a:lstStyle/>
        <a:p>
          <a:endParaRPr lang="en-US"/>
        </a:p>
      </dgm:t>
    </dgm:pt>
    <dgm:pt modelId="{3F18F9CD-23EE-4F36-A29C-E4CB68058284}" type="pres">
      <dgm:prSet presAssocID="{A92824F0-4BC9-45DC-96C7-93FFC09F5E35}" presName="node" presStyleLbl="node1" presStyleIdx="0" presStyleCnt="7">
        <dgm:presLayoutVars>
          <dgm:bulletEnabled val="1"/>
        </dgm:presLayoutVars>
      </dgm:prSet>
      <dgm:spPr/>
      <dgm:t>
        <a:bodyPr/>
        <a:lstStyle/>
        <a:p>
          <a:endParaRPr lang="en-US"/>
        </a:p>
      </dgm:t>
    </dgm:pt>
    <dgm:pt modelId="{CEB47805-CDFE-448A-BF9F-CD0E7F0F5120}" type="pres">
      <dgm:prSet presAssocID="{60EE2DC5-592C-4D92-A466-865A4268D21E}" presName="parTrans" presStyleLbl="bgSibTrans2D1" presStyleIdx="1" presStyleCnt="7"/>
      <dgm:spPr/>
      <dgm:t>
        <a:bodyPr/>
        <a:lstStyle/>
        <a:p>
          <a:endParaRPr lang="en-US"/>
        </a:p>
      </dgm:t>
    </dgm:pt>
    <dgm:pt modelId="{D1A41C66-CC12-4495-BD46-9F9E114863F5}" type="pres">
      <dgm:prSet presAssocID="{663E8F72-8ADE-4F65-8DCE-27CA08687D3B}" presName="node" presStyleLbl="node1" presStyleIdx="1" presStyleCnt="7" custRadScaleRad="98527" custRadScaleInc="-14380">
        <dgm:presLayoutVars>
          <dgm:bulletEnabled val="1"/>
        </dgm:presLayoutVars>
      </dgm:prSet>
      <dgm:spPr/>
      <dgm:t>
        <a:bodyPr/>
        <a:lstStyle/>
        <a:p>
          <a:endParaRPr lang="en-US"/>
        </a:p>
      </dgm:t>
    </dgm:pt>
    <dgm:pt modelId="{107F8209-6F8E-48C0-B91A-E908B16528E2}" type="pres">
      <dgm:prSet presAssocID="{1BF48451-7FC0-41B6-AC29-F6C433A30310}" presName="parTrans" presStyleLbl="bgSibTrans2D1" presStyleIdx="2" presStyleCnt="7"/>
      <dgm:spPr/>
      <dgm:t>
        <a:bodyPr/>
        <a:lstStyle/>
        <a:p>
          <a:endParaRPr lang="en-US"/>
        </a:p>
      </dgm:t>
    </dgm:pt>
    <dgm:pt modelId="{731DDDF4-80C6-4749-A2BD-D1A397765F9E}" type="pres">
      <dgm:prSet presAssocID="{99B2EC20-9475-49DC-8026-61A7CA42F168}" presName="node" presStyleLbl="node1" presStyleIdx="2" presStyleCnt="7" custRadScaleRad="98808" custRadScaleInc="-5249">
        <dgm:presLayoutVars>
          <dgm:bulletEnabled val="1"/>
        </dgm:presLayoutVars>
      </dgm:prSet>
      <dgm:spPr/>
      <dgm:t>
        <a:bodyPr/>
        <a:lstStyle/>
        <a:p>
          <a:endParaRPr lang="en-US"/>
        </a:p>
      </dgm:t>
    </dgm:pt>
    <dgm:pt modelId="{143C0CF1-214B-40C1-9C16-D1A366800C69}" type="pres">
      <dgm:prSet presAssocID="{0F116A11-7F99-4139-B979-7F467E2333D9}" presName="parTrans" presStyleLbl="bgSibTrans2D1" presStyleIdx="3" presStyleCnt="7"/>
      <dgm:spPr/>
      <dgm:t>
        <a:bodyPr/>
        <a:lstStyle/>
        <a:p>
          <a:endParaRPr lang="en-US"/>
        </a:p>
      </dgm:t>
    </dgm:pt>
    <dgm:pt modelId="{830ABF0B-43A0-404E-B351-C2B2D990BE0E}" type="pres">
      <dgm:prSet presAssocID="{74AA866B-53C8-4A3E-B3D2-19E11828424F}" presName="node" presStyleLbl="node1" presStyleIdx="3" presStyleCnt="7">
        <dgm:presLayoutVars>
          <dgm:bulletEnabled val="1"/>
        </dgm:presLayoutVars>
      </dgm:prSet>
      <dgm:spPr/>
      <dgm:t>
        <a:bodyPr/>
        <a:lstStyle/>
        <a:p>
          <a:endParaRPr lang="en-US"/>
        </a:p>
      </dgm:t>
    </dgm:pt>
    <dgm:pt modelId="{6AA537C7-B3C1-460C-B458-430F6412A4E5}" type="pres">
      <dgm:prSet presAssocID="{B582D5C4-2AA5-4A15-938C-E4A9F3F0C136}" presName="parTrans" presStyleLbl="bgSibTrans2D1" presStyleIdx="4" presStyleCnt="7"/>
      <dgm:spPr/>
      <dgm:t>
        <a:bodyPr/>
        <a:lstStyle/>
        <a:p>
          <a:endParaRPr lang="en-US"/>
        </a:p>
      </dgm:t>
    </dgm:pt>
    <dgm:pt modelId="{399871BE-7211-4CB9-9007-CDBC7CE6B941}" type="pres">
      <dgm:prSet presAssocID="{B2E2C046-1BB5-4760-8A4F-B329AFD1CF23}" presName="node" presStyleLbl="node1" presStyleIdx="4" presStyleCnt="7" custRadScaleRad="98943" custRadScaleInc="5746">
        <dgm:presLayoutVars>
          <dgm:bulletEnabled val="1"/>
        </dgm:presLayoutVars>
      </dgm:prSet>
      <dgm:spPr/>
      <dgm:t>
        <a:bodyPr/>
        <a:lstStyle/>
        <a:p>
          <a:endParaRPr lang="en-US"/>
        </a:p>
      </dgm:t>
    </dgm:pt>
    <dgm:pt modelId="{CA00534E-3700-424A-AB09-8B9A311B50C6}" type="pres">
      <dgm:prSet presAssocID="{963DD30E-720E-4A0C-A5F2-C4D505F30249}" presName="parTrans" presStyleLbl="bgSibTrans2D1" presStyleIdx="5" presStyleCnt="7"/>
      <dgm:spPr/>
      <dgm:t>
        <a:bodyPr/>
        <a:lstStyle/>
        <a:p>
          <a:endParaRPr lang="en-US"/>
        </a:p>
      </dgm:t>
    </dgm:pt>
    <dgm:pt modelId="{EDBF094C-5BC3-4EB7-9719-E4F6DABA66E3}" type="pres">
      <dgm:prSet presAssocID="{C666944A-6C9B-4B18-9DA4-E6C88DB0C6FB}" presName="node" presStyleLbl="node1" presStyleIdx="5" presStyleCnt="7" custRadScaleRad="96985" custRadScaleInc="12625">
        <dgm:presLayoutVars>
          <dgm:bulletEnabled val="1"/>
        </dgm:presLayoutVars>
      </dgm:prSet>
      <dgm:spPr/>
      <dgm:t>
        <a:bodyPr/>
        <a:lstStyle/>
        <a:p>
          <a:endParaRPr lang="en-US"/>
        </a:p>
      </dgm:t>
    </dgm:pt>
    <dgm:pt modelId="{D51B6027-D05E-4FD1-BD7B-6E55064FE9D2}" type="pres">
      <dgm:prSet presAssocID="{6497DDA8-A9D4-4C6D-AB86-46ACF9DFC70B}" presName="parTrans" presStyleLbl="bgSibTrans2D1" presStyleIdx="6" presStyleCnt="7"/>
      <dgm:spPr/>
      <dgm:t>
        <a:bodyPr/>
        <a:lstStyle/>
        <a:p>
          <a:endParaRPr lang="en-US"/>
        </a:p>
      </dgm:t>
    </dgm:pt>
    <dgm:pt modelId="{11AB2244-5FDF-4CB9-A939-1124151CBA9C}" type="pres">
      <dgm:prSet presAssocID="{A8874A47-4CA5-4FB7-A877-BBF8A3E3E1D8}" presName="node" presStyleLbl="node1" presStyleIdx="6" presStyleCnt="7">
        <dgm:presLayoutVars>
          <dgm:bulletEnabled val="1"/>
        </dgm:presLayoutVars>
      </dgm:prSet>
      <dgm:spPr/>
      <dgm:t>
        <a:bodyPr/>
        <a:lstStyle/>
        <a:p>
          <a:endParaRPr lang="en-US"/>
        </a:p>
      </dgm:t>
    </dgm:pt>
  </dgm:ptLst>
  <dgm:cxnLst>
    <dgm:cxn modelId="{3B783ECA-6CCA-489A-9B15-F7E4637D276B}" type="presOf" srcId="{C666944A-6C9B-4B18-9DA4-E6C88DB0C6FB}" destId="{EDBF094C-5BC3-4EB7-9719-E4F6DABA66E3}" srcOrd="0" destOrd="0" presId="urn:microsoft.com/office/officeart/2005/8/layout/radial4"/>
    <dgm:cxn modelId="{55C608F8-D557-4BC9-AAD3-935DBA13D6BD}" type="presOf" srcId="{56F3D938-CF5A-4BFD-9E3E-2AD023BF3EC4}" destId="{EC20603B-1CCD-415B-B316-82BC612B9A35}" srcOrd="0" destOrd="0" presId="urn:microsoft.com/office/officeart/2005/8/layout/radial4"/>
    <dgm:cxn modelId="{5530F2F3-CE37-4FB8-AF91-EDB941AA2D01}" srcId="{8A2E563C-5B0E-47B8-ACC4-AB4F16A34086}" destId="{A8874A47-4CA5-4FB7-A877-BBF8A3E3E1D8}" srcOrd="6" destOrd="0" parTransId="{6497DDA8-A9D4-4C6D-AB86-46ACF9DFC70B}" sibTransId="{55B7CA4A-41DE-4CD7-85B4-F7CF46D2491C}"/>
    <dgm:cxn modelId="{2731B6B8-A102-458B-BCB9-7518FF0D5897}" type="presOf" srcId="{6497DDA8-A9D4-4C6D-AB86-46ACF9DFC70B}" destId="{D51B6027-D05E-4FD1-BD7B-6E55064FE9D2}" srcOrd="0" destOrd="0" presId="urn:microsoft.com/office/officeart/2005/8/layout/radial4"/>
    <dgm:cxn modelId="{6D313A98-A9DD-4867-BBAA-EE222BA3CBE8}" srcId="{8A2E563C-5B0E-47B8-ACC4-AB4F16A34086}" destId="{99B2EC20-9475-49DC-8026-61A7CA42F168}" srcOrd="2" destOrd="0" parTransId="{1BF48451-7FC0-41B6-AC29-F6C433A30310}" sibTransId="{4F68556D-5AD3-48A7-B3D0-2A3A4AD15113}"/>
    <dgm:cxn modelId="{EA204425-EEBB-4A61-9B1D-157BF78C2131}" srcId="{BF282904-8D05-4F1D-B007-56EEDA3F0759}" destId="{8A2E563C-5B0E-47B8-ACC4-AB4F16A34086}" srcOrd="0" destOrd="0" parTransId="{46042325-5400-415B-AE0D-B2AC89DDF0C3}" sibTransId="{5C6404BA-DAA0-49F0-A0F7-6B0E2FAC9899}"/>
    <dgm:cxn modelId="{38DF4302-7BCF-4633-B23B-DA79D4C49C43}" srcId="{8A2E563C-5B0E-47B8-ACC4-AB4F16A34086}" destId="{663E8F72-8ADE-4F65-8DCE-27CA08687D3B}" srcOrd="1" destOrd="0" parTransId="{60EE2DC5-592C-4D92-A466-865A4268D21E}" sibTransId="{05B13D85-17B1-40EC-8757-846E82C64EE8}"/>
    <dgm:cxn modelId="{E57D980E-6F6B-4D73-AD83-C65279EBA378}" type="presOf" srcId="{B582D5C4-2AA5-4A15-938C-E4A9F3F0C136}" destId="{6AA537C7-B3C1-460C-B458-430F6412A4E5}" srcOrd="0" destOrd="0" presId="urn:microsoft.com/office/officeart/2005/8/layout/radial4"/>
    <dgm:cxn modelId="{A71C3EF2-8E7F-43E3-AF88-40B4518A526A}" type="presOf" srcId="{1BF48451-7FC0-41B6-AC29-F6C433A30310}" destId="{107F8209-6F8E-48C0-B91A-E908B16528E2}" srcOrd="0" destOrd="0" presId="urn:microsoft.com/office/officeart/2005/8/layout/radial4"/>
    <dgm:cxn modelId="{344D9145-EB3E-40F8-888C-16F9291A7908}" type="presOf" srcId="{60EE2DC5-592C-4D92-A466-865A4268D21E}" destId="{CEB47805-CDFE-448A-BF9F-CD0E7F0F5120}" srcOrd="0" destOrd="0" presId="urn:microsoft.com/office/officeart/2005/8/layout/radial4"/>
    <dgm:cxn modelId="{2DB07DE0-331B-49AD-A24A-E3C9FADE5152}" type="presOf" srcId="{B2E2C046-1BB5-4760-8A4F-B329AFD1CF23}" destId="{399871BE-7211-4CB9-9007-CDBC7CE6B941}" srcOrd="0" destOrd="0" presId="urn:microsoft.com/office/officeart/2005/8/layout/radial4"/>
    <dgm:cxn modelId="{CCD01C0D-3C0D-423F-8A6C-7C9BD8316B59}" srcId="{8A2E563C-5B0E-47B8-ACC4-AB4F16A34086}" destId="{B2E2C046-1BB5-4760-8A4F-B329AFD1CF23}" srcOrd="4" destOrd="0" parTransId="{B582D5C4-2AA5-4A15-938C-E4A9F3F0C136}" sibTransId="{9B002C38-0E1F-4C36-BAA6-89979643BAAA}"/>
    <dgm:cxn modelId="{BD7658C9-9021-4157-92B3-88F15F687ACA}" type="presOf" srcId="{963DD30E-720E-4A0C-A5F2-C4D505F30249}" destId="{CA00534E-3700-424A-AB09-8B9A311B50C6}" srcOrd="0" destOrd="0" presId="urn:microsoft.com/office/officeart/2005/8/layout/radial4"/>
    <dgm:cxn modelId="{6326525C-8B07-48B0-8992-B4131B030934}" srcId="{8A2E563C-5B0E-47B8-ACC4-AB4F16A34086}" destId="{74AA866B-53C8-4A3E-B3D2-19E11828424F}" srcOrd="3" destOrd="0" parTransId="{0F116A11-7F99-4139-B979-7F467E2333D9}" sibTransId="{3393CBCC-4952-4DD3-8ECE-0CB10B60853A}"/>
    <dgm:cxn modelId="{64EDC38B-3DA4-491D-AAE8-7996A0BAC4C7}" type="presOf" srcId="{0F116A11-7F99-4139-B979-7F467E2333D9}" destId="{143C0CF1-214B-40C1-9C16-D1A366800C69}" srcOrd="0" destOrd="0" presId="urn:microsoft.com/office/officeart/2005/8/layout/radial4"/>
    <dgm:cxn modelId="{77E979CB-9E3E-476C-AC1E-38A4B9EFC403}" type="presOf" srcId="{99B2EC20-9475-49DC-8026-61A7CA42F168}" destId="{731DDDF4-80C6-4749-A2BD-D1A397765F9E}" srcOrd="0" destOrd="0" presId="urn:microsoft.com/office/officeart/2005/8/layout/radial4"/>
    <dgm:cxn modelId="{2BB8A25A-107C-4710-97F0-960E090688C8}" type="presOf" srcId="{8A2E563C-5B0E-47B8-ACC4-AB4F16A34086}" destId="{85547F5F-56FC-452A-B045-16B13FE4CC10}" srcOrd="0" destOrd="0" presId="urn:microsoft.com/office/officeart/2005/8/layout/radial4"/>
    <dgm:cxn modelId="{4C30502F-0B9D-400A-9867-6AF2B1DD8A13}" type="presOf" srcId="{A92824F0-4BC9-45DC-96C7-93FFC09F5E35}" destId="{3F18F9CD-23EE-4F36-A29C-E4CB68058284}" srcOrd="0" destOrd="0" presId="urn:microsoft.com/office/officeart/2005/8/layout/radial4"/>
    <dgm:cxn modelId="{58348DD0-599F-4B8B-8F13-37294345CA8B}" srcId="{8A2E563C-5B0E-47B8-ACC4-AB4F16A34086}" destId="{A92824F0-4BC9-45DC-96C7-93FFC09F5E35}" srcOrd="0" destOrd="0" parTransId="{56F3D938-CF5A-4BFD-9E3E-2AD023BF3EC4}" sibTransId="{9EFB4FEC-F6C2-4ADA-8BC7-41DC360802A1}"/>
    <dgm:cxn modelId="{2E7658EA-DBCD-4EB9-889B-AC2958FEBE84}" type="presOf" srcId="{663E8F72-8ADE-4F65-8DCE-27CA08687D3B}" destId="{D1A41C66-CC12-4495-BD46-9F9E114863F5}" srcOrd="0" destOrd="0" presId="urn:microsoft.com/office/officeart/2005/8/layout/radial4"/>
    <dgm:cxn modelId="{B5301C11-0998-48DE-9F18-B8411A990314}" type="presOf" srcId="{BF282904-8D05-4F1D-B007-56EEDA3F0759}" destId="{11ADC43C-FBB9-4768-B9F8-C32B80F2B4F0}" srcOrd="0" destOrd="0" presId="urn:microsoft.com/office/officeart/2005/8/layout/radial4"/>
    <dgm:cxn modelId="{59BDA23F-2583-4D18-B3A6-ECC07BDF2CD7}" srcId="{8A2E563C-5B0E-47B8-ACC4-AB4F16A34086}" destId="{C666944A-6C9B-4B18-9DA4-E6C88DB0C6FB}" srcOrd="5" destOrd="0" parTransId="{963DD30E-720E-4A0C-A5F2-C4D505F30249}" sibTransId="{0DBBF167-061E-4349-B90E-D32EAE921AEE}"/>
    <dgm:cxn modelId="{802E7F68-96CC-4EAB-B8E6-CABDE43F7577}" type="presOf" srcId="{74AA866B-53C8-4A3E-B3D2-19E11828424F}" destId="{830ABF0B-43A0-404E-B351-C2B2D990BE0E}" srcOrd="0" destOrd="0" presId="urn:microsoft.com/office/officeart/2005/8/layout/radial4"/>
    <dgm:cxn modelId="{D98579F1-895F-4A3E-B72C-FAB83576D133}" type="presOf" srcId="{A8874A47-4CA5-4FB7-A877-BBF8A3E3E1D8}" destId="{11AB2244-5FDF-4CB9-A939-1124151CBA9C}" srcOrd="0" destOrd="0" presId="urn:microsoft.com/office/officeart/2005/8/layout/radial4"/>
    <dgm:cxn modelId="{F00376AE-2A29-4606-BD71-FC1263834351}" type="presParOf" srcId="{11ADC43C-FBB9-4768-B9F8-C32B80F2B4F0}" destId="{85547F5F-56FC-452A-B045-16B13FE4CC10}" srcOrd="0" destOrd="0" presId="urn:microsoft.com/office/officeart/2005/8/layout/radial4"/>
    <dgm:cxn modelId="{95EFD8CF-68E1-44CC-A8CE-B58DD6781C1D}" type="presParOf" srcId="{11ADC43C-FBB9-4768-B9F8-C32B80F2B4F0}" destId="{EC20603B-1CCD-415B-B316-82BC612B9A35}" srcOrd="1" destOrd="0" presId="urn:microsoft.com/office/officeart/2005/8/layout/radial4"/>
    <dgm:cxn modelId="{BFFDDC7E-A312-4413-AC9E-468410C2A5C7}" type="presParOf" srcId="{11ADC43C-FBB9-4768-B9F8-C32B80F2B4F0}" destId="{3F18F9CD-23EE-4F36-A29C-E4CB68058284}" srcOrd="2" destOrd="0" presId="urn:microsoft.com/office/officeart/2005/8/layout/radial4"/>
    <dgm:cxn modelId="{3BBC8F41-8345-487A-8B4C-6DA2BB44EF3C}" type="presParOf" srcId="{11ADC43C-FBB9-4768-B9F8-C32B80F2B4F0}" destId="{CEB47805-CDFE-448A-BF9F-CD0E7F0F5120}" srcOrd="3" destOrd="0" presId="urn:microsoft.com/office/officeart/2005/8/layout/radial4"/>
    <dgm:cxn modelId="{467BD85A-8331-4E8C-8C42-FDAB15EEEEF1}" type="presParOf" srcId="{11ADC43C-FBB9-4768-B9F8-C32B80F2B4F0}" destId="{D1A41C66-CC12-4495-BD46-9F9E114863F5}" srcOrd="4" destOrd="0" presId="urn:microsoft.com/office/officeart/2005/8/layout/radial4"/>
    <dgm:cxn modelId="{2FBBFFB9-D66E-4125-85DE-E9C24B5CDF22}" type="presParOf" srcId="{11ADC43C-FBB9-4768-B9F8-C32B80F2B4F0}" destId="{107F8209-6F8E-48C0-B91A-E908B16528E2}" srcOrd="5" destOrd="0" presId="urn:microsoft.com/office/officeart/2005/8/layout/radial4"/>
    <dgm:cxn modelId="{0A1651C0-D5A0-46CB-97D2-2FFF44E296A5}" type="presParOf" srcId="{11ADC43C-FBB9-4768-B9F8-C32B80F2B4F0}" destId="{731DDDF4-80C6-4749-A2BD-D1A397765F9E}" srcOrd="6" destOrd="0" presId="urn:microsoft.com/office/officeart/2005/8/layout/radial4"/>
    <dgm:cxn modelId="{4943ECCF-CBF8-4A9E-B899-4531F256BAEF}" type="presParOf" srcId="{11ADC43C-FBB9-4768-B9F8-C32B80F2B4F0}" destId="{143C0CF1-214B-40C1-9C16-D1A366800C69}" srcOrd="7" destOrd="0" presId="urn:microsoft.com/office/officeart/2005/8/layout/radial4"/>
    <dgm:cxn modelId="{AAA0E758-EA57-4EAA-901D-EA2D67D1AB82}" type="presParOf" srcId="{11ADC43C-FBB9-4768-B9F8-C32B80F2B4F0}" destId="{830ABF0B-43A0-404E-B351-C2B2D990BE0E}" srcOrd="8" destOrd="0" presId="urn:microsoft.com/office/officeart/2005/8/layout/radial4"/>
    <dgm:cxn modelId="{EA3F2B7B-F768-4410-9991-801905319261}" type="presParOf" srcId="{11ADC43C-FBB9-4768-B9F8-C32B80F2B4F0}" destId="{6AA537C7-B3C1-460C-B458-430F6412A4E5}" srcOrd="9" destOrd="0" presId="urn:microsoft.com/office/officeart/2005/8/layout/radial4"/>
    <dgm:cxn modelId="{BA3013F7-05F2-40E8-B782-4F0A2773A9A6}" type="presParOf" srcId="{11ADC43C-FBB9-4768-B9F8-C32B80F2B4F0}" destId="{399871BE-7211-4CB9-9007-CDBC7CE6B941}" srcOrd="10" destOrd="0" presId="urn:microsoft.com/office/officeart/2005/8/layout/radial4"/>
    <dgm:cxn modelId="{17779FA6-08FB-4D5C-9B41-46CD44817E31}" type="presParOf" srcId="{11ADC43C-FBB9-4768-B9F8-C32B80F2B4F0}" destId="{CA00534E-3700-424A-AB09-8B9A311B50C6}" srcOrd="11" destOrd="0" presId="urn:microsoft.com/office/officeart/2005/8/layout/radial4"/>
    <dgm:cxn modelId="{86B78E81-AA98-4C20-A92B-CB1862E2FE04}" type="presParOf" srcId="{11ADC43C-FBB9-4768-B9F8-C32B80F2B4F0}" destId="{EDBF094C-5BC3-4EB7-9719-E4F6DABA66E3}" srcOrd="12" destOrd="0" presId="urn:microsoft.com/office/officeart/2005/8/layout/radial4"/>
    <dgm:cxn modelId="{576E7ED0-C06C-4DB4-B43B-3A8125D4EE5F}" type="presParOf" srcId="{11ADC43C-FBB9-4768-B9F8-C32B80F2B4F0}" destId="{D51B6027-D05E-4FD1-BD7B-6E55064FE9D2}" srcOrd="13" destOrd="0" presId="urn:microsoft.com/office/officeart/2005/8/layout/radial4"/>
    <dgm:cxn modelId="{85212632-AFBD-42E8-B709-5F846DBF4571}" type="presParOf" srcId="{11ADC43C-FBB9-4768-B9F8-C32B80F2B4F0}" destId="{11AB2244-5FDF-4CB9-A939-1124151CBA9C}"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96D6C6-5C08-457D-A98C-D261B9F54DD1}" type="doc">
      <dgm:prSet loTypeId="urn:microsoft.com/office/officeart/2005/8/layout/gear1" loCatId="relationship" qsTypeId="urn:microsoft.com/office/officeart/2005/8/quickstyle/simple1" qsCatId="simple" csTypeId="urn:microsoft.com/office/officeart/2005/8/colors/colorful1" csCatId="colorful" phldr="1"/>
      <dgm:spPr/>
    </dgm:pt>
    <dgm:pt modelId="{FE7C6FB2-2670-41D0-806A-6F90BCFA4DF5}">
      <dgm:prSet phldrT="[Text]"/>
      <dgm:spPr/>
      <dgm:t>
        <a:bodyPr/>
        <a:lstStyle/>
        <a:p>
          <a:r>
            <a:rPr lang="en-US" b="1" smtClean="0"/>
            <a:t>Administrative</a:t>
          </a:r>
          <a:endParaRPr lang="en-US" b="1" dirty="0"/>
        </a:p>
      </dgm:t>
    </dgm:pt>
    <dgm:pt modelId="{9C336428-41E9-40A8-A535-84A9EC932A07}" type="parTrans" cxnId="{0BC887AF-0124-4F29-B91D-618CCCC18D89}">
      <dgm:prSet/>
      <dgm:spPr/>
      <dgm:t>
        <a:bodyPr/>
        <a:lstStyle/>
        <a:p>
          <a:endParaRPr lang="en-US"/>
        </a:p>
      </dgm:t>
    </dgm:pt>
    <dgm:pt modelId="{C31F7DFF-2884-4646-886C-0985B0EEA7C3}" type="sibTrans" cxnId="{0BC887AF-0124-4F29-B91D-618CCCC18D89}">
      <dgm:prSet/>
      <dgm:spPr/>
      <dgm:t>
        <a:bodyPr/>
        <a:lstStyle/>
        <a:p>
          <a:endParaRPr lang="en-US"/>
        </a:p>
      </dgm:t>
    </dgm:pt>
    <dgm:pt modelId="{184ACAA0-836C-4603-909F-7071EF6ECC71}">
      <dgm:prSet phldrT="[Text]"/>
      <dgm:spPr/>
      <dgm:t>
        <a:bodyPr/>
        <a:lstStyle/>
        <a:p>
          <a:r>
            <a:rPr lang="en-US" b="1" smtClean="0"/>
            <a:t>General</a:t>
          </a:r>
          <a:endParaRPr lang="en-US" b="1" dirty="0"/>
        </a:p>
      </dgm:t>
    </dgm:pt>
    <dgm:pt modelId="{9D497F70-F1F4-4186-8BBD-D663CFA21D11}" type="parTrans" cxnId="{8D34E25A-0B9D-4B7F-A4FE-2609FE124EEF}">
      <dgm:prSet/>
      <dgm:spPr/>
      <dgm:t>
        <a:bodyPr/>
        <a:lstStyle/>
        <a:p>
          <a:endParaRPr lang="en-US"/>
        </a:p>
      </dgm:t>
    </dgm:pt>
    <dgm:pt modelId="{A19F5A53-3930-4FB3-A4C9-EDAEB55885A6}" type="sibTrans" cxnId="{8D34E25A-0B9D-4B7F-A4FE-2609FE124EEF}">
      <dgm:prSet/>
      <dgm:spPr/>
      <dgm:t>
        <a:bodyPr/>
        <a:lstStyle/>
        <a:p>
          <a:endParaRPr lang="en-US"/>
        </a:p>
      </dgm:t>
    </dgm:pt>
    <dgm:pt modelId="{65E08D9E-5BC2-4EA2-8D75-2A4806D5ED24}">
      <dgm:prSet phldrT="[Text]"/>
      <dgm:spPr/>
      <dgm:t>
        <a:bodyPr/>
        <a:lstStyle/>
        <a:p>
          <a:r>
            <a:rPr lang="en-US" b="1" smtClean="0"/>
            <a:t>Clinical</a:t>
          </a:r>
          <a:endParaRPr lang="en-US" b="1" dirty="0"/>
        </a:p>
      </dgm:t>
    </dgm:pt>
    <dgm:pt modelId="{A728EA27-9C68-44A4-A29A-DFFD5C4643A2}" type="parTrans" cxnId="{1A7BB63E-387D-4E20-B57E-2CFBEC957E6E}">
      <dgm:prSet/>
      <dgm:spPr/>
      <dgm:t>
        <a:bodyPr/>
        <a:lstStyle/>
        <a:p>
          <a:endParaRPr lang="en-US"/>
        </a:p>
      </dgm:t>
    </dgm:pt>
    <dgm:pt modelId="{79ACD699-EB9A-4C3B-A93D-31E8ADE70D0F}" type="sibTrans" cxnId="{1A7BB63E-387D-4E20-B57E-2CFBEC957E6E}">
      <dgm:prSet/>
      <dgm:spPr/>
      <dgm:t>
        <a:bodyPr/>
        <a:lstStyle/>
        <a:p>
          <a:endParaRPr lang="en-US"/>
        </a:p>
      </dgm:t>
    </dgm:pt>
    <dgm:pt modelId="{35F5FCBB-EB49-4FD1-BCD9-70C8FE157025}" type="pres">
      <dgm:prSet presAssocID="{3C96D6C6-5C08-457D-A98C-D261B9F54DD1}" presName="composite" presStyleCnt="0">
        <dgm:presLayoutVars>
          <dgm:chMax val="3"/>
          <dgm:animLvl val="lvl"/>
          <dgm:resizeHandles val="exact"/>
        </dgm:presLayoutVars>
      </dgm:prSet>
      <dgm:spPr/>
    </dgm:pt>
    <dgm:pt modelId="{5CB5DB43-0DE4-40DF-B071-CFF72E4210E7}" type="pres">
      <dgm:prSet presAssocID="{FE7C6FB2-2670-41D0-806A-6F90BCFA4DF5}" presName="gear1" presStyleLbl="node1" presStyleIdx="0" presStyleCnt="3">
        <dgm:presLayoutVars>
          <dgm:chMax val="1"/>
          <dgm:bulletEnabled val="1"/>
        </dgm:presLayoutVars>
      </dgm:prSet>
      <dgm:spPr/>
      <dgm:t>
        <a:bodyPr/>
        <a:lstStyle/>
        <a:p>
          <a:endParaRPr lang="en-US"/>
        </a:p>
      </dgm:t>
    </dgm:pt>
    <dgm:pt modelId="{8199771A-ED54-4DE6-894C-CB7E2EE72495}" type="pres">
      <dgm:prSet presAssocID="{FE7C6FB2-2670-41D0-806A-6F90BCFA4DF5}" presName="gear1srcNode" presStyleLbl="node1" presStyleIdx="0" presStyleCnt="3"/>
      <dgm:spPr/>
      <dgm:t>
        <a:bodyPr/>
        <a:lstStyle/>
        <a:p>
          <a:endParaRPr lang="en-US"/>
        </a:p>
      </dgm:t>
    </dgm:pt>
    <dgm:pt modelId="{202FC790-5AC1-42F4-A85D-5BA5BC3B0CA5}" type="pres">
      <dgm:prSet presAssocID="{FE7C6FB2-2670-41D0-806A-6F90BCFA4DF5}" presName="gear1dstNode" presStyleLbl="node1" presStyleIdx="0" presStyleCnt="3"/>
      <dgm:spPr/>
      <dgm:t>
        <a:bodyPr/>
        <a:lstStyle/>
        <a:p>
          <a:endParaRPr lang="en-US"/>
        </a:p>
      </dgm:t>
    </dgm:pt>
    <dgm:pt modelId="{84712129-5062-4857-8DB8-803595332599}" type="pres">
      <dgm:prSet presAssocID="{184ACAA0-836C-4603-909F-7071EF6ECC71}" presName="gear2" presStyleLbl="node1" presStyleIdx="1" presStyleCnt="3">
        <dgm:presLayoutVars>
          <dgm:chMax val="1"/>
          <dgm:bulletEnabled val="1"/>
        </dgm:presLayoutVars>
      </dgm:prSet>
      <dgm:spPr/>
      <dgm:t>
        <a:bodyPr/>
        <a:lstStyle/>
        <a:p>
          <a:endParaRPr lang="en-US"/>
        </a:p>
      </dgm:t>
    </dgm:pt>
    <dgm:pt modelId="{6F803159-4FE3-403B-A5BE-B7FFB298BA55}" type="pres">
      <dgm:prSet presAssocID="{184ACAA0-836C-4603-909F-7071EF6ECC71}" presName="gear2srcNode" presStyleLbl="node1" presStyleIdx="1" presStyleCnt="3"/>
      <dgm:spPr/>
      <dgm:t>
        <a:bodyPr/>
        <a:lstStyle/>
        <a:p>
          <a:endParaRPr lang="en-US"/>
        </a:p>
      </dgm:t>
    </dgm:pt>
    <dgm:pt modelId="{5309E95B-E757-4E9F-81F9-BF4BEBFE1276}" type="pres">
      <dgm:prSet presAssocID="{184ACAA0-836C-4603-909F-7071EF6ECC71}" presName="gear2dstNode" presStyleLbl="node1" presStyleIdx="1" presStyleCnt="3"/>
      <dgm:spPr/>
      <dgm:t>
        <a:bodyPr/>
        <a:lstStyle/>
        <a:p>
          <a:endParaRPr lang="en-US"/>
        </a:p>
      </dgm:t>
    </dgm:pt>
    <dgm:pt modelId="{4292A69B-21E8-4BE2-828C-09AB682B8E1D}" type="pres">
      <dgm:prSet presAssocID="{65E08D9E-5BC2-4EA2-8D75-2A4806D5ED24}" presName="gear3" presStyleLbl="node1" presStyleIdx="2" presStyleCnt="3"/>
      <dgm:spPr/>
      <dgm:t>
        <a:bodyPr/>
        <a:lstStyle/>
        <a:p>
          <a:endParaRPr lang="en-US"/>
        </a:p>
      </dgm:t>
    </dgm:pt>
    <dgm:pt modelId="{E2C88113-9476-4996-B5BB-44A70749E035}" type="pres">
      <dgm:prSet presAssocID="{65E08D9E-5BC2-4EA2-8D75-2A4806D5ED24}" presName="gear3tx" presStyleLbl="node1" presStyleIdx="2" presStyleCnt="3">
        <dgm:presLayoutVars>
          <dgm:chMax val="1"/>
          <dgm:bulletEnabled val="1"/>
        </dgm:presLayoutVars>
      </dgm:prSet>
      <dgm:spPr/>
      <dgm:t>
        <a:bodyPr/>
        <a:lstStyle/>
        <a:p>
          <a:endParaRPr lang="en-US"/>
        </a:p>
      </dgm:t>
    </dgm:pt>
    <dgm:pt modelId="{A316A9D1-59A9-4768-A452-5D0BB0AF7FC3}" type="pres">
      <dgm:prSet presAssocID="{65E08D9E-5BC2-4EA2-8D75-2A4806D5ED24}" presName="gear3srcNode" presStyleLbl="node1" presStyleIdx="2" presStyleCnt="3"/>
      <dgm:spPr/>
      <dgm:t>
        <a:bodyPr/>
        <a:lstStyle/>
        <a:p>
          <a:endParaRPr lang="en-US"/>
        </a:p>
      </dgm:t>
    </dgm:pt>
    <dgm:pt modelId="{6269C4EF-F8E5-45A3-866F-EDF6A294FA1E}" type="pres">
      <dgm:prSet presAssocID="{65E08D9E-5BC2-4EA2-8D75-2A4806D5ED24}" presName="gear3dstNode" presStyleLbl="node1" presStyleIdx="2" presStyleCnt="3"/>
      <dgm:spPr/>
      <dgm:t>
        <a:bodyPr/>
        <a:lstStyle/>
        <a:p>
          <a:endParaRPr lang="en-US"/>
        </a:p>
      </dgm:t>
    </dgm:pt>
    <dgm:pt modelId="{F0F282D1-388C-4489-B344-896CE07A2178}" type="pres">
      <dgm:prSet presAssocID="{C31F7DFF-2884-4646-886C-0985B0EEA7C3}" presName="connector1" presStyleLbl="sibTrans2D1" presStyleIdx="0" presStyleCnt="3"/>
      <dgm:spPr/>
      <dgm:t>
        <a:bodyPr/>
        <a:lstStyle/>
        <a:p>
          <a:endParaRPr lang="en-US"/>
        </a:p>
      </dgm:t>
    </dgm:pt>
    <dgm:pt modelId="{C035364E-4BD4-4C08-9009-BACB64939EC0}" type="pres">
      <dgm:prSet presAssocID="{A19F5A53-3930-4FB3-A4C9-EDAEB55885A6}" presName="connector2" presStyleLbl="sibTrans2D1" presStyleIdx="1" presStyleCnt="3"/>
      <dgm:spPr/>
      <dgm:t>
        <a:bodyPr/>
        <a:lstStyle/>
        <a:p>
          <a:endParaRPr lang="en-US"/>
        </a:p>
      </dgm:t>
    </dgm:pt>
    <dgm:pt modelId="{0A94BE4C-883D-448C-9993-B29004524853}" type="pres">
      <dgm:prSet presAssocID="{79ACD699-EB9A-4C3B-A93D-31E8ADE70D0F}" presName="connector3" presStyleLbl="sibTrans2D1" presStyleIdx="2" presStyleCnt="3"/>
      <dgm:spPr/>
      <dgm:t>
        <a:bodyPr/>
        <a:lstStyle/>
        <a:p>
          <a:endParaRPr lang="en-US"/>
        </a:p>
      </dgm:t>
    </dgm:pt>
  </dgm:ptLst>
  <dgm:cxnLst>
    <dgm:cxn modelId="{32C82E4F-9258-4C3F-9AC8-1939B9FC1FAA}" type="presOf" srcId="{3C96D6C6-5C08-457D-A98C-D261B9F54DD1}" destId="{35F5FCBB-EB49-4FD1-BCD9-70C8FE157025}" srcOrd="0" destOrd="0" presId="urn:microsoft.com/office/officeart/2005/8/layout/gear1"/>
    <dgm:cxn modelId="{AA44A960-536C-4953-AAAB-56C5553648EF}" type="presOf" srcId="{65E08D9E-5BC2-4EA2-8D75-2A4806D5ED24}" destId="{E2C88113-9476-4996-B5BB-44A70749E035}" srcOrd="1" destOrd="0" presId="urn:microsoft.com/office/officeart/2005/8/layout/gear1"/>
    <dgm:cxn modelId="{BD26D84B-58A9-4DA5-AE1B-C2E893839F6E}" type="presOf" srcId="{65E08D9E-5BC2-4EA2-8D75-2A4806D5ED24}" destId="{4292A69B-21E8-4BE2-828C-09AB682B8E1D}" srcOrd="0" destOrd="0" presId="urn:microsoft.com/office/officeart/2005/8/layout/gear1"/>
    <dgm:cxn modelId="{C0692119-5CB0-4D10-8A55-EE2DC4078993}" type="presOf" srcId="{65E08D9E-5BC2-4EA2-8D75-2A4806D5ED24}" destId="{A316A9D1-59A9-4768-A452-5D0BB0AF7FC3}" srcOrd="2" destOrd="0" presId="urn:microsoft.com/office/officeart/2005/8/layout/gear1"/>
    <dgm:cxn modelId="{42E2B8D5-3D0B-40E3-832C-4E82D07E7FD5}" type="presOf" srcId="{C31F7DFF-2884-4646-886C-0985B0EEA7C3}" destId="{F0F282D1-388C-4489-B344-896CE07A2178}" srcOrd="0" destOrd="0" presId="urn:microsoft.com/office/officeart/2005/8/layout/gear1"/>
    <dgm:cxn modelId="{8D34E25A-0B9D-4B7F-A4FE-2609FE124EEF}" srcId="{3C96D6C6-5C08-457D-A98C-D261B9F54DD1}" destId="{184ACAA0-836C-4603-909F-7071EF6ECC71}" srcOrd="1" destOrd="0" parTransId="{9D497F70-F1F4-4186-8BBD-D663CFA21D11}" sibTransId="{A19F5A53-3930-4FB3-A4C9-EDAEB55885A6}"/>
    <dgm:cxn modelId="{0BC887AF-0124-4F29-B91D-618CCCC18D89}" srcId="{3C96D6C6-5C08-457D-A98C-D261B9F54DD1}" destId="{FE7C6FB2-2670-41D0-806A-6F90BCFA4DF5}" srcOrd="0" destOrd="0" parTransId="{9C336428-41E9-40A8-A535-84A9EC932A07}" sibTransId="{C31F7DFF-2884-4646-886C-0985B0EEA7C3}"/>
    <dgm:cxn modelId="{0B45D682-B6A5-4A6A-8483-98C1D44BC888}" type="presOf" srcId="{65E08D9E-5BC2-4EA2-8D75-2A4806D5ED24}" destId="{6269C4EF-F8E5-45A3-866F-EDF6A294FA1E}" srcOrd="3" destOrd="0" presId="urn:microsoft.com/office/officeart/2005/8/layout/gear1"/>
    <dgm:cxn modelId="{0C0ACE94-7242-4452-961E-F8D238146C78}" type="presOf" srcId="{184ACAA0-836C-4603-909F-7071EF6ECC71}" destId="{84712129-5062-4857-8DB8-803595332599}" srcOrd="0" destOrd="0" presId="urn:microsoft.com/office/officeart/2005/8/layout/gear1"/>
    <dgm:cxn modelId="{D1843092-1AC5-40AB-873D-69195189F352}" type="presOf" srcId="{A19F5A53-3930-4FB3-A4C9-EDAEB55885A6}" destId="{C035364E-4BD4-4C08-9009-BACB64939EC0}" srcOrd="0" destOrd="0" presId="urn:microsoft.com/office/officeart/2005/8/layout/gear1"/>
    <dgm:cxn modelId="{1A7BB63E-387D-4E20-B57E-2CFBEC957E6E}" srcId="{3C96D6C6-5C08-457D-A98C-D261B9F54DD1}" destId="{65E08D9E-5BC2-4EA2-8D75-2A4806D5ED24}" srcOrd="2" destOrd="0" parTransId="{A728EA27-9C68-44A4-A29A-DFFD5C4643A2}" sibTransId="{79ACD699-EB9A-4C3B-A93D-31E8ADE70D0F}"/>
    <dgm:cxn modelId="{351BE74A-083A-4559-8340-D17E6EBE1004}" type="presOf" srcId="{FE7C6FB2-2670-41D0-806A-6F90BCFA4DF5}" destId="{202FC790-5AC1-42F4-A85D-5BA5BC3B0CA5}" srcOrd="2" destOrd="0" presId="urn:microsoft.com/office/officeart/2005/8/layout/gear1"/>
    <dgm:cxn modelId="{E0660D6C-267B-4297-9898-1E65B1097F25}" type="presOf" srcId="{FE7C6FB2-2670-41D0-806A-6F90BCFA4DF5}" destId="{8199771A-ED54-4DE6-894C-CB7E2EE72495}" srcOrd="1" destOrd="0" presId="urn:microsoft.com/office/officeart/2005/8/layout/gear1"/>
    <dgm:cxn modelId="{3ACB96F2-7201-45E7-9BFD-65CD7C3DC269}" type="presOf" srcId="{184ACAA0-836C-4603-909F-7071EF6ECC71}" destId="{6F803159-4FE3-403B-A5BE-B7FFB298BA55}" srcOrd="1" destOrd="0" presId="urn:microsoft.com/office/officeart/2005/8/layout/gear1"/>
    <dgm:cxn modelId="{2C990C64-39CB-4BEB-B9F7-6C7F3B483909}" type="presOf" srcId="{FE7C6FB2-2670-41D0-806A-6F90BCFA4DF5}" destId="{5CB5DB43-0DE4-40DF-B071-CFF72E4210E7}" srcOrd="0" destOrd="0" presId="urn:microsoft.com/office/officeart/2005/8/layout/gear1"/>
    <dgm:cxn modelId="{11878299-6054-40AB-82C2-801AFF87C0EB}" type="presOf" srcId="{184ACAA0-836C-4603-909F-7071EF6ECC71}" destId="{5309E95B-E757-4E9F-81F9-BF4BEBFE1276}" srcOrd="2" destOrd="0" presId="urn:microsoft.com/office/officeart/2005/8/layout/gear1"/>
    <dgm:cxn modelId="{3DBDD1E9-10A2-47F0-89B9-584C8007CB74}" type="presOf" srcId="{79ACD699-EB9A-4C3B-A93D-31E8ADE70D0F}" destId="{0A94BE4C-883D-448C-9993-B29004524853}" srcOrd="0" destOrd="0" presId="urn:microsoft.com/office/officeart/2005/8/layout/gear1"/>
    <dgm:cxn modelId="{F79AF393-8463-4149-8F1E-FEDD925C9C0F}" type="presParOf" srcId="{35F5FCBB-EB49-4FD1-BCD9-70C8FE157025}" destId="{5CB5DB43-0DE4-40DF-B071-CFF72E4210E7}" srcOrd="0" destOrd="0" presId="urn:microsoft.com/office/officeart/2005/8/layout/gear1"/>
    <dgm:cxn modelId="{A31CD1BA-9179-4A10-B75C-3B511DDE9194}" type="presParOf" srcId="{35F5FCBB-EB49-4FD1-BCD9-70C8FE157025}" destId="{8199771A-ED54-4DE6-894C-CB7E2EE72495}" srcOrd="1" destOrd="0" presId="urn:microsoft.com/office/officeart/2005/8/layout/gear1"/>
    <dgm:cxn modelId="{6D6F4DAB-71C3-4614-A7A3-A83D461871D0}" type="presParOf" srcId="{35F5FCBB-EB49-4FD1-BCD9-70C8FE157025}" destId="{202FC790-5AC1-42F4-A85D-5BA5BC3B0CA5}" srcOrd="2" destOrd="0" presId="urn:microsoft.com/office/officeart/2005/8/layout/gear1"/>
    <dgm:cxn modelId="{9F052A1E-5AAF-4F40-B684-94240D006A63}" type="presParOf" srcId="{35F5FCBB-EB49-4FD1-BCD9-70C8FE157025}" destId="{84712129-5062-4857-8DB8-803595332599}" srcOrd="3" destOrd="0" presId="urn:microsoft.com/office/officeart/2005/8/layout/gear1"/>
    <dgm:cxn modelId="{A260C7BD-2C2D-4B90-BDB6-21187FE5D2A8}" type="presParOf" srcId="{35F5FCBB-EB49-4FD1-BCD9-70C8FE157025}" destId="{6F803159-4FE3-403B-A5BE-B7FFB298BA55}" srcOrd="4" destOrd="0" presId="urn:microsoft.com/office/officeart/2005/8/layout/gear1"/>
    <dgm:cxn modelId="{0A0878B9-368D-4746-B5AB-5C7FAB817C8B}" type="presParOf" srcId="{35F5FCBB-EB49-4FD1-BCD9-70C8FE157025}" destId="{5309E95B-E757-4E9F-81F9-BF4BEBFE1276}" srcOrd="5" destOrd="0" presId="urn:microsoft.com/office/officeart/2005/8/layout/gear1"/>
    <dgm:cxn modelId="{031F149B-4651-47DD-A7A3-06613876B3E2}" type="presParOf" srcId="{35F5FCBB-EB49-4FD1-BCD9-70C8FE157025}" destId="{4292A69B-21E8-4BE2-828C-09AB682B8E1D}" srcOrd="6" destOrd="0" presId="urn:microsoft.com/office/officeart/2005/8/layout/gear1"/>
    <dgm:cxn modelId="{3D0E296C-DE3A-4F99-859E-81145CB58FDA}" type="presParOf" srcId="{35F5FCBB-EB49-4FD1-BCD9-70C8FE157025}" destId="{E2C88113-9476-4996-B5BB-44A70749E035}" srcOrd="7" destOrd="0" presId="urn:microsoft.com/office/officeart/2005/8/layout/gear1"/>
    <dgm:cxn modelId="{5100DA7C-8667-4C19-96B8-B577D7EBB36F}" type="presParOf" srcId="{35F5FCBB-EB49-4FD1-BCD9-70C8FE157025}" destId="{A316A9D1-59A9-4768-A452-5D0BB0AF7FC3}" srcOrd="8" destOrd="0" presId="urn:microsoft.com/office/officeart/2005/8/layout/gear1"/>
    <dgm:cxn modelId="{CB541A72-5059-43B2-956E-943D8870132B}" type="presParOf" srcId="{35F5FCBB-EB49-4FD1-BCD9-70C8FE157025}" destId="{6269C4EF-F8E5-45A3-866F-EDF6A294FA1E}" srcOrd="9" destOrd="0" presId="urn:microsoft.com/office/officeart/2005/8/layout/gear1"/>
    <dgm:cxn modelId="{BBEA67EC-E0DD-4CFA-8179-A5476B7AE9A9}" type="presParOf" srcId="{35F5FCBB-EB49-4FD1-BCD9-70C8FE157025}" destId="{F0F282D1-388C-4489-B344-896CE07A2178}" srcOrd="10" destOrd="0" presId="urn:microsoft.com/office/officeart/2005/8/layout/gear1"/>
    <dgm:cxn modelId="{16F4D79A-74B3-4818-B5DD-5F946836060F}" type="presParOf" srcId="{35F5FCBB-EB49-4FD1-BCD9-70C8FE157025}" destId="{C035364E-4BD4-4C08-9009-BACB64939EC0}" srcOrd="11" destOrd="0" presId="urn:microsoft.com/office/officeart/2005/8/layout/gear1"/>
    <dgm:cxn modelId="{05DD9B01-2A2D-4AB7-8533-15B6D3ED37DF}" type="presParOf" srcId="{35F5FCBB-EB49-4FD1-BCD9-70C8FE157025}" destId="{0A94BE4C-883D-448C-9993-B2900452485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96D6C6-5C08-457D-A98C-D261B9F54DD1}" type="doc">
      <dgm:prSet loTypeId="urn:microsoft.com/office/officeart/2005/8/layout/gear1" loCatId="relationship" qsTypeId="urn:microsoft.com/office/officeart/2005/8/quickstyle/simple1" qsCatId="simple" csTypeId="urn:microsoft.com/office/officeart/2005/8/colors/colorful1" csCatId="colorful" phldr="1"/>
      <dgm:spPr/>
    </dgm:pt>
    <dgm:pt modelId="{FE7C6FB2-2670-41D0-806A-6F90BCFA4DF5}">
      <dgm:prSet phldrT="[Text]"/>
      <dgm:spPr/>
      <dgm:t>
        <a:bodyPr/>
        <a:lstStyle/>
        <a:p>
          <a:r>
            <a:rPr lang="en-US" b="1" smtClean="0"/>
            <a:t>Administrative</a:t>
          </a:r>
          <a:endParaRPr lang="en-US" b="1" dirty="0"/>
        </a:p>
      </dgm:t>
    </dgm:pt>
    <dgm:pt modelId="{9C336428-41E9-40A8-A535-84A9EC932A07}" type="parTrans" cxnId="{0BC887AF-0124-4F29-B91D-618CCCC18D89}">
      <dgm:prSet/>
      <dgm:spPr/>
      <dgm:t>
        <a:bodyPr/>
        <a:lstStyle/>
        <a:p>
          <a:endParaRPr lang="en-US"/>
        </a:p>
      </dgm:t>
    </dgm:pt>
    <dgm:pt modelId="{C31F7DFF-2884-4646-886C-0985B0EEA7C3}" type="sibTrans" cxnId="{0BC887AF-0124-4F29-B91D-618CCCC18D89}">
      <dgm:prSet/>
      <dgm:spPr/>
      <dgm:t>
        <a:bodyPr/>
        <a:lstStyle/>
        <a:p>
          <a:endParaRPr lang="en-US"/>
        </a:p>
      </dgm:t>
    </dgm:pt>
    <dgm:pt modelId="{184ACAA0-836C-4603-909F-7071EF6ECC71}">
      <dgm:prSet phldrT="[Text]"/>
      <dgm:spPr/>
      <dgm:t>
        <a:bodyPr/>
        <a:lstStyle/>
        <a:p>
          <a:r>
            <a:rPr lang="en-US" b="1" smtClean="0"/>
            <a:t>General</a:t>
          </a:r>
          <a:endParaRPr lang="en-US" b="1" dirty="0"/>
        </a:p>
      </dgm:t>
    </dgm:pt>
    <dgm:pt modelId="{9D497F70-F1F4-4186-8BBD-D663CFA21D11}" type="parTrans" cxnId="{8D34E25A-0B9D-4B7F-A4FE-2609FE124EEF}">
      <dgm:prSet/>
      <dgm:spPr/>
      <dgm:t>
        <a:bodyPr/>
        <a:lstStyle/>
        <a:p>
          <a:endParaRPr lang="en-US"/>
        </a:p>
      </dgm:t>
    </dgm:pt>
    <dgm:pt modelId="{A19F5A53-3930-4FB3-A4C9-EDAEB55885A6}" type="sibTrans" cxnId="{8D34E25A-0B9D-4B7F-A4FE-2609FE124EEF}">
      <dgm:prSet/>
      <dgm:spPr/>
      <dgm:t>
        <a:bodyPr/>
        <a:lstStyle/>
        <a:p>
          <a:endParaRPr lang="en-US"/>
        </a:p>
      </dgm:t>
    </dgm:pt>
    <dgm:pt modelId="{65E08D9E-5BC2-4EA2-8D75-2A4806D5ED24}">
      <dgm:prSet phldrT="[Text]"/>
      <dgm:spPr/>
      <dgm:t>
        <a:bodyPr/>
        <a:lstStyle/>
        <a:p>
          <a:r>
            <a:rPr lang="en-US" b="1" smtClean="0"/>
            <a:t>Clinical</a:t>
          </a:r>
          <a:endParaRPr lang="en-US" b="1" dirty="0"/>
        </a:p>
      </dgm:t>
    </dgm:pt>
    <dgm:pt modelId="{A728EA27-9C68-44A4-A29A-DFFD5C4643A2}" type="parTrans" cxnId="{1A7BB63E-387D-4E20-B57E-2CFBEC957E6E}">
      <dgm:prSet/>
      <dgm:spPr/>
      <dgm:t>
        <a:bodyPr/>
        <a:lstStyle/>
        <a:p>
          <a:endParaRPr lang="en-US"/>
        </a:p>
      </dgm:t>
    </dgm:pt>
    <dgm:pt modelId="{79ACD699-EB9A-4C3B-A93D-31E8ADE70D0F}" type="sibTrans" cxnId="{1A7BB63E-387D-4E20-B57E-2CFBEC957E6E}">
      <dgm:prSet/>
      <dgm:spPr/>
      <dgm:t>
        <a:bodyPr/>
        <a:lstStyle/>
        <a:p>
          <a:endParaRPr lang="en-US"/>
        </a:p>
      </dgm:t>
    </dgm:pt>
    <dgm:pt modelId="{35F5FCBB-EB49-4FD1-BCD9-70C8FE157025}" type="pres">
      <dgm:prSet presAssocID="{3C96D6C6-5C08-457D-A98C-D261B9F54DD1}" presName="composite" presStyleCnt="0">
        <dgm:presLayoutVars>
          <dgm:chMax val="3"/>
          <dgm:animLvl val="lvl"/>
          <dgm:resizeHandles val="exact"/>
        </dgm:presLayoutVars>
      </dgm:prSet>
      <dgm:spPr/>
    </dgm:pt>
    <dgm:pt modelId="{5CB5DB43-0DE4-40DF-B071-CFF72E4210E7}" type="pres">
      <dgm:prSet presAssocID="{FE7C6FB2-2670-41D0-806A-6F90BCFA4DF5}" presName="gear1" presStyleLbl="node1" presStyleIdx="0" presStyleCnt="3">
        <dgm:presLayoutVars>
          <dgm:chMax val="1"/>
          <dgm:bulletEnabled val="1"/>
        </dgm:presLayoutVars>
      </dgm:prSet>
      <dgm:spPr/>
      <dgm:t>
        <a:bodyPr/>
        <a:lstStyle/>
        <a:p>
          <a:endParaRPr lang="en-US"/>
        </a:p>
      </dgm:t>
    </dgm:pt>
    <dgm:pt modelId="{8199771A-ED54-4DE6-894C-CB7E2EE72495}" type="pres">
      <dgm:prSet presAssocID="{FE7C6FB2-2670-41D0-806A-6F90BCFA4DF5}" presName="gear1srcNode" presStyleLbl="node1" presStyleIdx="0" presStyleCnt="3"/>
      <dgm:spPr/>
      <dgm:t>
        <a:bodyPr/>
        <a:lstStyle/>
        <a:p>
          <a:endParaRPr lang="en-US"/>
        </a:p>
      </dgm:t>
    </dgm:pt>
    <dgm:pt modelId="{202FC790-5AC1-42F4-A85D-5BA5BC3B0CA5}" type="pres">
      <dgm:prSet presAssocID="{FE7C6FB2-2670-41D0-806A-6F90BCFA4DF5}" presName="gear1dstNode" presStyleLbl="node1" presStyleIdx="0" presStyleCnt="3"/>
      <dgm:spPr/>
      <dgm:t>
        <a:bodyPr/>
        <a:lstStyle/>
        <a:p>
          <a:endParaRPr lang="en-US"/>
        </a:p>
      </dgm:t>
    </dgm:pt>
    <dgm:pt modelId="{84712129-5062-4857-8DB8-803595332599}" type="pres">
      <dgm:prSet presAssocID="{184ACAA0-836C-4603-909F-7071EF6ECC71}" presName="gear2" presStyleLbl="node1" presStyleIdx="1" presStyleCnt="3">
        <dgm:presLayoutVars>
          <dgm:chMax val="1"/>
          <dgm:bulletEnabled val="1"/>
        </dgm:presLayoutVars>
      </dgm:prSet>
      <dgm:spPr/>
      <dgm:t>
        <a:bodyPr/>
        <a:lstStyle/>
        <a:p>
          <a:endParaRPr lang="en-US"/>
        </a:p>
      </dgm:t>
    </dgm:pt>
    <dgm:pt modelId="{6F803159-4FE3-403B-A5BE-B7FFB298BA55}" type="pres">
      <dgm:prSet presAssocID="{184ACAA0-836C-4603-909F-7071EF6ECC71}" presName="gear2srcNode" presStyleLbl="node1" presStyleIdx="1" presStyleCnt="3"/>
      <dgm:spPr/>
      <dgm:t>
        <a:bodyPr/>
        <a:lstStyle/>
        <a:p>
          <a:endParaRPr lang="en-US"/>
        </a:p>
      </dgm:t>
    </dgm:pt>
    <dgm:pt modelId="{5309E95B-E757-4E9F-81F9-BF4BEBFE1276}" type="pres">
      <dgm:prSet presAssocID="{184ACAA0-836C-4603-909F-7071EF6ECC71}" presName="gear2dstNode" presStyleLbl="node1" presStyleIdx="1" presStyleCnt="3"/>
      <dgm:spPr/>
      <dgm:t>
        <a:bodyPr/>
        <a:lstStyle/>
        <a:p>
          <a:endParaRPr lang="en-US"/>
        </a:p>
      </dgm:t>
    </dgm:pt>
    <dgm:pt modelId="{4292A69B-21E8-4BE2-828C-09AB682B8E1D}" type="pres">
      <dgm:prSet presAssocID="{65E08D9E-5BC2-4EA2-8D75-2A4806D5ED24}" presName="gear3" presStyleLbl="node1" presStyleIdx="2" presStyleCnt="3"/>
      <dgm:spPr/>
      <dgm:t>
        <a:bodyPr/>
        <a:lstStyle/>
        <a:p>
          <a:endParaRPr lang="en-US"/>
        </a:p>
      </dgm:t>
    </dgm:pt>
    <dgm:pt modelId="{E2C88113-9476-4996-B5BB-44A70749E035}" type="pres">
      <dgm:prSet presAssocID="{65E08D9E-5BC2-4EA2-8D75-2A4806D5ED24}" presName="gear3tx" presStyleLbl="node1" presStyleIdx="2" presStyleCnt="3">
        <dgm:presLayoutVars>
          <dgm:chMax val="1"/>
          <dgm:bulletEnabled val="1"/>
        </dgm:presLayoutVars>
      </dgm:prSet>
      <dgm:spPr/>
      <dgm:t>
        <a:bodyPr/>
        <a:lstStyle/>
        <a:p>
          <a:endParaRPr lang="en-US"/>
        </a:p>
      </dgm:t>
    </dgm:pt>
    <dgm:pt modelId="{A316A9D1-59A9-4768-A452-5D0BB0AF7FC3}" type="pres">
      <dgm:prSet presAssocID="{65E08D9E-5BC2-4EA2-8D75-2A4806D5ED24}" presName="gear3srcNode" presStyleLbl="node1" presStyleIdx="2" presStyleCnt="3"/>
      <dgm:spPr/>
      <dgm:t>
        <a:bodyPr/>
        <a:lstStyle/>
        <a:p>
          <a:endParaRPr lang="en-US"/>
        </a:p>
      </dgm:t>
    </dgm:pt>
    <dgm:pt modelId="{6269C4EF-F8E5-45A3-866F-EDF6A294FA1E}" type="pres">
      <dgm:prSet presAssocID="{65E08D9E-5BC2-4EA2-8D75-2A4806D5ED24}" presName="gear3dstNode" presStyleLbl="node1" presStyleIdx="2" presStyleCnt="3"/>
      <dgm:spPr/>
      <dgm:t>
        <a:bodyPr/>
        <a:lstStyle/>
        <a:p>
          <a:endParaRPr lang="en-US"/>
        </a:p>
      </dgm:t>
    </dgm:pt>
    <dgm:pt modelId="{F0F282D1-388C-4489-B344-896CE07A2178}" type="pres">
      <dgm:prSet presAssocID="{C31F7DFF-2884-4646-886C-0985B0EEA7C3}" presName="connector1" presStyleLbl="sibTrans2D1" presStyleIdx="0" presStyleCnt="3"/>
      <dgm:spPr/>
      <dgm:t>
        <a:bodyPr/>
        <a:lstStyle/>
        <a:p>
          <a:endParaRPr lang="en-US"/>
        </a:p>
      </dgm:t>
    </dgm:pt>
    <dgm:pt modelId="{C035364E-4BD4-4C08-9009-BACB64939EC0}" type="pres">
      <dgm:prSet presAssocID="{A19F5A53-3930-4FB3-A4C9-EDAEB55885A6}" presName="connector2" presStyleLbl="sibTrans2D1" presStyleIdx="1" presStyleCnt="3"/>
      <dgm:spPr/>
      <dgm:t>
        <a:bodyPr/>
        <a:lstStyle/>
        <a:p>
          <a:endParaRPr lang="en-US"/>
        </a:p>
      </dgm:t>
    </dgm:pt>
    <dgm:pt modelId="{0A94BE4C-883D-448C-9993-B29004524853}" type="pres">
      <dgm:prSet presAssocID="{79ACD699-EB9A-4C3B-A93D-31E8ADE70D0F}" presName="connector3" presStyleLbl="sibTrans2D1" presStyleIdx="2" presStyleCnt="3"/>
      <dgm:spPr/>
      <dgm:t>
        <a:bodyPr/>
        <a:lstStyle/>
        <a:p>
          <a:endParaRPr lang="en-US"/>
        </a:p>
      </dgm:t>
    </dgm:pt>
  </dgm:ptLst>
  <dgm:cxnLst>
    <dgm:cxn modelId="{32C82E4F-9258-4C3F-9AC8-1939B9FC1FAA}" type="presOf" srcId="{3C96D6C6-5C08-457D-A98C-D261B9F54DD1}" destId="{35F5FCBB-EB49-4FD1-BCD9-70C8FE157025}" srcOrd="0" destOrd="0" presId="urn:microsoft.com/office/officeart/2005/8/layout/gear1"/>
    <dgm:cxn modelId="{AA44A960-536C-4953-AAAB-56C5553648EF}" type="presOf" srcId="{65E08D9E-5BC2-4EA2-8D75-2A4806D5ED24}" destId="{E2C88113-9476-4996-B5BB-44A70749E035}" srcOrd="1" destOrd="0" presId="urn:microsoft.com/office/officeart/2005/8/layout/gear1"/>
    <dgm:cxn modelId="{BD26D84B-58A9-4DA5-AE1B-C2E893839F6E}" type="presOf" srcId="{65E08D9E-5BC2-4EA2-8D75-2A4806D5ED24}" destId="{4292A69B-21E8-4BE2-828C-09AB682B8E1D}" srcOrd="0" destOrd="0" presId="urn:microsoft.com/office/officeart/2005/8/layout/gear1"/>
    <dgm:cxn modelId="{C0692119-5CB0-4D10-8A55-EE2DC4078993}" type="presOf" srcId="{65E08D9E-5BC2-4EA2-8D75-2A4806D5ED24}" destId="{A316A9D1-59A9-4768-A452-5D0BB0AF7FC3}" srcOrd="2" destOrd="0" presId="urn:microsoft.com/office/officeart/2005/8/layout/gear1"/>
    <dgm:cxn modelId="{42E2B8D5-3D0B-40E3-832C-4E82D07E7FD5}" type="presOf" srcId="{C31F7DFF-2884-4646-886C-0985B0EEA7C3}" destId="{F0F282D1-388C-4489-B344-896CE07A2178}" srcOrd="0" destOrd="0" presId="urn:microsoft.com/office/officeart/2005/8/layout/gear1"/>
    <dgm:cxn modelId="{8D34E25A-0B9D-4B7F-A4FE-2609FE124EEF}" srcId="{3C96D6C6-5C08-457D-A98C-D261B9F54DD1}" destId="{184ACAA0-836C-4603-909F-7071EF6ECC71}" srcOrd="1" destOrd="0" parTransId="{9D497F70-F1F4-4186-8BBD-D663CFA21D11}" sibTransId="{A19F5A53-3930-4FB3-A4C9-EDAEB55885A6}"/>
    <dgm:cxn modelId="{0BC887AF-0124-4F29-B91D-618CCCC18D89}" srcId="{3C96D6C6-5C08-457D-A98C-D261B9F54DD1}" destId="{FE7C6FB2-2670-41D0-806A-6F90BCFA4DF5}" srcOrd="0" destOrd="0" parTransId="{9C336428-41E9-40A8-A535-84A9EC932A07}" sibTransId="{C31F7DFF-2884-4646-886C-0985B0EEA7C3}"/>
    <dgm:cxn modelId="{0B45D682-B6A5-4A6A-8483-98C1D44BC888}" type="presOf" srcId="{65E08D9E-5BC2-4EA2-8D75-2A4806D5ED24}" destId="{6269C4EF-F8E5-45A3-866F-EDF6A294FA1E}" srcOrd="3" destOrd="0" presId="urn:microsoft.com/office/officeart/2005/8/layout/gear1"/>
    <dgm:cxn modelId="{0C0ACE94-7242-4452-961E-F8D238146C78}" type="presOf" srcId="{184ACAA0-836C-4603-909F-7071EF6ECC71}" destId="{84712129-5062-4857-8DB8-803595332599}" srcOrd="0" destOrd="0" presId="urn:microsoft.com/office/officeart/2005/8/layout/gear1"/>
    <dgm:cxn modelId="{D1843092-1AC5-40AB-873D-69195189F352}" type="presOf" srcId="{A19F5A53-3930-4FB3-A4C9-EDAEB55885A6}" destId="{C035364E-4BD4-4C08-9009-BACB64939EC0}" srcOrd="0" destOrd="0" presId="urn:microsoft.com/office/officeart/2005/8/layout/gear1"/>
    <dgm:cxn modelId="{1A7BB63E-387D-4E20-B57E-2CFBEC957E6E}" srcId="{3C96D6C6-5C08-457D-A98C-D261B9F54DD1}" destId="{65E08D9E-5BC2-4EA2-8D75-2A4806D5ED24}" srcOrd="2" destOrd="0" parTransId="{A728EA27-9C68-44A4-A29A-DFFD5C4643A2}" sibTransId="{79ACD699-EB9A-4C3B-A93D-31E8ADE70D0F}"/>
    <dgm:cxn modelId="{351BE74A-083A-4559-8340-D17E6EBE1004}" type="presOf" srcId="{FE7C6FB2-2670-41D0-806A-6F90BCFA4DF5}" destId="{202FC790-5AC1-42F4-A85D-5BA5BC3B0CA5}" srcOrd="2" destOrd="0" presId="urn:microsoft.com/office/officeart/2005/8/layout/gear1"/>
    <dgm:cxn modelId="{E0660D6C-267B-4297-9898-1E65B1097F25}" type="presOf" srcId="{FE7C6FB2-2670-41D0-806A-6F90BCFA4DF5}" destId="{8199771A-ED54-4DE6-894C-CB7E2EE72495}" srcOrd="1" destOrd="0" presId="urn:microsoft.com/office/officeart/2005/8/layout/gear1"/>
    <dgm:cxn modelId="{3ACB96F2-7201-45E7-9BFD-65CD7C3DC269}" type="presOf" srcId="{184ACAA0-836C-4603-909F-7071EF6ECC71}" destId="{6F803159-4FE3-403B-A5BE-B7FFB298BA55}" srcOrd="1" destOrd="0" presId="urn:microsoft.com/office/officeart/2005/8/layout/gear1"/>
    <dgm:cxn modelId="{2C990C64-39CB-4BEB-B9F7-6C7F3B483909}" type="presOf" srcId="{FE7C6FB2-2670-41D0-806A-6F90BCFA4DF5}" destId="{5CB5DB43-0DE4-40DF-B071-CFF72E4210E7}" srcOrd="0" destOrd="0" presId="urn:microsoft.com/office/officeart/2005/8/layout/gear1"/>
    <dgm:cxn modelId="{11878299-6054-40AB-82C2-801AFF87C0EB}" type="presOf" srcId="{184ACAA0-836C-4603-909F-7071EF6ECC71}" destId="{5309E95B-E757-4E9F-81F9-BF4BEBFE1276}" srcOrd="2" destOrd="0" presId="urn:microsoft.com/office/officeart/2005/8/layout/gear1"/>
    <dgm:cxn modelId="{3DBDD1E9-10A2-47F0-89B9-584C8007CB74}" type="presOf" srcId="{79ACD699-EB9A-4C3B-A93D-31E8ADE70D0F}" destId="{0A94BE4C-883D-448C-9993-B29004524853}" srcOrd="0" destOrd="0" presId="urn:microsoft.com/office/officeart/2005/8/layout/gear1"/>
    <dgm:cxn modelId="{F79AF393-8463-4149-8F1E-FEDD925C9C0F}" type="presParOf" srcId="{35F5FCBB-EB49-4FD1-BCD9-70C8FE157025}" destId="{5CB5DB43-0DE4-40DF-B071-CFF72E4210E7}" srcOrd="0" destOrd="0" presId="urn:microsoft.com/office/officeart/2005/8/layout/gear1"/>
    <dgm:cxn modelId="{A31CD1BA-9179-4A10-B75C-3B511DDE9194}" type="presParOf" srcId="{35F5FCBB-EB49-4FD1-BCD9-70C8FE157025}" destId="{8199771A-ED54-4DE6-894C-CB7E2EE72495}" srcOrd="1" destOrd="0" presId="urn:microsoft.com/office/officeart/2005/8/layout/gear1"/>
    <dgm:cxn modelId="{6D6F4DAB-71C3-4614-A7A3-A83D461871D0}" type="presParOf" srcId="{35F5FCBB-EB49-4FD1-BCD9-70C8FE157025}" destId="{202FC790-5AC1-42F4-A85D-5BA5BC3B0CA5}" srcOrd="2" destOrd="0" presId="urn:microsoft.com/office/officeart/2005/8/layout/gear1"/>
    <dgm:cxn modelId="{9F052A1E-5AAF-4F40-B684-94240D006A63}" type="presParOf" srcId="{35F5FCBB-EB49-4FD1-BCD9-70C8FE157025}" destId="{84712129-5062-4857-8DB8-803595332599}" srcOrd="3" destOrd="0" presId="urn:microsoft.com/office/officeart/2005/8/layout/gear1"/>
    <dgm:cxn modelId="{A260C7BD-2C2D-4B90-BDB6-21187FE5D2A8}" type="presParOf" srcId="{35F5FCBB-EB49-4FD1-BCD9-70C8FE157025}" destId="{6F803159-4FE3-403B-A5BE-B7FFB298BA55}" srcOrd="4" destOrd="0" presId="urn:microsoft.com/office/officeart/2005/8/layout/gear1"/>
    <dgm:cxn modelId="{0A0878B9-368D-4746-B5AB-5C7FAB817C8B}" type="presParOf" srcId="{35F5FCBB-EB49-4FD1-BCD9-70C8FE157025}" destId="{5309E95B-E757-4E9F-81F9-BF4BEBFE1276}" srcOrd="5" destOrd="0" presId="urn:microsoft.com/office/officeart/2005/8/layout/gear1"/>
    <dgm:cxn modelId="{031F149B-4651-47DD-A7A3-06613876B3E2}" type="presParOf" srcId="{35F5FCBB-EB49-4FD1-BCD9-70C8FE157025}" destId="{4292A69B-21E8-4BE2-828C-09AB682B8E1D}" srcOrd="6" destOrd="0" presId="urn:microsoft.com/office/officeart/2005/8/layout/gear1"/>
    <dgm:cxn modelId="{3D0E296C-DE3A-4F99-859E-81145CB58FDA}" type="presParOf" srcId="{35F5FCBB-EB49-4FD1-BCD9-70C8FE157025}" destId="{E2C88113-9476-4996-B5BB-44A70749E035}" srcOrd="7" destOrd="0" presId="urn:microsoft.com/office/officeart/2005/8/layout/gear1"/>
    <dgm:cxn modelId="{5100DA7C-8667-4C19-96B8-B577D7EBB36F}" type="presParOf" srcId="{35F5FCBB-EB49-4FD1-BCD9-70C8FE157025}" destId="{A316A9D1-59A9-4768-A452-5D0BB0AF7FC3}" srcOrd="8" destOrd="0" presId="urn:microsoft.com/office/officeart/2005/8/layout/gear1"/>
    <dgm:cxn modelId="{CB541A72-5059-43B2-956E-943D8870132B}" type="presParOf" srcId="{35F5FCBB-EB49-4FD1-BCD9-70C8FE157025}" destId="{6269C4EF-F8E5-45A3-866F-EDF6A294FA1E}" srcOrd="9" destOrd="0" presId="urn:microsoft.com/office/officeart/2005/8/layout/gear1"/>
    <dgm:cxn modelId="{BBEA67EC-E0DD-4CFA-8179-A5476B7AE9A9}" type="presParOf" srcId="{35F5FCBB-EB49-4FD1-BCD9-70C8FE157025}" destId="{F0F282D1-388C-4489-B344-896CE07A2178}" srcOrd="10" destOrd="0" presId="urn:microsoft.com/office/officeart/2005/8/layout/gear1"/>
    <dgm:cxn modelId="{16F4D79A-74B3-4818-B5DD-5F946836060F}" type="presParOf" srcId="{35F5FCBB-EB49-4FD1-BCD9-70C8FE157025}" destId="{C035364E-4BD4-4C08-9009-BACB64939EC0}" srcOrd="11" destOrd="0" presId="urn:microsoft.com/office/officeart/2005/8/layout/gear1"/>
    <dgm:cxn modelId="{05DD9B01-2A2D-4AB7-8533-15B6D3ED37DF}" type="presParOf" srcId="{35F5FCBB-EB49-4FD1-BCD9-70C8FE157025}" destId="{0A94BE4C-883D-448C-9993-B2900452485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47F5F-56FC-452A-B045-16B13FE4CC10}">
      <dsp:nvSpPr>
        <dsp:cNvPr id="0" name=""/>
        <dsp:cNvSpPr/>
      </dsp:nvSpPr>
      <dsp:spPr>
        <a:xfrm>
          <a:off x="3060236" y="2983377"/>
          <a:ext cx="2016847" cy="2016847"/>
        </a:xfrm>
        <a:prstGeom prst="ellipse">
          <a:avLst/>
        </a:prstGeom>
        <a:solidFill>
          <a:schemeClr val="lt1"/>
        </a:solidFill>
        <a:ln w="12700" cap="flat" cmpd="sng" algn="ctr">
          <a:no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endParaRPr lang="en-US" sz="4700" kern="1200" dirty="0">
            <a:ln>
              <a:noFill/>
            </a:ln>
            <a:noFill/>
            <a:effectLst/>
          </a:endParaRPr>
        </a:p>
      </dsp:txBody>
      <dsp:txXfrm>
        <a:off x="3355596" y="3278737"/>
        <a:ext cx="1426127" cy="1426127"/>
      </dsp:txXfrm>
    </dsp:sp>
    <dsp:sp modelId="{EC20603B-1CCD-415B-B316-82BC612B9A35}">
      <dsp:nvSpPr>
        <dsp:cNvPr id="0" name=""/>
        <dsp:cNvSpPr/>
      </dsp:nvSpPr>
      <dsp:spPr>
        <a:xfrm rot="10800000">
          <a:off x="708113" y="3704401"/>
          <a:ext cx="2222756"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3F18F9CD-23EE-4F36-A29C-E4CB68058284}">
      <dsp:nvSpPr>
        <dsp:cNvPr id="0" name=""/>
        <dsp:cNvSpPr/>
      </dsp:nvSpPr>
      <dsp:spPr>
        <a:xfrm>
          <a:off x="2216" y="3427084"/>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Volunteer</a:t>
          </a:r>
        </a:p>
      </dsp:txBody>
      <dsp:txXfrm>
        <a:off x="35296" y="3460164"/>
        <a:ext cx="1345633" cy="1063274"/>
      </dsp:txXfrm>
    </dsp:sp>
    <dsp:sp modelId="{CEB47805-CDFE-448A-BF9F-CD0E7F0F5120}">
      <dsp:nvSpPr>
        <dsp:cNvPr id="0" name=""/>
        <dsp:cNvSpPr/>
      </dsp:nvSpPr>
      <dsp:spPr>
        <a:xfrm rot="12378137">
          <a:off x="987770" y="2719348"/>
          <a:ext cx="2175978"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D1A41C66-CC12-4495-BD46-9F9E114863F5}">
      <dsp:nvSpPr>
        <dsp:cNvPr id="0" name=""/>
        <dsp:cNvSpPr/>
      </dsp:nvSpPr>
      <dsp:spPr>
        <a:xfrm>
          <a:off x="394514" y="1959936"/>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Pharmacy Association</a:t>
          </a:r>
        </a:p>
      </dsp:txBody>
      <dsp:txXfrm>
        <a:off x="427594" y="1993016"/>
        <a:ext cx="1345633" cy="1063274"/>
      </dsp:txXfrm>
    </dsp:sp>
    <dsp:sp modelId="{107F8209-6F8E-48C0-B91A-E908B16528E2}">
      <dsp:nvSpPr>
        <dsp:cNvPr id="0" name=""/>
        <dsp:cNvSpPr/>
      </dsp:nvSpPr>
      <dsp:spPr>
        <a:xfrm rot="14319015">
          <a:off x="1817048" y="1801639"/>
          <a:ext cx="2184902"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731DDDF4-80C6-4749-A2BD-D1A397765F9E}">
      <dsp:nvSpPr>
        <dsp:cNvPr id="0" name=""/>
        <dsp:cNvSpPr/>
      </dsp:nvSpPr>
      <dsp:spPr>
        <a:xfrm>
          <a:off x="1635243" y="591361"/>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Committees &amp; Initiatives</a:t>
          </a:r>
        </a:p>
      </dsp:txBody>
      <dsp:txXfrm>
        <a:off x="1668323" y="624441"/>
        <a:ext cx="1345633" cy="1063274"/>
      </dsp:txXfrm>
    </dsp:sp>
    <dsp:sp modelId="{143C0CF1-214B-40C1-9C16-D1A366800C69}">
      <dsp:nvSpPr>
        <dsp:cNvPr id="0" name=""/>
        <dsp:cNvSpPr/>
      </dsp:nvSpPr>
      <dsp:spPr>
        <a:xfrm rot="16200000">
          <a:off x="2957282" y="1455232"/>
          <a:ext cx="2222756"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830ABF0B-43A0-404E-B351-C2B2D990BE0E}">
      <dsp:nvSpPr>
        <dsp:cNvPr id="0" name=""/>
        <dsp:cNvSpPr/>
      </dsp:nvSpPr>
      <dsp:spPr>
        <a:xfrm>
          <a:off x="3362763" y="66537"/>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State Affiliations</a:t>
          </a:r>
        </a:p>
      </dsp:txBody>
      <dsp:txXfrm>
        <a:off x="3395843" y="99617"/>
        <a:ext cx="1345633" cy="1063274"/>
      </dsp:txXfrm>
    </dsp:sp>
    <dsp:sp modelId="{6AA537C7-B3C1-460C-B458-430F6412A4E5}">
      <dsp:nvSpPr>
        <dsp:cNvPr id="0" name=""/>
        <dsp:cNvSpPr/>
      </dsp:nvSpPr>
      <dsp:spPr>
        <a:xfrm rot="18088653">
          <a:off x="4138717" y="1802188"/>
          <a:ext cx="2189189"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399871BE-7211-4CB9-9007-CDBC7CE6B941}">
      <dsp:nvSpPr>
        <dsp:cNvPr id="0" name=""/>
        <dsp:cNvSpPr/>
      </dsp:nvSpPr>
      <dsp:spPr>
        <a:xfrm>
          <a:off x="5098973" y="591352"/>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Mentorship</a:t>
          </a:r>
        </a:p>
      </dsp:txBody>
      <dsp:txXfrm>
        <a:off x="5132053" y="624432"/>
        <a:ext cx="1345633" cy="1063274"/>
      </dsp:txXfrm>
    </dsp:sp>
    <dsp:sp modelId="{CA00534E-3700-424A-AB09-8B9A311B50C6}">
      <dsp:nvSpPr>
        <dsp:cNvPr id="0" name=""/>
        <dsp:cNvSpPr/>
      </dsp:nvSpPr>
      <dsp:spPr>
        <a:xfrm rot="19994786">
          <a:off x="4965828" y="2715987"/>
          <a:ext cx="2127008"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EDBF094C-5BC3-4EB7-9719-E4F6DABA66E3}">
      <dsp:nvSpPr>
        <dsp:cNvPr id="0" name=""/>
        <dsp:cNvSpPr/>
      </dsp:nvSpPr>
      <dsp:spPr>
        <a:xfrm>
          <a:off x="6273093" y="1959930"/>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Policy &amp; Advocacy</a:t>
          </a:r>
        </a:p>
      </dsp:txBody>
      <dsp:txXfrm>
        <a:off x="6306173" y="1993010"/>
        <a:ext cx="1345633" cy="1063274"/>
      </dsp:txXfrm>
    </dsp:sp>
    <dsp:sp modelId="{D51B6027-D05E-4FD1-BD7B-6E55064FE9D2}">
      <dsp:nvSpPr>
        <dsp:cNvPr id="0" name=""/>
        <dsp:cNvSpPr/>
      </dsp:nvSpPr>
      <dsp:spPr>
        <a:xfrm>
          <a:off x="5206451" y="3704401"/>
          <a:ext cx="2222756"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11AB2244-5FDF-4CB9-A939-1124151CBA9C}">
      <dsp:nvSpPr>
        <dsp:cNvPr id="0" name=""/>
        <dsp:cNvSpPr/>
      </dsp:nvSpPr>
      <dsp:spPr>
        <a:xfrm>
          <a:off x="6723311" y="3427084"/>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Research</a:t>
          </a:r>
        </a:p>
      </dsp:txBody>
      <dsp:txXfrm>
        <a:off x="6756391" y="3460164"/>
        <a:ext cx="1345633" cy="1063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5DB43-0DE4-40DF-B071-CFF72E4210E7}">
      <dsp:nvSpPr>
        <dsp:cNvPr id="0" name=""/>
        <dsp:cNvSpPr/>
      </dsp:nvSpPr>
      <dsp:spPr>
        <a:xfrm>
          <a:off x="5170480" y="2403780"/>
          <a:ext cx="2937954" cy="2937954"/>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Administrative</a:t>
          </a:r>
          <a:endParaRPr lang="en-US" sz="2100" b="1" kern="1200" dirty="0"/>
        </a:p>
      </dsp:txBody>
      <dsp:txXfrm>
        <a:off x="5761139" y="3091982"/>
        <a:ext cx="1756636" cy="1510169"/>
      </dsp:txXfrm>
    </dsp:sp>
    <dsp:sp modelId="{84712129-5062-4857-8DB8-803595332599}">
      <dsp:nvSpPr>
        <dsp:cNvPr id="0" name=""/>
        <dsp:cNvSpPr/>
      </dsp:nvSpPr>
      <dsp:spPr>
        <a:xfrm>
          <a:off x="3461125" y="1709355"/>
          <a:ext cx="2136694" cy="2136694"/>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General</a:t>
          </a:r>
          <a:endParaRPr lang="en-US" sz="2100" b="1" kern="1200" dirty="0"/>
        </a:p>
      </dsp:txBody>
      <dsp:txXfrm>
        <a:off x="3999044" y="2250525"/>
        <a:ext cx="1060856" cy="1054354"/>
      </dsp:txXfrm>
    </dsp:sp>
    <dsp:sp modelId="{4292A69B-21E8-4BE2-828C-09AB682B8E1D}">
      <dsp:nvSpPr>
        <dsp:cNvPr id="0" name=""/>
        <dsp:cNvSpPr/>
      </dsp:nvSpPr>
      <dsp:spPr>
        <a:xfrm rot="20700000">
          <a:off x="4657892" y="235254"/>
          <a:ext cx="2093524" cy="2093524"/>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Clinical</a:t>
          </a:r>
          <a:endParaRPr lang="en-US" sz="2100" b="1" kern="1200" dirty="0"/>
        </a:p>
      </dsp:txBody>
      <dsp:txXfrm rot="-20700000">
        <a:off x="5117063" y="694425"/>
        <a:ext cx="1175181" cy="1175181"/>
      </dsp:txXfrm>
    </dsp:sp>
    <dsp:sp modelId="{F0F282D1-388C-4489-B344-896CE07A2178}">
      <dsp:nvSpPr>
        <dsp:cNvPr id="0" name=""/>
        <dsp:cNvSpPr/>
      </dsp:nvSpPr>
      <dsp:spPr>
        <a:xfrm>
          <a:off x="4957373" y="1953130"/>
          <a:ext cx="3760581" cy="3760581"/>
        </a:xfrm>
        <a:prstGeom prst="circularArrow">
          <a:avLst>
            <a:gd name="adj1" fmla="val 4687"/>
            <a:gd name="adj2" fmla="val 299029"/>
            <a:gd name="adj3" fmla="val 2538126"/>
            <a:gd name="adj4" fmla="val 15814756"/>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35364E-4BD4-4C08-9009-BACB64939EC0}">
      <dsp:nvSpPr>
        <dsp:cNvPr id="0" name=""/>
        <dsp:cNvSpPr/>
      </dsp:nvSpPr>
      <dsp:spPr>
        <a:xfrm>
          <a:off x="3082721" y="1231661"/>
          <a:ext cx="2732297" cy="2732297"/>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94BE4C-883D-448C-9993-B29004524853}">
      <dsp:nvSpPr>
        <dsp:cNvPr id="0" name=""/>
        <dsp:cNvSpPr/>
      </dsp:nvSpPr>
      <dsp:spPr>
        <a:xfrm>
          <a:off x="4173638" y="-228230"/>
          <a:ext cx="2945966" cy="2945966"/>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5DB43-0DE4-40DF-B071-CFF72E4210E7}">
      <dsp:nvSpPr>
        <dsp:cNvPr id="0" name=""/>
        <dsp:cNvSpPr/>
      </dsp:nvSpPr>
      <dsp:spPr>
        <a:xfrm>
          <a:off x="5170480" y="2403780"/>
          <a:ext cx="2937954" cy="2937954"/>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Administrative</a:t>
          </a:r>
          <a:endParaRPr lang="en-US" sz="2100" b="1" kern="1200" dirty="0"/>
        </a:p>
      </dsp:txBody>
      <dsp:txXfrm>
        <a:off x="5761139" y="3091982"/>
        <a:ext cx="1756636" cy="1510169"/>
      </dsp:txXfrm>
    </dsp:sp>
    <dsp:sp modelId="{84712129-5062-4857-8DB8-803595332599}">
      <dsp:nvSpPr>
        <dsp:cNvPr id="0" name=""/>
        <dsp:cNvSpPr/>
      </dsp:nvSpPr>
      <dsp:spPr>
        <a:xfrm>
          <a:off x="3461125" y="1709355"/>
          <a:ext cx="2136694" cy="2136694"/>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General</a:t>
          </a:r>
          <a:endParaRPr lang="en-US" sz="2100" b="1" kern="1200" dirty="0"/>
        </a:p>
      </dsp:txBody>
      <dsp:txXfrm>
        <a:off x="3999044" y="2250525"/>
        <a:ext cx="1060856" cy="1054354"/>
      </dsp:txXfrm>
    </dsp:sp>
    <dsp:sp modelId="{4292A69B-21E8-4BE2-828C-09AB682B8E1D}">
      <dsp:nvSpPr>
        <dsp:cNvPr id="0" name=""/>
        <dsp:cNvSpPr/>
      </dsp:nvSpPr>
      <dsp:spPr>
        <a:xfrm rot="20700000">
          <a:off x="4657892" y="235254"/>
          <a:ext cx="2093524" cy="2093524"/>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Clinical</a:t>
          </a:r>
          <a:endParaRPr lang="en-US" sz="2100" b="1" kern="1200" dirty="0"/>
        </a:p>
      </dsp:txBody>
      <dsp:txXfrm rot="-20700000">
        <a:off x="5117063" y="694425"/>
        <a:ext cx="1175181" cy="1175181"/>
      </dsp:txXfrm>
    </dsp:sp>
    <dsp:sp modelId="{F0F282D1-388C-4489-B344-896CE07A2178}">
      <dsp:nvSpPr>
        <dsp:cNvPr id="0" name=""/>
        <dsp:cNvSpPr/>
      </dsp:nvSpPr>
      <dsp:spPr>
        <a:xfrm>
          <a:off x="4957373" y="1953130"/>
          <a:ext cx="3760581" cy="3760581"/>
        </a:xfrm>
        <a:prstGeom prst="circularArrow">
          <a:avLst>
            <a:gd name="adj1" fmla="val 4687"/>
            <a:gd name="adj2" fmla="val 299029"/>
            <a:gd name="adj3" fmla="val 2538126"/>
            <a:gd name="adj4" fmla="val 15814756"/>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35364E-4BD4-4C08-9009-BACB64939EC0}">
      <dsp:nvSpPr>
        <dsp:cNvPr id="0" name=""/>
        <dsp:cNvSpPr/>
      </dsp:nvSpPr>
      <dsp:spPr>
        <a:xfrm>
          <a:off x="3082721" y="1231661"/>
          <a:ext cx="2732297" cy="2732297"/>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94BE4C-883D-448C-9993-B29004524853}">
      <dsp:nvSpPr>
        <dsp:cNvPr id="0" name=""/>
        <dsp:cNvSpPr/>
      </dsp:nvSpPr>
      <dsp:spPr>
        <a:xfrm>
          <a:off x="4173638" y="-228230"/>
          <a:ext cx="2945966" cy="2945966"/>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C798D-5E9F-40EE-B1FE-270086EA1A10}"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797F6-189E-42EE-9068-40FD4F845968}" type="slidenum">
              <a:rPr lang="en-US" smtClean="0"/>
              <a:t>‹#›</a:t>
            </a:fld>
            <a:endParaRPr lang="en-US"/>
          </a:p>
        </p:txBody>
      </p:sp>
    </p:spTree>
    <p:extLst>
      <p:ext uri="{BB962C8B-B14F-4D97-AF65-F5344CB8AC3E}">
        <p14:creationId xmlns:p14="http://schemas.microsoft.com/office/powerpoint/2010/main" val="196000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connect.ashp.org/blogs/sara-whit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www.ashpmedia.org/ppmi" TargetMode="External"/><Relationship Id="rId5" Type="http://schemas.openxmlformats.org/officeDocument/2006/relationships/hyperlink" Target="http://www.ashp.org/menu/PracticePolicy/ResourceCenters" TargetMode="External"/><Relationship Id="rId4" Type="http://schemas.openxmlformats.org/officeDocument/2006/relationships/hyperlink" Target="http://www.ashp.org/menu/AboutUs/Awards/WebbAward/Webb-Award-Lecture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Throughout the presentation you will see the following icons, which will be used to guide student engagement and activities: </a:t>
            </a:r>
          </a:p>
          <a:p>
            <a:pPr marL="0" indent="0">
              <a:buNone/>
            </a:pPr>
            <a:endParaRPr lang="en-US" sz="1200" b="0" dirty="0"/>
          </a:p>
          <a:p>
            <a:endParaRPr lang="en-US" dirty="0"/>
          </a:p>
        </p:txBody>
      </p:sp>
      <p:sp>
        <p:nvSpPr>
          <p:cNvPr id="4" name="Slide Number Placeholder 3"/>
          <p:cNvSpPr>
            <a:spLocks noGrp="1"/>
          </p:cNvSpPr>
          <p:nvPr>
            <p:ph type="sldNum" sz="quarter" idx="5"/>
          </p:nvPr>
        </p:nvSpPr>
        <p:spPr/>
        <p:txBody>
          <a:bodyPr/>
          <a:lstStyle/>
          <a:p>
            <a:fld id="{ED3755FB-383F-4536-B21C-47EB82A78235}" type="slidenum">
              <a:rPr lang="en-US" smtClean="0"/>
              <a:t>3</a:t>
            </a:fld>
            <a:endParaRPr lang="en-US"/>
          </a:p>
        </p:txBody>
      </p:sp>
    </p:spTree>
    <p:extLst>
      <p:ext uri="{BB962C8B-B14F-4D97-AF65-F5344CB8AC3E}">
        <p14:creationId xmlns:p14="http://schemas.microsoft.com/office/powerpoint/2010/main" val="425246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the American Association of Colleges of Pharmacy shows a significant change in the gender composition of pharmacy school graduates between 1960 and today. The number of pharmacy degrees conferred to women increased from a mere 14% in 1965 to 62% in 2019.</a:t>
            </a:r>
            <a:r>
              <a:rPr lang="en-US" sz="1200" kern="1200" baseline="300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result, the number of female pharmacy leaders has also increased.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2014 National Pharmacist Workforce study, further denoted as the NPWS, reported that the proportion of females in pharmacy management positions was greater than males for the first time since the survey began in 2000. This trend continued in 2019, with a higher proposition of female pharmacists in management positions. </a:t>
            </a:r>
            <a:endParaRPr lang="en-US" sz="1200" b="0"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07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While the profession of pharmacy has become more gender diverse, including diversity in pharmacy leadership…. There profession continues to be underrepresented in terms of race and ethnicity.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2019 NPWS found that nearly 80% of pharmacists in management positions identified as white. Clearly, there is still work to be done to create a more diverse pharmacy workforce, and a more diverse group of pharmacy leaders……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408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Let's take a minute and think about the benefits of having diverse leaders? </a:t>
            </a:r>
            <a:r>
              <a:rPr lang="en-US" sz="1200" b="1" i="0" u="none" strike="noStrike" kern="1200" dirty="0">
                <a:solidFill>
                  <a:schemeClr val="tx1"/>
                </a:solidFill>
                <a:effectLst/>
                <a:latin typeface="+mn-lt"/>
                <a:ea typeface="+mn-ea"/>
                <a:cs typeface="+mn-cs"/>
              </a:rPr>
              <a:t>(Open Discussion)</a:t>
            </a:r>
            <a:endParaRPr lang="en-US" b="1" dirty="0"/>
          </a:p>
          <a:p>
            <a:endParaRPr lang="en-US" dirty="0"/>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057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4"/>
          <p:cNvSpPr>
            <a:spLocks noGrp="1" noChangeArrowheads="1"/>
          </p:cNvSpPr>
          <p:nvPr>
            <p:ph type="body" idx="1"/>
          </p:nvPr>
        </p:nvSpPr>
        <p:spPr>
          <a:noFill/>
          <a:ln/>
        </p:spPr>
        <p:txBody>
          <a:bodyPr/>
          <a:lstStyle/>
          <a:p>
            <a:r>
              <a:rPr lang="en-US" sz="1000" dirty="0"/>
              <a:t>When looking at health system pharmacy departments there are many different types of leadership roles, some “administrative” (assigned, legitimate) and some not.  Traditional leadership roles within health systems are typically referred to as “administrative” however there are a growing number of leadership positions amongst all areas of practice and they are not all administrative.  More and more departments have individuals who fall into the hybrid role, which is a person who has a blend of both administrative and non-administrative responsibilities. These people may be managers of teams but may be providing direct patient care during a portion of the week and spending the rest of their time performing administrative duties such as implementing project initiatives. Pharmacy administrators need to be careful not to get too far removed from practice, and many pharmacy administrators want to maintain some level of clinical practice. Clinical leaders also need some administrative training and focus to maximize their success.</a:t>
            </a:r>
            <a:br>
              <a:rPr lang="en-US" sz="1000" dirty="0"/>
            </a:br>
            <a:endParaRPr lang="en-US" sz="1000" dirty="0"/>
          </a:p>
          <a:p>
            <a:r>
              <a:rPr lang="en-US" sz="1000" u="sng" dirty="0"/>
              <a:t>The “hybrid” positions really allow individuals to be exposed to both the clinical and administrative sides of practice</a:t>
            </a:r>
            <a:r>
              <a:rPr lang="en-US" sz="1000" dirty="0"/>
              <a:t>.  In the end they are willing to make decisions based on clinical experiences that improve patient care.   The presence of hybrid-type leadership positions with both managerial and clinical practice roles is </a:t>
            </a:r>
            <a:r>
              <a:rPr lang="en-US" sz="1000" u="sng" dirty="0"/>
              <a:t>really on the rise</a:t>
            </a:r>
            <a:r>
              <a:rPr lang="en-US" sz="1000" dirty="0"/>
              <a:t> in the profession as students graduate with a strong desire to assume a leadership position yet they don’t want to entirely give up their patient care roles.</a:t>
            </a:r>
          </a:p>
          <a:p>
            <a:endParaRPr lang="en-US" sz="1000" dirty="0"/>
          </a:p>
          <a:p>
            <a:r>
              <a:rPr lang="en-US" sz="1000" dirty="0"/>
              <a:t>As you can see, there is </a:t>
            </a:r>
            <a:r>
              <a:rPr lang="en-US" sz="1000" u="sng" dirty="0"/>
              <a:t>LOTS of flexibility and there are many options</a:t>
            </a:r>
            <a:r>
              <a:rPr lang="en-US" sz="1000" dirty="0"/>
              <a:t> to select from along the continuum of leadership and management within our profession.</a:t>
            </a:r>
          </a:p>
          <a:p>
            <a:endParaRPr lang="en-US" sz="1000" dirty="0"/>
          </a:p>
          <a:p>
            <a:r>
              <a:rPr lang="en-US" sz="1000" dirty="0"/>
              <a:t>I know many of you in this room feel that </a:t>
            </a:r>
            <a:r>
              <a:rPr lang="en-US" sz="1000" u="sng" dirty="0"/>
              <a:t>maintaining a clinical aspect to your practice</a:t>
            </a:r>
            <a:r>
              <a:rPr lang="en-US" sz="1000" dirty="0"/>
              <a:t> is critical. Let’s look at some ways you can achieve this…</a:t>
            </a:r>
            <a:br>
              <a:rPr lang="en-US" sz="1000" dirty="0"/>
            </a:br>
            <a:endParaRPr lang="en-US" sz="1000" dirty="0"/>
          </a:p>
          <a:p>
            <a:endParaRPr lang="en-US" sz="1000" dirty="0"/>
          </a:p>
        </p:txBody>
      </p:sp>
    </p:spTree>
    <p:extLst>
      <p:ext uri="{BB962C8B-B14F-4D97-AF65-F5344CB8AC3E}">
        <p14:creationId xmlns:p14="http://schemas.microsoft.com/office/powerpoint/2010/main" val="387315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latin typeface="Arial" charset="0"/>
              </a:rPr>
              <a:t>Why do we need strong leaders? Well, it is no secret that h</a:t>
            </a:r>
            <a:r>
              <a:rPr lang="en-US" sz="1200" dirty="0"/>
              <a:t>ealthcare is evolving and changing every day. How do we keep up with the emerging issues?</a:t>
            </a:r>
          </a:p>
          <a:p>
            <a:pPr>
              <a:lnSpc>
                <a:spcPct val="90000"/>
              </a:lnSpc>
            </a:pPr>
            <a:endParaRPr lang="en-US" sz="1200" dirty="0"/>
          </a:p>
          <a:p>
            <a:pPr>
              <a:lnSpc>
                <a:spcPct val="90000"/>
              </a:lnSpc>
            </a:pPr>
            <a:r>
              <a:rPr lang="en-US" sz="1200" dirty="0"/>
              <a:t>I am sure most,  if not all, of you in this room would agree that pharmacists must be involved in the care of all patients to e</a:t>
            </a:r>
            <a:r>
              <a:rPr lang="en-US" dirty="0"/>
              <a:t>nsure safe medication use systems and optimal outcomes. Unfortunately, pharmacy is too often left out of the loop. There could be many explanations for this, one being that pharmacists are more expensive than other midlevel providers. We must demonstrate our value!</a:t>
            </a:r>
          </a:p>
          <a:p>
            <a:pPr>
              <a:lnSpc>
                <a:spcPct val="90000"/>
              </a:lnSpc>
            </a:pPr>
            <a:endParaRPr lang="en-US" sz="1200" dirty="0"/>
          </a:p>
          <a:p>
            <a:pPr>
              <a:lnSpc>
                <a:spcPct val="90000"/>
              </a:lnSpc>
            </a:pPr>
            <a:r>
              <a:rPr lang="en-US" sz="1200" dirty="0"/>
              <a:t>Another explanation is that pharmacy directors are not speaking up and taking leadership roles in areas where pharmacists should be considered the experts. A strong leader can change that. </a:t>
            </a:r>
          </a:p>
          <a:p>
            <a:pPr>
              <a:lnSpc>
                <a:spcPct val="90000"/>
              </a:lnSpc>
            </a:pPr>
            <a:endParaRPr lang="en-US" sz="1200" dirty="0"/>
          </a:p>
          <a:p>
            <a:pPr>
              <a:lnSpc>
                <a:spcPct val="90000"/>
              </a:lnSpc>
            </a:pPr>
            <a:r>
              <a:rPr lang="en-US" sz="1200" dirty="0"/>
              <a:t>Can anyone share with us an issue you have encountered in the pharmacies in which you have interned which is in need of someone possessing both leadership and managerial skills to move it forward?</a:t>
            </a:r>
          </a:p>
          <a:p>
            <a:pPr>
              <a:lnSpc>
                <a:spcPct val="90000"/>
              </a:lnSpc>
            </a:pPr>
            <a:endParaRPr lang="en-US" dirty="0"/>
          </a:p>
          <a:p>
            <a:pPr>
              <a:lnSpc>
                <a:spcPct val="90000"/>
              </a:lnSpc>
            </a:pPr>
            <a:r>
              <a:rPr lang="en-US" dirty="0"/>
              <a:t>[If no one volunteers an example, share one of your own OR share this example: Advancing pharmacy services by getting funding for new and existing pharmacy services.  For example anticoagulation management, ID management and Heart failure management teams]</a:t>
            </a:r>
          </a:p>
          <a:p>
            <a:pPr>
              <a:lnSpc>
                <a:spcPct val="90000"/>
              </a:lnSpc>
            </a:pPr>
            <a:endParaRPr lang="en-US" dirty="0"/>
          </a:p>
          <a:p>
            <a:pPr>
              <a:lnSpc>
                <a:spcPct val="90000"/>
              </a:lnSpc>
            </a:pPr>
            <a:r>
              <a:rPr lang="en-US" b="1" dirty="0"/>
              <a:t>Lastly:  Our patients deserve better!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9532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4"/>
          <p:cNvSpPr>
            <a:spLocks noGrp="1" noChangeArrowheads="1"/>
          </p:cNvSpPr>
          <p:nvPr>
            <p:ph type="body" idx="1"/>
          </p:nvPr>
        </p:nvSpPr>
        <p:spPr>
          <a:noFill/>
          <a:ln/>
        </p:spPr>
        <p:txBody>
          <a:bodyPr/>
          <a:lstStyle/>
          <a:p>
            <a:r>
              <a:rPr lang="en-US" dirty="0"/>
              <a:t>In 2005, Sara White served as a scholar in residence at ASHP. She completed some research which indicated that there will be a significant gap in pharmacy leadership in the next 5 – 10 years. The demographics of the survey responders are in the table. The mean age for pharmacy directors was 48 and mean age for pharmacy middle managers was 43. In</a:t>
            </a:r>
            <a:r>
              <a:rPr lang="en-US" baseline="0" dirty="0"/>
              <a:t> 2013, she completed a seven-year follow-up assessment. </a:t>
            </a:r>
            <a:endParaRPr lang="en-US" dirty="0"/>
          </a:p>
          <a:p>
            <a:endParaRPr lang="en-US" dirty="0"/>
          </a:p>
          <a:p>
            <a:r>
              <a:rPr lang="en-US" dirty="0"/>
              <a:t>In fact, while most pharmacy directors and middle managers are satisfied with their current positions, </a:t>
            </a:r>
            <a:r>
              <a:rPr lang="en-US" sz="1500" dirty="0"/>
              <a:t>75% of directors and 74% of middle managers anticipate leaving their jobs in the next decade. Many of these directors are reaching retirement with no succession plan.</a:t>
            </a:r>
          </a:p>
          <a:p>
            <a:endParaRPr lang="en-US" dirty="0"/>
          </a:p>
        </p:txBody>
      </p:sp>
    </p:spTree>
    <p:extLst>
      <p:ext uri="{BB962C8B-B14F-4D97-AF65-F5344CB8AC3E}">
        <p14:creationId xmlns:p14="http://schemas.microsoft.com/office/powerpoint/2010/main" val="248726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4"/>
          <p:cNvSpPr>
            <a:spLocks noGrp="1" noChangeArrowheads="1"/>
          </p:cNvSpPr>
          <p:nvPr>
            <p:ph type="body" idx="1"/>
          </p:nvPr>
        </p:nvSpPr>
        <p:spPr>
          <a:noFill/>
          <a:ln/>
        </p:spPr>
        <p:txBody>
          <a:bodyPr/>
          <a:lstStyle/>
          <a:p>
            <a:r>
              <a:rPr lang="en-US" dirty="0"/>
              <a:t>Pharmacy is on the brink of an impending leadership crisis and the lack of young leaders entering formal leadership training programs will not compensate for the expected exodus.  For many hospitals, it will simply not be possible to externally recruit qualified people to replace key staff lost to other organizations or to retirement. If we do not step up to the plate, somebody will.</a:t>
            </a:r>
          </a:p>
          <a:p>
            <a:endParaRPr lang="en-US" dirty="0"/>
          </a:p>
          <a:p>
            <a:r>
              <a:rPr lang="en-US" dirty="0"/>
              <a:t>What do you think these healthcare professionals think about the pharmacy profession? </a:t>
            </a:r>
          </a:p>
          <a:p>
            <a:r>
              <a:rPr lang="en-US" dirty="0"/>
              <a:t>How do you feel about non-pharmacists leading our profession? </a:t>
            </a:r>
            <a:r>
              <a:rPr lang="en-US" b="1" dirty="0"/>
              <a:t>(Open Discussion)</a:t>
            </a:r>
          </a:p>
          <a:p>
            <a:endParaRPr lang="en-US" dirty="0"/>
          </a:p>
          <a:p>
            <a:endParaRPr lang="en-US" dirty="0"/>
          </a:p>
          <a:p>
            <a:endParaRPr lang="en-US" dirty="0"/>
          </a:p>
        </p:txBody>
      </p:sp>
    </p:spTree>
    <p:extLst>
      <p:ext uri="{BB962C8B-B14F-4D97-AF65-F5344CB8AC3E}">
        <p14:creationId xmlns:p14="http://schemas.microsoft.com/office/powerpoint/2010/main" val="183846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4"/>
          <p:cNvSpPr>
            <a:spLocks noGrp="1" noChangeArrowheads="1"/>
          </p:cNvSpPr>
          <p:nvPr>
            <p:ph type="body" idx="1"/>
          </p:nvPr>
        </p:nvSpPr>
        <p:spPr>
          <a:noFill/>
          <a:ln/>
        </p:spPr>
        <p:txBody>
          <a:bodyPr/>
          <a:lstStyle/>
          <a:p>
            <a:r>
              <a:rPr lang="en-US" dirty="0"/>
              <a:t>There is a light at the end of the tunnel, and this is part of the reason you are here today. Just the fact that you are attending the summer meeting says a lot about your potential future as a leader in our profession. In Sara White’s research she found that </a:t>
            </a:r>
            <a:r>
              <a:rPr lang="en-US" b="1" dirty="0"/>
              <a:t>63%</a:t>
            </a:r>
            <a:r>
              <a:rPr lang="en-US" dirty="0"/>
              <a:t> of student surveyed would consider a leadership role. </a:t>
            </a:r>
          </a:p>
          <a:p>
            <a:endParaRPr lang="en-US" dirty="0"/>
          </a:p>
          <a:p>
            <a:r>
              <a:rPr lang="en-US" dirty="0"/>
              <a:t>I want to stop here and ask you to consider again the concept of “leadership.” For those of you in the room considering a leadership position, what does this mean to you? What is your end goal? What would your ideal “leadership position” entail? Take a few minutes to discuss this with a partner </a:t>
            </a:r>
            <a:r>
              <a:rPr lang="en-US" b="1" dirty="0"/>
              <a:t>(Think-Pair-Share)</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4030771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4"/>
          <p:cNvSpPr>
            <a:spLocks noGrp="1" noChangeArrowheads="1"/>
          </p:cNvSpPr>
          <p:nvPr>
            <p:ph type="body" idx="1"/>
          </p:nvPr>
        </p:nvSpPr>
        <p:spPr>
          <a:noFill/>
          <a:ln/>
        </p:spPr>
        <p:txBody>
          <a:bodyPr/>
          <a:lstStyle/>
          <a:p>
            <a:r>
              <a:rPr lang="en-US" dirty="0"/>
              <a:t>There are 4 practical tips I am going to share with you today that will help you to get “there.” Now I know everyone’s “there” is somewhere different, please I assure you that these are universal truths that will help each and every one of you in this group step closer to your future. </a:t>
            </a:r>
          </a:p>
          <a:p>
            <a:endParaRPr lang="en-US" dirty="0"/>
          </a:p>
        </p:txBody>
      </p:sp>
    </p:spTree>
    <p:extLst>
      <p:ext uri="{BB962C8B-B14F-4D97-AF65-F5344CB8AC3E}">
        <p14:creationId xmlns:p14="http://schemas.microsoft.com/office/powerpoint/2010/main" val="2397977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en-US" dirty="0"/>
              <a:t>Can’t meet mentors if not there.</a:t>
            </a:r>
          </a:p>
        </p:txBody>
      </p:sp>
    </p:spTree>
    <p:extLst>
      <p:ext uri="{BB962C8B-B14F-4D97-AF65-F5344CB8AC3E}">
        <p14:creationId xmlns:p14="http://schemas.microsoft.com/office/powerpoint/2010/main" val="3506327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dirty="0"/>
              <a:t>Before we get started, help me get an idea for who we have in the room. </a:t>
            </a:r>
          </a:p>
          <a:p>
            <a:endParaRPr lang="en-US" dirty="0"/>
          </a:p>
          <a:p>
            <a:r>
              <a:rPr lang="en-US" dirty="0"/>
              <a:t>Raise your hand if you are a P1, P2, P3, P4, NP?  </a:t>
            </a:r>
          </a:p>
          <a:p>
            <a:r>
              <a:rPr lang="en-US" dirty="0"/>
              <a:t>Who already knows what you will do upon graduation for your career? </a:t>
            </a:r>
          </a:p>
          <a:p>
            <a:r>
              <a:rPr lang="en-US" dirty="0"/>
              <a:t>How many of you think you will work in a hospital or in the health-system such as long-term care facilities, ambulatory care clinics, etc?</a:t>
            </a:r>
          </a:p>
          <a:p>
            <a:r>
              <a:rPr lang="en-US" dirty="0"/>
              <a:t>Who is considering an academic career? Research? Community pharmacy? Industry?</a:t>
            </a:r>
          </a:p>
          <a:p>
            <a:endParaRPr lang="en-US" dirty="0"/>
          </a:p>
        </p:txBody>
      </p:sp>
    </p:spTree>
    <p:extLst>
      <p:ext uri="{BB962C8B-B14F-4D97-AF65-F5344CB8AC3E}">
        <p14:creationId xmlns:p14="http://schemas.microsoft.com/office/powerpoint/2010/main" val="3016840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4"/>
          <p:cNvSpPr>
            <a:spLocks noGrp="1" noChangeArrowheads="1"/>
          </p:cNvSpPr>
          <p:nvPr>
            <p:ph type="body" idx="1"/>
          </p:nvPr>
        </p:nvSpPr>
        <p:spPr>
          <a:noFill/>
          <a:ln/>
        </p:spPr>
        <p:txBody>
          <a:bodyPr/>
          <a:lstStyle/>
          <a:p>
            <a:r>
              <a:rPr lang="en-US" sz="1000" dirty="0"/>
              <a:t>These experiences  will a) broaden your horizon on pharmacy practice issues, b) expose you to a variety of leadership experiences, c) show you the impact of pharmacy practice on patients, physicians, nurses, HCPs and hospitals, d) expose you to implementation of evidence-based practices which impact  populations of patients.  Also, people precepting these rotations are very well connected and can help you to build your professional network.</a:t>
            </a:r>
          </a:p>
          <a:p>
            <a:endParaRPr lang="en-US" sz="1000" dirty="0"/>
          </a:p>
          <a:p>
            <a:r>
              <a:rPr lang="en-US" sz="1000" dirty="0"/>
              <a:t>If you think you might be interested in a career in pharmacy administration, try to get some experience before you graduate. A great way to do this is by completing a rotation in pharmacy administration and management. In today’s pharmacy curriculum there is little exposure to administration and management so this is a practical way to potentially ignite management and leadership passion early in your career. It will allow you to have a broader view of the profession and obtain exposure to the challenges and opportunities within pharmacy management. Many future leaders appreciate such an experience because it also exposes you to the rewards of leadership and the satisfaction of teaching and mentoring.</a:t>
            </a:r>
          </a:p>
          <a:p>
            <a:endParaRPr lang="en-US" sz="1000" dirty="0"/>
          </a:p>
          <a:p>
            <a:r>
              <a:rPr lang="en-US" sz="1000" dirty="0"/>
              <a:t>Residencies have advocated exposure to leadership and management into their programs. </a:t>
            </a:r>
          </a:p>
          <a:p>
            <a:endParaRPr lang="en-US" sz="1000" dirty="0"/>
          </a:p>
          <a:p>
            <a:r>
              <a:rPr lang="en-US" sz="1000" dirty="0"/>
              <a:t>May want to convey to the audience how YOU developed your career…e.g.; tracer your career path for the students and explain key people or events that made difference to get you where you are today.  If you can, make the connection to mentoring and how it helped you.  </a:t>
            </a:r>
            <a:r>
              <a:rPr lang="en-US" sz="1000" b="1" dirty="0"/>
              <a:t>Don’t take easy clerkships!</a:t>
            </a:r>
            <a:endParaRPr lang="en-US" sz="1000" dirty="0"/>
          </a:p>
          <a:p>
            <a:r>
              <a:rPr lang="en-US" sz="1000" b="1" dirty="0"/>
              <a:t>** First day of every clerkship, ask your preceptor “if I could do one thing by the end of this rotation that would truly make a difference in your practice after I’m done, what would that one thing be, and can I work on it?”</a:t>
            </a:r>
          </a:p>
          <a:p>
            <a:endParaRPr lang="en-US" sz="1000" dirty="0"/>
          </a:p>
          <a:p>
            <a:endParaRPr lang="en-US" sz="1000" dirty="0"/>
          </a:p>
        </p:txBody>
      </p:sp>
    </p:spTree>
    <p:extLst>
      <p:ext uri="{BB962C8B-B14F-4D97-AF65-F5344CB8AC3E}">
        <p14:creationId xmlns:p14="http://schemas.microsoft.com/office/powerpoint/2010/main" val="1634938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we’ve been saying…</a:t>
            </a:r>
          </a:p>
          <a:p>
            <a:endParaRPr lang="en-US" dirty="0"/>
          </a:p>
          <a:p>
            <a:r>
              <a:rPr lang="en-US" dirty="0"/>
              <a:t>Also:  </a:t>
            </a:r>
          </a:p>
          <a:p>
            <a:pPr>
              <a:buFontTx/>
              <a:buChar char="-"/>
            </a:pPr>
            <a:r>
              <a:rPr lang="en-US" dirty="0"/>
              <a:t>Consider getting involved in a research project, including assisting faculty, preceptors, and residents with their ongoing projects </a:t>
            </a:r>
          </a:p>
          <a:p>
            <a:pPr>
              <a:buFontTx/>
              <a:buChar char="-"/>
            </a:pPr>
            <a:r>
              <a:rPr lang="en-US" dirty="0"/>
              <a:t>Volunteer efforts</a:t>
            </a:r>
          </a:p>
          <a:p>
            <a:pPr>
              <a:buFontTx/>
              <a:buChar char="-"/>
            </a:pPr>
            <a:r>
              <a:rPr lang="en-US" dirty="0"/>
              <a:t>Publications (local, regional, national)</a:t>
            </a:r>
          </a:p>
          <a:p>
            <a:pPr>
              <a:buFontTx/>
              <a:buChar char="-"/>
            </a:pPr>
            <a:endParaRPr lang="en-US" dirty="0"/>
          </a:p>
          <a:p>
            <a:pPr>
              <a:buFontTx/>
              <a:buChar char="-"/>
            </a:pPr>
            <a:r>
              <a:rPr lang="en-US" dirty="0"/>
              <a:t>Make a good impression, but also need to follow through…. Think about who could be your future reference, letter writers or “sponsors”</a:t>
            </a:r>
          </a:p>
          <a:p>
            <a:pPr>
              <a:buFontTx/>
              <a:buChar char="-"/>
            </a:pPr>
            <a:endParaRPr lang="en-US" dirty="0"/>
          </a:p>
          <a:p>
            <a:pPr>
              <a:buFontTx/>
              <a:buChar char="-"/>
            </a:pPr>
            <a:endParaRPr lang="en-US" dirty="0"/>
          </a:p>
          <a:p>
            <a:pPr>
              <a:buFontTx/>
              <a:buChar char="-"/>
            </a:pPr>
            <a:r>
              <a:rPr lang="en-US" dirty="0"/>
              <a:t>Update frequently to keep on track with all accomplishments </a:t>
            </a:r>
          </a:p>
          <a:p>
            <a:pPr>
              <a:buFontTx/>
              <a:buChar char="-"/>
            </a:pPr>
            <a:endParaRPr lang="en-US" dirty="0"/>
          </a:p>
          <a:p>
            <a:pPr>
              <a:buFontTx/>
              <a:buChar char="-"/>
            </a:pPr>
            <a:r>
              <a:rPr lang="en-US" dirty="0"/>
              <a:t>Keep track of good projects…. Reflect on what you learned, how it helped you grow or improve, and key takeaways (good for interviews!)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D8D5F-6FA7-430A-9204-43E4020537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763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need to spend too much time </a:t>
            </a:r>
          </a:p>
        </p:txBody>
      </p:sp>
      <p:sp>
        <p:nvSpPr>
          <p:cNvPr id="4" name="Slide Number Placeholder 3"/>
          <p:cNvSpPr>
            <a:spLocks noGrp="1"/>
          </p:cNvSpPr>
          <p:nvPr>
            <p:ph type="sldNum" sz="quarter" idx="5"/>
          </p:nvPr>
        </p:nvSpPr>
        <p:spPr/>
        <p:txBody>
          <a:bodyPr/>
          <a:lstStyle/>
          <a:p>
            <a:fld id="{ED3755FB-383F-4536-B21C-47EB82A78235}" type="slidenum">
              <a:rPr lang="en-US" smtClean="0"/>
              <a:t>25</a:t>
            </a:fld>
            <a:endParaRPr lang="en-US"/>
          </a:p>
        </p:txBody>
      </p:sp>
    </p:spTree>
    <p:extLst>
      <p:ext uri="{BB962C8B-B14F-4D97-AF65-F5344CB8AC3E}">
        <p14:creationId xmlns:p14="http://schemas.microsoft.com/office/powerpoint/2010/main" val="2177791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4"/>
          <p:cNvSpPr>
            <a:spLocks noGrp="1" noChangeArrowheads="1"/>
          </p:cNvSpPr>
          <p:nvPr>
            <p:ph type="body" idx="1"/>
          </p:nvPr>
        </p:nvSpPr>
        <p:spPr>
          <a:noFill/>
          <a:ln/>
        </p:spPr>
        <p:txBody>
          <a:bodyPr/>
          <a:lstStyle/>
          <a:p>
            <a:r>
              <a:rPr lang="en-US" dirty="0"/>
              <a:t>Ever heard of the cliché, “It’s not what you know but who you know?” Well, it’s true. </a:t>
            </a:r>
            <a:r>
              <a:rPr lang="en-US" i="1" dirty="0"/>
              <a:t>(tell an anecdote here if you have one). </a:t>
            </a:r>
          </a:p>
          <a:p>
            <a:endParaRPr lang="en-US" i="1" dirty="0"/>
          </a:p>
          <a:p>
            <a:r>
              <a:rPr lang="en-US" dirty="0"/>
              <a:t>Mentors can have a powerful influence on your future. Let’s look more closely at this topic.</a:t>
            </a:r>
          </a:p>
          <a:p>
            <a:endParaRPr lang="en-US" dirty="0"/>
          </a:p>
          <a:p>
            <a:r>
              <a:rPr lang="en-US" dirty="0"/>
              <a:t>It’s all about relationships.  </a:t>
            </a:r>
          </a:p>
          <a:p>
            <a:endParaRPr lang="en-US" dirty="0"/>
          </a:p>
          <a:p>
            <a:r>
              <a:rPr lang="en-US" dirty="0"/>
              <a:t>We will be discussing the different types of professional relationships later on in these slides. </a:t>
            </a:r>
          </a:p>
          <a:p>
            <a:endParaRPr lang="en-US" dirty="0"/>
          </a:p>
          <a:p>
            <a:r>
              <a:rPr lang="en-US" dirty="0"/>
              <a:t>Mentors can help </a:t>
            </a:r>
            <a:r>
              <a:rPr lang="en-US" b="1" dirty="0"/>
              <a:t>you identify the endpoints</a:t>
            </a:r>
            <a:r>
              <a:rPr lang="en-US" b="1" baseline="0" dirty="0"/>
              <a:t> and assist you in creating your plan.</a:t>
            </a:r>
            <a:endParaRPr lang="en-US" b="1" dirty="0"/>
          </a:p>
          <a:p>
            <a:endParaRPr lang="en-US" dirty="0"/>
          </a:p>
          <a:p>
            <a:r>
              <a:rPr lang="en-US" dirty="0"/>
              <a:t>Seek out any successful person here and ask them </a:t>
            </a:r>
            <a:r>
              <a:rPr lang="en-US" b="1" dirty="0"/>
              <a:t>who were his/her</a:t>
            </a:r>
            <a:r>
              <a:rPr lang="en-US" b="1" baseline="0" dirty="0"/>
              <a:t> mentors (and why).</a:t>
            </a:r>
            <a:endParaRPr lang="en-US" b="1" dirty="0"/>
          </a:p>
          <a:p>
            <a:endParaRPr lang="en-US" dirty="0"/>
          </a:p>
        </p:txBody>
      </p:sp>
    </p:spTree>
    <p:extLst>
      <p:ext uri="{BB962C8B-B14F-4D97-AF65-F5344CB8AC3E}">
        <p14:creationId xmlns:p14="http://schemas.microsoft.com/office/powerpoint/2010/main" val="2554570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marL="0" indent="0">
              <a:lnSpc>
                <a:spcPct val="90000"/>
              </a:lnSpc>
              <a:buNone/>
            </a:pPr>
            <a:r>
              <a:rPr lang="en-US" dirty="0"/>
              <a:t>1) Mentor: </a:t>
            </a:r>
            <a:r>
              <a:rPr lang="en-US" sz="1200" b="0" i="0" kern="1200" dirty="0">
                <a:solidFill>
                  <a:schemeClr val="tx1"/>
                </a:solidFill>
                <a:effectLst/>
                <a:latin typeface="+mn-lt"/>
                <a:ea typeface="+mn-ea"/>
                <a:cs typeface="+mn-cs"/>
              </a:rPr>
              <a:t>a trusted counselor or guide</a:t>
            </a:r>
          </a:p>
          <a:p>
            <a:pPr marL="0" indent="0">
              <a:lnSpc>
                <a:spcPct val="90000"/>
              </a:lnSpc>
              <a:buNone/>
            </a:pPr>
            <a:r>
              <a:rPr lang="en-US" sz="1200" b="0" i="0" kern="1200" dirty="0">
                <a:solidFill>
                  <a:schemeClr val="tx1"/>
                </a:solidFill>
                <a:effectLst/>
                <a:latin typeface="+mn-lt"/>
                <a:ea typeface="+mn-ea"/>
                <a:cs typeface="+mn-cs"/>
              </a:rPr>
              <a:t>2) </a:t>
            </a:r>
            <a:r>
              <a:rPr lang="en-US" sz="1000" dirty="0"/>
              <a:t>Advisor: a person who gives advice in a particular field</a:t>
            </a:r>
          </a:p>
          <a:p>
            <a:pPr>
              <a:lnSpc>
                <a:spcPct val="90000"/>
              </a:lnSpc>
            </a:pPr>
            <a:r>
              <a:rPr lang="en-US" dirty="0"/>
              <a:t>3) So, how does effective mentoring work? Do you visit your local mentor store and sign up? </a:t>
            </a:r>
          </a:p>
          <a:p>
            <a:pPr>
              <a:lnSpc>
                <a:spcPct val="90000"/>
              </a:lnSpc>
            </a:pPr>
            <a:r>
              <a:rPr lang="en-US" dirty="0"/>
              <a:t>4) Well, no. There are lots of places you can go to find a good mentor and lots of things to think about when choosing a mentor that is a good fit for you.</a:t>
            </a:r>
          </a:p>
          <a:p>
            <a:pPr>
              <a:lnSpc>
                <a:spcPct val="90000"/>
              </a:lnSpc>
            </a:pPr>
            <a:endParaRPr lang="en-US" sz="1000" dirty="0"/>
          </a:p>
          <a:p>
            <a:pPr>
              <a:lnSpc>
                <a:spcPct val="90000"/>
              </a:lnSpc>
            </a:pPr>
            <a:r>
              <a:rPr lang="en-US" sz="1000" dirty="0"/>
              <a:t>Also</a:t>
            </a:r>
          </a:p>
          <a:p>
            <a:pPr>
              <a:lnSpc>
                <a:spcPct val="90000"/>
              </a:lnSpc>
              <a:buFontTx/>
              <a:buChar char="•"/>
            </a:pPr>
            <a:r>
              <a:rPr lang="en-US" dirty="0"/>
              <a:t>Can be life-long or of short duration.</a:t>
            </a:r>
          </a:p>
          <a:p>
            <a:pPr>
              <a:lnSpc>
                <a:spcPct val="90000"/>
              </a:lnSpc>
              <a:buFontTx/>
              <a:buChar char="•"/>
            </a:pPr>
            <a:r>
              <a:rPr lang="en-US" dirty="0"/>
              <a:t>Can be formal (they help you develop a plan) or informal (frequent meetings to get feedback)</a:t>
            </a:r>
          </a:p>
          <a:p>
            <a:pPr>
              <a:lnSpc>
                <a:spcPct val="90000"/>
              </a:lnSpc>
              <a:buFontTx/>
              <a:buChar char="•"/>
            </a:pPr>
            <a:r>
              <a:rPr lang="en-US" dirty="0"/>
              <a:t>Doesn’t have to be practice site specific</a:t>
            </a:r>
          </a:p>
          <a:p>
            <a:pPr>
              <a:lnSpc>
                <a:spcPct val="90000"/>
              </a:lnSpc>
              <a:buFontTx/>
              <a:buChar char="•"/>
            </a:pPr>
            <a:r>
              <a:rPr lang="en-US" dirty="0"/>
              <a:t>Can be 1 person or a composite of more than one person</a:t>
            </a:r>
          </a:p>
          <a:p>
            <a:pPr>
              <a:lnSpc>
                <a:spcPct val="90000"/>
              </a:lnSpc>
            </a:pPr>
            <a:endParaRPr lang="en-US" dirty="0"/>
          </a:p>
          <a:p>
            <a:pPr>
              <a:lnSpc>
                <a:spcPct val="90000"/>
              </a:lnSpc>
            </a:pPr>
            <a:r>
              <a:rPr lang="en-US" b="1" dirty="0"/>
              <a:t>Mentoring is all about relationships—these have to be established (can have a mentor assigned, but that doesn’t work if the relationship is not slowly developed).</a:t>
            </a:r>
            <a:r>
              <a:rPr lang="en-US" b="1" baseline="0" dirty="0"/>
              <a:t>  Not all “assistance” is a mentorship.</a:t>
            </a:r>
          </a:p>
          <a:p>
            <a:pPr>
              <a:lnSpc>
                <a:spcPct val="90000"/>
              </a:lnSpc>
            </a:pPr>
            <a:endParaRPr lang="en-US" dirty="0"/>
          </a:p>
          <a:p>
            <a:pPr>
              <a:lnSpc>
                <a:spcPct val="90000"/>
              </a:lnSpc>
            </a:pPr>
            <a:r>
              <a:rPr lang="en-US" dirty="0"/>
              <a:t>Remember that your mentor does not have to be practice-specific based on what you think you “want to be when you grow up.” You can find someone that has s</a:t>
            </a:r>
            <a:r>
              <a:rPr lang="en-US" sz="1000" dirty="0"/>
              <a:t>imilar interests, be it professional or personal, so long as you have compatible personalities. This person can serve a functional role in your career or personal life.</a:t>
            </a:r>
          </a:p>
          <a:p>
            <a:pPr>
              <a:lnSpc>
                <a:spcPct val="90000"/>
              </a:lnSpc>
            </a:pPr>
            <a:endParaRPr lang="en-US" dirty="0"/>
          </a:p>
          <a:p>
            <a:endParaRPr lang="en-US" dirty="0"/>
          </a:p>
        </p:txBody>
      </p:sp>
    </p:spTree>
    <p:extLst>
      <p:ext uri="{BB962C8B-B14F-4D97-AF65-F5344CB8AC3E}">
        <p14:creationId xmlns:p14="http://schemas.microsoft.com/office/powerpoint/2010/main" val="4006789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play an important role, but these roles differ greatly. Let’s review how each relationship helps drive you toward success: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Mentor: </a:t>
            </a:r>
            <a:r>
              <a:rPr lang="en-US" sz="1200" dirty="0">
                <a:solidFill>
                  <a:schemeClr val="accent4">
                    <a:lumMod val="50000"/>
                  </a:schemeClr>
                </a:solidFill>
              </a:rPr>
              <a:t>mentors are experienced, highly regarded, empathetic individuals that guides the mentee’s personal and professional development and support career planning. Mentors are </a:t>
            </a:r>
            <a:r>
              <a:rPr lang="en-US" dirty="0"/>
              <a:t>essential relationships to guide the career choice, personal development, and goal achievement of individuals, interpersonal compatibility is key for the mentor to support and shape the mentee’s pursuit of his or her ambitions and career plans, a mentor will serve to clarify their mentee’s visions, share their personal experience, and create strategic plans on how the mentee can successfully achieve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Advisor: an advisor is an </a:t>
            </a:r>
            <a:r>
              <a:rPr lang="en-US" sz="1200" dirty="0">
                <a:solidFill>
                  <a:schemeClr val="accent4">
                    <a:lumMod val="50000"/>
                  </a:schemeClr>
                </a:solidFill>
              </a:rPr>
              <a:t>Individual who gives direction on a particular subject by jumpstarting an advisee’s thought process and providing knowledge, tools, and resources.</a:t>
            </a:r>
            <a:r>
              <a:rPr lang="en-US" dirty="0"/>
              <a:t> Unlike mentors, who guide, advisors </a:t>
            </a:r>
            <a:r>
              <a:rPr lang="en-US" u="sng" dirty="0"/>
              <a:t>direct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38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Coach: help the learner identify and address gaps in his or her skill set and build habits that move the learner toward a desired level of competence in selected areas; do not simply inform learners on what or how to improve, but instead they empower their learners to become self-reflective to identify areas for growth and the habits that will lead them to improve. Preceptors are often a coach to students when on rotation. </a:t>
            </a:r>
          </a:p>
          <a:p>
            <a:endParaRPr lang="en-US" dirty="0"/>
          </a:p>
          <a:p>
            <a:r>
              <a:rPr lang="en-US" dirty="0"/>
              <a:t>Sponsor: individuals with legitimate and referent powers and influence who serve a crucial role in escalating the career growth of their </a:t>
            </a:r>
            <a:r>
              <a:rPr lang="en-US" dirty="0" err="1"/>
              <a:t>sponsee</a:t>
            </a:r>
            <a:r>
              <a:rPr lang="en-US" dirty="0"/>
              <a:t>; sponsors do not provide guidance to their </a:t>
            </a:r>
            <a:r>
              <a:rPr lang="en-US" dirty="0" err="1"/>
              <a:t>sponsees</a:t>
            </a:r>
            <a:r>
              <a:rPr lang="en-US" dirty="0"/>
              <a:t> on personal matters, but rather, help them garner success within professional environments. Sponsors are also known as “career expanders”. A prime example of a sponsor is someone who writes a letter of recommendation on your behalf.. Such as when you apply for a residency. </a:t>
            </a:r>
          </a:p>
          <a:p>
            <a:endParaRPr lang="en-US" dirty="0"/>
          </a:p>
          <a:p>
            <a:r>
              <a:rPr lang="en-US" dirty="0"/>
              <a:t>Keep in mind some individuals may end up fulfilling multiple roles…. Or even move between roles throughout your career.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464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4"/>
          <p:cNvSpPr>
            <a:spLocks noGrp="1" noChangeArrowheads="1"/>
          </p:cNvSpPr>
          <p:nvPr>
            <p:ph type="body" idx="1"/>
          </p:nvPr>
        </p:nvSpPr>
        <p:spPr>
          <a:noFill/>
          <a:ln/>
        </p:spPr>
        <p:txBody>
          <a:bodyPr/>
          <a:lstStyle/>
          <a:p>
            <a:r>
              <a:rPr lang="en-US" dirty="0"/>
              <a:t>I have listed some here on the screen but would like to hear from you. Does anyone in the room have a mentor? Where did you find your current mentor?</a:t>
            </a:r>
          </a:p>
          <a:p>
            <a:endParaRPr lang="en-US" dirty="0"/>
          </a:p>
          <a:p>
            <a:r>
              <a:rPr lang="en-US" dirty="0"/>
              <a:t>I like to encourage students to look for variety -- choose</a:t>
            </a:r>
          </a:p>
          <a:p>
            <a:pPr marL="702025" lvl="1" indent="-268927"/>
            <a:r>
              <a:rPr lang="en-US" dirty="0"/>
              <a:t>One who has achieved a professional level you aspire to achieve</a:t>
            </a:r>
          </a:p>
          <a:p>
            <a:pPr marL="702025" lvl="1" indent="-268927"/>
            <a:r>
              <a:rPr lang="en-US" dirty="0"/>
              <a:t>One who has recently undergone the challenges you are about to face</a:t>
            </a:r>
          </a:p>
          <a:p>
            <a:endParaRPr lang="en-US" dirty="0"/>
          </a:p>
          <a:p>
            <a:endParaRPr lang="en-US" dirty="0"/>
          </a:p>
          <a:p>
            <a:r>
              <a:rPr lang="en-US" b="1" dirty="0"/>
              <a:t>Engage with them in a meaningful way.</a:t>
            </a:r>
          </a:p>
          <a:p>
            <a:endParaRPr lang="en-US" b="1" dirty="0"/>
          </a:p>
          <a:p>
            <a:r>
              <a:rPr lang="en-US" b="1" dirty="0"/>
              <a:t>Associate with winners.</a:t>
            </a:r>
          </a:p>
          <a:p>
            <a:endParaRPr lang="en-US" dirty="0"/>
          </a:p>
        </p:txBody>
      </p:sp>
    </p:spTree>
    <p:extLst>
      <p:ext uri="{BB962C8B-B14F-4D97-AF65-F5344CB8AC3E}">
        <p14:creationId xmlns:p14="http://schemas.microsoft.com/office/powerpoint/2010/main" val="2276532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4"/>
          <p:cNvSpPr>
            <a:spLocks noGrp="1" noChangeArrowheads="1"/>
          </p:cNvSpPr>
          <p:nvPr>
            <p:ph type="body" idx="1"/>
          </p:nvPr>
        </p:nvSpPr>
        <p:spPr>
          <a:noFill/>
          <a:ln/>
        </p:spPr>
        <p:txBody>
          <a:bodyPr/>
          <a:lstStyle/>
          <a:p>
            <a:pPr marL="215767" indent="-215767"/>
            <a:r>
              <a:rPr lang="en-US" dirty="0"/>
              <a:t>Remember that relationships are bidirectional… they require involvement and investment from both parties… What can YOU do to be a good mentee?</a:t>
            </a:r>
          </a:p>
          <a:p>
            <a:pPr marL="215767" indent="-215767"/>
            <a:endParaRPr lang="en-US" dirty="0"/>
          </a:p>
          <a:p>
            <a:pPr marL="215767" indent="-215767"/>
            <a:r>
              <a:rPr lang="en-US" dirty="0"/>
              <a:t>Ask question and get responses for first minute of this slide, then bring in the answers.</a:t>
            </a:r>
          </a:p>
          <a:p>
            <a:pPr marL="215767" indent="-215767"/>
            <a:endParaRPr lang="en-US" dirty="0"/>
          </a:p>
          <a:p>
            <a:pPr marL="215767" indent="-215767"/>
            <a:r>
              <a:rPr lang="en-US" dirty="0"/>
              <a:t>So, to wrap up mentoring there are some key pearls you need to remember:</a:t>
            </a:r>
          </a:p>
          <a:p>
            <a:pPr marL="215767" indent="-215767">
              <a:buFontTx/>
              <a:buAutoNum type="arabicPeriod"/>
            </a:pPr>
            <a:r>
              <a:rPr lang="en-US" dirty="0"/>
              <a:t>You need to formally ask someone to be your mentor and assist you with your career.  </a:t>
            </a:r>
            <a:r>
              <a:rPr lang="en-US" b="1" dirty="0"/>
              <a:t>Might start with a simpler</a:t>
            </a:r>
            <a:r>
              <a:rPr lang="en-US" b="1" baseline="0" dirty="0"/>
              <a:t> request – advice on a specific point; then another or a couple of other requests—before you ask (this is kind of like trying on the relationship for both)</a:t>
            </a:r>
            <a:endParaRPr lang="en-US" b="1" dirty="0"/>
          </a:p>
          <a:p>
            <a:pPr marL="215767" indent="-215767">
              <a:buFontTx/>
              <a:buAutoNum type="arabicPeriod"/>
            </a:pPr>
            <a:r>
              <a:rPr lang="en-US" dirty="0"/>
              <a:t>Ask the following 5 questions about the person you select:</a:t>
            </a:r>
          </a:p>
          <a:p>
            <a:pPr marL="702025" lvl="1" indent="-268927">
              <a:buFontTx/>
              <a:buAutoNum type="alphaLcPeriod"/>
            </a:pPr>
            <a:r>
              <a:rPr lang="en-US" dirty="0"/>
              <a:t>Are they doing what you aspire to do?</a:t>
            </a:r>
          </a:p>
          <a:p>
            <a:pPr marL="702025" lvl="1" indent="-268927">
              <a:buFontTx/>
              <a:buAutoNum type="alphaLcPeriod"/>
            </a:pPr>
            <a:r>
              <a:rPr lang="en-US" dirty="0"/>
              <a:t>Are they well respected by their peers?</a:t>
            </a:r>
          </a:p>
          <a:p>
            <a:pPr marL="702025" lvl="1" indent="-268927">
              <a:buFontTx/>
              <a:buAutoNum type="alphaLcPeriod"/>
            </a:pPr>
            <a:r>
              <a:rPr lang="en-US" dirty="0"/>
              <a:t>Do you feel comfortable with them?</a:t>
            </a:r>
          </a:p>
          <a:p>
            <a:pPr marL="702025" lvl="1" indent="-268927">
              <a:buFontTx/>
              <a:buAutoNum type="alphaLcPeriod"/>
            </a:pPr>
            <a:r>
              <a:rPr lang="en-US" dirty="0"/>
              <a:t>Do you trust your conversations will be kept in confidence?</a:t>
            </a:r>
          </a:p>
          <a:p>
            <a:pPr marL="702025" lvl="1" indent="-268927">
              <a:buFontTx/>
              <a:buAutoNum type="alphaLcPeriod"/>
            </a:pPr>
            <a:r>
              <a:rPr lang="en-US" dirty="0"/>
              <a:t>Are you willing to be candid and work hard to get the most out of it?</a:t>
            </a:r>
          </a:p>
          <a:p>
            <a:pPr marL="702025" lvl="1" indent="-268927">
              <a:buFontTx/>
              <a:buAutoNum type="alphaLcPeriod"/>
            </a:pPr>
            <a:endParaRPr lang="en-US" dirty="0"/>
          </a:p>
          <a:p>
            <a:pPr marL="702025" lvl="1" indent="-268927"/>
            <a:r>
              <a:rPr lang="en-US" dirty="0"/>
              <a:t>Ask someone here to be your mentor (say “I am xxx, and I want to be a leader”).</a:t>
            </a:r>
          </a:p>
          <a:p>
            <a:pPr marL="215767" indent="-215767"/>
            <a:endParaRPr lang="en-US" sz="1000" dirty="0"/>
          </a:p>
          <a:p>
            <a:pPr marL="215767" indent="-215767"/>
            <a:endParaRPr lang="en-US" sz="1000" dirty="0"/>
          </a:p>
        </p:txBody>
      </p:sp>
    </p:spTree>
    <p:extLst>
      <p:ext uri="{BB962C8B-B14F-4D97-AF65-F5344CB8AC3E}">
        <p14:creationId xmlns:p14="http://schemas.microsoft.com/office/powerpoint/2010/main" val="3840377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4"/>
          <p:cNvSpPr>
            <a:spLocks noGrp="1" noChangeArrowheads="1"/>
          </p:cNvSpPr>
          <p:nvPr>
            <p:ph type="body" idx="1"/>
          </p:nvPr>
        </p:nvSpPr>
        <p:spPr>
          <a:noFill/>
          <a:ln/>
        </p:spPr>
        <p:txBody>
          <a:bodyPr/>
          <a:lstStyle/>
          <a:p>
            <a:r>
              <a:rPr lang="en-US" dirty="0"/>
              <a:t>3 core areas</a:t>
            </a:r>
          </a:p>
          <a:p>
            <a:endParaRPr lang="en-US" dirty="0"/>
          </a:p>
          <a:p>
            <a:r>
              <a:rPr lang="en-US" dirty="0"/>
              <a:t>Before we look at the next few slides, let’s throw out some ideas that come to mind when you consider skills that would be important for a managerial role versus clinical role and what leadership skills are just generally important for all of us to build…. (discussion).</a:t>
            </a:r>
          </a:p>
          <a:p>
            <a:endParaRPr lang="en-US" dirty="0"/>
          </a:p>
          <a:p>
            <a:r>
              <a:rPr lang="en-US" dirty="0"/>
              <a:t>Have you developed these in SOP?</a:t>
            </a:r>
          </a:p>
          <a:p>
            <a:endParaRPr lang="en-US" dirty="0"/>
          </a:p>
        </p:txBody>
      </p:sp>
    </p:spTree>
    <p:extLst>
      <p:ext uri="{BB962C8B-B14F-4D97-AF65-F5344CB8AC3E}">
        <p14:creationId xmlns:p14="http://schemas.microsoft.com/office/powerpoint/2010/main" val="348896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r>
              <a:rPr lang="en-US" dirty="0"/>
              <a:t>If yes, do you consider yourself a big “L” leader (leader with a title) or little “L” leader (leader without a leadership title)? </a:t>
            </a:r>
          </a:p>
          <a:p>
            <a:endParaRPr lang="en-US" dirty="0"/>
          </a:p>
          <a:p>
            <a:r>
              <a:rPr lang="en-US" dirty="0"/>
              <a:t>If no, what is your definition of a leader?</a:t>
            </a:r>
          </a:p>
        </p:txBody>
      </p:sp>
    </p:spTree>
    <p:extLst>
      <p:ext uri="{BB962C8B-B14F-4D97-AF65-F5344CB8AC3E}">
        <p14:creationId xmlns:p14="http://schemas.microsoft.com/office/powerpoint/2010/main" val="1424106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Develop time management, writing, &amp; speaking skills</a:t>
            </a:r>
          </a:p>
          <a:p>
            <a:endParaRPr lang="en-US" dirty="0">
              <a:cs typeface="Arial" panose="020B0604020202020204" pitchFamily="34" charset="0"/>
            </a:endParaRPr>
          </a:p>
          <a:p>
            <a:r>
              <a:rPr lang="en-US" dirty="0">
                <a:cs typeface="Arial" panose="020B0604020202020204" pitchFamily="34" charset="0"/>
              </a:rPr>
              <a:t>All</a:t>
            </a:r>
            <a:r>
              <a:rPr lang="en-US" baseline="0" dirty="0">
                <a:cs typeface="Arial" panose="020B0604020202020204" pitchFamily="34" charset="0"/>
              </a:rPr>
              <a:t> about how you go about doing your job; your style</a:t>
            </a: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0311D-82C1-4216-AF5C-D86E2F1295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1276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tons of leadership books out there, and several focused on building emotional intelligence and learning to manage yourself… Here are just a few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656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you can build you self-awareness and learn to manage yourself is by completing self-assessments. There are several commonly used,  including </a:t>
            </a:r>
          </a:p>
          <a:p>
            <a:pPr marL="171450" indent="-171450">
              <a:buFontTx/>
              <a:buChar char="-"/>
            </a:pPr>
            <a:r>
              <a:rPr lang="en-US" dirty="0"/>
              <a:t>Myers Briggs </a:t>
            </a:r>
          </a:p>
          <a:p>
            <a:pPr marL="171450" indent="-171450">
              <a:buFontTx/>
              <a:buChar char="-"/>
            </a:pPr>
            <a:r>
              <a:rPr lang="en-US" dirty="0"/>
              <a:t>Strengths Finder</a:t>
            </a:r>
          </a:p>
          <a:p>
            <a:pPr marL="171450" indent="-171450">
              <a:buFontTx/>
              <a:buChar char="-"/>
            </a:pPr>
            <a:r>
              <a:rPr lang="en-US" dirty="0"/>
              <a:t>Enneagram </a:t>
            </a:r>
          </a:p>
          <a:p>
            <a:pPr marL="171450" indent="-171450">
              <a:buFontTx/>
              <a:buChar char="-"/>
            </a:pPr>
            <a:r>
              <a:rPr lang="en-US" dirty="0"/>
              <a:t>True Colors</a:t>
            </a:r>
          </a:p>
          <a:p>
            <a:pPr marL="171450" indent="-171450">
              <a:buFontTx/>
              <a:buChar char="-"/>
            </a:pPr>
            <a:r>
              <a:rPr lang="en-US" dirty="0" err="1"/>
              <a:t>DiSC</a:t>
            </a:r>
            <a:endParaRPr lang="en-US" dirty="0"/>
          </a:p>
          <a:p>
            <a:pPr marL="171450" indent="-171450">
              <a:buFontTx/>
              <a:buChar char="-"/>
            </a:pPr>
            <a:r>
              <a:rPr lang="en-US" dirty="0"/>
              <a:t>(among many others…)</a:t>
            </a:r>
          </a:p>
          <a:p>
            <a:pPr marL="171450" indent="-171450">
              <a:buFontTx/>
              <a:buChar char="-"/>
            </a:pPr>
            <a:endParaRPr lang="en-US" dirty="0"/>
          </a:p>
          <a:p>
            <a:pPr marL="171450" indent="-171450">
              <a:buFontTx/>
              <a:buChar char="-"/>
            </a:pPr>
            <a:r>
              <a:rPr lang="en-US" dirty="0"/>
              <a:t>You may also want to consider the </a:t>
            </a:r>
            <a:r>
              <a:rPr lang="en-US" sz="1200" b="0" i="0" u="none" strike="noStrike" kern="1200" dirty="0">
                <a:solidFill>
                  <a:schemeClr val="tx1"/>
                </a:solidFill>
                <a:effectLst/>
                <a:latin typeface="+mn-lt"/>
                <a:ea typeface="+mn-ea"/>
                <a:cs typeface="+mn-cs"/>
              </a:rPr>
              <a:t>Intercultural Development Inventory (IDI) to improve your cultural awareness </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471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A50EE-9EC8-4778-BA17-A717888D3C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997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of 195 global leaders found that these were the Top 10 Leadership Competencies Grouped Into Five Themes: </a:t>
            </a:r>
          </a:p>
          <a:p>
            <a:pPr marL="228600" indent="-228600">
              <a:buAutoNum type="arabicPeriod"/>
            </a:pPr>
            <a:r>
              <a:rPr lang="en-US" dirty="0"/>
              <a:t>Strong ethics and safety</a:t>
            </a:r>
          </a:p>
          <a:p>
            <a:pPr marL="228600" indent="-228600">
              <a:buAutoNum type="arabicPeriod"/>
            </a:pPr>
            <a:r>
              <a:rPr lang="en-US" dirty="0"/>
              <a:t>Self-organizing </a:t>
            </a:r>
          </a:p>
          <a:p>
            <a:pPr marL="228600" indent="-228600">
              <a:buAutoNum type="arabicPeriod"/>
            </a:pPr>
            <a:r>
              <a:rPr lang="en-US" dirty="0"/>
              <a:t>Efficient learning</a:t>
            </a:r>
          </a:p>
          <a:p>
            <a:pPr marL="228600" indent="-228600">
              <a:buAutoNum type="arabicPeriod"/>
            </a:pPr>
            <a:r>
              <a:rPr lang="en-US" dirty="0"/>
              <a:t>Nurtures growth</a:t>
            </a:r>
          </a:p>
          <a:p>
            <a:pPr marL="228600" indent="-228600">
              <a:buAutoNum type="arabicPeriod"/>
            </a:pPr>
            <a:r>
              <a:rPr lang="en-US" dirty="0"/>
              <a:t>Connection &amp; belonging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153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4"/>
          <p:cNvSpPr>
            <a:spLocks noGrp="1" noChangeArrowheads="1"/>
          </p:cNvSpPr>
          <p:nvPr>
            <p:ph type="body" idx="1"/>
          </p:nvPr>
        </p:nvSpPr>
        <p:spPr>
          <a:noFill/>
          <a:ln/>
        </p:spPr>
        <p:txBody>
          <a:bodyPr/>
          <a:lstStyle/>
          <a:p>
            <a:r>
              <a:rPr lang="en-US" dirty="0"/>
              <a:t>Note the similarity</a:t>
            </a:r>
            <a:r>
              <a:rPr lang="en-US" baseline="0" dirty="0"/>
              <a:t> of skills between all 3. You are not exclusively a clinical leader or an administrative leader. Become well rounded so you can move between roles without fear of failing because you have only worked as a clinical leader or an administrative leader to date. </a:t>
            </a:r>
            <a:endParaRPr lang="en-US" dirty="0"/>
          </a:p>
          <a:p>
            <a:endParaRPr lang="en-US" dirty="0"/>
          </a:p>
          <a:p>
            <a:r>
              <a:rPr lang="en-US" dirty="0"/>
              <a:t>So, we just covered a lot of skills for you to build! Where in the world will you be able to take a class or read a book that can teach you all that? Well, you can’t. </a:t>
            </a:r>
          </a:p>
          <a:p>
            <a:endParaRPr lang="en-US" dirty="0"/>
          </a:p>
          <a:p>
            <a:r>
              <a:rPr lang="en-US" dirty="0"/>
              <a:t>But there is good news – our profession has created the ideal training program for you.</a:t>
            </a:r>
          </a:p>
          <a:p>
            <a:endParaRPr lang="en-US" dirty="0"/>
          </a:p>
        </p:txBody>
      </p:sp>
    </p:spTree>
    <p:extLst>
      <p:ext uri="{BB962C8B-B14F-4D97-AF65-F5344CB8AC3E}">
        <p14:creationId xmlns:p14="http://schemas.microsoft.com/office/powerpoint/2010/main" val="1628187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039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r>
              <a:rPr lang="en-US" dirty="0"/>
              <a:t>How many of you are planning or considering residency training upon graduation?</a:t>
            </a:r>
          </a:p>
          <a:p>
            <a:endParaRPr lang="en-US" dirty="0"/>
          </a:p>
          <a:p>
            <a:r>
              <a:rPr lang="en-US" dirty="0"/>
              <a:t>Very good. Well, we are going to get to know each other even better throughout this workshop today</a:t>
            </a:r>
          </a:p>
          <a:p>
            <a:endParaRPr lang="en-US" dirty="0"/>
          </a:p>
        </p:txBody>
      </p:sp>
    </p:spTree>
    <p:extLst>
      <p:ext uri="{BB962C8B-B14F-4D97-AF65-F5344CB8AC3E}">
        <p14:creationId xmlns:p14="http://schemas.microsoft.com/office/powerpoint/2010/main" val="3892098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marL="215767" indent="-215767"/>
            <a:endParaRPr lang="en-US" b="1" dirty="0"/>
          </a:p>
        </p:txBody>
      </p:sp>
    </p:spTree>
    <p:extLst>
      <p:ext uri="{BB962C8B-B14F-4D97-AF65-F5344CB8AC3E}">
        <p14:creationId xmlns:p14="http://schemas.microsoft.com/office/powerpoint/2010/main" val="961244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381000" y="685800"/>
            <a:ext cx="6096000" cy="3429000"/>
          </a:xfrm>
          <a:ln/>
        </p:spPr>
      </p:sp>
      <p:sp>
        <p:nvSpPr>
          <p:cNvPr id="112643" name="Rectangle 4"/>
          <p:cNvSpPr>
            <a:spLocks noGrp="1" noChangeArrowheads="1"/>
          </p:cNvSpPr>
          <p:nvPr>
            <p:ph type="body" idx="1"/>
          </p:nvPr>
        </p:nvSpPr>
        <p:spPr>
          <a:noFill/>
          <a:ln/>
        </p:spPr>
        <p:txBody>
          <a:bodyPr/>
          <a:lstStyle/>
          <a:p>
            <a:r>
              <a:rPr lang="en-US" dirty="0"/>
              <a:t>It is called a residency. A residency is not simply an extension of a Pharm. D.  Rather, you should think of it as a “BRIDGE” between school and actual practice. </a:t>
            </a:r>
          </a:p>
          <a:p>
            <a:r>
              <a:rPr lang="en-US" dirty="0"/>
              <a:t>A residency is not continuing education, rather, it is “knowledge application.” The difference from being a student to being a resident is the level of “accountability” for taking care of patients and independent problem solving.  You don’t go from being a student on June 30, to a competent clinical pharmacist on July 1.  A residency helps you quickly develop those “competency” skills that take several years to develop in a job.</a:t>
            </a:r>
          </a:p>
          <a:p>
            <a:endParaRPr lang="en-US" dirty="0"/>
          </a:p>
          <a:p>
            <a:r>
              <a:rPr lang="en-US" dirty="0"/>
              <a:t>Pharmacy school focuses on “education”, while a residency is “training” and assessment of “competency” in practice.</a:t>
            </a:r>
          </a:p>
          <a:p>
            <a:endParaRPr lang="en-US" dirty="0"/>
          </a:p>
          <a:p>
            <a:r>
              <a:rPr lang="en-US" dirty="0"/>
              <a:t>There are a couple types of residencies. There is the post-graduate year one, or PGY-1. These are 1-year programs in hospitals and ambulatory care settings where you will gain general pharmacy practice skills. After completion of the PGY-1 you will have an option to complete a specialty residency or PGY-2. These programs provide more intensive, focused training on either a clinical specialty or in an administrative capacity. There are also combined programs that offer a joint Master’s Degree program.</a:t>
            </a:r>
          </a:p>
          <a:p>
            <a:endParaRPr lang="en-US" dirty="0"/>
          </a:p>
          <a:p>
            <a:endParaRPr lang="en-US" dirty="0"/>
          </a:p>
        </p:txBody>
      </p:sp>
    </p:spTree>
    <p:extLst>
      <p:ext uri="{BB962C8B-B14F-4D97-AF65-F5344CB8AC3E}">
        <p14:creationId xmlns:p14="http://schemas.microsoft.com/office/powerpoint/2010/main" val="286261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5"/>
          <p:cNvSpPr>
            <a:spLocks noGrp="1" noChangeArrowheads="1"/>
          </p:cNvSpPr>
          <p:nvPr>
            <p:ph type="body" idx="1"/>
          </p:nvPr>
        </p:nvSpPr>
        <p:spPr>
          <a:noFill/>
          <a:ln/>
        </p:spPr>
        <p:txBody>
          <a:bodyPr/>
          <a:lstStyle/>
          <a:p>
            <a:r>
              <a:rPr lang="en-US" sz="1000" dirty="0"/>
              <a:t>This program is intended to cover five major areas. First, I just want to share with you the agenda for today. I will begin by sharing some definitions, specifically leadership and management, to make sure we are all on the same page.</a:t>
            </a:r>
          </a:p>
          <a:p>
            <a:endParaRPr lang="en-US" sz="1000" dirty="0"/>
          </a:p>
          <a:p>
            <a:r>
              <a:rPr lang="en-US" sz="1000" dirty="0"/>
              <a:t>Next we are going to learn something new! My guess is that although many of you have already decided your career direction, you probably are unaware of the vast options available to you as a pharmacist. I am going to spend some time sharing with you the state of our profession and some of the prospects for your future which you may not have yet considered.</a:t>
            </a:r>
          </a:p>
          <a:p>
            <a:endParaRPr lang="en-US" sz="1000" dirty="0"/>
          </a:p>
          <a:p>
            <a:r>
              <a:rPr lang="en-US" sz="1000" dirty="0"/>
              <a:t>Then, I will discuss some practical ways to build leadership skills now, as a pharmacy student. </a:t>
            </a:r>
          </a:p>
          <a:p>
            <a:endParaRPr lang="en-US" sz="1000" dirty="0"/>
          </a:p>
          <a:p>
            <a:r>
              <a:rPr lang="en-US" sz="1000" dirty="0"/>
              <a:t>Next, I will lead us through active learning exercises to help you learn from other pharmacy students and develop your leadership skills. </a:t>
            </a:r>
          </a:p>
          <a:p>
            <a:endParaRPr lang="en-US" sz="1000" dirty="0"/>
          </a:p>
          <a:p>
            <a:r>
              <a:rPr lang="en-US" sz="1000" dirty="0"/>
              <a:t>Lastly, I will share leadership pearls of wisdom with you for a long, fulfilled career while continuing to advance our profession.  </a:t>
            </a:r>
          </a:p>
          <a:p>
            <a:endParaRPr lang="en-US" sz="1000" dirty="0"/>
          </a:p>
          <a:p>
            <a:r>
              <a:rPr lang="en-US" sz="1000" dirty="0"/>
              <a:t>Whether you are interested in a career in health-system (hospital) pharmacy or another area, this workshop is for everyone. I encourage everyone here to keep an open mind and consider how the topics I will cover could impact your career path and career decisions. I firmly believe this material will help you to be successful in any area you choose.</a:t>
            </a:r>
          </a:p>
          <a:p>
            <a:r>
              <a:rPr lang="en-US" sz="1000" dirty="0"/>
              <a:t> </a:t>
            </a:r>
            <a:br>
              <a:rPr lang="en-US" sz="1000" dirty="0"/>
            </a:br>
            <a:endParaRPr lang="en-US" sz="1000" dirty="0"/>
          </a:p>
        </p:txBody>
      </p:sp>
    </p:spTree>
    <p:extLst>
      <p:ext uri="{BB962C8B-B14F-4D97-AF65-F5344CB8AC3E}">
        <p14:creationId xmlns:p14="http://schemas.microsoft.com/office/powerpoint/2010/main" val="4023423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HSPA residency programs have been developed and increased over the years in response to the impending “Leadership Crisis” </a:t>
            </a:r>
          </a:p>
          <a:p>
            <a:endParaRPr lang="en-US" dirty="0"/>
          </a:p>
          <a:p>
            <a:r>
              <a:rPr lang="en-US" dirty="0"/>
              <a:t>Now that you have heard about the leadership crisis, who do you think will step up to the plate?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5095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87866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381000" y="685800"/>
            <a:ext cx="6096000" cy="3429000"/>
          </a:xfrm>
          <a:ln/>
        </p:spPr>
      </p:sp>
      <p:sp>
        <p:nvSpPr>
          <p:cNvPr id="113667" name="Rectangle 4"/>
          <p:cNvSpPr>
            <a:spLocks noGrp="1" noChangeArrowheads="1"/>
          </p:cNvSpPr>
          <p:nvPr>
            <p:ph type="body" idx="1"/>
          </p:nvPr>
        </p:nvSpPr>
        <p:spPr>
          <a:noFill/>
          <a:ln/>
        </p:spPr>
        <p:txBody>
          <a:bodyPr/>
          <a:lstStyle/>
          <a:p>
            <a:r>
              <a:rPr lang="en-US" dirty="0"/>
              <a:t>I like to share this diagram with students because I often get the question, “Is a residency really necessary?” Yes, if you want a meaningful practice!</a:t>
            </a:r>
          </a:p>
          <a:p>
            <a:r>
              <a:rPr lang="en-US" dirty="0"/>
              <a:t>Let’s start at the red “You are here” bubble. You are about to graduate with your PharmD and  you want to become a specialist. The truth is you could theoretically follow the dotted line path and get there-- eventually. However, the length of time it would take you to get there would likely be significantly longer than the residency-trained pharmacist AND the dotted line path is gradually disappearing. Imagine that you are the hiring manager…all else being equal, do you choose the residency-training candidate or the non-residency-trained candidate? </a:t>
            </a:r>
          </a:p>
          <a:p>
            <a:endParaRPr lang="en-US" dirty="0"/>
          </a:p>
        </p:txBody>
      </p:sp>
    </p:spTree>
    <p:extLst>
      <p:ext uri="{BB962C8B-B14F-4D97-AF65-F5344CB8AC3E}">
        <p14:creationId xmlns:p14="http://schemas.microsoft.com/office/powerpoint/2010/main" val="2285691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593" eaLnBrk="0" fontAlgn="base" hangingPunct="0">
              <a:spcBef>
                <a:spcPct val="30000"/>
              </a:spcBef>
              <a:spcAft>
                <a:spcPct val="0"/>
              </a:spcAft>
              <a:defRPr/>
            </a:pPr>
            <a:r>
              <a:rPr lang="en-US" sz="1000" dirty="0"/>
              <a:t>ASHP Foundation Leadership Resources (www.ashpfoundation.org/leadership) – This site offers many useful resources such as access </a:t>
            </a:r>
            <a:r>
              <a:rPr lang="en-US" sz="900" dirty="0"/>
              <a:t>to the Pharmacy Forecast Reports, as well as collections of relevant lectures, videos, and webinars. </a:t>
            </a:r>
          </a:p>
          <a:p>
            <a:pPr marL="619157" lvl="1" indent="-168861" defTabSz="900593" eaLnBrk="0" fontAlgn="base" hangingPunct="0">
              <a:spcBef>
                <a:spcPct val="30000"/>
              </a:spcBef>
              <a:spcAft>
                <a:spcPct val="0"/>
              </a:spcAft>
              <a:buFont typeface="Arial" panose="020B0604020202020204" pitchFamily="34" charset="0"/>
              <a:buChar char="•"/>
              <a:defRPr/>
            </a:pPr>
            <a:r>
              <a:rPr lang="en-US" sz="900" b="1" i="1" dirty="0"/>
              <a:t>The Leadership Resource Center</a:t>
            </a:r>
            <a:r>
              <a:rPr lang="en-US" sz="900" dirty="0"/>
              <a:t> (www.ashpfoundation.org/LeadershipResources), includes a Leadership Primer (foundational concepts), Self-Assessment (offering personal insight), Leader’s Tool Kit (worksheets, tips, etc.), and Focused Learning Modules (for in-depth self-study on key topics).  </a:t>
            </a:r>
          </a:p>
          <a:p>
            <a:pPr marL="619157" lvl="1" indent="-168861" defTabSz="900593" eaLnBrk="0" fontAlgn="base" hangingPunct="0">
              <a:spcBef>
                <a:spcPct val="30000"/>
              </a:spcBef>
              <a:spcAft>
                <a:spcPct val="0"/>
              </a:spcAft>
              <a:buFont typeface="Arial" panose="020B0604020202020204" pitchFamily="34" charset="0"/>
              <a:buChar char="•"/>
              <a:defRPr/>
            </a:pPr>
            <a:r>
              <a:rPr lang="en-US" sz="900" b="1" i="1" dirty="0"/>
              <a:t>Pharmacy Leadership Academy and Pharmacy Leadership Institute </a:t>
            </a:r>
            <a:r>
              <a:rPr lang="en-US" sz="900" dirty="0"/>
              <a:t>links from the main page will also provide valuable information on specific programs that aspiring leaders can use to develop their skills as their careers progress. As we discussed today, it’s always beneficial to start planning your goals now. </a:t>
            </a:r>
          </a:p>
          <a:p>
            <a:pPr marL="168861" indent="-168861" defTabSz="900593" eaLnBrk="0" fontAlgn="base" hangingPunct="0">
              <a:spcBef>
                <a:spcPct val="30000"/>
              </a:spcBef>
              <a:spcAft>
                <a:spcPct val="0"/>
              </a:spcAft>
              <a:buFont typeface="Arial" panose="020B0604020202020204" pitchFamily="34" charset="0"/>
              <a:buChar char="•"/>
              <a:defRPr/>
            </a:pPr>
            <a:endParaRPr lang="en-US" sz="1000" dirty="0"/>
          </a:p>
          <a:p>
            <a:pPr defTabSz="900593" eaLnBrk="0" fontAlgn="base" hangingPunct="0">
              <a:spcBef>
                <a:spcPct val="30000"/>
              </a:spcBef>
              <a:spcAft>
                <a:spcPct val="0"/>
              </a:spcAft>
              <a:defRPr/>
            </a:pPr>
            <a:r>
              <a:rPr lang="en-US" sz="1000" dirty="0"/>
              <a:t>Sara White is one of the most prolific leadership consultants, whose work looks at what leadership opportunities and needs the profession will be facing over the coming years, as well as what being a leader in today’s market entails.  Besides her contributions via articles she also maintains a blog (</a:t>
            </a:r>
            <a:r>
              <a:rPr lang="en-US" sz="1000" u="sng" dirty="0">
                <a:hlinkClick r:id="rId3"/>
              </a:rPr>
              <a:t>http://connect.ashp.org/blogs/sara-white</a:t>
            </a:r>
            <a:r>
              <a:rPr lang="en-US" sz="1000" dirty="0"/>
              <a:t>).</a:t>
            </a:r>
          </a:p>
          <a:p>
            <a:endParaRPr lang="en-US" sz="1000" dirty="0"/>
          </a:p>
          <a:p>
            <a:pPr defTabSz="900593" eaLnBrk="0" fontAlgn="base" hangingPunct="0">
              <a:spcBef>
                <a:spcPct val="30000"/>
              </a:spcBef>
              <a:spcAft>
                <a:spcPct val="0"/>
              </a:spcAft>
              <a:defRPr/>
            </a:pPr>
            <a:r>
              <a:rPr lang="en-US" sz="1000" dirty="0"/>
              <a:t>John W. Webb Award Lectures The award is given in recognition of for excellence in pharmacy management, and many of the accompanying lectures speak to the recipients’ leadership skills and advice. (</a:t>
            </a:r>
            <a:r>
              <a:rPr lang="en-US" sz="1000" u="sng" dirty="0">
                <a:hlinkClick r:id="rId4"/>
              </a:rPr>
              <a:t>www.ashp.org/menu/AboutUs/Awards/WebbAward/Webb-Award-Lectures</a:t>
            </a:r>
            <a:r>
              <a:rPr lang="en-US" sz="1000" dirty="0"/>
              <a:t>)</a:t>
            </a:r>
          </a:p>
          <a:p>
            <a:endParaRPr lang="en-US" sz="1000" dirty="0"/>
          </a:p>
          <a:p>
            <a:pPr defTabSz="900593" eaLnBrk="0" fontAlgn="base" hangingPunct="0">
              <a:spcBef>
                <a:spcPct val="30000"/>
              </a:spcBef>
              <a:spcAft>
                <a:spcPct val="0"/>
              </a:spcAft>
              <a:defRPr/>
            </a:pPr>
            <a:r>
              <a:rPr lang="en-US" sz="1000" dirty="0"/>
              <a:t>ASHP Resource Centers (</a:t>
            </a:r>
            <a:r>
              <a:rPr lang="en-US" sz="1000" u="sng" dirty="0">
                <a:hlinkClick r:id="rId5"/>
              </a:rPr>
              <a:t>www.ashp.org/menu/PracticePolicy/ResourceCenters</a:t>
            </a:r>
            <a:r>
              <a:rPr lang="en-US" sz="1000" dirty="0"/>
              <a:t>) offers a variety of links to audience, and topic specific resources, including student and leadership resources. </a:t>
            </a:r>
          </a:p>
          <a:p>
            <a:endParaRPr lang="en-US" sz="1000" dirty="0"/>
          </a:p>
          <a:p>
            <a:pPr defTabSz="900593" eaLnBrk="0" fontAlgn="base" hangingPunct="0">
              <a:spcBef>
                <a:spcPct val="30000"/>
              </a:spcBef>
              <a:spcAft>
                <a:spcPct val="0"/>
              </a:spcAft>
              <a:defRPr/>
            </a:pPr>
            <a:r>
              <a:rPr lang="en-US" sz="1000" dirty="0"/>
              <a:t>Pharmacy Practice Model Initiative (PPMI) aspires to transform how pharmacists care for patients by empowering the pharmacy team to take responsibility for medication-use outcomes. It is a model that will require leadership to succeed. More information can be found at: </a:t>
            </a:r>
            <a:r>
              <a:rPr lang="en-US" sz="1000" u="sng" dirty="0">
                <a:hlinkClick r:id="rId6"/>
              </a:rPr>
              <a:t>www.ashpmedia.org/ppmi</a:t>
            </a:r>
            <a:r>
              <a:rPr lang="en-US" sz="100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536BE-8182-4E3E-AE9A-13D6FF7F255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1254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3755FB-383F-4536-B21C-47EB82A78235}" type="slidenum">
              <a:rPr lang="en-US" smtClean="0"/>
              <a:t>49</a:t>
            </a:fld>
            <a:endParaRPr lang="en-US"/>
          </a:p>
        </p:txBody>
      </p:sp>
    </p:spTree>
    <p:extLst>
      <p:ext uri="{BB962C8B-B14F-4D97-AF65-F5344CB8AC3E}">
        <p14:creationId xmlns:p14="http://schemas.microsoft.com/office/powerpoint/2010/main" val="108837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536BE-8182-4E3E-AE9A-13D6FF7F255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81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382588" y="687388"/>
            <a:ext cx="6092825" cy="3427412"/>
          </a:xfrm>
          <a:ln/>
        </p:spPr>
      </p:sp>
      <p:sp>
        <p:nvSpPr>
          <p:cNvPr id="123907" name="Rectangle 4"/>
          <p:cNvSpPr>
            <a:spLocks noGrp="1" noChangeArrowheads="1"/>
          </p:cNvSpPr>
          <p:nvPr>
            <p:ph type="body" idx="1"/>
          </p:nvPr>
        </p:nvSpPr>
        <p:spPr>
          <a:noFill/>
          <a:ln/>
        </p:spPr>
        <p:txBody>
          <a:bodyPr/>
          <a:lstStyle/>
          <a:p>
            <a:r>
              <a:rPr lang="en-US" sz="1300" dirty="0"/>
              <a:t>What is leadership?  </a:t>
            </a:r>
          </a:p>
          <a:p>
            <a:endParaRPr lang="en-US" sz="1300" dirty="0"/>
          </a:p>
          <a:p>
            <a:r>
              <a:rPr lang="en-US" sz="1300" dirty="0"/>
              <a:t>Take a minute to read this definition to yourself.  (Pause for a minute.)</a:t>
            </a:r>
          </a:p>
          <a:p>
            <a:endParaRPr lang="en-US" sz="1300" dirty="0"/>
          </a:p>
          <a:p>
            <a:r>
              <a:rPr lang="en-US" sz="1300" dirty="0"/>
              <a:t>What do you think of this definition?  What part do you most agree with?  How would you define leadership?</a:t>
            </a:r>
          </a:p>
          <a:p>
            <a:endParaRPr lang="en-US" sz="1300" dirty="0"/>
          </a:p>
          <a:p>
            <a:endParaRPr lang="en-US" sz="1300" dirty="0"/>
          </a:p>
          <a:p>
            <a:r>
              <a:rPr lang="en-US" sz="1300" dirty="0"/>
              <a:t>Extra definition of leadership: </a:t>
            </a:r>
          </a:p>
          <a:p>
            <a:endParaRPr lang="en-US" sz="1300" dirty="0"/>
          </a:p>
          <a:p>
            <a:r>
              <a:rPr lang="en-US" sz="1300" dirty="0"/>
              <a:t>1- One systematic review defined leadership as </a:t>
            </a:r>
            <a:r>
              <a:rPr lang="en-US" sz="1400" dirty="0"/>
              <a:t>the most common conceptualization of leadership revealed in this analysis was an individual who influences or motivates others, often in the achievement of a specific goal.</a:t>
            </a:r>
          </a:p>
          <a:p>
            <a:endParaRPr lang="en-US" sz="1400" dirty="0"/>
          </a:p>
          <a:p>
            <a:r>
              <a:rPr lang="en-US" sz="1400" dirty="0"/>
              <a:t>Reed BN, </a:t>
            </a:r>
            <a:r>
              <a:rPr lang="en-US" sz="1400" dirty="0" err="1"/>
              <a:t>Klutts</a:t>
            </a:r>
            <a:r>
              <a:rPr lang="en-US" sz="1400" dirty="0"/>
              <a:t> AM, Mattingly TJ 2nd. A Systematic Review of Leadership Definitions, Competencies, and Assessment Methods in Pharmacy Education. </a:t>
            </a:r>
            <a:r>
              <a:rPr lang="en-US" sz="1400" i="1" dirty="0"/>
              <a:t>Am J Pharm Educ</a:t>
            </a:r>
            <a:r>
              <a:rPr lang="en-US" sz="1400" dirty="0"/>
              <a:t>. 2019;83(9):7520. doi:10.5688/ajpe7520</a:t>
            </a:r>
          </a:p>
          <a:p>
            <a:endParaRPr lang="en-US" sz="1400" dirty="0"/>
          </a:p>
          <a:p>
            <a:endParaRPr lang="en-US" sz="1300" dirty="0"/>
          </a:p>
          <a:p>
            <a:endParaRPr lang="en-US" sz="1300" dirty="0"/>
          </a:p>
          <a:p>
            <a:endParaRPr lang="en-US" sz="1300" dirty="0"/>
          </a:p>
          <a:p>
            <a:endParaRPr lang="en-US" sz="1300" dirty="0"/>
          </a:p>
          <a:p>
            <a:endParaRPr lang="en-US" sz="1300" dirty="0"/>
          </a:p>
        </p:txBody>
      </p:sp>
    </p:spTree>
    <p:extLst>
      <p:ext uri="{BB962C8B-B14F-4D97-AF65-F5344CB8AC3E}">
        <p14:creationId xmlns:p14="http://schemas.microsoft.com/office/powerpoint/2010/main" val="340948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4"/>
          <p:cNvSpPr>
            <a:spLocks noGrp="1" noChangeArrowheads="1"/>
          </p:cNvSpPr>
          <p:nvPr>
            <p:ph type="body" idx="1"/>
          </p:nvPr>
        </p:nvSpPr>
        <p:spPr>
          <a:noFill/>
          <a:ln/>
        </p:spPr>
        <p:txBody>
          <a:bodyPr/>
          <a:lstStyle/>
          <a:p>
            <a:r>
              <a:rPr lang="en-US" dirty="0"/>
              <a:t>Summary:  A Manager “Carries things Out”, a Leader “Puts first things first”</a:t>
            </a:r>
          </a:p>
          <a:p>
            <a:endParaRPr lang="en-US" dirty="0"/>
          </a:p>
          <a:p>
            <a:r>
              <a:rPr lang="en-US" dirty="0"/>
              <a:t>The important thing to note is that there is a difference between management and leadership.  Both are important. </a:t>
            </a:r>
            <a:r>
              <a:rPr lang="en-US" sz="1000" dirty="0"/>
              <a:t>Here is the catch – </a:t>
            </a:r>
          </a:p>
          <a:p>
            <a:r>
              <a:rPr lang="en-US" sz="1000" dirty="0"/>
              <a:t>You can manage and not be a leader or;</a:t>
            </a:r>
          </a:p>
          <a:p>
            <a:r>
              <a:rPr lang="en-US" sz="1000" dirty="0"/>
              <a:t>You can lead and not be a manager or;</a:t>
            </a:r>
          </a:p>
          <a:p>
            <a:r>
              <a:rPr lang="en-US" sz="1000" dirty="0"/>
              <a:t>You can manage </a:t>
            </a:r>
            <a:r>
              <a:rPr lang="en-US" sz="1000" i="1" dirty="0"/>
              <a:t>and</a:t>
            </a:r>
            <a:r>
              <a:rPr lang="en-US" sz="1000" dirty="0"/>
              <a:t> be a leader</a:t>
            </a:r>
          </a:p>
          <a:p>
            <a:endParaRPr lang="en-US" sz="1000" dirty="0"/>
          </a:p>
          <a:p>
            <a:r>
              <a:rPr lang="en-US" sz="1000" dirty="0"/>
              <a:t>So, good managers carry things out and are very disciplined.  Good leadership put first things first.  </a:t>
            </a:r>
            <a:r>
              <a:rPr lang="en-US" dirty="0"/>
              <a:t>Do you see yourself as more of a manager or leader, or both?  </a:t>
            </a:r>
          </a:p>
          <a:p>
            <a:endParaRPr lang="en-US" dirty="0"/>
          </a:p>
          <a:p>
            <a:r>
              <a:rPr lang="en-US" dirty="0"/>
              <a:t>Why do we need both?  </a:t>
            </a:r>
          </a:p>
          <a:p>
            <a:endParaRPr lang="en-US" b="1" dirty="0"/>
          </a:p>
          <a:p>
            <a:endParaRPr lang="en-US" dirty="0"/>
          </a:p>
          <a:p>
            <a:endParaRPr lang="en-US" dirty="0"/>
          </a:p>
        </p:txBody>
      </p:sp>
    </p:spTree>
    <p:extLst>
      <p:ext uri="{BB962C8B-B14F-4D97-AF65-F5344CB8AC3E}">
        <p14:creationId xmlns:p14="http://schemas.microsoft.com/office/powerpoint/2010/main" val="1227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multiple leadership styles and classification systems… Research by Daniel Goleman </a:t>
            </a:r>
            <a:r>
              <a:rPr lang="en-US" sz="1200" b="0" i="0" u="none" strike="noStrike" kern="1200" dirty="0">
                <a:solidFill>
                  <a:schemeClr val="tx1"/>
                </a:solidFill>
                <a:effectLst/>
                <a:latin typeface="+mn-lt"/>
                <a:ea typeface="+mn-ea"/>
                <a:cs typeface="+mn-cs"/>
              </a:rPr>
              <a:t>suggests that the most effective executives use a collection of distinct leadership styles—each in the right measure, at just the right time. Such flexibility is tough to put into action, but it pays off in performance. And better yet, it can be learned.</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574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a pipeline of pharmacists that are interested and prepared to serve as leaders within the profession. </a:t>
            </a:r>
            <a:r>
              <a:rPr lang="en-US" sz="1200" b="0" i="0" u="none" strike="noStrike" kern="1200" dirty="0">
                <a:solidFill>
                  <a:schemeClr val="tx1"/>
                </a:solidFill>
                <a:effectLst/>
                <a:latin typeface="+mn-lt"/>
                <a:ea typeface="+mn-ea"/>
                <a:cs typeface="+mn-cs"/>
              </a:rPr>
              <a:t>It is also important that the pipeline of leaders is diverse. Diversity is often thought of in terms of gender, race or ethnicity. Diversity is more broad and encompasses all of the ways we are different and similar to one another. It includes gender, and race… but also our background, where we grew up, or family structure, our lived experiences, our thought processes, communication styles, and leadership styles.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551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AC2D267C-7EDD-CA45-9D75-D975B4474B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Rectangle 6">
            <a:extLst>
              <a:ext uri="{FF2B5EF4-FFF2-40B4-BE49-F238E27FC236}">
                <a16:creationId xmlns:a16="http://schemas.microsoft.com/office/drawing/2014/main" id="{07C25EDA-9FF5-544B-A8D5-E9DAB374622E}"/>
              </a:ext>
            </a:extLst>
          </p:cNvPr>
          <p:cNvSpPr/>
          <p:nvPr userDrawn="1"/>
        </p:nvSpPr>
        <p:spPr>
          <a:xfrm>
            <a:off x="5347559"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5C70CB-3824-5246-88EE-2CE5A4D0027D}"/>
              </a:ext>
            </a:extLst>
          </p:cNvPr>
          <p:cNvSpPr/>
          <p:nvPr userDrawn="1"/>
        </p:nvSpPr>
        <p:spPr>
          <a:xfrm>
            <a:off x="609600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5110" y="4339956"/>
            <a:ext cx="1069613" cy="509442"/>
          </a:xfrm>
          <a:prstGeom prst="rect">
            <a:avLst/>
          </a:prstGeom>
        </p:spPr>
      </p:pic>
      <p:sp>
        <p:nvSpPr>
          <p:cNvPr id="11"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12"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44016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D5F308-DDD1-CE41-B25B-A8799D663F21}"/>
              </a:ext>
            </a:extLst>
          </p:cNvPr>
          <p:cNvSpPr/>
          <p:nvPr userDrawn="1"/>
        </p:nvSpPr>
        <p:spPr>
          <a:xfrm>
            <a:off x="0" y="0"/>
            <a:ext cx="12191999" cy="6858000"/>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ardrop 6">
            <a:extLst>
              <a:ext uri="{FF2B5EF4-FFF2-40B4-BE49-F238E27FC236}">
                <a16:creationId xmlns:a16="http://schemas.microsoft.com/office/drawing/2014/main" id="{CA23A07C-881D-4F4C-9E34-3737E109589E}"/>
              </a:ext>
            </a:extLst>
          </p:cNvPr>
          <p:cNvSpPr/>
          <p:nvPr userDrawn="1"/>
        </p:nvSpPr>
        <p:spPr>
          <a:xfrm>
            <a:off x="1961706" y="-701341"/>
            <a:ext cx="8268586" cy="8268586"/>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B636BA61-4C8F-9344-8B8D-6CE2F63147BB}"/>
              </a:ext>
            </a:extLst>
          </p:cNvPr>
          <p:cNvSpPr/>
          <p:nvPr userDrawn="1"/>
        </p:nvSpPr>
        <p:spPr>
          <a:xfrm>
            <a:off x="3324446" y="657447"/>
            <a:ext cx="5543107" cy="5543107"/>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2D09D29-5751-154E-971D-419C3FCD78D7}"/>
              </a:ext>
            </a:extLst>
          </p:cNvPr>
          <p:cNvCxnSpPr>
            <a:cxnSpLocks/>
          </p:cNvCxnSpPr>
          <p:nvPr userDrawn="1"/>
        </p:nvCxnSpPr>
        <p:spPr>
          <a:xfrm>
            <a:off x="5915245" y="2427779"/>
            <a:ext cx="361508" cy="0"/>
          </a:xfrm>
          <a:prstGeom prst="line">
            <a:avLst/>
          </a:prstGeom>
          <a:ln w="31750">
            <a:solidFill>
              <a:srgbClr val="F7C024"/>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3777241" y="2581275"/>
            <a:ext cx="4682547" cy="1862138"/>
          </a:xfrm>
          <a:prstGeom prst="rect">
            <a:avLst/>
          </a:prstGeom>
        </p:spPr>
        <p:txBody>
          <a:bodyPr>
            <a:normAutofit/>
          </a:bodyPr>
          <a:lstStyle>
            <a:lvl1pPr marL="0" indent="0" algn="ctr">
              <a:buNone/>
              <a:defRPr sz="3600">
                <a:solidFill>
                  <a:schemeClr val="bg1"/>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35477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cxnSp>
        <p:nvCxnSpPr>
          <p:cNvPr id="13" name="Straight Connector 12">
            <a:extLst>
              <a:ext uri="{FF2B5EF4-FFF2-40B4-BE49-F238E27FC236}">
                <a16:creationId xmlns:a16="http://schemas.microsoft.com/office/drawing/2014/main" id="{95D44AE2-733A-CA49-9216-552C62F86A51}"/>
              </a:ext>
            </a:extLst>
          </p:cNvPr>
          <p:cNvCxnSpPr>
            <a:cxnSpLocks/>
          </p:cNvCxnSpPr>
          <p:nvPr userDrawn="1"/>
        </p:nvCxnSpPr>
        <p:spPr>
          <a:xfrm>
            <a:off x="606057" y="1353855"/>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573088" y="588963"/>
            <a:ext cx="10485437" cy="623887"/>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21" name="Text Placeholder 20"/>
          <p:cNvSpPr>
            <a:spLocks noGrp="1"/>
          </p:cNvSpPr>
          <p:nvPr>
            <p:ph type="body" sz="quarter" idx="11"/>
          </p:nvPr>
        </p:nvSpPr>
        <p:spPr>
          <a:xfrm>
            <a:off x="1614488" y="2063320"/>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3" name="Text Placeholder 22"/>
          <p:cNvSpPr>
            <a:spLocks noGrp="1"/>
          </p:cNvSpPr>
          <p:nvPr>
            <p:ph type="body" sz="quarter" idx="12"/>
          </p:nvPr>
        </p:nvSpPr>
        <p:spPr>
          <a:xfrm>
            <a:off x="1614488" y="2432050"/>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24" name="Text Placeholder 20"/>
          <p:cNvSpPr>
            <a:spLocks noGrp="1"/>
          </p:cNvSpPr>
          <p:nvPr>
            <p:ph type="body" sz="quarter" idx="13"/>
          </p:nvPr>
        </p:nvSpPr>
        <p:spPr>
          <a:xfrm>
            <a:off x="1614488" y="3366083"/>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5" name="Text Placeholder 22"/>
          <p:cNvSpPr>
            <a:spLocks noGrp="1"/>
          </p:cNvSpPr>
          <p:nvPr>
            <p:ph type="body" sz="quarter" idx="14"/>
          </p:nvPr>
        </p:nvSpPr>
        <p:spPr>
          <a:xfrm>
            <a:off x="1614488" y="3734813"/>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26" name="Text Placeholder 20"/>
          <p:cNvSpPr>
            <a:spLocks noGrp="1"/>
          </p:cNvSpPr>
          <p:nvPr>
            <p:ph type="body" sz="quarter" idx="15"/>
          </p:nvPr>
        </p:nvSpPr>
        <p:spPr>
          <a:xfrm>
            <a:off x="1614488" y="4741842"/>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7" name="Text Placeholder 22"/>
          <p:cNvSpPr>
            <a:spLocks noGrp="1"/>
          </p:cNvSpPr>
          <p:nvPr>
            <p:ph type="body" sz="quarter" idx="16"/>
          </p:nvPr>
        </p:nvSpPr>
        <p:spPr>
          <a:xfrm>
            <a:off x="1614488" y="5110572"/>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28" name="Text Placeholder 20"/>
          <p:cNvSpPr>
            <a:spLocks noGrp="1"/>
          </p:cNvSpPr>
          <p:nvPr>
            <p:ph type="body" sz="quarter" idx="17"/>
          </p:nvPr>
        </p:nvSpPr>
        <p:spPr>
          <a:xfrm>
            <a:off x="6800361" y="1982925"/>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9" name="Text Placeholder 22"/>
          <p:cNvSpPr>
            <a:spLocks noGrp="1"/>
          </p:cNvSpPr>
          <p:nvPr>
            <p:ph type="body" sz="quarter" idx="18"/>
          </p:nvPr>
        </p:nvSpPr>
        <p:spPr>
          <a:xfrm>
            <a:off x="6800361" y="2351655"/>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30" name="Text Placeholder 20"/>
          <p:cNvSpPr>
            <a:spLocks noGrp="1"/>
          </p:cNvSpPr>
          <p:nvPr>
            <p:ph type="body" sz="quarter" idx="19"/>
          </p:nvPr>
        </p:nvSpPr>
        <p:spPr>
          <a:xfrm>
            <a:off x="6800361" y="3366083"/>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31" name="Text Placeholder 22"/>
          <p:cNvSpPr>
            <a:spLocks noGrp="1"/>
          </p:cNvSpPr>
          <p:nvPr>
            <p:ph type="body" sz="quarter" idx="20"/>
          </p:nvPr>
        </p:nvSpPr>
        <p:spPr>
          <a:xfrm>
            <a:off x="6800361" y="3734813"/>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32" name="Text Placeholder 20"/>
          <p:cNvSpPr>
            <a:spLocks noGrp="1"/>
          </p:cNvSpPr>
          <p:nvPr>
            <p:ph type="body" sz="quarter" idx="21"/>
          </p:nvPr>
        </p:nvSpPr>
        <p:spPr>
          <a:xfrm>
            <a:off x="6800361" y="4741842"/>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33" name="Text Placeholder 22"/>
          <p:cNvSpPr>
            <a:spLocks noGrp="1"/>
          </p:cNvSpPr>
          <p:nvPr>
            <p:ph type="body" sz="quarter" idx="22"/>
          </p:nvPr>
        </p:nvSpPr>
        <p:spPr>
          <a:xfrm>
            <a:off x="6800361" y="5110572"/>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58384" y="3291329"/>
            <a:ext cx="886968" cy="88696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384" y="4737376"/>
            <a:ext cx="886968" cy="886968"/>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703" y="1989097"/>
            <a:ext cx="886968" cy="886968"/>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6703" y="3363236"/>
            <a:ext cx="886968" cy="886968"/>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6703" y="4737376"/>
            <a:ext cx="886968" cy="886968"/>
          </a:xfrm>
          <a:prstGeom prst="rect">
            <a:avLst/>
          </a:prstGeom>
        </p:spPr>
      </p:pic>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384" y="1988566"/>
            <a:ext cx="886968" cy="886968"/>
          </a:xfrm>
          <a:prstGeom prst="rect">
            <a:avLst/>
          </a:prstGeom>
        </p:spPr>
      </p:pic>
    </p:spTree>
    <p:extLst>
      <p:ext uri="{BB962C8B-B14F-4D97-AF65-F5344CB8AC3E}">
        <p14:creationId xmlns:p14="http://schemas.microsoft.com/office/powerpoint/2010/main" val="2343700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cxnSp>
        <p:nvCxnSpPr>
          <p:cNvPr id="13" name="Straight Connector 12">
            <a:extLst>
              <a:ext uri="{FF2B5EF4-FFF2-40B4-BE49-F238E27FC236}">
                <a16:creationId xmlns:a16="http://schemas.microsoft.com/office/drawing/2014/main" id="{95D44AE2-733A-CA49-9216-552C62F86A51}"/>
              </a:ext>
            </a:extLst>
          </p:cNvPr>
          <p:cNvCxnSpPr>
            <a:cxnSpLocks/>
          </p:cNvCxnSpPr>
          <p:nvPr userDrawn="1"/>
        </p:nvCxnSpPr>
        <p:spPr>
          <a:xfrm>
            <a:off x="606057" y="1353855"/>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573088" y="588963"/>
            <a:ext cx="10485437" cy="623887"/>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21" name="Text Placeholder 20"/>
          <p:cNvSpPr>
            <a:spLocks noGrp="1"/>
          </p:cNvSpPr>
          <p:nvPr>
            <p:ph type="body" sz="quarter" idx="11"/>
          </p:nvPr>
        </p:nvSpPr>
        <p:spPr>
          <a:xfrm>
            <a:off x="1614488" y="2258045"/>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4" name="Text Placeholder 20"/>
          <p:cNvSpPr>
            <a:spLocks noGrp="1"/>
          </p:cNvSpPr>
          <p:nvPr>
            <p:ph type="body" sz="quarter" idx="13"/>
          </p:nvPr>
        </p:nvSpPr>
        <p:spPr>
          <a:xfrm>
            <a:off x="1614488" y="3599316"/>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6" name="Text Placeholder 20"/>
          <p:cNvSpPr>
            <a:spLocks noGrp="1"/>
          </p:cNvSpPr>
          <p:nvPr>
            <p:ph type="body" sz="quarter" idx="15"/>
          </p:nvPr>
        </p:nvSpPr>
        <p:spPr>
          <a:xfrm>
            <a:off x="1623842" y="5009410"/>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8" name="Text Placeholder 20"/>
          <p:cNvSpPr>
            <a:spLocks noGrp="1"/>
          </p:cNvSpPr>
          <p:nvPr>
            <p:ph type="body" sz="quarter" idx="17"/>
          </p:nvPr>
        </p:nvSpPr>
        <p:spPr>
          <a:xfrm>
            <a:off x="6800361" y="2258045"/>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30" name="Text Placeholder 20"/>
          <p:cNvSpPr>
            <a:spLocks noGrp="1"/>
          </p:cNvSpPr>
          <p:nvPr>
            <p:ph type="body" sz="quarter" idx="19"/>
          </p:nvPr>
        </p:nvSpPr>
        <p:spPr>
          <a:xfrm>
            <a:off x="6800361" y="3599316"/>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32" name="Text Placeholder 20"/>
          <p:cNvSpPr>
            <a:spLocks noGrp="1"/>
          </p:cNvSpPr>
          <p:nvPr>
            <p:ph type="body" sz="quarter" idx="21"/>
          </p:nvPr>
        </p:nvSpPr>
        <p:spPr>
          <a:xfrm>
            <a:off x="6800361" y="5009410"/>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58384" y="3327282"/>
            <a:ext cx="886968" cy="88696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384" y="4737376"/>
            <a:ext cx="886968" cy="886968"/>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703" y="1986011"/>
            <a:ext cx="886968" cy="886968"/>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6703" y="3327282"/>
            <a:ext cx="886968" cy="886968"/>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6057" y="4737376"/>
            <a:ext cx="886968" cy="886968"/>
          </a:xfrm>
          <a:prstGeom prst="rect">
            <a:avLst/>
          </a:prstGeom>
        </p:spPr>
      </p:pic>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384" y="1986011"/>
            <a:ext cx="886968" cy="886968"/>
          </a:xfrm>
          <a:prstGeom prst="rect">
            <a:avLst/>
          </a:prstGeom>
        </p:spPr>
      </p:pic>
    </p:spTree>
    <p:extLst>
      <p:ext uri="{BB962C8B-B14F-4D97-AF65-F5344CB8AC3E}">
        <p14:creationId xmlns:p14="http://schemas.microsoft.com/office/powerpoint/2010/main" val="186212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cxnSp>
        <p:nvCxnSpPr>
          <p:cNvPr id="6" name="Straight Connector 5">
            <a:extLst>
              <a:ext uri="{FF2B5EF4-FFF2-40B4-BE49-F238E27FC236}">
                <a16:creationId xmlns:a16="http://schemas.microsoft.com/office/drawing/2014/main" id="{28FBDFB3-53AD-9346-B195-E96FFE43C251}"/>
              </a:ext>
            </a:extLst>
          </p:cNvPr>
          <p:cNvCxnSpPr>
            <a:cxnSpLocks/>
          </p:cNvCxnSpPr>
          <p:nvPr userDrawn="1"/>
        </p:nvCxnSpPr>
        <p:spPr>
          <a:xfrm>
            <a:off x="606057" y="1353855"/>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8" name="Teardrop 7">
            <a:extLst>
              <a:ext uri="{FF2B5EF4-FFF2-40B4-BE49-F238E27FC236}">
                <a16:creationId xmlns:a16="http://schemas.microsoft.com/office/drawing/2014/main" id="{F0BD0CA9-A99E-5648-9761-343F10653FE9}"/>
              </a:ext>
            </a:extLst>
          </p:cNvPr>
          <p:cNvSpPr/>
          <p:nvPr userDrawn="1"/>
        </p:nvSpPr>
        <p:spPr>
          <a:xfrm>
            <a:off x="7664611" y="1537570"/>
            <a:ext cx="3435780" cy="3435780"/>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606057" y="606930"/>
            <a:ext cx="7486650" cy="5556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2" name="Text Placeholder 11"/>
          <p:cNvSpPr>
            <a:spLocks noGrp="1"/>
          </p:cNvSpPr>
          <p:nvPr>
            <p:ph type="body" sz="quarter" idx="11"/>
          </p:nvPr>
        </p:nvSpPr>
        <p:spPr>
          <a:xfrm>
            <a:off x="606425" y="1470025"/>
            <a:ext cx="6845300" cy="581025"/>
          </a:xfrm>
          <a:prstGeom prst="rect">
            <a:avLst/>
          </a:prstGeom>
        </p:spPr>
        <p:txBody>
          <a:bodyPr>
            <a:normAutofit/>
          </a:bodyPr>
          <a:lstStyle>
            <a:lvl1pPr marL="0" indent="0">
              <a:buNone/>
              <a:defRPr sz="2400">
                <a:solidFill>
                  <a:schemeClr val="tx1"/>
                </a:solidFill>
                <a:latin typeface="Franklin Gothic Medium" panose="020B0603020102020204" pitchFamily="34" charset="0"/>
              </a:defRPr>
            </a:lvl1pPr>
          </a:lstStyle>
          <a:p>
            <a:pPr lvl="0"/>
            <a:r>
              <a:rPr lang="en-US" smtClean="0"/>
              <a:t>Edit Master text styles</a:t>
            </a:r>
          </a:p>
        </p:txBody>
      </p:sp>
      <p:sp>
        <p:nvSpPr>
          <p:cNvPr id="14" name="Text Placeholder 13"/>
          <p:cNvSpPr>
            <a:spLocks noGrp="1"/>
          </p:cNvSpPr>
          <p:nvPr>
            <p:ph type="body" sz="quarter" idx="12"/>
          </p:nvPr>
        </p:nvSpPr>
        <p:spPr>
          <a:xfrm>
            <a:off x="606425" y="2298700"/>
            <a:ext cx="6845300" cy="3871913"/>
          </a:xfrm>
          <a:prstGeom prst="rect">
            <a:avLst/>
          </a:prstGeom>
        </p:spPr>
        <p:txBody>
          <a:bodyPr>
            <a:normAutofit/>
          </a:bodyPr>
          <a:lstStyle>
            <a:lvl1pPr marL="342900" indent="-342900">
              <a:lnSpc>
                <a:spcPct val="100000"/>
              </a:lnSpc>
              <a:spcBef>
                <a:spcPts val="0"/>
              </a:spcBef>
              <a:spcAft>
                <a:spcPts val="1200"/>
              </a:spcAft>
              <a:buFont typeface="+mj-lt"/>
              <a:buAutoNum type="arabicPeriod"/>
              <a:defRPr sz="1400">
                <a:latin typeface="Franklin Gothic Book" panose="020B0503020102020204" pitchFamily="34" charset="0"/>
              </a:defRPr>
            </a:lvl1pPr>
          </a:lstStyle>
          <a:p>
            <a:pPr lvl="0"/>
            <a:r>
              <a:rPr lang="en-US" smtClean="0"/>
              <a:t>Edit Master text styles</a:t>
            </a:r>
          </a:p>
        </p:txBody>
      </p:sp>
      <p:sp>
        <p:nvSpPr>
          <p:cNvPr id="16" name="Text Placeholder 15"/>
          <p:cNvSpPr>
            <a:spLocks noGrp="1"/>
          </p:cNvSpPr>
          <p:nvPr>
            <p:ph type="body" sz="quarter" idx="13"/>
          </p:nvPr>
        </p:nvSpPr>
        <p:spPr>
          <a:xfrm>
            <a:off x="8093075" y="2298700"/>
            <a:ext cx="2665413" cy="1743075"/>
          </a:xfrm>
          <a:prstGeom prst="rect">
            <a:avLst/>
          </a:prstGeom>
        </p:spPr>
        <p:txBody>
          <a:bodyPr anchor="ct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471097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descr="A picture containing indoor, object&#10;&#10;Description automatically generated">
            <a:extLst>
              <a:ext uri="{FF2B5EF4-FFF2-40B4-BE49-F238E27FC236}">
                <a16:creationId xmlns:a16="http://schemas.microsoft.com/office/drawing/2014/main" id="{3EABE49C-41B3-A743-A66E-D7A99F339D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396480"/>
          </a:xfrm>
          <a:prstGeom prst="rect">
            <a:avLst/>
          </a:prstGeom>
        </p:spPr>
      </p:pic>
      <p:sp>
        <p:nvSpPr>
          <p:cNvPr id="7" name="Teardrop 6">
            <a:extLst>
              <a:ext uri="{FF2B5EF4-FFF2-40B4-BE49-F238E27FC236}">
                <a16:creationId xmlns:a16="http://schemas.microsoft.com/office/drawing/2014/main" id="{FA853BC9-CA06-514B-A756-AF44AC6D8259}"/>
              </a:ext>
            </a:extLst>
          </p:cNvPr>
          <p:cNvSpPr/>
          <p:nvPr userDrawn="1"/>
        </p:nvSpPr>
        <p:spPr>
          <a:xfrm rot="16200000">
            <a:off x="-719091" y="-787399"/>
            <a:ext cx="8971280" cy="8971280"/>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8B8B8E71-9DC6-3744-8BBF-4D8C8BFE7031}"/>
              </a:ext>
            </a:extLst>
          </p:cNvPr>
          <p:cNvSpPr/>
          <p:nvPr userDrawn="1"/>
        </p:nvSpPr>
        <p:spPr>
          <a:xfrm rot="16200000">
            <a:off x="526674" y="534566"/>
            <a:ext cx="5846787" cy="5846787"/>
          </a:xfrm>
          <a:prstGeom prst="teardrop">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C702E0B-7A37-314A-8923-2E8B99A0B95F}"/>
              </a:ext>
            </a:extLst>
          </p:cNvPr>
          <p:cNvCxnSpPr>
            <a:cxnSpLocks/>
          </p:cNvCxnSpPr>
          <p:nvPr userDrawn="1"/>
        </p:nvCxnSpPr>
        <p:spPr>
          <a:xfrm>
            <a:off x="978067" y="2032994"/>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978067" y="1343225"/>
            <a:ext cx="4490916" cy="592138"/>
          </a:xfrm>
          <a:prstGeom prst="rect">
            <a:avLst/>
          </a:prstGeom>
        </p:spPr>
        <p:txBody>
          <a:bodyPr>
            <a:noAutofit/>
          </a:bodyPr>
          <a:lstStyle>
            <a:lvl1pPr marL="0" indent="0">
              <a:buNone/>
              <a:defRPr sz="4000">
                <a:solidFill>
                  <a:schemeClr val="bg1"/>
                </a:solidFill>
                <a:latin typeface="Franklin Gothic Medium" panose="020B0603020102020204" pitchFamily="34" charset="0"/>
              </a:defRPr>
            </a:lvl1pPr>
          </a:lstStyle>
          <a:p>
            <a:pPr lvl="0"/>
            <a:r>
              <a:rPr lang="en-US" smtClean="0"/>
              <a:t>Edit Master text styles</a:t>
            </a:r>
          </a:p>
        </p:txBody>
      </p:sp>
      <p:sp>
        <p:nvSpPr>
          <p:cNvPr id="13" name="Text Placeholder 12"/>
          <p:cNvSpPr>
            <a:spLocks noGrp="1"/>
          </p:cNvSpPr>
          <p:nvPr>
            <p:ph type="body" sz="quarter" idx="11"/>
          </p:nvPr>
        </p:nvSpPr>
        <p:spPr>
          <a:xfrm>
            <a:off x="977900" y="2185988"/>
            <a:ext cx="4491083" cy="444500"/>
          </a:xfrm>
          <a:prstGeom prst="rect">
            <a:avLst/>
          </a:prstGeom>
        </p:spPr>
        <p:txBody>
          <a:bodyPr>
            <a:normAutofit/>
          </a:bodyPr>
          <a:lstStyle>
            <a:lvl1pPr marL="0" indent="0">
              <a:buNone/>
              <a:defRPr sz="1800">
                <a:solidFill>
                  <a:schemeClr val="bg1"/>
                </a:solidFill>
                <a:latin typeface="Franklin Gothic Medium" panose="020B0603020102020204" pitchFamily="34" charset="0"/>
              </a:defRPr>
            </a:lvl1pPr>
          </a:lstStyle>
          <a:p>
            <a:pPr lvl="0"/>
            <a:r>
              <a:rPr lang="en-US" smtClean="0"/>
              <a:t>Edit Master text styles</a:t>
            </a:r>
          </a:p>
        </p:txBody>
      </p:sp>
      <p:sp>
        <p:nvSpPr>
          <p:cNvPr id="15" name="Text Placeholder 14"/>
          <p:cNvSpPr>
            <a:spLocks noGrp="1"/>
          </p:cNvSpPr>
          <p:nvPr>
            <p:ph type="body" sz="quarter" idx="12"/>
          </p:nvPr>
        </p:nvSpPr>
        <p:spPr>
          <a:xfrm>
            <a:off x="977900" y="2935288"/>
            <a:ext cx="4805363" cy="1749425"/>
          </a:xfrm>
          <a:prstGeom prst="rect">
            <a:avLst/>
          </a:prstGeom>
        </p:spPr>
        <p:txBody>
          <a:bodyPr>
            <a:normAutofit/>
          </a:bodyPr>
          <a:lstStyle>
            <a:lvl1pPr marL="285750" indent="-285750">
              <a:buClr>
                <a:srgbClr val="E57137"/>
              </a:buClr>
              <a:buFont typeface="Arial" panose="020B0604020202020204" pitchFamily="34" charset="0"/>
              <a:buChar char="•"/>
              <a:defRPr sz="1600">
                <a:solidFill>
                  <a:schemeClr val="bg1"/>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1586312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 name="Picture 9" descr="Two people standing in a room&#10;&#10;Description automatically generated">
            <a:extLst>
              <a:ext uri="{FF2B5EF4-FFF2-40B4-BE49-F238E27FC236}">
                <a16:creationId xmlns:a16="http://schemas.microsoft.com/office/drawing/2014/main" id="{8508EF1A-74F6-194C-B478-0316FED75E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48760" y="0"/>
            <a:ext cx="4152961" cy="6858000"/>
          </a:xfrm>
          <a:prstGeom prst="rect">
            <a:avLst/>
          </a:prstGeom>
        </p:spPr>
      </p:pic>
      <p:pic>
        <p:nvPicPr>
          <p:cNvPr id="11" name="Picture 10" descr="A picture containing person, indoor, food, wall&#10;&#10;Description automatically generated">
            <a:extLst>
              <a:ext uri="{FF2B5EF4-FFF2-40B4-BE49-F238E27FC236}">
                <a16:creationId xmlns:a16="http://schemas.microsoft.com/office/drawing/2014/main" id="{0358049C-CE78-6040-8379-D0DE56DA00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7841" y="0"/>
            <a:ext cx="4074159" cy="6858000"/>
          </a:xfrm>
          <a:prstGeom prst="rect">
            <a:avLst/>
          </a:prstGeom>
        </p:spPr>
      </p:pic>
      <p:pic>
        <p:nvPicPr>
          <p:cNvPr id="12" name="Picture 11" descr="A picture containing indoor, person, kitchen, cabinet&#10;&#10;Description automatically generated">
            <a:extLst>
              <a:ext uri="{FF2B5EF4-FFF2-40B4-BE49-F238E27FC236}">
                <a16:creationId xmlns:a16="http://schemas.microsoft.com/office/drawing/2014/main" id="{F041C017-8E3F-AA4C-8A6F-983D7D63AF4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4048760" cy="6858000"/>
          </a:xfrm>
          <a:prstGeom prst="rect">
            <a:avLst/>
          </a:prstGeom>
        </p:spPr>
      </p:pic>
      <p:sp>
        <p:nvSpPr>
          <p:cNvPr id="13" name="Rectangle 12">
            <a:extLst>
              <a:ext uri="{FF2B5EF4-FFF2-40B4-BE49-F238E27FC236}">
                <a16:creationId xmlns:a16="http://schemas.microsoft.com/office/drawing/2014/main" id="{50BCC841-BCD5-8C49-A718-82A963955EB0}"/>
              </a:ext>
            </a:extLst>
          </p:cNvPr>
          <p:cNvSpPr/>
          <p:nvPr userDrawn="1"/>
        </p:nvSpPr>
        <p:spPr>
          <a:xfrm>
            <a:off x="-12699" y="0"/>
            <a:ext cx="12191999" cy="6858000"/>
          </a:xfrm>
          <a:prstGeom prst="rect">
            <a:avLst/>
          </a:prstGeom>
          <a:solidFill>
            <a:srgbClr val="1963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4FFC95-5C59-2949-94F1-7B121F290DA6}"/>
              </a:ext>
            </a:extLst>
          </p:cNvPr>
          <p:cNvSpPr/>
          <p:nvPr userDrawn="1"/>
        </p:nvSpPr>
        <p:spPr>
          <a:xfrm>
            <a:off x="406164" y="2458716"/>
            <a:ext cx="11470876" cy="3881120"/>
          </a:xfrm>
          <a:prstGeom prst="rect">
            <a:avLst/>
          </a:prstGeom>
          <a:noFill/>
          <a:ln>
            <a:solidFill>
              <a:srgbClr val="F7C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1450703" y="2020806"/>
            <a:ext cx="1574800" cy="1574800"/>
            <a:chOff x="1236982" y="1864054"/>
            <a:chExt cx="1574800" cy="1574800"/>
          </a:xfrm>
        </p:grpSpPr>
        <p:sp>
          <p:nvSpPr>
            <p:cNvPr id="16" name="Teardrop 15">
              <a:extLst>
                <a:ext uri="{FF2B5EF4-FFF2-40B4-BE49-F238E27FC236}">
                  <a16:creationId xmlns:a16="http://schemas.microsoft.com/office/drawing/2014/main" id="{F6C4C7E0-C45B-5B4E-8D15-FC58EAA5D8C1}"/>
                </a:ext>
              </a:extLst>
            </p:cNvPr>
            <p:cNvSpPr/>
            <p:nvPr/>
          </p:nvSpPr>
          <p:spPr>
            <a:xfrm>
              <a:off x="123698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936" y="2020178"/>
              <a:ext cx="1242844" cy="1242844"/>
            </a:xfrm>
            <a:prstGeom prst="rect">
              <a:avLst/>
            </a:prstGeom>
          </p:spPr>
        </p:pic>
      </p:grpSp>
      <p:grpSp>
        <p:nvGrpSpPr>
          <p:cNvPr id="18" name="Group 17"/>
          <p:cNvGrpSpPr/>
          <p:nvPr userDrawn="1"/>
        </p:nvGrpSpPr>
        <p:grpSpPr>
          <a:xfrm>
            <a:off x="5293596" y="2020806"/>
            <a:ext cx="1574800" cy="1574800"/>
            <a:chOff x="5285742" y="1864054"/>
            <a:chExt cx="1574800" cy="1574800"/>
          </a:xfrm>
        </p:grpSpPr>
        <p:sp>
          <p:nvSpPr>
            <p:cNvPr id="19" name="Teardrop 18">
              <a:extLst>
                <a:ext uri="{FF2B5EF4-FFF2-40B4-BE49-F238E27FC236}">
                  <a16:creationId xmlns:a16="http://schemas.microsoft.com/office/drawing/2014/main" id="{DE3DEC2C-EEB3-1D4C-9A88-6977D9891D34}"/>
                </a:ext>
              </a:extLst>
            </p:cNvPr>
            <p:cNvSpPr/>
            <p:nvPr/>
          </p:nvSpPr>
          <p:spPr>
            <a:xfrm>
              <a:off x="528574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0080" y="2039895"/>
              <a:ext cx="1243584" cy="1243584"/>
            </a:xfrm>
            <a:prstGeom prst="rect">
              <a:avLst/>
            </a:prstGeom>
          </p:spPr>
        </p:pic>
      </p:grpSp>
      <p:grpSp>
        <p:nvGrpSpPr>
          <p:cNvPr id="21" name="Group 20"/>
          <p:cNvGrpSpPr/>
          <p:nvPr userDrawn="1"/>
        </p:nvGrpSpPr>
        <p:grpSpPr>
          <a:xfrm>
            <a:off x="9202641" y="2020806"/>
            <a:ext cx="1574800" cy="1574800"/>
            <a:chOff x="9357360" y="1864054"/>
            <a:chExt cx="1574800" cy="1574800"/>
          </a:xfrm>
        </p:grpSpPr>
        <p:sp>
          <p:nvSpPr>
            <p:cNvPr id="22" name="Teardrop 21">
              <a:extLst>
                <a:ext uri="{FF2B5EF4-FFF2-40B4-BE49-F238E27FC236}">
                  <a16:creationId xmlns:a16="http://schemas.microsoft.com/office/drawing/2014/main" id="{A973EBF9-C6C4-AF41-B27B-EAA59F134CF1}"/>
                </a:ext>
              </a:extLst>
            </p:cNvPr>
            <p:cNvSpPr/>
            <p:nvPr/>
          </p:nvSpPr>
          <p:spPr>
            <a:xfrm>
              <a:off x="9357360"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2968" y="2025010"/>
              <a:ext cx="1243584" cy="1243584"/>
            </a:xfrm>
            <a:prstGeom prst="rect">
              <a:avLst/>
            </a:prstGeom>
          </p:spPr>
        </p:pic>
      </p:grpSp>
      <p:sp>
        <p:nvSpPr>
          <p:cNvPr id="25" name="Text Placeholder 24"/>
          <p:cNvSpPr>
            <a:spLocks noGrp="1"/>
          </p:cNvSpPr>
          <p:nvPr>
            <p:ph type="body" sz="quarter" idx="10"/>
          </p:nvPr>
        </p:nvSpPr>
        <p:spPr>
          <a:xfrm>
            <a:off x="566057" y="3780969"/>
            <a:ext cx="3344092" cy="495300"/>
          </a:xfrm>
          <a:prstGeom prst="rect">
            <a:avLst/>
          </a:prstGeom>
        </p:spPr>
        <p:txBody>
          <a:bodyPr>
            <a:normAutofit/>
          </a:bodyPr>
          <a:lstStyle>
            <a:lvl1pPr marL="0" indent="0" algn="ctr">
              <a:buNone/>
              <a:defRPr sz="2400">
                <a:solidFill>
                  <a:srgbClr val="F7C024"/>
                </a:solidFill>
                <a:latin typeface="Franklin Gothic Medium" panose="020B0603020102020204" pitchFamily="34" charset="0"/>
              </a:defRPr>
            </a:lvl1pPr>
          </a:lstStyle>
          <a:p>
            <a:pPr lvl="0"/>
            <a:r>
              <a:rPr lang="en-US" smtClean="0"/>
              <a:t>Edit Master text styles</a:t>
            </a:r>
          </a:p>
        </p:txBody>
      </p:sp>
      <p:sp>
        <p:nvSpPr>
          <p:cNvPr id="26" name="Text Placeholder 24"/>
          <p:cNvSpPr>
            <a:spLocks noGrp="1"/>
          </p:cNvSpPr>
          <p:nvPr>
            <p:ph type="body" sz="quarter" idx="11"/>
          </p:nvPr>
        </p:nvSpPr>
        <p:spPr>
          <a:xfrm>
            <a:off x="4408950" y="3788952"/>
            <a:ext cx="3344092" cy="495300"/>
          </a:xfrm>
          <a:prstGeom prst="rect">
            <a:avLst/>
          </a:prstGeom>
        </p:spPr>
        <p:txBody>
          <a:bodyPr>
            <a:normAutofit/>
          </a:bodyPr>
          <a:lstStyle>
            <a:lvl1pPr marL="0" indent="0" algn="ctr">
              <a:buNone/>
              <a:defRPr sz="2400">
                <a:solidFill>
                  <a:srgbClr val="F7C024"/>
                </a:solidFill>
                <a:latin typeface="Franklin Gothic Medium" panose="020B0603020102020204" pitchFamily="34" charset="0"/>
              </a:defRPr>
            </a:lvl1pPr>
          </a:lstStyle>
          <a:p>
            <a:pPr lvl="0"/>
            <a:r>
              <a:rPr lang="en-US" smtClean="0"/>
              <a:t>Edit Master text styles</a:t>
            </a:r>
          </a:p>
        </p:txBody>
      </p:sp>
      <p:sp>
        <p:nvSpPr>
          <p:cNvPr id="27" name="Text Placeholder 24"/>
          <p:cNvSpPr>
            <a:spLocks noGrp="1"/>
          </p:cNvSpPr>
          <p:nvPr>
            <p:ph type="body" sz="quarter" idx="12"/>
          </p:nvPr>
        </p:nvSpPr>
        <p:spPr>
          <a:xfrm>
            <a:off x="8316689" y="3788952"/>
            <a:ext cx="3346704" cy="495300"/>
          </a:xfrm>
          <a:prstGeom prst="rect">
            <a:avLst/>
          </a:prstGeom>
        </p:spPr>
        <p:txBody>
          <a:bodyPr>
            <a:normAutofit/>
          </a:bodyPr>
          <a:lstStyle>
            <a:lvl1pPr marL="0" indent="0" algn="ctr">
              <a:buNone/>
              <a:defRPr sz="2400">
                <a:solidFill>
                  <a:srgbClr val="F7C024"/>
                </a:solidFill>
                <a:latin typeface="Franklin Gothic Medium" panose="020B0603020102020204" pitchFamily="34" charset="0"/>
              </a:defRPr>
            </a:lvl1pPr>
          </a:lstStyle>
          <a:p>
            <a:pPr lvl="0"/>
            <a:r>
              <a:rPr lang="en-US" smtClean="0"/>
              <a:t>Edit Master text styles</a:t>
            </a:r>
          </a:p>
        </p:txBody>
      </p:sp>
      <p:sp>
        <p:nvSpPr>
          <p:cNvPr id="31" name="Text Placeholder 30"/>
          <p:cNvSpPr>
            <a:spLocks noGrp="1"/>
          </p:cNvSpPr>
          <p:nvPr>
            <p:ph type="body" sz="quarter" idx="13"/>
          </p:nvPr>
        </p:nvSpPr>
        <p:spPr>
          <a:xfrm>
            <a:off x="566058" y="4370680"/>
            <a:ext cx="3344092" cy="1776412"/>
          </a:xfrm>
          <a:prstGeom prst="rect">
            <a:avLst/>
          </a:prstGeom>
        </p:spPr>
        <p:txBody>
          <a:bodyPr>
            <a:normAutofit/>
          </a:bodyPr>
          <a:lstStyle>
            <a:lvl1pPr marL="0" indent="0" algn="ctr">
              <a:buNone/>
              <a:defRPr sz="2000">
                <a:solidFill>
                  <a:schemeClr val="bg1"/>
                </a:solidFill>
                <a:latin typeface="Franklin Gothic Book" panose="020B0503020102020204" pitchFamily="34" charset="0"/>
              </a:defRPr>
            </a:lvl1pPr>
          </a:lstStyle>
          <a:p>
            <a:pPr lvl="0"/>
            <a:r>
              <a:rPr lang="en-US" smtClean="0"/>
              <a:t>Edit Master text styles</a:t>
            </a:r>
          </a:p>
        </p:txBody>
      </p:sp>
      <p:sp>
        <p:nvSpPr>
          <p:cNvPr id="33" name="Text Placeholder 30"/>
          <p:cNvSpPr>
            <a:spLocks noGrp="1"/>
          </p:cNvSpPr>
          <p:nvPr>
            <p:ph type="body" sz="quarter" idx="14"/>
          </p:nvPr>
        </p:nvSpPr>
        <p:spPr>
          <a:xfrm>
            <a:off x="4408950" y="4370680"/>
            <a:ext cx="3344092" cy="1776412"/>
          </a:xfrm>
          <a:prstGeom prst="rect">
            <a:avLst/>
          </a:prstGeom>
        </p:spPr>
        <p:txBody>
          <a:bodyPr>
            <a:normAutofit/>
          </a:bodyPr>
          <a:lstStyle>
            <a:lvl1pPr marL="0" indent="0" algn="ctr">
              <a:buNone/>
              <a:defRPr sz="2000">
                <a:solidFill>
                  <a:schemeClr val="bg1"/>
                </a:solidFill>
                <a:latin typeface="Franklin Gothic Book" panose="020B0503020102020204" pitchFamily="34" charset="0"/>
              </a:defRPr>
            </a:lvl1pPr>
          </a:lstStyle>
          <a:p>
            <a:pPr lvl="0"/>
            <a:r>
              <a:rPr lang="en-US" smtClean="0"/>
              <a:t>Edit Master text styles</a:t>
            </a:r>
          </a:p>
        </p:txBody>
      </p:sp>
      <p:sp>
        <p:nvSpPr>
          <p:cNvPr id="34" name="Text Placeholder 30"/>
          <p:cNvSpPr>
            <a:spLocks noGrp="1"/>
          </p:cNvSpPr>
          <p:nvPr>
            <p:ph type="body" sz="quarter" idx="15"/>
          </p:nvPr>
        </p:nvSpPr>
        <p:spPr>
          <a:xfrm>
            <a:off x="8316689" y="4370680"/>
            <a:ext cx="3344092" cy="1776412"/>
          </a:xfrm>
          <a:prstGeom prst="rect">
            <a:avLst/>
          </a:prstGeom>
        </p:spPr>
        <p:txBody>
          <a:bodyPr>
            <a:normAutofit/>
          </a:bodyPr>
          <a:lstStyle>
            <a:lvl1pPr marL="0" indent="0" algn="ctr">
              <a:buNone/>
              <a:defRPr sz="2000">
                <a:solidFill>
                  <a:schemeClr val="bg1"/>
                </a:solidFill>
                <a:latin typeface="Franklin Gothic Book" panose="020B0503020102020204" pitchFamily="34" charset="0"/>
              </a:defRPr>
            </a:lvl1pPr>
          </a:lstStyle>
          <a:p>
            <a:pPr lvl="0"/>
            <a:r>
              <a:rPr lang="en-US" smtClean="0"/>
              <a:t>Edit Master text styles</a:t>
            </a:r>
          </a:p>
        </p:txBody>
      </p:sp>
      <p:sp>
        <p:nvSpPr>
          <p:cNvPr id="36" name="Text Placeholder 35"/>
          <p:cNvSpPr>
            <a:spLocks noGrp="1"/>
          </p:cNvSpPr>
          <p:nvPr>
            <p:ph type="body" sz="quarter" idx="16"/>
          </p:nvPr>
        </p:nvSpPr>
        <p:spPr>
          <a:xfrm>
            <a:off x="446163" y="468290"/>
            <a:ext cx="11287125" cy="609600"/>
          </a:xfrm>
          <a:prstGeom prst="rect">
            <a:avLst/>
          </a:prstGeom>
        </p:spPr>
        <p:txBody>
          <a:bodyPr>
            <a:noAutofit/>
          </a:bodyPr>
          <a:lstStyle>
            <a:lvl1pPr marL="0" indent="0">
              <a:buNone/>
              <a:defRPr sz="4000">
                <a:solidFill>
                  <a:schemeClr val="bg1"/>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3359774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pic>
        <p:nvPicPr>
          <p:cNvPr id="21" name="Picture 20"/>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
            <a:ext cx="4913832" cy="6864443"/>
          </a:xfrm>
          <a:prstGeom prst="rect">
            <a:avLst/>
          </a:prstGeom>
        </p:spPr>
      </p:pic>
      <p:grpSp>
        <p:nvGrpSpPr>
          <p:cNvPr id="6" name="Group 5"/>
          <p:cNvGrpSpPr/>
          <p:nvPr userDrawn="1"/>
        </p:nvGrpSpPr>
        <p:grpSpPr>
          <a:xfrm>
            <a:off x="4373696" y="1775856"/>
            <a:ext cx="1106456" cy="4462280"/>
            <a:chOff x="4817834" y="1915194"/>
            <a:chExt cx="1106456" cy="4462280"/>
          </a:xfrm>
        </p:grpSpPr>
        <p:sp>
          <p:nvSpPr>
            <p:cNvPr id="7" name="Rectangle 6">
              <a:extLst>
                <a:ext uri="{FF2B5EF4-FFF2-40B4-BE49-F238E27FC236}">
                  <a16:creationId xmlns:a16="http://schemas.microsoft.com/office/drawing/2014/main" id="{B4362136-2421-A04F-8659-FF90521FA209}"/>
                </a:ext>
              </a:extLst>
            </p:cNvPr>
            <p:cNvSpPr/>
            <p:nvPr/>
          </p:nvSpPr>
          <p:spPr>
            <a:xfrm>
              <a:off x="4835869" y="5292012"/>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grpSp>
          <p:nvGrpSpPr>
            <p:cNvPr id="8" name="Group 7"/>
            <p:cNvGrpSpPr/>
            <p:nvPr/>
          </p:nvGrpSpPr>
          <p:grpSpPr>
            <a:xfrm>
              <a:off x="4817834" y="1915194"/>
              <a:ext cx="1085462" cy="1085462"/>
              <a:chOff x="4817834" y="1915194"/>
              <a:chExt cx="1085462" cy="1085462"/>
            </a:xfrm>
          </p:grpSpPr>
          <p:sp>
            <p:nvSpPr>
              <p:cNvPr id="12" name="Rectangle 11">
                <a:extLst>
                  <a:ext uri="{FF2B5EF4-FFF2-40B4-BE49-F238E27FC236}">
                    <a16:creationId xmlns:a16="http://schemas.microsoft.com/office/drawing/2014/main" id="{B5958D92-6D61-764D-8702-35CCA79EE987}"/>
                  </a:ext>
                </a:extLst>
              </p:cNvPr>
              <p:cNvSpPr/>
              <p:nvPr/>
            </p:nvSpPr>
            <p:spPr>
              <a:xfrm>
                <a:off x="4817834" y="1915194"/>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5869" y="1958731"/>
                <a:ext cx="1041925" cy="1041925"/>
              </a:xfrm>
              <a:prstGeom prst="rect">
                <a:avLst/>
              </a:prstGeom>
            </p:spPr>
          </p:pic>
        </p:grpSp>
        <p:sp>
          <p:nvSpPr>
            <p:cNvPr id="9" name="Rectangle 8">
              <a:extLst>
                <a:ext uri="{FF2B5EF4-FFF2-40B4-BE49-F238E27FC236}">
                  <a16:creationId xmlns:a16="http://schemas.microsoft.com/office/drawing/2014/main" id="{77EC8480-EC0F-DF49-A067-607B29CA43B2}"/>
                </a:ext>
              </a:extLst>
            </p:cNvPr>
            <p:cNvSpPr/>
            <p:nvPr/>
          </p:nvSpPr>
          <p:spPr>
            <a:xfrm>
              <a:off x="4838828" y="3537019"/>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1371" y="3558787"/>
              <a:ext cx="1041925" cy="104192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5378" y="5313535"/>
              <a:ext cx="1042416" cy="1042416"/>
            </a:xfrm>
            <a:prstGeom prst="rect">
              <a:avLst/>
            </a:prstGeom>
          </p:spPr>
        </p:pic>
      </p:grpSp>
      <p:sp>
        <p:nvSpPr>
          <p:cNvPr id="14" name="Text Placeholder 19"/>
          <p:cNvSpPr>
            <a:spLocks noGrp="1"/>
          </p:cNvSpPr>
          <p:nvPr>
            <p:ph type="body" sz="quarter" idx="10"/>
          </p:nvPr>
        </p:nvSpPr>
        <p:spPr>
          <a:xfrm>
            <a:off x="5434013" y="433388"/>
            <a:ext cx="6381750" cy="641350"/>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5" name="Text Placeholder 21"/>
          <p:cNvSpPr>
            <a:spLocks noGrp="1"/>
          </p:cNvSpPr>
          <p:nvPr>
            <p:ph type="body" sz="quarter" idx="11"/>
          </p:nvPr>
        </p:nvSpPr>
        <p:spPr>
          <a:xfrm>
            <a:off x="5807075" y="1776413"/>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16" name="Text Placeholder 23"/>
          <p:cNvSpPr>
            <a:spLocks noGrp="1"/>
          </p:cNvSpPr>
          <p:nvPr>
            <p:ph type="body" sz="quarter" idx="12"/>
          </p:nvPr>
        </p:nvSpPr>
        <p:spPr>
          <a:xfrm>
            <a:off x="5807075" y="2141538"/>
            <a:ext cx="5029200" cy="719137"/>
          </a:xfrm>
          <a:prstGeom prst="rect">
            <a:avLst/>
          </a:prstGeom>
        </p:spPr>
        <p:txBody>
          <a:bodyPr>
            <a:normAutofit/>
          </a:bodyPr>
          <a:lstStyle>
            <a:lvl1pPr marL="0" indent="0">
              <a:buNone/>
              <a:defRPr sz="1800">
                <a:solidFill>
                  <a:schemeClr val="tx1"/>
                </a:solidFill>
                <a:latin typeface="Franklin Gothic Book" panose="020B0503020102020204" pitchFamily="34" charset="0"/>
              </a:defRPr>
            </a:lvl1pPr>
          </a:lstStyle>
          <a:p>
            <a:pPr lvl="0"/>
            <a:r>
              <a:rPr lang="en-US" smtClean="0"/>
              <a:t>Edit Master text styles</a:t>
            </a:r>
          </a:p>
        </p:txBody>
      </p:sp>
      <p:sp>
        <p:nvSpPr>
          <p:cNvPr id="17" name="Text Placeholder 21"/>
          <p:cNvSpPr>
            <a:spLocks noGrp="1"/>
          </p:cNvSpPr>
          <p:nvPr>
            <p:ph type="body" sz="quarter" idx="13"/>
          </p:nvPr>
        </p:nvSpPr>
        <p:spPr>
          <a:xfrm>
            <a:off x="5807075" y="3377112"/>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18" name="Text Placeholder 23"/>
          <p:cNvSpPr>
            <a:spLocks noGrp="1"/>
          </p:cNvSpPr>
          <p:nvPr>
            <p:ph type="body" sz="quarter" idx="14"/>
          </p:nvPr>
        </p:nvSpPr>
        <p:spPr>
          <a:xfrm>
            <a:off x="5807075" y="3742237"/>
            <a:ext cx="5029200" cy="719137"/>
          </a:xfrm>
          <a:prstGeom prst="rect">
            <a:avLst/>
          </a:prstGeom>
        </p:spPr>
        <p:txBody>
          <a:bodyPr>
            <a:normAutofit/>
          </a:bodyPr>
          <a:lstStyle>
            <a:lvl1pPr marL="0" indent="0">
              <a:buNone/>
              <a:defRPr sz="1800">
                <a:solidFill>
                  <a:schemeClr val="tx1"/>
                </a:solidFill>
                <a:latin typeface="Franklin Gothic Book" panose="020B0503020102020204" pitchFamily="34" charset="0"/>
              </a:defRPr>
            </a:lvl1pPr>
          </a:lstStyle>
          <a:p>
            <a:pPr lvl="0"/>
            <a:r>
              <a:rPr lang="en-US" smtClean="0"/>
              <a:t>Edit Master text styles</a:t>
            </a:r>
          </a:p>
        </p:txBody>
      </p:sp>
      <p:sp>
        <p:nvSpPr>
          <p:cNvPr id="19" name="Text Placeholder 21"/>
          <p:cNvSpPr>
            <a:spLocks noGrp="1"/>
          </p:cNvSpPr>
          <p:nvPr>
            <p:ph type="body" sz="quarter" idx="15"/>
          </p:nvPr>
        </p:nvSpPr>
        <p:spPr>
          <a:xfrm>
            <a:off x="5807075" y="5153874"/>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0" name="Text Placeholder 23"/>
          <p:cNvSpPr>
            <a:spLocks noGrp="1"/>
          </p:cNvSpPr>
          <p:nvPr>
            <p:ph type="body" sz="quarter" idx="16"/>
          </p:nvPr>
        </p:nvSpPr>
        <p:spPr>
          <a:xfrm>
            <a:off x="5807075" y="5518999"/>
            <a:ext cx="5029200" cy="719137"/>
          </a:xfrm>
          <a:prstGeom prst="rect">
            <a:avLst/>
          </a:prstGeom>
          <a:noFill/>
        </p:spPr>
        <p:txBody>
          <a:bodyPr>
            <a:normAutofit/>
          </a:bodyPr>
          <a:lstStyle>
            <a:lvl1pPr marL="0" indent="0">
              <a:buNone/>
              <a:defRPr sz="1800">
                <a:solidFill>
                  <a:schemeClr val="tx1"/>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24127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58129145-486C-7149-B78F-8FDCA8DC98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15667" y="0"/>
            <a:ext cx="5376333" cy="6858000"/>
          </a:xfrm>
          <a:prstGeom prst="rect">
            <a:avLst/>
          </a:prstGeom>
        </p:spPr>
      </p:pic>
      <p:grpSp>
        <p:nvGrpSpPr>
          <p:cNvPr id="8" name="Group 7"/>
          <p:cNvGrpSpPr/>
          <p:nvPr/>
        </p:nvGrpSpPr>
        <p:grpSpPr>
          <a:xfrm>
            <a:off x="623825" y="1742589"/>
            <a:ext cx="514773" cy="514773"/>
            <a:chOff x="623825" y="1742589"/>
            <a:chExt cx="514773" cy="514773"/>
          </a:xfrm>
        </p:grpSpPr>
        <p:sp>
          <p:nvSpPr>
            <p:cNvPr id="15" name="Teardrop 14">
              <a:extLst>
                <a:ext uri="{FF2B5EF4-FFF2-40B4-BE49-F238E27FC236}">
                  <a16:creationId xmlns:a16="http://schemas.microsoft.com/office/drawing/2014/main" id="{125A9E34-F8C7-C44C-8E76-28E6ACF3AF7B}"/>
                </a:ext>
              </a:extLst>
            </p:cNvPr>
            <p:cNvSpPr/>
            <p:nvPr/>
          </p:nvSpPr>
          <p:spPr>
            <a:xfrm>
              <a:off x="623825" y="1742589"/>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1771375"/>
              <a:ext cx="457200" cy="457200"/>
            </a:xfrm>
            <a:prstGeom prst="rect">
              <a:avLst/>
            </a:prstGeom>
          </p:spPr>
        </p:pic>
      </p:grpSp>
      <p:grpSp>
        <p:nvGrpSpPr>
          <p:cNvPr id="9" name="Group 8"/>
          <p:cNvGrpSpPr/>
          <p:nvPr/>
        </p:nvGrpSpPr>
        <p:grpSpPr>
          <a:xfrm>
            <a:off x="623825" y="3391511"/>
            <a:ext cx="514773" cy="514773"/>
            <a:chOff x="623825" y="3264826"/>
            <a:chExt cx="514773" cy="514773"/>
          </a:xfrm>
        </p:grpSpPr>
        <p:sp>
          <p:nvSpPr>
            <p:cNvPr id="13" name="Teardrop 12">
              <a:extLst>
                <a:ext uri="{FF2B5EF4-FFF2-40B4-BE49-F238E27FC236}">
                  <a16:creationId xmlns:a16="http://schemas.microsoft.com/office/drawing/2014/main" id="{D1F50805-A769-0046-ABEC-F69832625A06}"/>
                </a:ext>
              </a:extLst>
            </p:cNvPr>
            <p:cNvSpPr/>
            <p:nvPr/>
          </p:nvSpPr>
          <p:spPr>
            <a:xfrm>
              <a:off x="623825" y="3264826"/>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11" y="3297828"/>
              <a:ext cx="457200" cy="457200"/>
            </a:xfrm>
            <a:prstGeom prst="rect">
              <a:avLst/>
            </a:prstGeom>
          </p:spPr>
        </p:pic>
      </p:grpSp>
      <p:grpSp>
        <p:nvGrpSpPr>
          <p:cNvPr id="10" name="Group 9"/>
          <p:cNvGrpSpPr/>
          <p:nvPr/>
        </p:nvGrpSpPr>
        <p:grpSpPr>
          <a:xfrm>
            <a:off x="623825" y="5040433"/>
            <a:ext cx="514773" cy="514773"/>
            <a:chOff x="623825" y="5040433"/>
            <a:chExt cx="514773" cy="514773"/>
          </a:xfrm>
        </p:grpSpPr>
        <p:sp>
          <p:nvSpPr>
            <p:cNvPr id="11" name="Teardrop 10">
              <a:extLst>
                <a:ext uri="{FF2B5EF4-FFF2-40B4-BE49-F238E27FC236}">
                  <a16:creationId xmlns:a16="http://schemas.microsoft.com/office/drawing/2014/main" id="{452446C3-2882-7141-9852-6781AB945C9F}"/>
                </a:ext>
              </a:extLst>
            </p:cNvPr>
            <p:cNvSpPr/>
            <p:nvPr/>
          </p:nvSpPr>
          <p:spPr>
            <a:xfrm>
              <a:off x="623825" y="5040433"/>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611" y="5069219"/>
              <a:ext cx="457200" cy="457200"/>
            </a:xfrm>
            <a:prstGeom prst="rect">
              <a:avLst/>
            </a:prstGeom>
          </p:spPr>
        </p:pic>
      </p:grpSp>
      <p:sp>
        <p:nvSpPr>
          <p:cNvPr id="18"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20" name="Text Placeholder 19"/>
          <p:cNvSpPr>
            <a:spLocks noGrp="1"/>
          </p:cNvSpPr>
          <p:nvPr>
            <p:ph type="body" sz="quarter" idx="11"/>
          </p:nvPr>
        </p:nvSpPr>
        <p:spPr>
          <a:xfrm>
            <a:off x="1427163" y="1743075"/>
            <a:ext cx="4802187" cy="25717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2"/>
          </p:nvPr>
        </p:nvSpPr>
        <p:spPr>
          <a:xfrm>
            <a:off x="1427163" y="2076450"/>
            <a:ext cx="4802187" cy="709613"/>
          </a:xfrm>
          <a:prstGeom prst="rect">
            <a:avLst/>
          </a:prstGeom>
        </p:spPr>
        <p:txBody>
          <a:bodyPr>
            <a:normAutofit/>
          </a:bodyPr>
          <a:lstStyle>
            <a:lvl1pPr marL="0" indent="0">
              <a:buNone/>
              <a:defRPr sz="1400">
                <a:solidFill>
                  <a:schemeClr val="tx1"/>
                </a:solidFill>
                <a:latin typeface="Franklin Gothic Book" panose="020B0503020102020204" pitchFamily="34" charset="0"/>
              </a:defRPr>
            </a:lvl1pPr>
          </a:lstStyle>
          <a:p>
            <a:pPr lvl="0"/>
            <a:r>
              <a:rPr lang="en-US" smtClean="0"/>
              <a:t>Edit Master text styles</a:t>
            </a:r>
          </a:p>
        </p:txBody>
      </p:sp>
      <p:sp>
        <p:nvSpPr>
          <p:cNvPr id="23" name="Text Placeholder 19"/>
          <p:cNvSpPr>
            <a:spLocks noGrp="1"/>
          </p:cNvSpPr>
          <p:nvPr>
            <p:ph type="body" sz="quarter" idx="13"/>
          </p:nvPr>
        </p:nvSpPr>
        <p:spPr>
          <a:xfrm>
            <a:off x="1427163" y="3391511"/>
            <a:ext cx="4802187" cy="25717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4" name="Text Placeholder 21"/>
          <p:cNvSpPr>
            <a:spLocks noGrp="1"/>
          </p:cNvSpPr>
          <p:nvPr>
            <p:ph type="body" sz="quarter" idx="14"/>
          </p:nvPr>
        </p:nvSpPr>
        <p:spPr>
          <a:xfrm>
            <a:off x="1427163" y="3724886"/>
            <a:ext cx="4802187" cy="709613"/>
          </a:xfrm>
          <a:prstGeom prst="rect">
            <a:avLst/>
          </a:prstGeom>
        </p:spPr>
        <p:txBody>
          <a:bodyPr>
            <a:normAutofit/>
          </a:bodyPr>
          <a:lstStyle>
            <a:lvl1pPr marL="0" indent="0">
              <a:buNone/>
              <a:defRPr sz="1400">
                <a:solidFill>
                  <a:schemeClr val="tx1"/>
                </a:solidFill>
                <a:latin typeface="Franklin Gothic Book" panose="020B0503020102020204" pitchFamily="34" charset="0"/>
              </a:defRPr>
            </a:lvl1pPr>
          </a:lstStyle>
          <a:p>
            <a:pPr lvl="0"/>
            <a:r>
              <a:rPr lang="en-US" smtClean="0"/>
              <a:t>Edit Master text styles</a:t>
            </a:r>
          </a:p>
        </p:txBody>
      </p:sp>
      <p:sp>
        <p:nvSpPr>
          <p:cNvPr id="25" name="Text Placeholder 19"/>
          <p:cNvSpPr>
            <a:spLocks noGrp="1"/>
          </p:cNvSpPr>
          <p:nvPr>
            <p:ph type="body" sz="quarter" idx="15"/>
          </p:nvPr>
        </p:nvSpPr>
        <p:spPr>
          <a:xfrm>
            <a:off x="1427163" y="5040433"/>
            <a:ext cx="4802187" cy="25717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6" name="Text Placeholder 21"/>
          <p:cNvSpPr>
            <a:spLocks noGrp="1"/>
          </p:cNvSpPr>
          <p:nvPr>
            <p:ph type="body" sz="quarter" idx="16"/>
          </p:nvPr>
        </p:nvSpPr>
        <p:spPr>
          <a:xfrm>
            <a:off x="1427163" y="5373808"/>
            <a:ext cx="4802187" cy="709613"/>
          </a:xfrm>
          <a:prstGeom prst="rect">
            <a:avLst/>
          </a:prstGeom>
        </p:spPr>
        <p:txBody>
          <a:bodyPr>
            <a:normAutofit/>
          </a:bodyPr>
          <a:lstStyle>
            <a:lvl1pPr marL="0" indent="0">
              <a:buNone/>
              <a:defRPr sz="1400">
                <a:solidFill>
                  <a:schemeClr val="tx1"/>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98145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3" name="Group 2"/>
          <p:cNvGrpSpPr/>
          <p:nvPr userDrawn="1"/>
        </p:nvGrpSpPr>
        <p:grpSpPr>
          <a:xfrm>
            <a:off x="623825" y="1742589"/>
            <a:ext cx="514773" cy="514773"/>
            <a:chOff x="623825" y="1742589"/>
            <a:chExt cx="514773" cy="514773"/>
          </a:xfrm>
        </p:grpSpPr>
        <p:sp>
          <p:nvSpPr>
            <p:cNvPr id="4" name="Teardrop 3">
              <a:extLst>
                <a:ext uri="{FF2B5EF4-FFF2-40B4-BE49-F238E27FC236}">
                  <a16:creationId xmlns:a16="http://schemas.microsoft.com/office/drawing/2014/main" id="{125A9E34-F8C7-C44C-8E76-28E6ACF3AF7B}"/>
                </a:ext>
              </a:extLst>
            </p:cNvPr>
            <p:cNvSpPr/>
            <p:nvPr/>
          </p:nvSpPr>
          <p:spPr>
            <a:xfrm>
              <a:off x="623825" y="1742589"/>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611" y="1771375"/>
              <a:ext cx="457200" cy="457200"/>
            </a:xfrm>
            <a:prstGeom prst="rect">
              <a:avLst/>
            </a:prstGeom>
          </p:spPr>
        </p:pic>
      </p:grpSp>
      <p:grpSp>
        <p:nvGrpSpPr>
          <p:cNvPr id="6" name="Group 5"/>
          <p:cNvGrpSpPr/>
          <p:nvPr userDrawn="1"/>
        </p:nvGrpSpPr>
        <p:grpSpPr>
          <a:xfrm>
            <a:off x="623825" y="3391511"/>
            <a:ext cx="514773" cy="514773"/>
            <a:chOff x="623825" y="3264826"/>
            <a:chExt cx="514773" cy="514773"/>
          </a:xfrm>
        </p:grpSpPr>
        <p:sp>
          <p:nvSpPr>
            <p:cNvPr id="7" name="Teardrop 6">
              <a:extLst>
                <a:ext uri="{FF2B5EF4-FFF2-40B4-BE49-F238E27FC236}">
                  <a16:creationId xmlns:a16="http://schemas.microsoft.com/office/drawing/2014/main" id="{D1F50805-A769-0046-ABEC-F69832625A06}"/>
                </a:ext>
              </a:extLst>
            </p:cNvPr>
            <p:cNvSpPr/>
            <p:nvPr/>
          </p:nvSpPr>
          <p:spPr>
            <a:xfrm>
              <a:off x="623825" y="3264826"/>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3297828"/>
              <a:ext cx="457200" cy="457200"/>
            </a:xfrm>
            <a:prstGeom prst="rect">
              <a:avLst/>
            </a:prstGeom>
          </p:spPr>
        </p:pic>
      </p:grpSp>
      <p:grpSp>
        <p:nvGrpSpPr>
          <p:cNvPr id="9" name="Group 8"/>
          <p:cNvGrpSpPr/>
          <p:nvPr userDrawn="1"/>
        </p:nvGrpSpPr>
        <p:grpSpPr>
          <a:xfrm>
            <a:off x="623825" y="5040433"/>
            <a:ext cx="514773" cy="514773"/>
            <a:chOff x="623825" y="5040433"/>
            <a:chExt cx="514773" cy="514773"/>
          </a:xfrm>
        </p:grpSpPr>
        <p:sp>
          <p:nvSpPr>
            <p:cNvPr id="10" name="Teardrop 9">
              <a:extLst>
                <a:ext uri="{FF2B5EF4-FFF2-40B4-BE49-F238E27FC236}">
                  <a16:creationId xmlns:a16="http://schemas.microsoft.com/office/drawing/2014/main" id="{452446C3-2882-7141-9852-6781AB945C9F}"/>
                </a:ext>
              </a:extLst>
            </p:cNvPr>
            <p:cNvSpPr/>
            <p:nvPr/>
          </p:nvSpPr>
          <p:spPr>
            <a:xfrm>
              <a:off x="623825" y="5040433"/>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11" y="5069219"/>
              <a:ext cx="457200" cy="457200"/>
            </a:xfrm>
            <a:prstGeom prst="rect">
              <a:avLst/>
            </a:prstGeom>
          </p:spPr>
        </p:pic>
      </p:grpSp>
      <p:sp>
        <p:nvSpPr>
          <p:cNvPr id="12"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3" name="Text Placeholder 19"/>
          <p:cNvSpPr>
            <a:spLocks noGrp="1"/>
          </p:cNvSpPr>
          <p:nvPr>
            <p:ph type="body" sz="quarter" idx="11"/>
          </p:nvPr>
        </p:nvSpPr>
        <p:spPr>
          <a:xfrm>
            <a:off x="1427163" y="1743075"/>
            <a:ext cx="4802187" cy="257175"/>
          </a:xfrm>
          <a:prstGeom prst="rect">
            <a:avLst/>
          </a:prstGeom>
        </p:spPr>
        <p:txBody>
          <a:bodyPr>
            <a:noAutofit/>
          </a:bodyPr>
          <a:lstStyle>
            <a:lvl1pPr marL="0" indent="0">
              <a:buNone/>
              <a:defRPr sz="2000">
                <a:solidFill>
                  <a:srgbClr val="E57137"/>
                </a:solidFill>
                <a:latin typeface="Franklin Gothic Medium" panose="020B0603020102020204" pitchFamily="34" charset="0"/>
              </a:defRPr>
            </a:lvl1pPr>
          </a:lstStyle>
          <a:p>
            <a:pPr lvl="0"/>
            <a:r>
              <a:rPr lang="en-US" smtClean="0"/>
              <a:t>Edit Master text styles</a:t>
            </a:r>
          </a:p>
        </p:txBody>
      </p:sp>
      <p:sp>
        <p:nvSpPr>
          <p:cNvPr id="14" name="Text Placeholder 21"/>
          <p:cNvSpPr>
            <a:spLocks noGrp="1"/>
          </p:cNvSpPr>
          <p:nvPr>
            <p:ph type="body" sz="quarter" idx="12"/>
          </p:nvPr>
        </p:nvSpPr>
        <p:spPr>
          <a:xfrm>
            <a:off x="1427163" y="2076450"/>
            <a:ext cx="4802187" cy="709613"/>
          </a:xfrm>
          <a:prstGeom prst="rect">
            <a:avLst/>
          </a:prstGeom>
        </p:spPr>
        <p:txBody>
          <a:bodyPr>
            <a:normAutofit/>
          </a:bodyPr>
          <a:lstStyle>
            <a:lvl1pPr marL="0" indent="0">
              <a:buNone/>
              <a:defRPr sz="1600">
                <a:solidFill>
                  <a:schemeClr val="tx1"/>
                </a:solidFill>
                <a:latin typeface="Franklin Gothic Book" panose="020B0503020102020204" pitchFamily="34" charset="0"/>
              </a:defRPr>
            </a:lvl1pPr>
          </a:lstStyle>
          <a:p>
            <a:pPr lvl="0"/>
            <a:r>
              <a:rPr lang="en-US" smtClean="0"/>
              <a:t>Edit Master text styles</a:t>
            </a:r>
          </a:p>
        </p:txBody>
      </p:sp>
      <p:sp>
        <p:nvSpPr>
          <p:cNvPr id="15" name="Text Placeholder 19"/>
          <p:cNvSpPr>
            <a:spLocks noGrp="1"/>
          </p:cNvSpPr>
          <p:nvPr>
            <p:ph type="body" sz="quarter" idx="13"/>
          </p:nvPr>
        </p:nvSpPr>
        <p:spPr>
          <a:xfrm>
            <a:off x="1427163" y="3391511"/>
            <a:ext cx="4802187" cy="257175"/>
          </a:xfrm>
          <a:prstGeom prst="rect">
            <a:avLst/>
          </a:prstGeom>
        </p:spPr>
        <p:txBody>
          <a:bodyPr>
            <a:noAutofit/>
          </a:bodyPr>
          <a:lstStyle>
            <a:lvl1pPr marL="0" indent="0">
              <a:buNone/>
              <a:defRPr sz="2000">
                <a:solidFill>
                  <a:srgbClr val="E57137"/>
                </a:solidFill>
                <a:latin typeface="Franklin Gothic Medium" panose="020B0603020102020204" pitchFamily="34" charset="0"/>
              </a:defRPr>
            </a:lvl1pPr>
          </a:lstStyle>
          <a:p>
            <a:pPr lvl="0"/>
            <a:r>
              <a:rPr lang="en-US" smtClean="0"/>
              <a:t>Edit Master text styles</a:t>
            </a:r>
          </a:p>
        </p:txBody>
      </p:sp>
      <p:sp>
        <p:nvSpPr>
          <p:cNvPr id="16" name="Text Placeholder 21"/>
          <p:cNvSpPr>
            <a:spLocks noGrp="1"/>
          </p:cNvSpPr>
          <p:nvPr>
            <p:ph type="body" sz="quarter" idx="14"/>
          </p:nvPr>
        </p:nvSpPr>
        <p:spPr>
          <a:xfrm>
            <a:off x="1427163" y="3724886"/>
            <a:ext cx="4802187" cy="709613"/>
          </a:xfrm>
          <a:prstGeom prst="rect">
            <a:avLst/>
          </a:prstGeom>
        </p:spPr>
        <p:txBody>
          <a:bodyPr>
            <a:normAutofit/>
          </a:bodyPr>
          <a:lstStyle>
            <a:lvl1pPr marL="0" indent="0">
              <a:buNone/>
              <a:defRPr sz="1600">
                <a:solidFill>
                  <a:schemeClr val="tx1"/>
                </a:solidFill>
                <a:latin typeface="Franklin Gothic Book" panose="020B0503020102020204" pitchFamily="34" charset="0"/>
              </a:defRPr>
            </a:lvl1pPr>
          </a:lstStyle>
          <a:p>
            <a:pPr lvl="0"/>
            <a:r>
              <a:rPr lang="en-US" smtClean="0"/>
              <a:t>Edit Master text styles</a:t>
            </a:r>
          </a:p>
        </p:txBody>
      </p:sp>
      <p:sp>
        <p:nvSpPr>
          <p:cNvPr id="17" name="Text Placeholder 19"/>
          <p:cNvSpPr>
            <a:spLocks noGrp="1"/>
          </p:cNvSpPr>
          <p:nvPr>
            <p:ph type="body" sz="quarter" idx="15"/>
          </p:nvPr>
        </p:nvSpPr>
        <p:spPr>
          <a:xfrm>
            <a:off x="1427163" y="5040433"/>
            <a:ext cx="4802187" cy="257175"/>
          </a:xfrm>
          <a:prstGeom prst="rect">
            <a:avLst/>
          </a:prstGeom>
        </p:spPr>
        <p:txBody>
          <a:bodyPr>
            <a:noAutofit/>
          </a:bodyPr>
          <a:lstStyle>
            <a:lvl1pPr marL="0" indent="0">
              <a:buNone/>
              <a:defRPr sz="2000">
                <a:solidFill>
                  <a:srgbClr val="E57137"/>
                </a:solidFill>
                <a:latin typeface="Franklin Gothic Medium" panose="020B0603020102020204" pitchFamily="34" charset="0"/>
              </a:defRPr>
            </a:lvl1pPr>
          </a:lstStyle>
          <a:p>
            <a:pPr lvl="0"/>
            <a:r>
              <a:rPr lang="en-US" smtClean="0"/>
              <a:t>Edit Master text styles</a:t>
            </a:r>
          </a:p>
        </p:txBody>
      </p:sp>
      <p:sp>
        <p:nvSpPr>
          <p:cNvPr id="18" name="Text Placeholder 21"/>
          <p:cNvSpPr>
            <a:spLocks noGrp="1"/>
          </p:cNvSpPr>
          <p:nvPr>
            <p:ph type="body" sz="quarter" idx="16"/>
          </p:nvPr>
        </p:nvSpPr>
        <p:spPr>
          <a:xfrm>
            <a:off x="1427163" y="5373808"/>
            <a:ext cx="4802187" cy="709613"/>
          </a:xfrm>
          <a:prstGeom prst="rect">
            <a:avLst/>
          </a:prstGeom>
        </p:spPr>
        <p:txBody>
          <a:bodyPr>
            <a:normAutofit/>
          </a:bodyPr>
          <a:lstStyle>
            <a:lvl1pPr marL="0" indent="0">
              <a:buNone/>
              <a:defRPr sz="1600">
                <a:solidFill>
                  <a:schemeClr val="tx1"/>
                </a:solidFill>
                <a:latin typeface="Franklin Gothic Book" panose="020B0503020102020204" pitchFamily="34" charset="0"/>
              </a:defRPr>
            </a:lvl1pPr>
          </a:lstStyle>
          <a:p>
            <a:pPr lvl="0"/>
            <a:r>
              <a:rPr lang="en-US" smtClean="0"/>
              <a:t>Edit Master text styles</a:t>
            </a:r>
          </a:p>
        </p:txBody>
      </p:sp>
      <p:sp>
        <p:nvSpPr>
          <p:cNvPr id="20" name="Picture Placeholder 19"/>
          <p:cNvSpPr>
            <a:spLocks noGrp="1"/>
          </p:cNvSpPr>
          <p:nvPr>
            <p:ph type="pic" sz="quarter" idx="17"/>
          </p:nvPr>
        </p:nvSpPr>
        <p:spPr>
          <a:xfrm>
            <a:off x="6554788" y="0"/>
            <a:ext cx="5637212" cy="6858000"/>
          </a:xfrm>
          <a:prstGeom prst="rect">
            <a:avLst/>
          </a:prstGeom>
        </p:spPr>
        <p:txBody>
          <a:bodyPr/>
          <a:lstStyle>
            <a:lvl1pPr marL="0" indent="0">
              <a:buNone/>
              <a:defRPr sz="1100">
                <a:latin typeface="+mj-lt"/>
              </a:defRPr>
            </a:lvl1pPr>
          </a:lstStyle>
          <a:p>
            <a:r>
              <a:rPr lang="en-US" smtClean="0"/>
              <a:t>Click icon to add picture</a:t>
            </a:r>
            <a:endParaRPr lang="en-US" dirty="0"/>
          </a:p>
        </p:txBody>
      </p:sp>
    </p:spTree>
    <p:extLst>
      <p:ext uri="{BB962C8B-B14F-4D97-AF65-F5344CB8AC3E}">
        <p14:creationId xmlns:p14="http://schemas.microsoft.com/office/powerpoint/2010/main" val="145161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4" name="Text Placeholder 21"/>
          <p:cNvSpPr>
            <a:spLocks noGrp="1"/>
          </p:cNvSpPr>
          <p:nvPr>
            <p:ph type="body" sz="quarter" idx="12"/>
          </p:nvPr>
        </p:nvSpPr>
        <p:spPr>
          <a:xfrm>
            <a:off x="1427162" y="1481153"/>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sp>
        <p:nvSpPr>
          <p:cNvPr id="16" name="Text Placeholder 21"/>
          <p:cNvSpPr>
            <a:spLocks noGrp="1"/>
          </p:cNvSpPr>
          <p:nvPr>
            <p:ph type="body" sz="quarter" idx="14"/>
          </p:nvPr>
        </p:nvSpPr>
        <p:spPr>
          <a:xfrm>
            <a:off x="1427162" y="2699604"/>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sp>
        <p:nvSpPr>
          <p:cNvPr id="18" name="Text Placeholder 21"/>
          <p:cNvSpPr>
            <a:spLocks noGrp="1"/>
          </p:cNvSpPr>
          <p:nvPr>
            <p:ph type="body" sz="quarter" idx="16"/>
          </p:nvPr>
        </p:nvSpPr>
        <p:spPr>
          <a:xfrm>
            <a:off x="1427161" y="3951094"/>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sp>
        <p:nvSpPr>
          <p:cNvPr id="19" name="Picture Placeholder 19"/>
          <p:cNvSpPr>
            <a:spLocks noGrp="1"/>
          </p:cNvSpPr>
          <p:nvPr>
            <p:ph type="pic" sz="quarter" idx="17"/>
          </p:nvPr>
        </p:nvSpPr>
        <p:spPr>
          <a:xfrm>
            <a:off x="6554788" y="0"/>
            <a:ext cx="5637212" cy="6858000"/>
          </a:xfrm>
          <a:prstGeom prst="rect">
            <a:avLst/>
          </a:prstGeom>
        </p:spPr>
        <p:txBody>
          <a:bodyPr/>
          <a:lstStyle>
            <a:lvl1pPr marL="0" indent="0">
              <a:buNone/>
              <a:defRPr sz="1100">
                <a:latin typeface="+mj-lt"/>
              </a:defRPr>
            </a:lvl1pPr>
          </a:lstStyle>
          <a:p>
            <a:r>
              <a:rPr lang="en-US" smtClean="0"/>
              <a:t>Click icon to add picture</a:t>
            </a:r>
            <a:endParaRPr lang="en-US" dirty="0"/>
          </a:p>
        </p:txBody>
      </p:sp>
      <p:sp>
        <p:nvSpPr>
          <p:cNvPr id="27" name="Text Placeholder 21"/>
          <p:cNvSpPr>
            <a:spLocks noGrp="1"/>
          </p:cNvSpPr>
          <p:nvPr>
            <p:ph type="body" sz="quarter" idx="18"/>
          </p:nvPr>
        </p:nvSpPr>
        <p:spPr>
          <a:xfrm>
            <a:off x="1411653" y="5169086"/>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350" y="1459246"/>
            <a:ext cx="731520" cy="73152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4350" y="2720827"/>
            <a:ext cx="731520" cy="731520"/>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350" y="3951094"/>
            <a:ext cx="731520" cy="731520"/>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4350" y="5169086"/>
            <a:ext cx="731520" cy="731520"/>
          </a:xfrm>
          <a:prstGeom prst="rect">
            <a:avLst/>
          </a:prstGeom>
        </p:spPr>
      </p:pic>
    </p:spTree>
    <p:extLst>
      <p:ext uri="{BB962C8B-B14F-4D97-AF65-F5344CB8AC3E}">
        <p14:creationId xmlns:p14="http://schemas.microsoft.com/office/powerpoint/2010/main" val="212088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D82F62-1499-244F-8301-64276244073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 name="Picture 1"/>
          <p:cNvPicPr>
            <a:picLocks noChangeAspect="1"/>
          </p:cNvPicPr>
          <p:nvPr userDrawn="1"/>
        </p:nvPicPr>
        <p:blipFill>
          <a:blip r:embed="rId3"/>
          <a:stretch>
            <a:fillRect/>
          </a:stretch>
        </p:blipFill>
        <p:spPr>
          <a:xfrm>
            <a:off x="5345599" y="1651382"/>
            <a:ext cx="6846401" cy="4371211"/>
          </a:xfrm>
          <a:prstGeom prst="rect">
            <a:avLst/>
          </a:prstGeom>
        </p:spPr>
      </p:pic>
      <p:sp>
        <p:nvSpPr>
          <p:cNvPr id="20"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cxnSp>
        <p:nvCxnSpPr>
          <p:cNvPr id="11" name="Straight Connector 10">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25110" y="4339956"/>
            <a:ext cx="1069613" cy="509442"/>
          </a:xfrm>
          <a:prstGeom prst="rect">
            <a:avLst/>
          </a:prstGeom>
        </p:spPr>
      </p:pic>
    </p:spTree>
    <p:extLst>
      <p:ext uri="{BB962C8B-B14F-4D97-AF65-F5344CB8AC3E}">
        <p14:creationId xmlns:p14="http://schemas.microsoft.com/office/powerpoint/2010/main" val="2128573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28673" y="1439"/>
            <a:ext cx="4073393" cy="3424646"/>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8792"/>
            <a:ext cx="4051273" cy="3437793"/>
          </a:xfrm>
          <a:prstGeom prst="rect">
            <a:avLst/>
          </a:prstGeom>
        </p:spPr>
      </p:pic>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58628" y="3422843"/>
            <a:ext cx="4070262" cy="3436785"/>
          </a:xfrm>
          <a:prstGeom prst="rect">
            <a:avLst/>
          </a:prstGeom>
        </p:spPr>
      </p:pic>
      <p:sp>
        <p:nvSpPr>
          <p:cNvPr id="15" name="Text Placeholder 14"/>
          <p:cNvSpPr>
            <a:spLocks noGrp="1"/>
          </p:cNvSpPr>
          <p:nvPr>
            <p:ph type="body" sz="quarter" idx="10"/>
          </p:nvPr>
        </p:nvSpPr>
        <p:spPr>
          <a:xfrm>
            <a:off x="573075" y="5657850"/>
            <a:ext cx="2905125" cy="495300"/>
          </a:xfrm>
          <a:prstGeom prst="rect">
            <a:avLst/>
          </a:prstGeom>
        </p:spPr>
        <p:txBody>
          <a:bodyP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
        <p:nvSpPr>
          <p:cNvPr id="16" name="Text Placeholder 14"/>
          <p:cNvSpPr>
            <a:spLocks noGrp="1"/>
          </p:cNvSpPr>
          <p:nvPr>
            <p:ph type="body" sz="quarter" idx="11"/>
          </p:nvPr>
        </p:nvSpPr>
        <p:spPr>
          <a:xfrm>
            <a:off x="4637411" y="2263746"/>
            <a:ext cx="2905125" cy="495300"/>
          </a:xfrm>
          <a:prstGeom prst="rect">
            <a:avLst/>
          </a:prstGeom>
        </p:spPr>
        <p:txBody>
          <a:bodyP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
        <p:nvSpPr>
          <p:cNvPr id="17" name="Text Placeholder 14"/>
          <p:cNvSpPr>
            <a:spLocks noGrp="1"/>
          </p:cNvSpPr>
          <p:nvPr>
            <p:ph type="body" sz="quarter" idx="12"/>
          </p:nvPr>
        </p:nvSpPr>
        <p:spPr>
          <a:xfrm>
            <a:off x="8707882" y="5657850"/>
            <a:ext cx="2905125" cy="495300"/>
          </a:xfrm>
          <a:prstGeom prst="rect">
            <a:avLst/>
          </a:prstGeom>
        </p:spPr>
        <p:txBody>
          <a:bodyP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
        <p:nvSpPr>
          <p:cNvPr id="19" name="Picture Placeholder 18"/>
          <p:cNvSpPr>
            <a:spLocks noGrp="1"/>
          </p:cNvSpPr>
          <p:nvPr>
            <p:ph type="pic" sz="quarter" idx="13"/>
          </p:nvPr>
        </p:nvSpPr>
        <p:spPr>
          <a:xfrm>
            <a:off x="1431912" y="4213225"/>
            <a:ext cx="1187450" cy="1076325"/>
          </a:xfrm>
          <a:prstGeom prst="rect">
            <a:avLst/>
          </a:prstGeom>
        </p:spPr>
        <p:txBody>
          <a:bodyPr>
            <a:normAutofit/>
          </a:bodyPr>
          <a:lstStyle>
            <a:lvl1pPr marL="0" indent="0" algn="ctr">
              <a:buNone/>
              <a:defRPr sz="1400"/>
            </a:lvl1pPr>
          </a:lstStyle>
          <a:p>
            <a:r>
              <a:rPr lang="en-US" smtClean="0"/>
              <a:t>Click icon to add picture</a:t>
            </a:r>
            <a:endParaRPr lang="en-US" dirty="0"/>
          </a:p>
        </p:txBody>
      </p:sp>
      <p:sp>
        <p:nvSpPr>
          <p:cNvPr id="20" name="Picture Placeholder 18"/>
          <p:cNvSpPr>
            <a:spLocks noGrp="1"/>
          </p:cNvSpPr>
          <p:nvPr>
            <p:ph type="pic" sz="quarter" idx="14"/>
          </p:nvPr>
        </p:nvSpPr>
        <p:spPr>
          <a:xfrm>
            <a:off x="5496248" y="855522"/>
            <a:ext cx="1187450" cy="1076325"/>
          </a:xfrm>
          <a:prstGeom prst="rect">
            <a:avLst/>
          </a:prstGeom>
        </p:spPr>
        <p:txBody>
          <a:bodyPr>
            <a:normAutofit/>
          </a:bodyPr>
          <a:lstStyle>
            <a:lvl1pPr marL="0" indent="0" algn="ctr">
              <a:buNone/>
              <a:defRPr sz="1400"/>
            </a:lvl1pPr>
          </a:lstStyle>
          <a:p>
            <a:r>
              <a:rPr lang="en-US" smtClean="0"/>
              <a:t>Click icon to add picture</a:t>
            </a:r>
            <a:endParaRPr lang="en-US" dirty="0"/>
          </a:p>
        </p:txBody>
      </p:sp>
      <p:sp>
        <p:nvSpPr>
          <p:cNvPr id="21" name="Picture Placeholder 18"/>
          <p:cNvSpPr>
            <a:spLocks noGrp="1"/>
          </p:cNvSpPr>
          <p:nvPr>
            <p:ph type="pic" sz="quarter" idx="15"/>
          </p:nvPr>
        </p:nvSpPr>
        <p:spPr>
          <a:xfrm>
            <a:off x="9566719" y="4213225"/>
            <a:ext cx="1187450" cy="1076325"/>
          </a:xfrm>
          <a:prstGeom prst="rect">
            <a:avLst/>
          </a:prstGeom>
        </p:spPr>
        <p:txBody>
          <a:bodyPr>
            <a:normAutofit/>
          </a:bodyPr>
          <a:lstStyle>
            <a:lvl1pPr marL="0" indent="0" algn="ctr">
              <a:buNone/>
              <a:defRPr sz="1400"/>
            </a:lvl1pPr>
          </a:lstStyle>
          <a:p>
            <a:r>
              <a:rPr lang="en-US" smtClean="0"/>
              <a:t>Click icon to add picture</a:t>
            </a:r>
            <a:endParaRPr lang="en-US" dirty="0"/>
          </a:p>
        </p:txBody>
      </p:sp>
    </p:spTree>
    <p:extLst>
      <p:ext uri="{BB962C8B-B14F-4D97-AF65-F5344CB8AC3E}">
        <p14:creationId xmlns:p14="http://schemas.microsoft.com/office/powerpoint/2010/main" val="279187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0" y="0"/>
            <a:ext cx="6093125" cy="334301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3126" y="0"/>
            <a:ext cx="6098874" cy="3338423"/>
          </a:xfrm>
          <a:prstGeom prst="rect">
            <a:avLst/>
          </a:prstGeom>
        </p:spPr>
      </p:pic>
      <p:cxnSp>
        <p:nvCxnSpPr>
          <p:cNvPr id="8" name="Straight Connector 7">
            <a:extLst>
              <a:ext uri="{FF2B5EF4-FFF2-40B4-BE49-F238E27FC236}">
                <a16:creationId xmlns:a16="http://schemas.microsoft.com/office/drawing/2014/main" id="{BE1116BD-28A8-4C46-8428-8026DA78747C}"/>
              </a:ext>
            </a:extLst>
          </p:cNvPr>
          <p:cNvCxnSpPr>
            <a:cxnSpLocks/>
          </p:cNvCxnSpPr>
          <p:nvPr userDrawn="1"/>
        </p:nvCxnSpPr>
        <p:spPr>
          <a:xfrm>
            <a:off x="575011" y="3844631"/>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5819614" y="3609233"/>
            <a:ext cx="514773" cy="514773"/>
            <a:chOff x="6263996" y="3489589"/>
            <a:chExt cx="514773" cy="514773"/>
          </a:xfrm>
        </p:grpSpPr>
        <p:sp>
          <p:nvSpPr>
            <p:cNvPr id="10" name="Teardrop 9">
              <a:extLst>
                <a:ext uri="{FF2B5EF4-FFF2-40B4-BE49-F238E27FC236}">
                  <a16:creationId xmlns:a16="http://schemas.microsoft.com/office/drawing/2014/main" id="{A7D096A9-0B0B-B144-A403-9B030986D811}"/>
                </a:ext>
              </a:extLst>
            </p:cNvPr>
            <p:cNvSpPr/>
            <p:nvPr/>
          </p:nvSpPr>
          <p:spPr>
            <a:xfrm>
              <a:off x="6263996" y="3489589"/>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2782" y="3518375"/>
              <a:ext cx="457200" cy="457200"/>
            </a:xfrm>
            <a:prstGeom prst="rect">
              <a:avLst/>
            </a:prstGeom>
          </p:spPr>
        </p:pic>
      </p:grpSp>
      <p:grpSp>
        <p:nvGrpSpPr>
          <p:cNvPr id="12" name="Group 11"/>
          <p:cNvGrpSpPr/>
          <p:nvPr userDrawn="1"/>
        </p:nvGrpSpPr>
        <p:grpSpPr>
          <a:xfrm>
            <a:off x="5819614" y="5071533"/>
            <a:ext cx="514773" cy="514773"/>
            <a:chOff x="6263996" y="5326808"/>
            <a:chExt cx="514773" cy="514773"/>
          </a:xfrm>
        </p:grpSpPr>
        <p:sp>
          <p:nvSpPr>
            <p:cNvPr id="13" name="Teardrop 12">
              <a:extLst>
                <a:ext uri="{FF2B5EF4-FFF2-40B4-BE49-F238E27FC236}">
                  <a16:creationId xmlns:a16="http://schemas.microsoft.com/office/drawing/2014/main" id="{99F822B1-5A64-194A-9D83-0131A084504B}"/>
                </a:ext>
              </a:extLst>
            </p:cNvPr>
            <p:cNvSpPr/>
            <p:nvPr/>
          </p:nvSpPr>
          <p:spPr>
            <a:xfrm>
              <a:off x="6263996" y="5326808"/>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782" y="5355594"/>
              <a:ext cx="457200" cy="457200"/>
            </a:xfrm>
            <a:prstGeom prst="rect">
              <a:avLst/>
            </a:prstGeom>
          </p:spPr>
        </p:pic>
      </p:grpSp>
      <p:sp>
        <p:nvSpPr>
          <p:cNvPr id="16" name="Text Placeholder 15"/>
          <p:cNvSpPr>
            <a:spLocks noGrp="1"/>
          </p:cNvSpPr>
          <p:nvPr>
            <p:ph type="body" sz="quarter" idx="10"/>
          </p:nvPr>
        </p:nvSpPr>
        <p:spPr>
          <a:xfrm>
            <a:off x="574675" y="4094163"/>
            <a:ext cx="4151313" cy="1719262"/>
          </a:xfrm>
          <a:prstGeom prst="rect">
            <a:avLst/>
          </a:prstGeom>
        </p:spPr>
        <p:txBody>
          <a:bodyPr>
            <a:normAutofit/>
          </a:bodyPr>
          <a:lstStyle>
            <a:lvl1pPr marL="0" indent="0">
              <a:lnSpc>
                <a:spcPts val="3000"/>
              </a:lnSpc>
              <a:spcBef>
                <a:spcPts val="0"/>
              </a:spcBef>
              <a:buNone/>
              <a:defRPr sz="2400">
                <a:solidFill>
                  <a:schemeClr val="tx1"/>
                </a:solidFill>
                <a:latin typeface="Garamond" panose="02020404030301010803" pitchFamily="18" charset="0"/>
              </a:defRPr>
            </a:lvl1pPr>
          </a:lstStyle>
          <a:p>
            <a:pPr lvl="0"/>
            <a:r>
              <a:rPr lang="en-US" smtClean="0"/>
              <a:t>Edit Master text styles</a:t>
            </a:r>
          </a:p>
        </p:txBody>
      </p:sp>
      <p:sp>
        <p:nvSpPr>
          <p:cNvPr id="18" name="Text Placeholder 17"/>
          <p:cNvSpPr>
            <a:spLocks noGrp="1"/>
          </p:cNvSpPr>
          <p:nvPr>
            <p:ph type="body" sz="quarter" idx="11"/>
          </p:nvPr>
        </p:nvSpPr>
        <p:spPr>
          <a:xfrm>
            <a:off x="6469181" y="3609975"/>
            <a:ext cx="4743450" cy="346075"/>
          </a:xfrm>
          <a:prstGeom prst="rect">
            <a:avLst/>
          </a:prstGeom>
        </p:spPr>
        <p:txBody>
          <a:bodyPr>
            <a:noAutofit/>
          </a:bodyPr>
          <a:lstStyle>
            <a:lvl1pPr marL="0" indent="0">
              <a:buNone/>
              <a:defRPr sz="2400">
                <a:solidFill>
                  <a:srgbClr val="006EB7"/>
                </a:solidFill>
                <a:latin typeface="Franklin Gothic Medium" panose="020B0603020102020204" pitchFamily="34" charset="0"/>
              </a:defRPr>
            </a:lvl1pPr>
          </a:lstStyle>
          <a:p>
            <a:pPr lvl="0"/>
            <a:r>
              <a:rPr lang="en-US" smtClean="0"/>
              <a:t>Edit Master text styles</a:t>
            </a:r>
          </a:p>
        </p:txBody>
      </p:sp>
      <p:sp>
        <p:nvSpPr>
          <p:cNvPr id="23" name="Text Placeholder 22"/>
          <p:cNvSpPr>
            <a:spLocks noGrp="1"/>
          </p:cNvSpPr>
          <p:nvPr>
            <p:ph type="body" sz="quarter" idx="12"/>
          </p:nvPr>
        </p:nvSpPr>
        <p:spPr>
          <a:xfrm>
            <a:off x="6469181" y="4034341"/>
            <a:ext cx="4745736" cy="708025"/>
          </a:xfrm>
          <a:prstGeom prst="rect">
            <a:avLst/>
          </a:prstGeom>
        </p:spPr>
        <p:txBody>
          <a:bodyPr>
            <a:normAutofit/>
          </a:bodyPr>
          <a:lstStyle>
            <a:lvl1pPr marL="0" indent="0">
              <a:buNone/>
              <a:defRPr sz="1800">
                <a:latin typeface="Franklin Gothic Book" panose="020B0503020102020204" pitchFamily="34" charset="0"/>
              </a:defRPr>
            </a:lvl1pPr>
          </a:lstStyle>
          <a:p>
            <a:pPr lvl="0"/>
            <a:r>
              <a:rPr lang="en-US" smtClean="0"/>
              <a:t>Edit Master text styles</a:t>
            </a:r>
          </a:p>
        </p:txBody>
      </p:sp>
      <p:sp>
        <p:nvSpPr>
          <p:cNvPr id="24" name="Text Placeholder 17"/>
          <p:cNvSpPr>
            <a:spLocks noGrp="1"/>
          </p:cNvSpPr>
          <p:nvPr>
            <p:ph type="body" sz="quarter" idx="13"/>
          </p:nvPr>
        </p:nvSpPr>
        <p:spPr>
          <a:xfrm>
            <a:off x="6469181" y="5069879"/>
            <a:ext cx="4743450" cy="346075"/>
          </a:xfrm>
          <a:prstGeom prst="rect">
            <a:avLst/>
          </a:prstGeom>
        </p:spPr>
        <p:txBody>
          <a:bodyPr>
            <a:noAutofit/>
          </a:bodyPr>
          <a:lstStyle>
            <a:lvl1pPr marL="0" indent="0">
              <a:buNone/>
              <a:defRPr sz="2400">
                <a:solidFill>
                  <a:srgbClr val="006EB7"/>
                </a:solidFill>
                <a:latin typeface="Franklin Gothic Medium" panose="020B0603020102020204" pitchFamily="34" charset="0"/>
              </a:defRPr>
            </a:lvl1pPr>
          </a:lstStyle>
          <a:p>
            <a:pPr lvl="0"/>
            <a:r>
              <a:rPr lang="en-US" smtClean="0"/>
              <a:t>Edit Master text styles</a:t>
            </a:r>
          </a:p>
        </p:txBody>
      </p:sp>
      <p:sp>
        <p:nvSpPr>
          <p:cNvPr id="25" name="Text Placeholder 22"/>
          <p:cNvSpPr>
            <a:spLocks noGrp="1"/>
          </p:cNvSpPr>
          <p:nvPr>
            <p:ph type="body" sz="quarter" idx="14"/>
          </p:nvPr>
        </p:nvSpPr>
        <p:spPr>
          <a:xfrm>
            <a:off x="6469181" y="5494245"/>
            <a:ext cx="4745736" cy="708025"/>
          </a:xfrm>
          <a:prstGeom prst="rect">
            <a:avLst/>
          </a:prstGeom>
        </p:spPr>
        <p:txBody>
          <a:bodyPr>
            <a:normAutofit/>
          </a:bodyPr>
          <a:lstStyle>
            <a:lvl1pPr marL="0" indent="0">
              <a:buNone/>
              <a:defRPr sz="1800">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3235678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descr="A group of people standing in front of a crowd posing for the camera&#10;&#10;Description automatically generated">
            <a:extLst>
              <a:ext uri="{FF2B5EF4-FFF2-40B4-BE49-F238E27FC236}">
                <a16:creationId xmlns:a16="http://schemas.microsoft.com/office/drawing/2014/main" id="{AEA88565-126D-0743-B5D7-678AAE3DA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4062335" cy="3429001"/>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6F70D372-C3EF-9641-90EB-4009E6D9C0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24661" y="3437708"/>
            <a:ext cx="4062336" cy="3429001"/>
          </a:xfrm>
          <a:prstGeom prst="rect">
            <a:avLst/>
          </a:prstGeom>
        </p:spPr>
      </p:pic>
      <p:pic>
        <p:nvPicPr>
          <p:cNvPr id="8" name="Picture 7" descr="A picture containing person, indoor, man&#10;&#10;Description automatically generated">
            <a:extLst>
              <a:ext uri="{FF2B5EF4-FFF2-40B4-BE49-F238E27FC236}">
                <a16:creationId xmlns:a16="http://schemas.microsoft.com/office/drawing/2014/main" id="{DEA8811C-4910-1A4B-9AD6-448B076C26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24667" y="-2"/>
            <a:ext cx="4062334" cy="3429000"/>
          </a:xfrm>
          <a:prstGeom prst="rect">
            <a:avLst/>
          </a:prstGeom>
        </p:spPr>
      </p:pic>
      <p:pic>
        <p:nvPicPr>
          <p:cNvPr id="9" name="Picture 8" descr="A person standing in a kitchen&#10;&#10;Description automatically generated">
            <a:extLst>
              <a:ext uri="{FF2B5EF4-FFF2-40B4-BE49-F238E27FC236}">
                <a16:creationId xmlns:a16="http://schemas.microsoft.com/office/drawing/2014/main" id="{6B7CD8DC-217C-1C44-B32F-0DE2625E1AE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428998"/>
            <a:ext cx="4062333" cy="3429002"/>
          </a:xfrm>
          <a:prstGeom prst="rect">
            <a:avLst/>
          </a:prstGeom>
        </p:spPr>
      </p:pic>
      <p:pic>
        <p:nvPicPr>
          <p:cNvPr id="10" name="Picture 9">
            <a:extLst>
              <a:ext uri="{FF2B5EF4-FFF2-40B4-BE49-F238E27FC236}">
                <a16:creationId xmlns:a16="http://schemas.microsoft.com/office/drawing/2014/main" id="{FF1D8869-408B-224C-9D09-E8573BCFCF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062332" y="-4"/>
            <a:ext cx="4062333" cy="3429002"/>
          </a:xfrm>
          <a:prstGeom prst="rect">
            <a:avLst/>
          </a:prstGeom>
        </p:spPr>
      </p:pic>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t="2406" r="22776"/>
          <a:stretch/>
        </p:blipFill>
        <p:spPr>
          <a:xfrm>
            <a:off x="4047336" y="3431177"/>
            <a:ext cx="4067335" cy="3426823"/>
          </a:xfrm>
          <a:prstGeom prst="rect">
            <a:avLst/>
          </a:prstGeom>
        </p:spPr>
      </p:pic>
      <p:sp>
        <p:nvSpPr>
          <p:cNvPr id="12" name="Rectangle 11">
            <a:extLst>
              <a:ext uri="{FF2B5EF4-FFF2-40B4-BE49-F238E27FC236}">
                <a16:creationId xmlns:a16="http://schemas.microsoft.com/office/drawing/2014/main" id="{70EDBE86-EEC6-9B49-BAE2-135E3ABE18E1}"/>
              </a:ext>
            </a:extLst>
          </p:cNvPr>
          <p:cNvSpPr/>
          <p:nvPr userDrawn="1"/>
        </p:nvSpPr>
        <p:spPr>
          <a:xfrm>
            <a:off x="0" y="-2"/>
            <a:ext cx="12192000" cy="6857998"/>
          </a:xfrm>
          <a:prstGeom prst="rect">
            <a:avLst/>
          </a:prstGeom>
          <a:solidFill>
            <a:srgbClr val="1963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717840" y="2031326"/>
            <a:ext cx="4756320" cy="2265370"/>
          </a:xfrm>
          <a:prstGeom prst="rect">
            <a:avLst/>
          </a:prstGeom>
        </p:spPr>
      </p:pic>
    </p:spTree>
    <p:extLst>
      <p:ext uri="{BB962C8B-B14F-4D97-AF65-F5344CB8AC3E}">
        <p14:creationId xmlns:p14="http://schemas.microsoft.com/office/powerpoint/2010/main" val="2175190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53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6" y="539497"/>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dirty="0" smtClean="0"/>
              <a:t>Edit Master text styles</a:t>
            </a:r>
          </a:p>
        </p:txBody>
      </p:sp>
      <p:sp>
        <p:nvSpPr>
          <p:cNvPr id="11" name="Picture Placeholder 8"/>
          <p:cNvSpPr>
            <a:spLocks noGrp="1" noChangeAspect="1"/>
          </p:cNvSpPr>
          <p:nvPr>
            <p:ph type="pic" sz="quarter" idx="13" hasCustomPrompt="1"/>
          </p:nvPr>
        </p:nvSpPr>
        <p:spPr>
          <a:xfrm>
            <a:off x="827618" y="1674813"/>
            <a:ext cx="2658533" cy="1993900"/>
          </a:xfrm>
          <a:prstGeom prst="rect">
            <a:avLst/>
          </a:prstGeom>
          <a:solidFill>
            <a:schemeClr val="bg1">
              <a:lumMod val="95000"/>
            </a:schemeClr>
          </a:solidFill>
        </p:spPr>
        <p:txBody>
          <a:bodyPr/>
          <a:lstStyle>
            <a:lvl1pPr marL="0" indent="0" algn="ctr">
              <a:buNone/>
              <a:defRPr sz="1200" b="1" baseline="0"/>
            </a:lvl1pPr>
          </a:lstStyle>
          <a:p>
            <a:r>
              <a:rPr lang="en-US" dirty="0" smtClean="0"/>
              <a:t>Insert Your Professional Photo Here</a:t>
            </a:r>
            <a:endParaRPr lang="en-US" dirty="0"/>
          </a:p>
        </p:txBody>
      </p:sp>
      <p:sp>
        <p:nvSpPr>
          <p:cNvPr id="12" name="Picture Placeholder 8"/>
          <p:cNvSpPr>
            <a:spLocks noGrp="1" noChangeAspect="1"/>
          </p:cNvSpPr>
          <p:nvPr>
            <p:ph type="pic" sz="quarter" idx="14" hasCustomPrompt="1"/>
          </p:nvPr>
        </p:nvSpPr>
        <p:spPr>
          <a:xfrm>
            <a:off x="827618" y="3880104"/>
            <a:ext cx="2658533" cy="1993900"/>
          </a:xfrm>
          <a:prstGeom prst="rect">
            <a:avLst/>
          </a:prstGeom>
          <a:solidFill>
            <a:schemeClr val="bg1">
              <a:lumMod val="95000"/>
            </a:schemeClr>
          </a:solidFill>
        </p:spPr>
        <p:txBody>
          <a:bodyPr/>
          <a:lstStyle>
            <a:lvl1pPr marL="0" indent="0" algn="ctr">
              <a:buNone/>
              <a:defRPr sz="1200" b="1" baseline="0"/>
            </a:lvl1pPr>
          </a:lstStyle>
          <a:p>
            <a:r>
              <a:rPr lang="en-US" dirty="0" smtClean="0"/>
              <a:t>Insert Your Professional Photo Here</a:t>
            </a:r>
            <a:endParaRPr lang="en-US" dirty="0"/>
          </a:p>
        </p:txBody>
      </p:sp>
    </p:spTree>
    <p:extLst>
      <p:ext uri="{BB962C8B-B14F-4D97-AF65-F5344CB8AC3E}">
        <p14:creationId xmlns:p14="http://schemas.microsoft.com/office/powerpoint/2010/main" val="13857205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45"/>
          <a:stretch/>
        </p:blipFill>
        <p:spPr>
          <a:xfrm>
            <a:off x="0" y="12700"/>
            <a:ext cx="12192000" cy="6845300"/>
          </a:xfrm>
          <a:prstGeom prst="rect">
            <a:avLst/>
          </a:prstGeom>
        </p:spPr>
      </p:pic>
      <p:sp>
        <p:nvSpPr>
          <p:cNvPr id="4" name="Rectangle 3"/>
          <p:cNvSpPr/>
          <p:nvPr userDrawn="1"/>
        </p:nvSpPr>
        <p:spPr>
          <a:xfrm>
            <a:off x="0" y="1747636"/>
            <a:ext cx="6846401" cy="4371211"/>
          </a:xfrm>
          <a:prstGeom prst="rect">
            <a:avLst/>
          </a:prstGeom>
          <a:solidFill>
            <a:srgbClr val="1963A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2663909"/>
            <a:ext cx="6096000" cy="2538664"/>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4739547" y="4438484"/>
            <a:ext cx="1066695" cy="507167"/>
          </a:xfrm>
          <a:prstGeom prst="rect">
            <a:avLst/>
          </a:prstGeom>
          <a:effectLst/>
        </p:spPr>
      </p:pic>
      <p:sp>
        <p:nvSpPr>
          <p:cNvPr id="7" name="Text Placeholder 19"/>
          <p:cNvSpPr>
            <a:spLocks noGrp="1"/>
          </p:cNvSpPr>
          <p:nvPr>
            <p:ph type="body" sz="quarter" idx="10"/>
          </p:nvPr>
        </p:nvSpPr>
        <p:spPr>
          <a:xfrm>
            <a:off x="208977" y="3283953"/>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8" name="Text Placeholder 21"/>
          <p:cNvSpPr>
            <a:spLocks noGrp="1"/>
          </p:cNvSpPr>
          <p:nvPr>
            <p:ph type="body" sz="quarter" idx="11"/>
          </p:nvPr>
        </p:nvSpPr>
        <p:spPr>
          <a:xfrm>
            <a:off x="208977" y="3933241"/>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cxnSp>
        <p:nvCxnSpPr>
          <p:cNvPr id="9" name="Straight Connector 8">
            <a:extLst>
              <a:ext uri="{FF2B5EF4-FFF2-40B4-BE49-F238E27FC236}">
                <a16:creationId xmlns:a16="http://schemas.microsoft.com/office/drawing/2014/main" id="{6ED31154-BFE2-954E-A85A-55E8FBBD04BF}"/>
              </a:ext>
            </a:extLst>
          </p:cNvPr>
          <p:cNvCxnSpPr>
            <a:cxnSpLocks/>
          </p:cNvCxnSpPr>
          <p:nvPr userDrawn="1"/>
        </p:nvCxnSpPr>
        <p:spPr>
          <a:xfrm>
            <a:off x="5444734" y="3283953"/>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0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33984"/>
            <a:ext cx="12192001" cy="7291984"/>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6433"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284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519613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284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284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2086" y="4342231"/>
            <a:ext cx="1069613" cy="509442"/>
          </a:xfrm>
          <a:prstGeom prst="rect">
            <a:avLst/>
          </a:prstGeom>
        </p:spPr>
      </p:pic>
    </p:spTree>
    <p:extLst>
      <p:ext uri="{BB962C8B-B14F-4D97-AF65-F5344CB8AC3E}">
        <p14:creationId xmlns:p14="http://schemas.microsoft.com/office/powerpoint/2010/main" val="2775621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3623"/>
          <a:stretch/>
        </p:blipFill>
        <p:spPr>
          <a:xfrm>
            <a:off x="2840" y="-1"/>
            <a:ext cx="12189160" cy="6896101"/>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6433"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284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5196139" y="2728355"/>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284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284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2086" y="4437231"/>
            <a:ext cx="1069613" cy="509442"/>
          </a:xfrm>
          <a:prstGeom prst="rect">
            <a:avLst/>
          </a:prstGeom>
        </p:spPr>
      </p:pic>
    </p:spTree>
    <p:extLst>
      <p:ext uri="{BB962C8B-B14F-4D97-AF65-F5344CB8AC3E}">
        <p14:creationId xmlns:p14="http://schemas.microsoft.com/office/powerpoint/2010/main" val="255731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sp>
        <p:nvSpPr>
          <p:cNvPr id="6" name="Rectangle 5">
            <a:extLst>
              <a:ext uri="{FF2B5EF4-FFF2-40B4-BE49-F238E27FC236}">
                <a16:creationId xmlns:a16="http://schemas.microsoft.com/office/drawing/2014/main" id="{B4693F2B-ED5F-5245-82BF-5AA413C34069}"/>
              </a:ext>
            </a:extLst>
          </p:cNvPr>
          <p:cNvSpPr/>
          <p:nvPr userDrawn="1"/>
        </p:nvSpPr>
        <p:spPr>
          <a:xfrm>
            <a:off x="5110370" y="1366174"/>
            <a:ext cx="7081629" cy="2460616"/>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descr="A picture containing person, indoor, woman&#10;&#10;Description automatically generated">
            <a:extLst>
              <a:ext uri="{FF2B5EF4-FFF2-40B4-BE49-F238E27FC236}">
                <a16:creationId xmlns:a16="http://schemas.microsoft.com/office/drawing/2014/main" id="{18120A01-91B3-9A49-B263-BF6CD12AB3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366174"/>
            <a:ext cx="5110371" cy="2460616"/>
          </a:xfrm>
          <a:prstGeom prst="rect">
            <a:avLst/>
          </a:prstGeom>
        </p:spPr>
      </p:pic>
      <p:cxnSp>
        <p:nvCxnSpPr>
          <p:cNvPr id="10" name="Straight Connector 9">
            <a:extLst>
              <a:ext uri="{FF2B5EF4-FFF2-40B4-BE49-F238E27FC236}">
                <a16:creationId xmlns:a16="http://schemas.microsoft.com/office/drawing/2014/main" id="{28FBDFB3-53AD-9346-B195-E96FFE43C251}"/>
              </a:ext>
            </a:extLst>
          </p:cNvPr>
          <p:cNvCxnSpPr>
            <a:cxnSpLocks/>
          </p:cNvCxnSpPr>
          <p:nvPr userDrawn="1"/>
        </p:nvCxnSpPr>
        <p:spPr>
          <a:xfrm>
            <a:off x="1594884" y="4429322"/>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6AD115F-3F0F-FB42-B34D-83FE52A487D5}"/>
              </a:ext>
            </a:extLst>
          </p:cNvPr>
          <p:cNvSpPr/>
          <p:nvPr userDrawn="1"/>
        </p:nvSpPr>
        <p:spPr>
          <a:xfrm>
            <a:off x="-1" y="1366175"/>
            <a:ext cx="5110369" cy="2460616"/>
          </a:xfrm>
          <a:prstGeom prst="rect">
            <a:avLst/>
          </a:prstGeom>
          <a:solidFill>
            <a:srgbClr val="1963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0"/>
          </p:nvPr>
        </p:nvSpPr>
        <p:spPr>
          <a:xfrm>
            <a:off x="510363" y="616463"/>
            <a:ext cx="10628836"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8" name="Text Placeholder 17"/>
          <p:cNvSpPr>
            <a:spLocks noGrp="1"/>
          </p:cNvSpPr>
          <p:nvPr>
            <p:ph type="body" sz="quarter" idx="11"/>
          </p:nvPr>
        </p:nvSpPr>
        <p:spPr>
          <a:xfrm>
            <a:off x="5716588" y="1803400"/>
            <a:ext cx="5422900" cy="1503363"/>
          </a:xfrm>
          <a:prstGeom prst="rect">
            <a:avLst/>
          </a:prstGeom>
        </p:spPr>
        <p:txBody>
          <a:bodyPr anchor="ctr">
            <a:normAutofit/>
          </a:bodyPr>
          <a:lstStyle>
            <a:lvl1pPr marL="0" indent="0" algn="ctr">
              <a:buNone/>
              <a:defRPr sz="2400">
                <a:solidFill>
                  <a:schemeClr val="bg1"/>
                </a:solidFill>
                <a:latin typeface="Garamond" panose="02020404030301010803" pitchFamily="18" charset="0"/>
              </a:defRPr>
            </a:lvl1pPr>
          </a:lstStyle>
          <a:p>
            <a:pPr lvl="0"/>
            <a:r>
              <a:rPr lang="en-US" smtClean="0"/>
              <a:t>Edit Master text styles</a:t>
            </a:r>
          </a:p>
        </p:txBody>
      </p:sp>
      <p:sp>
        <p:nvSpPr>
          <p:cNvPr id="20" name="Text Placeholder 19"/>
          <p:cNvSpPr>
            <a:spLocks noGrp="1"/>
          </p:cNvSpPr>
          <p:nvPr>
            <p:ph type="body" sz="quarter" idx="12"/>
          </p:nvPr>
        </p:nvSpPr>
        <p:spPr>
          <a:xfrm>
            <a:off x="1605959" y="4482230"/>
            <a:ext cx="6820194" cy="354883"/>
          </a:xfrm>
          <a:prstGeom prst="rect">
            <a:avLst/>
          </a:prstGeom>
        </p:spPr>
        <p:txBody>
          <a:bodyPr>
            <a:noAutofit/>
          </a:bodyPr>
          <a:lstStyle>
            <a:lvl1pPr marL="0" indent="0">
              <a:buNone/>
              <a:defRPr sz="2400">
                <a:latin typeface="Franklin Gothic Medium" panose="020B0603020102020204" pitchFamily="34" charset="0"/>
              </a:defRPr>
            </a:lvl1pPr>
          </a:lstStyle>
          <a:p>
            <a:pPr lvl="0"/>
            <a:r>
              <a:rPr lang="en-US" smtClean="0"/>
              <a:t>Edit Master text styles</a:t>
            </a:r>
          </a:p>
        </p:txBody>
      </p:sp>
      <p:sp>
        <p:nvSpPr>
          <p:cNvPr id="24" name="Text Placeholder 23"/>
          <p:cNvSpPr>
            <a:spLocks noGrp="1"/>
          </p:cNvSpPr>
          <p:nvPr>
            <p:ph type="body" sz="quarter" idx="13"/>
          </p:nvPr>
        </p:nvSpPr>
        <p:spPr>
          <a:xfrm>
            <a:off x="1606550" y="5084763"/>
            <a:ext cx="7502525" cy="1093787"/>
          </a:xfrm>
          <a:prstGeom prst="rect">
            <a:avLst/>
          </a:prstGeom>
        </p:spPr>
        <p:txBody>
          <a:bodyPr numCol="2">
            <a:normAutofit/>
          </a:bodyPr>
          <a:lstStyle>
            <a:lvl1pPr marL="285750" indent="-285750">
              <a:buClr>
                <a:srgbClr val="006EB7"/>
              </a:buClr>
              <a:buFont typeface="Arial" panose="020B0604020202020204" pitchFamily="34" charset="0"/>
              <a:buChar char="•"/>
              <a:defRPr sz="1800">
                <a:latin typeface="Franklin Gothic Book" panose="020B0503020102020204" pitchFamily="34" charset="0"/>
              </a:defRPr>
            </a:lvl1pPr>
          </a:lstStyle>
          <a:p>
            <a:pPr lvl="0"/>
            <a:r>
              <a:rPr lang="en-US" sz="1400" smtClean="0">
                <a:latin typeface="Franklin Gothic Book" panose="020B0503020102020204" pitchFamily="34" charset="0"/>
              </a:rPr>
              <a:t>Edit Master text styles</a:t>
            </a:r>
          </a:p>
          <a:p>
            <a:pPr lvl="1"/>
            <a:r>
              <a:rPr lang="en-US" sz="1400" smtClean="0">
                <a:latin typeface="Franklin Gothic Book" panose="020B0503020102020204" pitchFamily="34" charset="0"/>
              </a:rPr>
              <a:t>Second level</a:t>
            </a:r>
          </a:p>
          <a:p>
            <a:pPr lvl="2"/>
            <a:r>
              <a:rPr lang="en-US" sz="1400" smtClean="0">
                <a:latin typeface="Franklin Gothic Book" panose="020B0503020102020204" pitchFamily="34" charset="0"/>
              </a:rPr>
              <a:t>Third level</a:t>
            </a:r>
          </a:p>
          <a:p>
            <a:pPr lvl="3"/>
            <a:r>
              <a:rPr lang="en-US" sz="1400" smtClean="0">
                <a:latin typeface="Franklin Gothic Book" panose="020B0503020102020204" pitchFamily="34" charset="0"/>
              </a:rPr>
              <a:t>Fourth level</a:t>
            </a:r>
          </a:p>
          <a:p>
            <a:pPr lvl="4"/>
            <a:r>
              <a:rPr lang="en-US" sz="1400" smtClean="0">
                <a:latin typeface="Franklin Gothic Book" panose="020B0503020102020204" pitchFamily="34" charset="0"/>
              </a:rPr>
              <a:t>Fifth level</a:t>
            </a:r>
            <a:endParaRPr lang="en-US" dirty="0"/>
          </a:p>
        </p:txBody>
      </p:sp>
    </p:spTree>
    <p:extLst>
      <p:ext uri="{BB962C8B-B14F-4D97-AF65-F5344CB8AC3E}">
        <p14:creationId xmlns:p14="http://schemas.microsoft.com/office/powerpoint/2010/main" val="69016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sp>
        <p:nvSpPr>
          <p:cNvPr id="7" name="Rectangle 6">
            <a:extLst>
              <a:ext uri="{FF2B5EF4-FFF2-40B4-BE49-F238E27FC236}">
                <a16:creationId xmlns:a16="http://schemas.microsoft.com/office/drawing/2014/main" id="{B4693F2B-ED5F-5245-82BF-5AA413C34069}"/>
              </a:ext>
            </a:extLst>
          </p:cNvPr>
          <p:cNvSpPr/>
          <p:nvPr userDrawn="1"/>
        </p:nvSpPr>
        <p:spPr>
          <a:xfrm>
            <a:off x="0" y="2198692"/>
            <a:ext cx="12191999" cy="2460616"/>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649"/>
              </a:solidFill>
            </a:endParaRPr>
          </a:p>
        </p:txBody>
      </p:sp>
      <p:sp>
        <p:nvSpPr>
          <p:cNvPr id="10" name="Text Placeholder 9"/>
          <p:cNvSpPr>
            <a:spLocks noGrp="1"/>
          </p:cNvSpPr>
          <p:nvPr>
            <p:ph type="body" sz="quarter" idx="10"/>
          </p:nvPr>
        </p:nvSpPr>
        <p:spPr>
          <a:xfrm>
            <a:off x="912812" y="2548731"/>
            <a:ext cx="10366375" cy="1760538"/>
          </a:xfrm>
          <a:prstGeom prst="rect">
            <a:avLst/>
          </a:prstGeom>
        </p:spPr>
        <p:txBody>
          <a:bodyPr wrap="square" anchor="ctr" anchorCtr="1"/>
          <a:lstStyle>
            <a:lvl1pPr marL="0" marR="0" indent="0" algn="ctr" defTabSz="914400" rtl="0" eaLnBrk="1" fontAlgn="auto" latinLnBrk="0" hangingPunct="1">
              <a:lnSpc>
                <a:spcPct val="80000"/>
              </a:lnSpc>
              <a:spcBef>
                <a:spcPts val="0"/>
              </a:spcBef>
              <a:spcAft>
                <a:spcPts val="0"/>
              </a:spcAft>
              <a:buClrTx/>
              <a:buSzTx/>
              <a:buFont typeface="Arial" panose="020B0604020202020204" pitchFamily="34" charset="0"/>
              <a:buNone/>
              <a:tabLst/>
              <a:defRPr sz="2800">
                <a:solidFill>
                  <a:schemeClr val="bg1"/>
                </a:solidFill>
                <a:latin typeface="Garamond" panose="02020404030301010803" pitchFamily="18" charset="0"/>
              </a:defRPr>
            </a:lvl1pPr>
            <a:lvl2pPr>
              <a:defRPr sz="2800"/>
            </a:lvl2pPr>
            <a:lvl3pPr>
              <a:defRPr sz="24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smtClean="0">
                <a:solidFill>
                  <a:schemeClr val="bg1"/>
                </a:solidFill>
                <a:latin typeface="Garamond" panose="02020404030301010803" pitchFamily="18" charset="0"/>
              </a:rPr>
              <a:t>Edit Master text styles</a:t>
            </a:r>
          </a:p>
        </p:txBody>
      </p:sp>
    </p:spTree>
    <p:extLst>
      <p:ext uri="{BB962C8B-B14F-4D97-AF65-F5344CB8AC3E}">
        <p14:creationId xmlns:p14="http://schemas.microsoft.com/office/powerpoint/2010/main" val="401411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4" y="539496"/>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1692741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sp>
        <p:nvSpPr>
          <p:cNvPr id="8" name="Text Placeholder 6"/>
          <p:cNvSpPr>
            <a:spLocks noGrp="1"/>
          </p:cNvSpPr>
          <p:nvPr>
            <p:ph type="body" sz="quarter" idx="10"/>
          </p:nvPr>
        </p:nvSpPr>
        <p:spPr>
          <a:xfrm>
            <a:off x="512064" y="539496"/>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0" name="Text Placeholder 9"/>
          <p:cNvSpPr>
            <a:spLocks noGrp="1"/>
          </p:cNvSpPr>
          <p:nvPr>
            <p:ph type="body" sz="quarter" idx="11"/>
          </p:nvPr>
        </p:nvSpPr>
        <p:spPr>
          <a:xfrm>
            <a:off x="990600" y="1717675"/>
            <a:ext cx="9921875" cy="3871913"/>
          </a:xfrm>
          <a:prstGeom prst="rect">
            <a:avLst/>
          </a:prstGeom>
        </p:spPr>
        <p:txBody>
          <a:bodyPr>
            <a:normAutofit/>
          </a:bodyPr>
          <a:lstStyle>
            <a:lvl1pPr marL="457200" indent="-457200">
              <a:lnSpc>
                <a:spcPct val="100000"/>
              </a:lnSpc>
              <a:spcBef>
                <a:spcPts val="0"/>
              </a:spcBef>
              <a:spcAft>
                <a:spcPts val="1200"/>
              </a:spcAft>
              <a:buClr>
                <a:srgbClr val="F47932"/>
              </a:buClr>
              <a:buFont typeface="Arial" panose="020B0604020202020204" pitchFamily="34" charset="0"/>
              <a:buChar char="•"/>
              <a:defRPr sz="3200">
                <a:latin typeface="Franklin Gothic Book" panose="020B0503020102020204" pitchFamily="34" charset="0"/>
              </a:defRPr>
            </a:lvl1pPr>
          </a:lstStyle>
          <a:p>
            <a:pPr lvl="0"/>
            <a:r>
              <a:rPr lang="en-US" sz="3200" smtClean="0">
                <a:latin typeface="Franklin Gothic Book" panose="020B0503020102020204" pitchFamily="34" charset="0"/>
              </a:rPr>
              <a:t>Edit Master text styles</a:t>
            </a:r>
          </a:p>
          <a:p>
            <a:pPr lvl="1"/>
            <a:r>
              <a:rPr lang="en-US" sz="3200" smtClean="0">
                <a:latin typeface="Franklin Gothic Book" panose="020B0503020102020204" pitchFamily="34" charset="0"/>
              </a:rPr>
              <a:t>Second level</a:t>
            </a:r>
          </a:p>
          <a:p>
            <a:pPr lvl="2"/>
            <a:r>
              <a:rPr lang="en-US" sz="3200" smtClean="0">
                <a:latin typeface="Franklin Gothic Book" panose="020B0503020102020204" pitchFamily="34" charset="0"/>
              </a:rPr>
              <a:t>Third level</a:t>
            </a:r>
          </a:p>
          <a:p>
            <a:pPr lvl="3"/>
            <a:r>
              <a:rPr lang="en-US" sz="3200" smtClean="0">
                <a:latin typeface="Franklin Gothic Book" panose="020B0503020102020204" pitchFamily="34" charset="0"/>
              </a:rPr>
              <a:t>Fourth level</a:t>
            </a:r>
          </a:p>
        </p:txBody>
      </p:sp>
    </p:spTree>
    <p:extLst>
      <p:ext uri="{BB962C8B-B14F-4D97-AF65-F5344CB8AC3E}">
        <p14:creationId xmlns:p14="http://schemas.microsoft.com/office/powerpoint/2010/main" val="3592220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540942"/>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80" r:id="rId3"/>
    <p:sldLayoutId id="2147483662" r:id="rId4"/>
    <p:sldLayoutId id="2147483681" r:id="rId5"/>
    <p:sldLayoutId id="2147483660" r:id="rId6"/>
    <p:sldLayoutId id="2147483650" r:id="rId7"/>
    <p:sldLayoutId id="2147483664" r:id="rId8"/>
    <p:sldLayoutId id="2147483665" r:id="rId9"/>
    <p:sldLayoutId id="2147483666" r:id="rId10"/>
    <p:sldLayoutId id="2147483667" r:id="rId11"/>
    <p:sldLayoutId id="2147483682" r:id="rId12"/>
    <p:sldLayoutId id="2147483668" r:id="rId13"/>
    <p:sldLayoutId id="2147483669" r:id="rId14"/>
    <p:sldLayoutId id="2147483670" r:id="rId15"/>
    <p:sldLayoutId id="2147483673" r:id="rId16"/>
    <p:sldLayoutId id="2147483674" r:id="rId17"/>
    <p:sldLayoutId id="2147483678" r:id="rId18"/>
    <p:sldLayoutId id="2147483679" r:id="rId19"/>
    <p:sldLayoutId id="2147483675" r:id="rId20"/>
    <p:sldLayoutId id="2147483676" r:id="rId21"/>
    <p:sldLayoutId id="2147483677" r:id="rId22"/>
    <p:sldLayoutId id="2147483655" r:id="rId23"/>
    <p:sldLayoutId id="214748368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www.aacp.org/article/national-pharmacist-workforce-studies" TargetMode="External"/><Relationship Id="rId5" Type="http://schemas.openxmlformats.org/officeDocument/2006/relationships/chart" Target="../charts/chart1.xml"/><Relationship Id="rId4" Type="http://schemas.openxmlformats.org/officeDocument/2006/relationships/hyperlink" Target="http://www.thestaffingstream.com/2020/07/27/diversity-and-cultural-inclusion-in-nursing-part-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aacp.org/article/national-pharmacist-workforce-studies"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hyperlink" Target="https://www.rawpixel.com/search/group%20of%20peopl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hyperlink" Target="https://www.peoplematters.in/article/jobs/theres-a-rise-in-healthcare-management-jobs-in-india-1850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18" Type="http://schemas.openxmlformats.org/officeDocument/2006/relationships/image" Target="../media/image51.png"/><Relationship Id="rId8" Type="http://schemas.openxmlformats.org/officeDocument/2006/relationships/image" Target="../media/image14.svg"/><Relationship Id="rId3" Type="http://schemas.openxmlformats.org/officeDocument/2006/relationships/image" Target="../media/image49.png"/><Relationship Id="rId21" Type="http://schemas.openxmlformats.org/officeDocument/2006/relationships/image" Target="../media/image54.png"/><Relationship Id="rId17" Type="http://schemas.openxmlformats.org/officeDocument/2006/relationships/image" Target="../media/image50.png"/><Relationship Id="rId12" Type="http://schemas.openxmlformats.org/officeDocument/2006/relationships/image" Target="../media/image18.svg"/><Relationship Id="rId2" Type="http://schemas.openxmlformats.org/officeDocument/2006/relationships/notesSlide" Target="../notesSlides/notesSlide1.xml"/><Relationship Id="rId16" Type="http://schemas.openxmlformats.org/officeDocument/2006/relationships/image" Target="../media/image22.svg"/><Relationship Id="rId20"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12.svg"/><Relationship Id="rId19" Type="http://schemas.openxmlformats.org/officeDocument/2006/relationships/image" Target="../media/image52.png"/><Relationship Id="rId10" Type="http://schemas.openxmlformats.org/officeDocument/2006/relationships/image" Target="../media/image16.svg"/><Relationship Id="rId14" Type="http://schemas.openxmlformats.org/officeDocument/2006/relationships/image" Target="../media/image20.svg"/><Relationship Id="rId22" Type="http://schemas.openxmlformats.org/officeDocument/2006/relationships/image" Target="../media/image55.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image" Target="../media/image77.jpg"/><Relationship Id="rId4" Type="http://schemas.openxmlformats.org/officeDocument/2006/relationships/image" Target="../media/image76.jp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22.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2.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40" y="2826327"/>
            <a:ext cx="5597265" cy="1010661"/>
          </a:xfrm>
        </p:spPr>
        <p:txBody>
          <a:bodyPr>
            <a:normAutofit/>
          </a:bodyPr>
          <a:lstStyle/>
          <a:p>
            <a:r>
              <a:rPr lang="en-US" dirty="0" smtClean="0"/>
              <a:t>Pharmacy Student Leadership Development Workshop</a:t>
            </a:r>
            <a:endParaRPr lang="en-US" dirty="0"/>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6008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Different Leadership Styles</a:t>
            </a:r>
          </a:p>
        </p:txBody>
      </p:sp>
      <p:pic>
        <p:nvPicPr>
          <p:cNvPr id="7" name="Content Placeholder 6" descr="Table&#10;&#10;Description automatically generated">
            <a:extLst>
              <a:ext uri="{FF2B5EF4-FFF2-40B4-BE49-F238E27FC236}">
                <a16:creationId xmlns:a16="http://schemas.microsoft.com/office/drawing/2014/main" id="{3AF90DBC-5D46-3A42-A297-24B07DC63BA9}"/>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6757" b="7079"/>
          <a:stretch/>
        </p:blipFill>
        <p:spPr>
          <a:xfrm>
            <a:off x="1572355" y="1147190"/>
            <a:ext cx="9047291" cy="4862919"/>
          </a:xfrm>
          <a:prstGeom prst="rect">
            <a:avLst/>
          </a:prstGeom>
        </p:spPr>
      </p:pic>
      <p:sp>
        <p:nvSpPr>
          <p:cNvPr id="8" name="Text Box 7">
            <a:extLst>
              <a:ext uri="{FF2B5EF4-FFF2-40B4-BE49-F238E27FC236}">
                <a16:creationId xmlns:a16="http://schemas.microsoft.com/office/drawing/2014/main" id="{DA3E5F1C-C8CB-044D-B1F9-EFAF842A133C}"/>
              </a:ext>
            </a:extLst>
          </p:cNvPr>
          <p:cNvSpPr txBox="1">
            <a:spLocks noChangeArrowheads="1"/>
          </p:cNvSpPr>
          <p:nvPr/>
        </p:nvSpPr>
        <p:spPr bwMode="auto">
          <a:xfrm>
            <a:off x="512064" y="6257836"/>
            <a:ext cx="4724400" cy="600164"/>
          </a:xfrm>
          <a:prstGeom prst="rect">
            <a:avLst/>
          </a:prstGeom>
          <a:noFill/>
          <a:ln w="9525">
            <a:noFill/>
            <a:miter lim="800000"/>
            <a:headEnd/>
            <a:tailEnd/>
          </a:ln>
        </p:spPr>
        <p:txBody>
          <a:bodyPr wrap="square">
            <a:spAutoFit/>
          </a:bodyPr>
          <a:lstStyle/>
          <a:p>
            <a:pPr lvl="0" eaLnBrk="0" fontAlgn="base" hangingPunct="0">
              <a:spcBef>
                <a:spcPct val="20000"/>
              </a:spcBef>
              <a:spcAft>
                <a:spcPct val="0"/>
              </a:spcAft>
              <a:defRPr/>
            </a:pPr>
            <a:r>
              <a:rPr lang="en-US" sz="1100" dirty="0">
                <a:solidFill>
                  <a:prstClr val="black"/>
                </a:solidFill>
              </a:rPr>
              <a:t>Goleman D. Leadership That Gets Results. Harvard Business Review Magazine. March-April 2020 p.82-83.</a:t>
            </a:r>
            <a:br>
              <a:rPr lang="en-US" sz="1100" dirty="0">
                <a:solidFill>
                  <a:prstClr val="black"/>
                </a:solidFill>
              </a:rPr>
            </a:br>
            <a:endParaRPr lang="en-US" sz="1100" dirty="0">
              <a:solidFill>
                <a:prstClr val="black"/>
              </a:solidFill>
            </a:endParaRPr>
          </a:p>
        </p:txBody>
      </p:sp>
    </p:spTree>
    <p:extLst>
      <p:ext uri="{BB962C8B-B14F-4D97-AF65-F5344CB8AC3E}">
        <p14:creationId xmlns:p14="http://schemas.microsoft.com/office/powerpoint/2010/main" val="3179282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Diversity in Pharmacy &amp; Leadership </a:t>
            </a:r>
          </a:p>
        </p:txBody>
      </p:sp>
      <p:sp>
        <p:nvSpPr>
          <p:cNvPr id="7" name="Text Placeholder 6"/>
          <p:cNvSpPr>
            <a:spLocks noGrp="1"/>
          </p:cNvSpPr>
          <p:nvPr>
            <p:ph type="body" sz="quarter" idx="11"/>
          </p:nvPr>
        </p:nvSpPr>
        <p:spPr/>
        <p:txBody>
          <a:bodyPr>
            <a:normAutofit/>
          </a:bodyPr>
          <a:lstStyle/>
          <a:p>
            <a:r>
              <a:rPr lang="en-US" sz="2400" dirty="0"/>
              <a:t>Diversity covers more than gender, racial or ethnic considerations; it also includes socioeconomic status, age, experience, environmental adaptability, thought processes, and other dimensions</a:t>
            </a:r>
            <a:r>
              <a:rPr lang="en-US" sz="2400" dirty="0"/>
              <a:t>.</a:t>
            </a:r>
            <a:endParaRPr lang="en-US" sz="2400" baseline="30000" dirty="0"/>
          </a:p>
        </p:txBody>
      </p:sp>
      <p:sp>
        <p:nvSpPr>
          <p:cNvPr id="6" name="Rectangle 5">
            <a:extLst>
              <a:ext uri="{FF2B5EF4-FFF2-40B4-BE49-F238E27FC236}">
                <a16:creationId xmlns:a16="http://schemas.microsoft.com/office/drawing/2014/main" id="{D19278E0-516C-0348-894B-EB9C17438349}"/>
              </a:ext>
            </a:extLst>
          </p:cNvPr>
          <p:cNvSpPr/>
          <p:nvPr/>
        </p:nvSpPr>
        <p:spPr>
          <a:xfrm>
            <a:off x="1752601" y="6046114"/>
            <a:ext cx="5486400" cy="430887"/>
          </a:xfrm>
          <a:prstGeom prst="rect">
            <a:avLst/>
          </a:prstGeom>
        </p:spPr>
        <p:txBody>
          <a:bodyPr wrap="square">
            <a:spAutoFit/>
          </a:bodyPr>
          <a:lstStyle/>
          <a:p>
            <a:pPr lvl="0"/>
            <a:r>
              <a:rPr lang="en-US" sz="1100" dirty="0"/>
              <a:t>Zambrano RH. The Value and Imperative of Diversity Leadership Development and Mentoring in Healthcare. Journal of Healthcare Management. 2019;64(6):356–358</a:t>
            </a:r>
            <a:endParaRPr lang="en-US" sz="1100" dirty="0">
              <a:solidFill>
                <a:prstClr val="black"/>
              </a:solidFill>
              <a:latin typeface="Calibri"/>
            </a:endParaRPr>
          </a:p>
        </p:txBody>
      </p:sp>
      <p:pic>
        <p:nvPicPr>
          <p:cNvPr id="5" name="Picture 4">
            <a:extLst>
              <a:ext uri="{FF2B5EF4-FFF2-40B4-BE49-F238E27FC236}">
                <a16:creationId xmlns:a16="http://schemas.microsoft.com/office/drawing/2014/main" id="{27FCAF24-3757-7E44-BFD6-B0CCF7C40E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38601" y="3429000"/>
            <a:ext cx="4465467" cy="1791458"/>
          </a:xfrm>
          <a:prstGeom prst="rect">
            <a:avLst/>
          </a:prstGeom>
        </p:spPr>
      </p:pic>
    </p:spTree>
    <p:extLst>
      <p:ext uri="{BB962C8B-B14F-4D97-AF65-F5344CB8AC3E}">
        <p14:creationId xmlns:p14="http://schemas.microsoft.com/office/powerpoint/2010/main" val="3185686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mtClean="0"/>
              <a:t>Diversity in Pharmacy Leadership </a:t>
            </a:r>
            <a:endParaRPr lang="en-US" dirty="0"/>
          </a:p>
        </p:txBody>
      </p:sp>
      <p:sp>
        <p:nvSpPr>
          <p:cNvPr id="10" name="Text Placeholder 9"/>
          <p:cNvSpPr>
            <a:spLocks noGrp="1"/>
          </p:cNvSpPr>
          <p:nvPr>
            <p:ph type="body" sz="quarter" idx="11"/>
          </p:nvPr>
        </p:nvSpPr>
        <p:spPr>
          <a:xfrm>
            <a:off x="990600" y="1463421"/>
            <a:ext cx="9921875" cy="2043867"/>
          </a:xfrm>
        </p:spPr>
        <p:txBody>
          <a:bodyPr>
            <a:normAutofit fontScale="85000" lnSpcReduction="20000"/>
          </a:bodyPr>
          <a:lstStyle/>
          <a:p>
            <a:r>
              <a:rPr lang="en-US" dirty="0" smtClean="0"/>
              <a:t>The 2014 National Pharmacist Workforce Study (</a:t>
            </a:r>
            <a:r>
              <a:rPr lang="en-US" dirty="0" err="1" smtClean="0"/>
              <a:t>NPWS</a:t>
            </a:r>
            <a:r>
              <a:rPr lang="en-US" dirty="0" smtClean="0"/>
              <a:t>) reported that the proportion of females in pharmacy management positions was greater than males for the first time. </a:t>
            </a:r>
          </a:p>
          <a:p>
            <a:r>
              <a:rPr lang="en-US" dirty="0" smtClean="0"/>
              <a:t>The 2019 </a:t>
            </a:r>
            <a:r>
              <a:rPr lang="en-US" dirty="0" err="1" smtClean="0"/>
              <a:t>NPWS</a:t>
            </a:r>
            <a:r>
              <a:rPr lang="en-US" dirty="0" smtClean="0"/>
              <a:t> again reported more female pharmacists in management positions than males.</a:t>
            </a:r>
          </a:p>
          <a:p>
            <a:endParaRPr lang="en-US" dirty="0"/>
          </a:p>
        </p:txBody>
      </p:sp>
      <p:pic>
        <p:nvPicPr>
          <p:cNvPr id="4" name="Picture 3" descr="A group of medical professionals smiling&#10;&#10;Description automatically generated with low confidence">
            <a:extLst>
              <a:ext uri="{FF2B5EF4-FFF2-40B4-BE49-F238E27FC236}">
                <a16:creationId xmlns:a16="http://schemas.microsoft.com/office/drawing/2014/main" id="{157A5ABA-55AF-4843-8013-A1EBFD62030B}"/>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2253336" y="3811292"/>
            <a:ext cx="3156864" cy="2015399"/>
          </a:xfrm>
          <a:prstGeom prst="rect">
            <a:avLst/>
          </a:prstGeom>
        </p:spPr>
      </p:pic>
      <p:grpSp>
        <p:nvGrpSpPr>
          <p:cNvPr id="7" name="Group 6">
            <a:extLst>
              <a:ext uri="{FF2B5EF4-FFF2-40B4-BE49-F238E27FC236}">
                <a16:creationId xmlns:a16="http://schemas.microsoft.com/office/drawing/2014/main" id="{9D4B3B02-ADA6-7F47-99F3-5781902B24AD}"/>
              </a:ext>
            </a:extLst>
          </p:cNvPr>
          <p:cNvGrpSpPr/>
          <p:nvPr/>
        </p:nvGrpSpPr>
        <p:grpSpPr>
          <a:xfrm>
            <a:off x="5834736" y="2931090"/>
            <a:ext cx="5595264" cy="3581400"/>
            <a:chOff x="3810000" y="2804318"/>
            <a:chExt cx="5638800" cy="3672682"/>
          </a:xfrm>
        </p:grpSpPr>
        <p:graphicFrame>
          <p:nvGraphicFramePr>
            <p:cNvPr id="5" name="Chart 4">
              <a:extLst>
                <a:ext uri="{FF2B5EF4-FFF2-40B4-BE49-F238E27FC236}">
                  <a16:creationId xmlns:a16="http://schemas.microsoft.com/office/drawing/2014/main" id="{40DE1659-0907-7341-825A-1E4C0CB7333E}"/>
                </a:ext>
              </a:extLst>
            </p:cNvPr>
            <p:cNvGraphicFramePr>
              <a:graphicFrameLocks/>
            </p:cNvGraphicFramePr>
            <p:nvPr>
              <p:extLst/>
            </p:nvPr>
          </p:nvGraphicFramePr>
          <p:xfrm>
            <a:off x="3810000" y="2804318"/>
            <a:ext cx="5638800" cy="3672682"/>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1D49A02F-141A-C544-862A-4DC0BDCA06D4}"/>
                </a:ext>
              </a:extLst>
            </p:cNvPr>
            <p:cNvSpPr txBox="1"/>
            <p:nvPr/>
          </p:nvSpPr>
          <p:spPr>
            <a:xfrm>
              <a:off x="7467600" y="4263505"/>
              <a:ext cx="756845" cy="377154"/>
            </a:xfrm>
            <a:prstGeom prst="rect">
              <a:avLst/>
            </a:prstGeom>
            <a:solidFill>
              <a:schemeClr val="bg1"/>
            </a:solidFill>
          </p:spPr>
          <p:txBody>
            <a:bodyPr wrap="square" rtlCol="0">
              <a:spAutoFit/>
            </a:bodyPr>
            <a:lstStyle/>
            <a:p>
              <a:r>
                <a:rPr lang="en-US" dirty="0">
                  <a:solidFill>
                    <a:schemeClr val="tx1">
                      <a:lumMod val="75000"/>
                      <a:lumOff val="25000"/>
                    </a:schemeClr>
                  </a:solidFill>
                </a:rPr>
                <a:t>Male</a:t>
              </a:r>
            </a:p>
          </p:txBody>
        </p:sp>
      </p:grpSp>
      <p:sp>
        <p:nvSpPr>
          <p:cNvPr id="9" name="TextBox 8">
            <a:extLst>
              <a:ext uri="{FF2B5EF4-FFF2-40B4-BE49-F238E27FC236}">
                <a16:creationId xmlns:a16="http://schemas.microsoft.com/office/drawing/2014/main" id="{3E118AAA-30F2-BB47-A79E-F34D93A56891}"/>
              </a:ext>
            </a:extLst>
          </p:cNvPr>
          <p:cNvSpPr txBox="1"/>
          <p:nvPr/>
        </p:nvSpPr>
        <p:spPr>
          <a:xfrm>
            <a:off x="1821051" y="6240462"/>
            <a:ext cx="5300420" cy="400110"/>
          </a:xfrm>
          <a:prstGeom prst="rect">
            <a:avLst/>
          </a:prstGeom>
          <a:noFill/>
        </p:spPr>
        <p:txBody>
          <a:bodyPr wrap="square" rtlCol="0">
            <a:spAutoFit/>
          </a:bodyPr>
          <a:lstStyle/>
          <a:p>
            <a:r>
              <a:rPr lang="en-US" sz="1000" dirty="0"/>
              <a:t>Doucette WR, Matthew JW, Arya V, Bakken BK, Gaither CA, Kreling DH, Mott DA, Schommer JC. 2019 National Pharmacist Workforce Survey. Available Online </a:t>
            </a:r>
            <a:r>
              <a:rPr lang="en-US" sz="1000" dirty="0">
                <a:hlinkClick r:id="rId6"/>
              </a:rPr>
              <a:t>HERE</a:t>
            </a:r>
            <a:endParaRPr lang="en-US" sz="1000" dirty="0"/>
          </a:p>
        </p:txBody>
      </p:sp>
    </p:spTree>
    <p:extLst>
      <p:ext uri="{BB962C8B-B14F-4D97-AF65-F5344CB8AC3E}">
        <p14:creationId xmlns:p14="http://schemas.microsoft.com/office/powerpoint/2010/main" val="1492041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Diversity in Pharmacy Leadership </a:t>
            </a:r>
            <a:endParaRPr lang="en-US" dirty="0"/>
          </a:p>
        </p:txBody>
      </p:sp>
      <p:sp>
        <p:nvSpPr>
          <p:cNvPr id="6" name="Text Placeholder 5"/>
          <p:cNvSpPr>
            <a:spLocks noGrp="1"/>
          </p:cNvSpPr>
          <p:nvPr>
            <p:ph type="body" sz="quarter" idx="11"/>
          </p:nvPr>
        </p:nvSpPr>
        <p:spPr>
          <a:xfrm>
            <a:off x="978075" y="1463420"/>
            <a:ext cx="5088208" cy="4253887"/>
          </a:xfrm>
        </p:spPr>
        <p:txBody>
          <a:bodyPr>
            <a:normAutofit fontScale="85000" lnSpcReduction="10000"/>
          </a:bodyPr>
          <a:lstStyle/>
          <a:p>
            <a:r>
              <a:rPr lang="en-US" dirty="0" smtClean="0"/>
              <a:t>The 2019 </a:t>
            </a:r>
            <a:r>
              <a:rPr lang="en-US" dirty="0" err="1" smtClean="0"/>
              <a:t>NPWS</a:t>
            </a:r>
            <a:r>
              <a:rPr lang="en-US" dirty="0" smtClean="0"/>
              <a:t> also reported that the population of practicing pharmacists in the US continues to not represent the diversity of the broader population. </a:t>
            </a:r>
          </a:p>
          <a:p>
            <a:r>
              <a:rPr lang="en-US" dirty="0"/>
              <a:t>Pharmacists of color continue to be underrepresented in pharmacy management positions.</a:t>
            </a:r>
          </a:p>
          <a:p>
            <a:endParaRPr lang="en-US" dirty="0"/>
          </a:p>
        </p:txBody>
      </p:sp>
      <p:sp>
        <p:nvSpPr>
          <p:cNvPr id="8" name="TextBox 7">
            <a:extLst>
              <a:ext uri="{FF2B5EF4-FFF2-40B4-BE49-F238E27FC236}">
                <a16:creationId xmlns:a16="http://schemas.microsoft.com/office/drawing/2014/main" id="{55C74DD4-9C38-794F-90C4-AE37F1A1F55F}"/>
              </a:ext>
            </a:extLst>
          </p:cNvPr>
          <p:cNvSpPr txBox="1"/>
          <p:nvPr/>
        </p:nvSpPr>
        <p:spPr>
          <a:xfrm>
            <a:off x="978074" y="6266220"/>
            <a:ext cx="5300420" cy="400110"/>
          </a:xfrm>
          <a:prstGeom prst="rect">
            <a:avLst/>
          </a:prstGeom>
          <a:noFill/>
        </p:spPr>
        <p:txBody>
          <a:bodyPr wrap="square" rtlCol="0">
            <a:spAutoFit/>
          </a:bodyPr>
          <a:lstStyle/>
          <a:p>
            <a:r>
              <a:rPr lang="en-US" sz="1000" dirty="0"/>
              <a:t>Doucette WR, Matthew JW, Arya V, Bakken BK, Gaither CA, Kreling DH, Mott DA, Schommer JC. 2019 National Pharmacist Workforce Survey. Available Online </a:t>
            </a:r>
            <a:r>
              <a:rPr lang="en-US" sz="1000" dirty="0">
                <a:hlinkClick r:id="rId3"/>
              </a:rPr>
              <a:t>HERE</a:t>
            </a:r>
            <a:endParaRPr lang="en-US" sz="1000" dirty="0"/>
          </a:p>
        </p:txBody>
      </p:sp>
      <p:grpSp>
        <p:nvGrpSpPr>
          <p:cNvPr id="11" name="Group 10">
            <a:extLst>
              <a:ext uri="{FF2B5EF4-FFF2-40B4-BE49-F238E27FC236}">
                <a16:creationId xmlns:a16="http://schemas.microsoft.com/office/drawing/2014/main" id="{49559182-3800-9446-9774-04BD6157335C}"/>
              </a:ext>
            </a:extLst>
          </p:cNvPr>
          <p:cNvGrpSpPr/>
          <p:nvPr/>
        </p:nvGrpSpPr>
        <p:grpSpPr>
          <a:xfrm>
            <a:off x="6278494" y="1679770"/>
            <a:ext cx="6438900" cy="3821188"/>
            <a:chOff x="152400" y="3501535"/>
            <a:chExt cx="6022445" cy="3424727"/>
          </a:xfrm>
        </p:grpSpPr>
        <p:graphicFrame>
          <p:nvGraphicFramePr>
            <p:cNvPr id="12" name="Chart 11">
              <a:extLst>
                <a:ext uri="{FF2B5EF4-FFF2-40B4-BE49-F238E27FC236}">
                  <a16:creationId xmlns:a16="http://schemas.microsoft.com/office/drawing/2014/main" id="{B9D834C4-4A8F-824D-81F2-F8400069E8C0}"/>
                </a:ext>
              </a:extLst>
            </p:cNvPr>
            <p:cNvGraphicFramePr>
              <a:graphicFrameLocks/>
            </p:cNvGraphicFramePr>
            <p:nvPr>
              <p:extLst/>
            </p:nvPr>
          </p:nvGraphicFramePr>
          <p:xfrm>
            <a:off x="152400" y="3501535"/>
            <a:ext cx="6022445" cy="3424727"/>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E80DAEC1-77F9-3641-AD22-B362BF616E5B}"/>
                </a:ext>
              </a:extLst>
            </p:cNvPr>
            <p:cNvSpPr txBox="1"/>
            <p:nvPr/>
          </p:nvSpPr>
          <p:spPr>
            <a:xfrm>
              <a:off x="3787248" y="5550355"/>
              <a:ext cx="762000" cy="331013"/>
            </a:xfrm>
            <a:prstGeom prst="rect">
              <a:avLst/>
            </a:prstGeom>
            <a:solidFill>
              <a:schemeClr val="bg1"/>
            </a:solidFill>
          </p:spPr>
          <p:txBody>
            <a:bodyPr wrap="square" rtlCol="0">
              <a:spAutoFit/>
            </a:bodyPr>
            <a:lstStyle/>
            <a:p>
              <a:r>
                <a:rPr lang="en-US" dirty="0">
                  <a:solidFill>
                    <a:schemeClr val="tx1">
                      <a:lumMod val="75000"/>
                      <a:lumOff val="25000"/>
                    </a:schemeClr>
                  </a:solidFill>
                </a:rPr>
                <a:t>Other</a:t>
              </a:r>
            </a:p>
          </p:txBody>
        </p:sp>
      </p:grpSp>
    </p:spTree>
    <p:extLst>
      <p:ext uri="{BB962C8B-B14F-4D97-AF65-F5344CB8AC3E}">
        <p14:creationId xmlns:p14="http://schemas.microsoft.com/office/powerpoint/2010/main" val="3360259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mtClean="0"/>
              <a:t>Benefits of Diverse Leadership </a:t>
            </a:r>
            <a:endParaRPr lang="en-US" dirty="0"/>
          </a:p>
        </p:txBody>
      </p:sp>
      <p:sp>
        <p:nvSpPr>
          <p:cNvPr id="3" name="Content Placeholder 2">
            <a:extLst>
              <a:ext uri="{FF2B5EF4-FFF2-40B4-BE49-F238E27FC236}">
                <a16:creationId xmlns:a16="http://schemas.microsoft.com/office/drawing/2014/main" id="{5F475597-3248-7F4E-B214-D37B16D39458}"/>
              </a:ext>
            </a:extLst>
          </p:cNvPr>
          <p:cNvSpPr>
            <a:spLocks noGrp="1"/>
          </p:cNvSpPr>
          <p:nvPr>
            <p:ph idx="11"/>
          </p:nvPr>
        </p:nvSpPr>
        <p:spPr>
          <a:xfrm>
            <a:off x="990600" y="1717675"/>
            <a:ext cx="6698087" cy="3871913"/>
          </a:xfrm>
        </p:spPr>
        <p:txBody>
          <a:bodyPr/>
          <a:lstStyle/>
          <a:p>
            <a:pPr marL="0" indent="0">
              <a:buNone/>
            </a:pPr>
            <a:r>
              <a:rPr lang="en-US" dirty="0" smtClean="0"/>
              <a:t>When leaders within an organization are more diverse, their organizations:</a:t>
            </a:r>
          </a:p>
          <a:p>
            <a:pPr>
              <a:spcBef>
                <a:spcPts val="600"/>
              </a:spcBef>
              <a:spcAft>
                <a:spcPts val="600"/>
              </a:spcAft>
              <a:buClr>
                <a:schemeClr val="accent2"/>
              </a:buClr>
            </a:pPr>
            <a:r>
              <a:rPr lang="en-US" sz="2300" dirty="0"/>
              <a:t>Develop more innovative ideas </a:t>
            </a:r>
          </a:p>
          <a:p>
            <a:pPr>
              <a:spcBef>
                <a:spcPts val="600"/>
              </a:spcBef>
              <a:spcAft>
                <a:spcPts val="600"/>
              </a:spcAft>
              <a:buClr>
                <a:schemeClr val="accent2"/>
              </a:buClr>
            </a:pPr>
            <a:r>
              <a:rPr lang="en-US" sz="2300" dirty="0"/>
              <a:t>Make overall better decisions</a:t>
            </a:r>
          </a:p>
          <a:p>
            <a:pPr>
              <a:spcBef>
                <a:spcPts val="600"/>
              </a:spcBef>
              <a:spcAft>
                <a:spcPts val="600"/>
              </a:spcAft>
              <a:buClr>
                <a:schemeClr val="accent2"/>
              </a:buClr>
            </a:pPr>
            <a:r>
              <a:rPr lang="en-US" sz="2300" dirty="0"/>
              <a:t>Have increased profits</a:t>
            </a:r>
          </a:p>
          <a:p>
            <a:pPr>
              <a:spcBef>
                <a:spcPts val="600"/>
              </a:spcBef>
              <a:spcAft>
                <a:spcPts val="600"/>
              </a:spcAft>
              <a:buClr>
                <a:schemeClr val="accent2"/>
              </a:buClr>
            </a:pPr>
            <a:r>
              <a:rPr lang="en-US" sz="2300" dirty="0"/>
              <a:t>Have employees with higher levels of engagement and satisfaction </a:t>
            </a:r>
            <a:endParaRPr lang="en-US" dirty="0" smtClean="0"/>
          </a:p>
          <a:p>
            <a:endParaRPr lang="en-US" dirty="0"/>
          </a:p>
        </p:txBody>
      </p:sp>
      <p:pic>
        <p:nvPicPr>
          <p:cNvPr id="10" name="Picture 9" descr="A group of people sitting on a couch&#10;&#10;Description automatically generated with medium confidence">
            <a:extLst>
              <a:ext uri="{FF2B5EF4-FFF2-40B4-BE49-F238E27FC236}">
                <a16:creationId xmlns:a16="http://schemas.microsoft.com/office/drawing/2014/main" id="{A45943C2-859E-5348-8433-6CD74FD00613}"/>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7915142" y="2659602"/>
            <a:ext cx="3427685" cy="1988058"/>
          </a:xfrm>
          <a:prstGeom prst="rect">
            <a:avLst/>
          </a:prstGeom>
        </p:spPr>
      </p:pic>
      <p:pic>
        <p:nvPicPr>
          <p:cNvPr id="7" name="Picture 6" descr="Icon&#10;&#10;Description automatically generated">
            <a:extLst>
              <a:ext uri="{FF2B5EF4-FFF2-40B4-BE49-F238E27FC236}">
                <a16:creationId xmlns:a16="http://schemas.microsoft.com/office/drawing/2014/main" id="{437DA76E-F6DA-6F48-9073-738439AE26A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6817" y="327269"/>
            <a:ext cx="1329766" cy="869462"/>
          </a:xfrm>
          <a:prstGeom prst="rect">
            <a:avLst/>
          </a:prstGeom>
        </p:spPr>
      </p:pic>
      <p:sp>
        <p:nvSpPr>
          <p:cNvPr id="8" name="Oval 7">
            <a:extLst>
              <a:ext uri="{FF2B5EF4-FFF2-40B4-BE49-F238E27FC236}">
                <a16:creationId xmlns:a16="http://schemas.microsoft.com/office/drawing/2014/main" id="{F33B51F3-9B09-5B47-B257-D318852FC886}"/>
              </a:ext>
            </a:extLst>
          </p:cNvPr>
          <p:cNvSpPr/>
          <p:nvPr/>
        </p:nvSpPr>
        <p:spPr>
          <a:xfrm>
            <a:off x="9067800" y="152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B0AD37-0860-144B-A6D5-749E076EDAE3}"/>
              </a:ext>
            </a:extLst>
          </p:cNvPr>
          <p:cNvSpPr txBox="1"/>
          <p:nvPr/>
        </p:nvSpPr>
        <p:spPr>
          <a:xfrm>
            <a:off x="1676401" y="5988060"/>
            <a:ext cx="7619999" cy="507831"/>
          </a:xfrm>
          <a:prstGeom prst="rect">
            <a:avLst/>
          </a:prstGeom>
          <a:noFill/>
        </p:spPr>
        <p:txBody>
          <a:bodyPr wrap="square" rtlCol="0">
            <a:spAutoFit/>
          </a:bodyPr>
          <a:lstStyle/>
          <a:p>
            <a:pPr lvl="0"/>
            <a:r>
              <a:rPr lang="en-US" sz="900" dirty="0"/>
              <a:t>Reynolds A, Lewis D. Teams Solve Problems Faster When They’re More Cognitively Diverse. Harvard Business Review. March 30, 2017. </a:t>
            </a:r>
          </a:p>
          <a:p>
            <a:pPr lvl="0"/>
            <a:r>
              <a:rPr lang="en-US" sz="900" dirty="0"/>
              <a:t>Hunt V, Prince S, Dixon-</a:t>
            </a:r>
            <a:r>
              <a:rPr lang="en-US" sz="900" dirty="0" err="1"/>
              <a:t>Fyle</a:t>
            </a:r>
            <a:r>
              <a:rPr lang="en-US" sz="900" dirty="0"/>
              <a:t> S, Yee L. Delivering through Diversity. McKinsey &amp; Company. January 18, 2018.</a:t>
            </a:r>
          </a:p>
          <a:p>
            <a:endParaRPr lang="en-US" sz="900" dirty="0"/>
          </a:p>
        </p:txBody>
      </p:sp>
    </p:spTree>
    <p:extLst>
      <p:ext uri="{BB962C8B-B14F-4D97-AF65-F5344CB8AC3E}">
        <p14:creationId xmlns:p14="http://schemas.microsoft.com/office/powerpoint/2010/main" val="110111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Health-System Leadership Opportunities</a:t>
            </a:r>
          </a:p>
        </p:txBody>
      </p:sp>
      <p:sp>
        <p:nvSpPr>
          <p:cNvPr id="22531" name="Oval 4"/>
          <p:cNvSpPr>
            <a:spLocks noChangeArrowheads="1"/>
          </p:cNvSpPr>
          <p:nvPr/>
        </p:nvSpPr>
        <p:spPr bwMode="auto">
          <a:xfrm>
            <a:off x="5398067" y="1600200"/>
            <a:ext cx="4494213" cy="4337050"/>
          </a:xfrm>
          <a:prstGeom prst="ellipse">
            <a:avLst/>
          </a:prstGeom>
          <a:solidFill>
            <a:schemeClr val="accent2">
              <a:lumMod val="40000"/>
              <a:lumOff val="60000"/>
              <a:alpha val="20000"/>
            </a:schemeClr>
          </a:solidFill>
          <a:ln w="57150">
            <a:solidFill>
              <a:schemeClr val="accent2"/>
            </a:solidFill>
            <a:round/>
            <a:headEnd/>
            <a:tailEnd/>
          </a:ln>
        </p:spPr>
        <p:txBody>
          <a:bodyPr wrap="none" anchor="ctr"/>
          <a:lstStyle/>
          <a:p>
            <a:pPr eaLnBrk="0" fontAlgn="base" hangingPunct="0">
              <a:spcBef>
                <a:spcPct val="0"/>
              </a:spcBef>
              <a:spcAft>
                <a:spcPct val="0"/>
              </a:spcAft>
              <a:defRPr/>
            </a:pPr>
            <a:endParaRPr lang="en-US" sz="2400" dirty="0">
              <a:solidFill>
                <a:srgbClr val="000000"/>
              </a:solidFill>
              <a:latin typeface="Times" pitchFamily="18" charset="0"/>
            </a:endParaRPr>
          </a:p>
        </p:txBody>
      </p:sp>
      <p:sp>
        <p:nvSpPr>
          <p:cNvPr id="22532" name="Oval 5"/>
          <p:cNvSpPr>
            <a:spLocks noChangeArrowheads="1"/>
          </p:cNvSpPr>
          <p:nvPr/>
        </p:nvSpPr>
        <p:spPr bwMode="auto">
          <a:xfrm>
            <a:off x="1906588" y="1660526"/>
            <a:ext cx="4494213" cy="4283075"/>
          </a:xfrm>
          <a:prstGeom prst="ellipse">
            <a:avLst/>
          </a:prstGeom>
          <a:solidFill>
            <a:schemeClr val="accent1">
              <a:lumMod val="40000"/>
              <a:lumOff val="60000"/>
              <a:alpha val="15000"/>
            </a:schemeClr>
          </a:solidFill>
          <a:ln w="57150">
            <a:solidFill>
              <a:schemeClr val="accent1"/>
            </a:solidFill>
            <a:round/>
            <a:headEnd/>
            <a:tailEnd/>
          </a:ln>
        </p:spPr>
        <p:txBody>
          <a:bodyPr wrap="none" anchor="ctr"/>
          <a:lstStyle/>
          <a:p>
            <a:pPr eaLnBrk="0" fontAlgn="base" hangingPunct="0">
              <a:spcBef>
                <a:spcPct val="0"/>
              </a:spcBef>
              <a:spcAft>
                <a:spcPct val="0"/>
              </a:spcAft>
              <a:defRPr/>
            </a:pPr>
            <a:endParaRPr lang="en-US" sz="2400" dirty="0">
              <a:solidFill>
                <a:srgbClr val="000000"/>
              </a:solidFill>
              <a:latin typeface="Times" pitchFamily="18" charset="0"/>
            </a:endParaRPr>
          </a:p>
        </p:txBody>
      </p:sp>
      <p:sp>
        <p:nvSpPr>
          <p:cNvPr id="22533" name="Rectangle 6"/>
          <p:cNvSpPr>
            <a:spLocks noChangeArrowheads="1"/>
          </p:cNvSpPr>
          <p:nvPr/>
        </p:nvSpPr>
        <p:spPr bwMode="auto">
          <a:xfrm>
            <a:off x="2274321" y="2438400"/>
            <a:ext cx="3810000" cy="2819400"/>
          </a:xfrm>
          <a:prstGeom prst="rect">
            <a:avLst/>
          </a:prstGeom>
          <a:noFill/>
          <a:ln w="9525">
            <a:noFill/>
            <a:miter lim="800000"/>
            <a:headEnd/>
            <a:tailEnd/>
          </a:ln>
        </p:spPr>
        <p:txBody>
          <a:bodyPr/>
          <a:lstStyle/>
          <a:p>
            <a:pPr marL="342900" indent="-342900" algn="ctr" eaLnBrk="0" fontAlgn="base" hangingPunct="0">
              <a:spcBef>
                <a:spcPct val="20000"/>
              </a:spcBef>
              <a:spcAft>
                <a:spcPct val="0"/>
              </a:spcAft>
              <a:buSzPct val="75000"/>
              <a:defRPr/>
            </a:pPr>
            <a:endParaRPr lang="en-US" u="sng" dirty="0">
              <a:solidFill>
                <a:prstClr val="black"/>
              </a:solidFill>
              <a:latin typeface="Franklin Gothic Book" panose="020B0503020102020204" pitchFamily="34" charset="0"/>
            </a:endParaRP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Hospital Senior Leader</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Director of Pharmacy</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Assistant Director</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Operations Manager</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Procurement Manager</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Clinical Manager</a:t>
            </a:r>
          </a:p>
        </p:txBody>
      </p:sp>
      <p:sp>
        <p:nvSpPr>
          <p:cNvPr id="22534" name="Rectangle 7"/>
          <p:cNvSpPr>
            <a:spLocks noChangeArrowheads="1"/>
          </p:cNvSpPr>
          <p:nvPr/>
        </p:nvSpPr>
        <p:spPr bwMode="auto">
          <a:xfrm>
            <a:off x="6668408" y="2438400"/>
            <a:ext cx="3567112" cy="1828800"/>
          </a:xfrm>
          <a:prstGeom prst="rect">
            <a:avLst/>
          </a:prstGeom>
          <a:noFill/>
          <a:ln w="9525">
            <a:noFill/>
            <a:miter lim="800000"/>
            <a:headEnd/>
            <a:tailEnd/>
          </a:ln>
        </p:spPr>
        <p:txBody>
          <a:bodyPr/>
          <a:lstStyle/>
          <a:p>
            <a:pPr marL="381000" indent="-381000" algn="ctr" eaLnBrk="0" fontAlgn="base" hangingPunct="0">
              <a:spcBef>
                <a:spcPct val="20000"/>
              </a:spcBef>
              <a:spcAft>
                <a:spcPct val="0"/>
              </a:spcAft>
              <a:buSzPct val="75000"/>
              <a:defRPr/>
            </a:pPr>
            <a:endParaRPr lang="en-US" u="sng" dirty="0">
              <a:solidFill>
                <a:prstClr val="black"/>
              </a:solidFill>
              <a:latin typeface="Franklin Gothic Book" panose="020B0503020102020204" pitchFamily="34" charset="0"/>
            </a:endParaRP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Clinical Coordinator</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Clinical Specialist</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Lead Pharmacist</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Staff Pharmacist</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Informatics</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Medication Safety</a:t>
            </a:r>
          </a:p>
          <a:p>
            <a:pPr marL="381000" indent="-381000" eaLnBrk="0" fontAlgn="base" hangingPunct="0">
              <a:spcBef>
                <a:spcPct val="20000"/>
              </a:spcBef>
              <a:spcAft>
                <a:spcPct val="0"/>
              </a:spcAft>
              <a:buSzPct val="75000"/>
              <a:defRPr/>
            </a:pPr>
            <a:endParaRPr lang="en-US" sz="2000" b="1" dirty="0">
              <a:solidFill>
                <a:srgbClr val="000099"/>
              </a:solidFill>
              <a:latin typeface="Franklin Gothic Book" panose="020B0503020102020204" pitchFamily="34" charset="0"/>
            </a:endParaRPr>
          </a:p>
          <a:p>
            <a:pPr marL="381000" indent="-381000" eaLnBrk="0" fontAlgn="base" hangingPunct="0">
              <a:spcBef>
                <a:spcPct val="20000"/>
              </a:spcBef>
              <a:spcAft>
                <a:spcPct val="0"/>
              </a:spcAft>
              <a:buSzPct val="75000"/>
              <a:buBlip>
                <a:blip r:embed="rId3"/>
              </a:buBlip>
              <a:defRPr/>
            </a:pPr>
            <a:endParaRPr lang="en-US" sz="2000" b="1" dirty="0">
              <a:solidFill>
                <a:srgbClr val="000099"/>
              </a:solidFill>
              <a:latin typeface="Franklin Gothic Book" panose="020B0503020102020204" pitchFamily="34" charset="0"/>
            </a:endParaRPr>
          </a:p>
          <a:p>
            <a:pPr marL="381000" indent="-381000" eaLnBrk="0" fontAlgn="base" hangingPunct="0">
              <a:spcBef>
                <a:spcPct val="20000"/>
              </a:spcBef>
              <a:spcAft>
                <a:spcPct val="0"/>
              </a:spcAft>
              <a:buSzPct val="75000"/>
              <a:buBlip>
                <a:blip r:embed="rId3"/>
              </a:buBlip>
              <a:defRPr/>
            </a:pPr>
            <a:endParaRPr lang="en-US" sz="2000" b="1" dirty="0">
              <a:solidFill>
                <a:srgbClr val="000099"/>
              </a:solidFill>
              <a:latin typeface="Franklin Gothic Book" panose="020B0503020102020204" pitchFamily="34" charset="0"/>
            </a:endParaRPr>
          </a:p>
          <a:p>
            <a:pPr marL="381000" indent="-381000" eaLnBrk="0" fontAlgn="base" hangingPunct="0">
              <a:spcBef>
                <a:spcPct val="20000"/>
              </a:spcBef>
              <a:spcAft>
                <a:spcPct val="0"/>
              </a:spcAft>
              <a:buSzPct val="75000"/>
              <a:buBlip>
                <a:blip r:embed="rId3"/>
              </a:buBlip>
              <a:defRPr/>
            </a:pPr>
            <a:endParaRPr lang="en-US" sz="2000" b="1" dirty="0">
              <a:solidFill>
                <a:srgbClr val="000099"/>
              </a:solidFill>
              <a:latin typeface="Franklin Gothic Book" panose="020B0503020102020204" pitchFamily="34" charset="0"/>
            </a:endParaRPr>
          </a:p>
          <a:p>
            <a:pPr marL="381000" indent="-381000" eaLnBrk="0" fontAlgn="base" hangingPunct="0">
              <a:spcBef>
                <a:spcPct val="20000"/>
              </a:spcBef>
              <a:spcAft>
                <a:spcPct val="0"/>
              </a:spcAft>
              <a:buSzPct val="75000"/>
              <a:buBlip>
                <a:blip r:embed="rId3"/>
              </a:buBlip>
              <a:defRPr/>
            </a:pPr>
            <a:endParaRPr lang="en-US" dirty="0">
              <a:solidFill>
                <a:srgbClr val="000099"/>
              </a:solidFill>
              <a:latin typeface="Franklin Gothic Book" panose="020B0503020102020204" pitchFamily="34" charset="0"/>
            </a:endParaRPr>
          </a:p>
        </p:txBody>
      </p:sp>
      <p:sp>
        <p:nvSpPr>
          <p:cNvPr id="22535" name="Text Box 8"/>
          <p:cNvSpPr txBox="1">
            <a:spLocks noChangeArrowheads="1"/>
          </p:cNvSpPr>
          <p:nvPr/>
        </p:nvSpPr>
        <p:spPr bwMode="auto">
          <a:xfrm>
            <a:off x="2500312" y="2192565"/>
            <a:ext cx="32004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b="1" dirty="0">
                <a:solidFill>
                  <a:schemeClr val="accent1"/>
                </a:solidFill>
                <a:latin typeface="Franklin Gothic Book" panose="020B0503020102020204" pitchFamily="34" charset="0"/>
              </a:rPr>
              <a:t>Administrative</a:t>
            </a:r>
            <a:endParaRPr lang="en-US" sz="2000" b="1" dirty="0">
              <a:solidFill>
                <a:schemeClr val="accent1"/>
              </a:solidFill>
              <a:latin typeface="Franklin Gothic Book" panose="020B0503020102020204" pitchFamily="34" charset="0"/>
            </a:endParaRPr>
          </a:p>
        </p:txBody>
      </p:sp>
      <p:sp>
        <p:nvSpPr>
          <p:cNvPr id="22536" name="Text Box 9"/>
          <p:cNvSpPr txBox="1">
            <a:spLocks noChangeArrowheads="1"/>
          </p:cNvSpPr>
          <p:nvPr/>
        </p:nvSpPr>
        <p:spPr bwMode="auto">
          <a:xfrm>
            <a:off x="5715000" y="2192565"/>
            <a:ext cx="38100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b="1" dirty="0">
                <a:solidFill>
                  <a:schemeClr val="accent2"/>
                </a:solidFill>
                <a:latin typeface="Franklin Gothic Book" panose="020B0503020102020204" pitchFamily="34" charset="0"/>
              </a:rPr>
              <a:t>Patient Care/Specialty</a:t>
            </a:r>
          </a:p>
        </p:txBody>
      </p:sp>
      <p:sp>
        <p:nvSpPr>
          <p:cNvPr id="22537" name="Oval 11"/>
          <p:cNvSpPr>
            <a:spLocks noChangeArrowheads="1"/>
          </p:cNvSpPr>
          <p:nvPr/>
        </p:nvSpPr>
        <p:spPr bwMode="auto">
          <a:xfrm>
            <a:off x="5372940" y="2849562"/>
            <a:ext cx="1066800" cy="1905000"/>
          </a:xfrm>
          <a:prstGeom prst="ellipse">
            <a:avLst/>
          </a:prstGeom>
          <a:noFill/>
          <a:ln w="57150">
            <a:noFill/>
            <a:round/>
            <a:headEnd/>
            <a:tailEnd/>
          </a:ln>
        </p:spPr>
        <p:txBody>
          <a:bodyPr wrap="none" anchor="ctr"/>
          <a:lstStyle/>
          <a:p>
            <a:pPr algn="ctr" eaLnBrk="0" fontAlgn="base" hangingPunct="0">
              <a:spcBef>
                <a:spcPct val="0"/>
              </a:spcBef>
              <a:spcAft>
                <a:spcPct val="0"/>
              </a:spcAft>
              <a:defRPr/>
            </a:pPr>
            <a:r>
              <a:rPr lang="en-US" sz="2000" b="1" dirty="0">
                <a:solidFill>
                  <a:schemeClr val="tx2"/>
                </a:solidFill>
                <a:latin typeface="Calibri"/>
              </a:rPr>
              <a:t>HYBRID</a:t>
            </a:r>
          </a:p>
        </p:txBody>
      </p:sp>
    </p:spTree>
    <p:extLst>
      <p:ext uri="{BB962C8B-B14F-4D97-AF65-F5344CB8AC3E}">
        <p14:creationId xmlns:p14="http://schemas.microsoft.com/office/powerpoint/2010/main" val="3106917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Need for Pharmacy Leaders</a:t>
            </a:r>
            <a:endParaRPr lang="en-US" dirty="0"/>
          </a:p>
        </p:txBody>
      </p:sp>
      <p:sp>
        <p:nvSpPr>
          <p:cNvPr id="5" name="Text Placeholder 4"/>
          <p:cNvSpPr>
            <a:spLocks noGrp="1"/>
          </p:cNvSpPr>
          <p:nvPr>
            <p:ph type="body" sz="quarter" idx="11"/>
          </p:nvPr>
        </p:nvSpPr>
        <p:spPr/>
        <p:txBody>
          <a:bodyPr>
            <a:normAutofit fontScale="92500" lnSpcReduction="20000"/>
          </a:bodyPr>
          <a:lstStyle/>
          <a:p>
            <a:r>
              <a:rPr lang="en-US" dirty="0" smtClean="0"/>
              <a:t>Current healthcare and pharmacy trends:</a:t>
            </a:r>
          </a:p>
          <a:p>
            <a:pPr lvl="1"/>
            <a:r>
              <a:rPr lang="en-US" dirty="0" smtClean="0"/>
              <a:t>Natural disasters, mass casualty events, and pandemics</a:t>
            </a:r>
          </a:p>
          <a:p>
            <a:pPr lvl="1"/>
            <a:r>
              <a:rPr lang="en-US" dirty="0" smtClean="0"/>
              <a:t>Supply chain</a:t>
            </a:r>
          </a:p>
          <a:p>
            <a:pPr lvl="1"/>
            <a:r>
              <a:rPr lang="en-US" dirty="0" smtClean="0"/>
              <a:t>Rising drug prices</a:t>
            </a:r>
          </a:p>
          <a:p>
            <a:pPr lvl="1"/>
            <a:r>
              <a:rPr lang="en-US" dirty="0" smtClean="0"/>
              <a:t>Drug shortages</a:t>
            </a:r>
          </a:p>
          <a:p>
            <a:pPr lvl="1"/>
            <a:r>
              <a:rPr lang="en-US" dirty="0" smtClean="0"/>
              <a:t>Telehealth and remote patient monitoring</a:t>
            </a:r>
          </a:p>
          <a:p>
            <a:pPr lvl="1"/>
            <a:r>
              <a:rPr lang="en-US" dirty="0" smtClean="0"/>
              <a:t>Automation and technology</a:t>
            </a:r>
          </a:p>
          <a:p>
            <a:pPr lvl="1"/>
            <a:r>
              <a:rPr lang="en-US" dirty="0" smtClean="0"/>
              <a:t>Artificial intelligence</a:t>
            </a:r>
          </a:p>
          <a:p>
            <a:pPr lvl="1"/>
            <a:r>
              <a:rPr lang="en-US" dirty="0" smtClean="0"/>
              <a:t>Big data and analytics </a:t>
            </a:r>
          </a:p>
          <a:p>
            <a:pPr lvl="1"/>
            <a:r>
              <a:rPr lang="en-US" dirty="0" smtClean="0"/>
              <a:t>Population health</a:t>
            </a:r>
          </a:p>
          <a:p>
            <a:pPr lvl="1"/>
            <a:r>
              <a:rPr lang="en-US" dirty="0" smtClean="0"/>
              <a:t>Value-based care</a:t>
            </a:r>
          </a:p>
          <a:p>
            <a:endParaRPr lang="en-US" dirty="0"/>
          </a:p>
        </p:txBody>
      </p:sp>
      <p:sp>
        <p:nvSpPr>
          <p:cNvPr id="6" name="Text Box 7">
            <a:extLst>
              <a:ext uri="{FF2B5EF4-FFF2-40B4-BE49-F238E27FC236}">
                <a16:creationId xmlns:a16="http://schemas.microsoft.com/office/drawing/2014/main" id="{EE4DCEEC-D0A3-134D-A1D4-8F07171ACD01}"/>
              </a:ext>
            </a:extLst>
          </p:cNvPr>
          <p:cNvSpPr txBox="1">
            <a:spLocks noChangeArrowheads="1"/>
          </p:cNvSpPr>
          <p:nvPr/>
        </p:nvSpPr>
        <p:spPr bwMode="auto">
          <a:xfrm>
            <a:off x="1676401" y="6019801"/>
            <a:ext cx="5175931" cy="769441"/>
          </a:xfrm>
          <a:prstGeom prst="rect">
            <a:avLst/>
          </a:prstGeom>
          <a:noFill/>
          <a:ln w="9525">
            <a:noFill/>
            <a:miter lim="800000"/>
            <a:headEnd/>
            <a:tailEnd/>
          </a:ln>
        </p:spPr>
        <p:txBody>
          <a:bodyPr wrap="square">
            <a:spAutoFit/>
          </a:bodyPr>
          <a:lstStyle/>
          <a:p>
            <a:pPr lvl="0" eaLnBrk="0" fontAlgn="base" hangingPunct="0">
              <a:spcBef>
                <a:spcPct val="20000"/>
              </a:spcBef>
              <a:spcAft>
                <a:spcPct val="0"/>
              </a:spcAft>
              <a:defRPr/>
            </a:pPr>
            <a:r>
              <a:rPr lang="en-US" sz="1100" dirty="0" err="1">
                <a:solidFill>
                  <a:prstClr val="black"/>
                </a:solidFill>
              </a:rPr>
              <a:t>DiPiro</a:t>
            </a:r>
            <a:r>
              <a:rPr lang="en-US" sz="1100" dirty="0">
                <a:solidFill>
                  <a:prstClr val="black"/>
                </a:solidFill>
              </a:rPr>
              <a:t> JT, Fox ER, Aaron S </a:t>
            </a:r>
            <a:r>
              <a:rPr lang="en-US" sz="1100" dirty="0" err="1">
                <a:solidFill>
                  <a:prstClr val="black"/>
                </a:solidFill>
              </a:rPr>
              <a:t>Kesselheim</a:t>
            </a:r>
            <a:r>
              <a:rPr lang="en-US" sz="1100" dirty="0">
                <a:solidFill>
                  <a:prstClr val="black"/>
                </a:solidFill>
              </a:rPr>
              <a:t> AS, Chisholm-Burns M, et al. ASHP Foundation Pharmacy Forecast 2021: Strategic Planning Advice for Pharmacy Departments in Hospitals and Health Systems, Am J Health-Syst Pharm. 2021;78(6):472-497.</a:t>
            </a:r>
            <a:br>
              <a:rPr lang="en-US" sz="1100" dirty="0">
                <a:solidFill>
                  <a:prstClr val="black"/>
                </a:solidFill>
              </a:rPr>
            </a:br>
            <a:endParaRPr lang="en-US" sz="1100" dirty="0">
              <a:solidFill>
                <a:prstClr val="black"/>
              </a:solidFill>
            </a:endParaRPr>
          </a:p>
        </p:txBody>
      </p:sp>
    </p:spTree>
    <p:extLst>
      <p:ext uri="{BB962C8B-B14F-4D97-AF65-F5344CB8AC3E}">
        <p14:creationId xmlns:p14="http://schemas.microsoft.com/office/powerpoint/2010/main" val="31264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Leadership Gap</a:t>
            </a:r>
          </a:p>
        </p:txBody>
      </p:sp>
      <p:graphicFrame>
        <p:nvGraphicFramePr>
          <p:cNvPr id="2" name="Table 1">
            <a:extLst>
              <a:ext uri="{FF2B5EF4-FFF2-40B4-BE49-F238E27FC236}">
                <a16:creationId xmlns:a16="http://schemas.microsoft.com/office/drawing/2014/main" id="{69379A31-42CB-4D80-8EEB-B46EDF911CD7}"/>
              </a:ext>
            </a:extLst>
          </p:cNvPr>
          <p:cNvGraphicFramePr>
            <a:graphicFrameLocks noGrp="1"/>
          </p:cNvGraphicFramePr>
          <p:nvPr>
            <p:extLst>
              <p:ext uri="{D42A27DB-BD31-4B8C-83A1-F6EECF244321}">
                <p14:modId xmlns:p14="http://schemas.microsoft.com/office/powerpoint/2010/main" val="2524247615"/>
              </p:ext>
            </p:extLst>
          </p:nvPr>
        </p:nvGraphicFramePr>
        <p:xfrm>
          <a:off x="1825443" y="1463423"/>
          <a:ext cx="8541114" cy="4525255"/>
        </p:xfrm>
        <a:graphic>
          <a:graphicData uri="http://schemas.openxmlformats.org/drawingml/2006/table">
            <a:tbl>
              <a:tblPr firstRow="1" firstCol="1" bandRow="1">
                <a:tableStyleId>{7DF18680-E054-41AD-8BC1-D1AEF772440D}</a:tableStyleId>
              </a:tblPr>
              <a:tblGrid>
                <a:gridCol w="2279456">
                  <a:extLst>
                    <a:ext uri="{9D8B030D-6E8A-4147-A177-3AD203B41FA5}">
                      <a16:colId xmlns:a16="http://schemas.microsoft.com/office/drawing/2014/main" val="281483481"/>
                    </a:ext>
                  </a:extLst>
                </a:gridCol>
                <a:gridCol w="1919542">
                  <a:extLst>
                    <a:ext uri="{9D8B030D-6E8A-4147-A177-3AD203B41FA5}">
                      <a16:colId xmlns:a16="http://schemas.microsoft.com/office/drawing/2014/main" val="1017453096"/>
                    </a:ext>
                  </a:extLst>
                </a:gridCol>
                <a:gridCol w="2039513">
                  <a:extLst>
                    <a:ext uri="{9D8B030D-6E8A-4147-A177-3AD203B41FA5}">
                      <a16:colId xmlns:a16="http://schemas.microsoft.com/office/drawing/2014/main" val="3832093045"/>
                    </a:ext>
                  </a:extLst>
                </a:gridCol>
                <a:gridCol w="2302603">
                  <a:extLst>
                    <a:ext uri="{9D8B030D-6E8A-4147-A177-3AD203B41FA5}">
                      <a16:colId xmlns:a16="http://schemas.microsoft.com/office/drawing/2014/main" val="3258295591"/>
                    </a:ext>
                  </a:extLst>
                </a:gridCol>
              </a:tblGrid>
              <a:tr h="1317204">
                <a:tc>
                  <a:txBody>
                    <a:bodyPr/>
                    <a:lstStyle/>
                    <a:p>
                      <a:pPr marL="0" marR="0" algn="l" fontAlgn="base">
                        <a:lnSpc>
                          <a:spcPts val="1800"/>
                        </a:lnSpc>
                        <a:spcBef>
                          <a:spcPts val="0"/>
                        </a:spcBef>
                        <a:spcAft>
                          <a:spcPts val="0"/>
                        </a:spcAft>
                      </a:pPr>
                      <a:r>
                        <a:rPr lang="en-US" sz="2000" dirty="0">
                          <a:effectLst/>
                        </a:rPr>
                        <a:t>Characteristic</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Pharmacy Directors               (n=517)</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Pharmacy Middle Managers (n=489)</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Current Pharmacy Practitioners                          (n=290)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2485385498"/>
                  </a:ext>
                </a:extLst>
              </a:tr>
              <a:tr h="467669">
                <a:tc>
                  <a:txBody>
                    <a:bodyPr/>
                    <a:lstStyle/>
                    <a:p>
                      <a:pPr marL="0" marR="0" algn="l" fontAlgn="base">
                        <a:lnSpc>
                          <a:spcPts val="1800"/>
                        </a:lnSpc>
                        <a:spcBef>
                          <a:spcPts val="0"/>
                        </a:spcBef>
                        <a:spcAft>
                          <a:spcPts val="0"/>
                        </a:spcAft>
                      </a:pPr>
                      <a:r>
                        <a:rPr lang="en-US" sz="2000" dirty="0">
                          <a:effectLst/>
                        </a:rPr>
                        <a:t>Age (</a:t>
                      </a:r>
                      <a:r>
                        <a:rPr lang="en-US" sz="2000" dirty="0" err="1">
                          <a:effectLst/>
                        </a:rPr>
                        <a:t>yr</a:t>
                      </a:r>
                      <a:r>
                        <a:rPr lang="en-US" sz="2000" dirty="0">
                          <a:effectLst/>
                        </a:rPr>
                        <a:t>)</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algn="l">
                        <a:lnSpc>
                          <a:spcPct val="107000"/>
                        </a:lnSpc>
                      </a:pPr>
                      <a:endParaRPr lang="en-US" sz="2000" dirty="0">
                        <a:effectLst/>
                        <a:latin typeface="+mn-lt"/>
                      </a:endParaRPr>
                    </a:p>
                  </a:txBody>
                  <a:tcPr marL="76200" marR="76200" marT="47625" marB="47625" anchor="b"/>
                </a:tc>
                <a:tc>
                  <a:txBody>
                    <a:bodyPr/>
                    <a:lstStyle/>
                    <a:p>
                      <a:pPr algn="l">
                        <a:lnSpc>
                          <a:spcPct val="107000"/>
                        </a:lnSpc>
                      </a:pPr>
                      <a:endParaRPr lang="en-US" sz="2000" dirty="0">
                        <a:effectLst/>
                        <a:latin typeface="+mn-lt"/>
                      </a:endParaRPr>
                    </a:p>
                  </a:txBody>
                  <a:tcPr marL="76200" marR="76200" marT="47625" marB="47625" anchor="b"/>
                </a:tc>
                <a:tc>
                  <a:txBody>
                    <a:bodyPr/>
                    <a:lstStyle/>
                    <a:p>
                      <a:pPr algn="l">
                        <a:lnSpc>
                          <a:spcPct val="107000"/>
                        </a:lnSpc>
                      </a:pPr>
                      <a:endParaRPr lang="en-US" sz="2000" dirty="0">
                        <a:effectLst/>
                        <a:latin typeface="+mn-lt"/>
                      </a:endParaRPr>
                    </a:p>
                  </a:txBody>
                  <a:tcPr marL="76200" marR="76200" marT="47625" marB="47625" anchor="b"/>
                </a:tc>
                <a:extLst>
                  <a:ext uri="{0D108BD9-81ED-4DB2-BD59-A6C34878D82A}">
                    <a16:rowId xmlns:a16="http://schemas.microsoft.com/office/drawing/2014/main" val="4196730054"/>
                  </a:ext>
                </a:extLst>
              </a:tr>
              <a:tr h="422498">
                <a:tc>
                  <a:txBody>
                    <a:bodyPr/>
                    <a:lstStyle/>
                    <a:p>
                      <a:pPr marL="0" marR="0" lvl="0" algn="l" fontAlgn="base">
                        <a:lnSpc>
                          <a:spcPts val="1800"/>
                        </a:lnSpc>
                        <a:spcBef>
                          <a:spcPts val="0"/>
                        </a:spcBef>
                        <a:spcAft>
                          <a:spcPts val="0"/>
                        </a:spcAft>
                      </a:pPr>
                      <a:r>
                        <a:rPr lang="en-US" sz="2000" dirty="0">
                          <a:effectLst/>
                        </a:rPr>
                        <a:t> &lt;30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9 (1.8)</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39 (8.6)</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38 (16.2)</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3704758626"/>
                  </a:ext>
                </a:extLst>
              </a:tr>
              <a:tr h="422498">
                <a:tc>
                  <a:txBody>
                    <a:bodyPr/>
                    <a:lstStyle/>
                    <a:p>
                      <a:pPr marL="0" marR="0" lvl="0" algn="l" fontAlgn="base">
                        <a:lnSpc>
                          <a:spcPts val="1800"/>
                        </a:lnSpc>
                        <a:spcBef>
                          <a:spcPts val="0"/>
                        </a:spcBef>
                        <a:spcAft>
                          <a:spcPts val="0"/>
                        </a:spcAft>
                      </a:pPr>
                      <a:r>
                        <a:rPr lang="en-US" sz="2000" dirty="0">
                          <a:effectLst/>
                        </a:rPr>
                        <a:t> 31–40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58 (11.8)</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133 (29.5)</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77 (32.8)</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4212915698"/>
                  </a:ext>
                </a:extLst>
              </a:tr>
              <a:tr h="422498">
                <a:tc>
                  <a:txBody>
                    <a:bodyPr/>
                    <a:lstStyle/>
                    <a:p>
                      <a:pPr marL="0" marR="0" lvl="0" algn="l" fontAlgn="base">
                        <a:lnSpc>
                          <a:spcPts val="1800"/>
                        </a:lnSpc>
                        <a:spcBef>
                          <a:spcPts val="0"/>
                        </a:spcBef>
                        <a:spcAft>
                          <a:spcPts val="0"/>
                        </a:spcAft>
                      </a:pPr>
                      <a:r>
                        <a:rPr lang="en-US" sz="2000" dirty="0">
                          <a:effectLst/>
                        </a:rPr>
                        <a:t> 41–50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217 (44.2)</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177 (39.2)</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70 (29.8)</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4113101621"/>
                  </a:ext>
                </a:extLst>
              </a:tr>
              <a:tr h="422498">
                <a:tc>
                  <a:txBody>
                    <a:bodyPr/>
                    <a:lstStyle/>
                    <a:p>
                      <a:pPr marL="0" marR="0" lvl="0" algn="l" fontAlgn="base">
                        <a:lnSpc>
                          <a:spcPts val="1800"/>
                        </a:lnSpc>
                        <a:spcBef>
                          <a:spcPts val="0"/>
                        </a:spcBef>
                        <a:spcAft>
                          <a:spcPts val="0"/>
                        </a:spcAft>
                      </a:pPr>
                      <a:r>
                        <a:rPr lang="en-US" sz="2000" dirty="0">
                          <a:effectLst/>
                        </a:rPr>
                        <a:t> 51–60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178 (36.3)</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88 (19.5)</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45 (19.1)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1734610789"/>
                  </a:ext>
                </a:extLst>
              </a:tr>
              <a:tr h="422498">
                <a:tc>
                  <a:txBody>
                    <a:bodyPr/>
                    <a:lstStyle/>
                    <a:p>
                      <a:pPr marL="0" marR="0" lvl="0" algn="l" fontAlgn="base">
                        <a:lnSpc>
                          <a:spcPts val="1800"/>
                        </a:lnSpc>
                        <a:spcBef>
                          <a:spcPts val="0"/>
                        </a:spcBef>
                        <a:spcAft>
                          <a:spcPts val="0"/>
                        </a:spcAft>
                      </a:pPr>
                      <a:r>
                        <a:rPr lang="en-US" sz="2000" dirty="0">
                          <a:effectLst/>
                        </a:rPr>
                        <a:t> ≥61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29 (5.9)</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14 (3.1)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5 (2.1)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2401184886"/>
                  </a:ext>
                </a:extLst>
              </a:tr>
              <a:tr h="627892">
                <a:tc>
                  <a:txBody>
                    <a:bodyPr/>
                    <a:lstStyle/>
                    <a:p>
                      <a:pPr marL="0" marR="0" algn="l" fontAlgn="base">
                        <a:lnSpc>
                          <a:spcPts val="1800"/>
                        </a:lnSpc>
                        <a:spcBef>
                          <a:spcPts val="0"/>
                        </a:spcBef>
                        <a:spcAft>
                          <a:spcPts val="0"/>
                        </a:spcAft>
                      </a:pPr>
                      <a:r>
                        <a:rPr lang="en-US" sz="2000" dirty="0">
                          <a:effectLst/>
                        </a:rPr>
                        <a:t>Mean Age (</a:t>
                      </a:r>
                      <a:r>
                        <a:rPr lang="en-US" sz="2000" dirty="0" err="1">
                          <a:effectLst/>
                        </a:rPr>
                        <a:t>yr</a:t>
                      </a:r>
                      <a:r>
                        <a:rPr lang="en-US" sz="2000" dirty="0">
                          <a:effectLst/>
                        </a:rPr>
                        <a:t>)</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48</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43</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41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3057137098"/>
                  </a:ext>
                </a:extLst>
              </a:tr>
            </a:tbl>
          </a:graphicData>
        </a:graphic>
      </p:graphicFrame>
      <p:sp>
        <p:nvSpPr>
          <p:cNvPr id="14344" name="Oval 8"/>
          <p:cNvSpPr>
            <a:spLocks noChangeArrowheads="1"/>
          </p:cNvSpPr>
          <p:nvPr/>
        </p:nvSpPr>
        <p:spPr bwMode="auto">
          <a:xfrm>
            <a:off x="2781300" y="2927352"/>
            <a:ext cx="6629400" cy="1949449"/>
          </a:xfrm>
          <a:prstGeom prst="ellipse">
            <a:avLst/>
          </a:prstGeom>
          <a:solidFill>
            <a:schemeClr val="bg1"/>
          </a:solidFill>
          <a:ln w="57150">
            <a:solidFill>
              <a:srgbClr val="F2760E"/>
            </a:solidFill>
            <a:round/>
            <a:headEnd/>
            <a:tailEnd/>
          </a:ln>
        </p:spPr>
        <p:txBody>
          <a:bodyPr wrap="none" anchor="ctr"/>
          <a:lstStyle/>
          <a:p>
            <a:pPr algn="ctr" eaLnBrk="0" fontAlgn="base" hangingPunct="0">
              <a:spcBef>
                <a:spcPct val="0"/>
              </a:spcBef>
              <a:spcAft>
                <a:spcPct val="0"/>
              </a:spcAft>
              <a:defRPr/>
            </a:pPr>
            <a:r>
              <a:rPr lang="en-US" sz="2800" b="1" dirty="0">
                <a:solidFill>
                  <a:schemeClr val="accent2"/>
                </a:solidFill>
                <a:latin typeface="Calibri"/>
              </a:rPr>
              <a:t>75%</a:t>
            </a:r>
            <a:r>
              <a:rPr lang="en-US" sz="2800" dirty="0">
                <a:solidFill>
                  <a:schemeClr val="accent2"/>
                </a:solidFill>
                <a:latin typeface="Calibri"/>
              </a:rPr>
              <a:t> of pharmacy directors anticipate </a:t>
            </a:r>
          </a:p>
          <a:p>
            <a:pPr algn="ctr" eaLnBrk="0" fontAlgn="base" hangingPunct="0">
              <a:spcBef>
                <a:spcPct val="0"/>
              </a:spcBef>
              <a:spcAft>
                <a:spcPct val="0"/>
              </a:spcAft>
              <a:defRPr/>
            </a:pPr>
            <a:r>
              <a:rPr lang="en-US" sz="2800" dirty="0">
                <a:solidFill>
                  <a:schemeClr val="accent2"/>
                </a:solidFill>
                <a:latin typeface="Calibri"/>
              </a:rPr>
              <a:t>leaving job within 10 years</a:t>
            </a:r>
          </a:p>
        </p:txBody>
      </p:sp>
      <p:sp>
        <p:nvSpPr>
          <p:cNvPr id="9" name="Text Box 4">
            <a:extLst>
              <a:ext uri="{FF2B5EF4-FFF2-40B4-BE49-F238E27FC236}">
                <a16:creationId xmlns:a16="http://schemas.microsoft.com/office/drawing/2014/main" id="{46D0C79C-9F42-CD48-9F15-5484F45BFBCD}"/>
              </a:ext>
            </a:extLst>
          </p:cNvPr>
          <p:cNvSpPr txBox="1">
            <a:spLocks noChangeArrowheads="1"/>
          </p:cNvSpPr>
          <p:nvPr/>
        </p:nvSpPr>
        <p:spPr bwMode="auto">
          <a:xfrm>
            <a:off x="1676401" y="6248401"/>
            <a:ext cx="4914895" cy="43088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100" dirty="0">
                <a:solidFill>
                  <a:srgbClr val="000000"/>
                </a:solidFill>
                <a:latin typeface="Calibri"/>
              </a:rPr>
              <a:t>White, SJ; Enright, SM; Is there still a pharmacy leadership crisis? A seven-year follow-up assessment 2013. Am J Health-Syst Pharm. 2013;70:443-7. </a:t>
            </a:r>
          </a:p>
        </p:txBody>
      </p:sp>
    </p:spTree>
    <p:extLst>
      <p:ext uri="{BB962C8B-B14F-4D97-AF65-F5344CB8AC3E}">
        <p14:creationId xmlns:p14="http://schemas.microsoft.com/office/powerpoint/2010/main" val="38237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 calcmode="lin" valueType="num">
                                      <p:cBhvr additive="base">
                                        <p:cTn id="7" dur="500" fill="hold"/>
                                        <p:tgtEl>
                                          <p:spTgt spid="14344"/>
                                        </p:tgtEl>
                                        <p:attrNameLst>
                                          <p:attrName>ppt_x</p:attrName>
                                        </p:attrNameLst>
                                      </p:cBhvr>
                                      <p:tavLst>
                                        <p:tav tm="0">
                                          <p:val>
                                            <p:strVal val="#ppt_x"/>
                                          </p:val>
                                        </p:tav>
                                        <p:tav tm="100000">
                                          <p:val>
                                            <p:strVal val="#ppt_x"/>
                                          </p:val>
                                        </p:tav>
                                      </p:tavLst>
                                    </p:anim>
                                    <p:anim calcmode="lin" valueType="num">
                                      <p:cBhvr additive="base">
                                        <p:cTn id="8"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Who will step up to the plate?</a:t>
            </a:r>
            <a:endParaRPr lang="en-US" dirty="0"/>
          </a:p>
        </p:txBody>
      </p:sp>
      <p:sp>
        <p:nvSpPr>
          <p:cNvPr id="4" name="Text Placeholder 3"/>
          <p:cNvSpPr>
            <a:spLocks noGrp="1"/>
          </p:cNvSpPr>
          <p:nvPr>
            <p:ph type="body" sz="quarter" idx="11"/>
          </p:nvPr>
        </p:nvSpPr>
        <p:spPr>
          <a:xfrm>
            <a:off x="990600" y="1640401"/>
            <a:ext cx="9921875" cy="3871913"/>
          </a:xfrm>
        </p:spPr>
        <p:txBody>
          <a:bodyPr>
            <a:normAutofit fontScale="77500" lnSpcReduction="20000"/>
          </a:bodyPr>
          <a:lstStyle/>
          <a:p>
            <a:r>
              <a:rPr lang="en-US" dirty="0" smtClean="0"/>
              <a:t>Pharmacists</a:t>
            </a:r>
          </a:p>
          <a:p>
            <a:r>
              <a:rPr lang="en-US" dirty="0" smtClean="0"/>
              <a:t>Physicians</a:t>
            </a:r>
          </a:p>
          <a:p>
            <a:r>
              <a:rPr lang="en-US" dirty="0" smtClean="0"/>
              <a:t>Physician Assistants</a:t>
            </a:r>
          </a:p>
          <a:p>
            <a:r>
              <a:rPr lang="en-US" dirty="0" smtClean="0"/>
              <a:t>Nurses</a:t>
            </a:r>
          </a:p>
          <a:p>
            <a:r>
              <a:rPr lang="en-US" dirty="0" smtClean="0"/>
              <a:t>Nurse Practitioners</a:t>
            </a:r>
          </a:p>
          <a:p>
            <a:r>
              <a:rPr lang="en-US" dirty="0" smtClean="0"/>
              <a:t>Physical Therapists</a:t>
            </a:r>
          </a:p>
          <a:p>
            <a:r>
              <a:rPr lang="en-US" dirty="0" smtClean="0"/>
              <a:t>Respiratory Therapists</a:t>
            </a:r>
          </a:p>
          <a:p>
            <a:r>
              <a:rPr lang="en-US" dirty="0" smtClean="0"/>
              <a:t>MBA/MHA/MPH</a:t>
            </a:r>
          </a:p>
          <a:p>
            <a:endParaRPr lang="en-US" dirty="0"/>
          </a:p>
        </p:txBody>
      </p:sp>
      <p:sp>
        <p:nvSpPr>
          <p:cNvPr id="16395" name="Rectangle 14"/>
          <p:cNvSpPr>
            <a:spLocks noChangeArrowheads="1"/>
          </p:cNvSpPr>
          <p:nvPr/>
        </p:nvSpPr>
        <p:spPr bwMode="auto">
          <a:xfrm>
            <a:off x="3323082" y="5589588"/>
            <a:ext cx="5486400" cy="685800"/>
          </a:xfrm>
          <a:prstGeom prst="rect">
            <a:avLst/>
          </a:prstGeom>
          <a:noFill/>
          <a:ln w="57150">
            <a:solidFill>
              <a:schemeClr val="accent1"/>
            </a:solidFill>
            <a:miter lim="800000"/>
            <a:headEnd/>
            <a:tailEnd/>
          </a:ln>
        </p:spPr>
        <p:txBody>
          <a:bodyPr wrap="none" anchor="ctr"/>
          <a:lstStyle/>
          <a:p>
            <a:pPr algn="ctr" eaLnBrk="0" fontAlgn="base" hangingPunct="0">
              <a:spcBef>
                <a:spcPct val="0"/>
              </a:spcBef>
              <a:spcAft>
                <a:spcPct val="0"/>
              </a:spcAft>
              <a:defRPr/>
            </a:pPr>
            <a:r>
              <a:rPr lang="en-US" dirty="0">
                <a:solidFill>
                  <a:schemeClr val="accent1"/>
                </a:solidFill>
                <a:latin typeface="Franklin Gothic Demi Cond" panose="020B0706030402020204" pitchFamily="34" charset="0"/>
              </a:rPr>
              <a:t>What do you think other healthcare professionals think </a:t>
            </a:r>
          </a:p>
          <a:p>
            <a:pPr algn="ctr" eaLnBrk="0" fontAlgn="base" hangingPunct="0">
              <a:spcBef>
                <a:spcPct val="0"/>
              </a:spcBef>
              <a:spcAft>
                <a:spcPct val="0"/>
              </a:spcAft>
              <a:defRPr/>
            </a:pPr>
            <a:r>
              <a:rPr lang="en-US" dirty="0">
                <a:solidFill>
                  <a:schemeClr val="accent1"/>
                </a:solidFill>
                <a:latin typeface="Franklin Gothic Demi Cond" panose="020B0706030402020204" pitchFamily="34" charset="0"/>
              </a:rPr>
              <a:t>about the pharmacy profession? </a:t>
            </a:r>
          </a:p>
        </p:txBody>
      </p:sp>
      <p:pic>
        <p:nvPicPr>
          <p:cNvPr id="3" name="Picture 2" descr="A group of medical personnel&#10;&#10;Description automatically generated with medium confidence">
            <a:extLst>
              <a:ext uri="{FF2B5EF4-FFF2-40B4-BE49-F238E27FC236}">
                <a16:creationId xmlns:a16="http://schemas.microsoft.com/office/drawing/2014/main" id="{5562553F-B521-E042-98B5-1491ED66A119}"/>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5255795" y="2001534"/>
            <a:ext cx="5200788" cy="2925443"/>
          </a:xfrm>
          <a:prstGeom prst="rect">
            <a:avLst/>
          </a:prstGeom>
        </p:spPr>
      </p:pic>
      <p:pic>
        <p:nvPicPr>
          <p:cNvPr id="7" name="Picture 6" descr="Icon&#10;&#10;Description automatically generated">
            <a:extLst>
              <a:ext uri="{FF2B5EF4-FFF2-40B4-BE49-F238E27FC236}">
                <a16:creationId xmlns:a16="http://schemas.microsoft.com/office/drawing/2014/main" id="{BD66F66E-3A35-954C-A231-9816E236E6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6817" y="327269"/>
            <a:ext cx="1329766" cy="869462"/>
          </a:xfrm>
          <a:prstGeom prst="rect">
            <a:avLst/>
          </a:prstGeom>
        </p:spPr>
      </p:pic>
      <p:sp>
        <p:nvSpPr>
          <p:cNvPr id="8" name="Oval 7">
            <a:extLst>
              <a:ext uri="{FF2B5EF4-FFF2-40B4-BE49-F238E27FC236}">
                <a16:creationId xmlns:a16="http://schemas.microsoft.com/office/drawing/2014/main" id="{1899CF59-E25D-424C-A5C1-DD29EE7D3BF5}"/>
              </a:ext>
            </a:extLst>
          </p:cNvPr>
          <p:cNvSpPr/>
          <p:nvPr/>
        </p:nvSpPr>
        <p:spPr>
          <a:xfrm>
            <a:off x="9067800" y="152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4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5"/>
                                        </p:tgtEl>
                                        <p:attrNameLst>
                                          <p:attrName>style.visibility</p:attrName>
                                        </p:attrNameLst>
                                      </p:cBhvr>
                                      <p:to>
                                        <p:strVal val="visible"/>
                                      </p:to>
                                    </p:set>
                                    <p:anim calcmode="lin" valueType="num">
                                      <p:cBhvr additive="base">
                                        <p:cTn id="7" dur="500" fill="hold"/>
                                        <p:tgtEl>
                                          <p:spTgt spid="16395"/>
                                        </p:tgtEl>
                                        <p:attrNameLst>
                                          <p:attrName>ppt_x</p:attrName>
                                        </p:attrNameLst>
                                      </p:cBhvr>
                                      <p:tavLst>
                                        <p:tav tm="0">
                                          <p:val>
                                            <p:strVal val="0-#ppt_w/2"/>
                                          </p:val>
                                        </p:tav>
                                        <p:tav tm="100000">
                                          <p:val>
                                            <p:strVal val="#ppt_x"/>
                                          </p:val>
                                        </p:tav>
                                      </p:tavLst>
                                    </p:anim>
                                    <p:anim calcmode="lin" valueType="num">
                                      <p:cBhvr additive="base">
                                        <p:cTn id="8" dur="500" fill="hold"/>
                                        <p:tgtEl>
                                          <p:spTgt spid="16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wearing, mug&#10;&#10;Description automatically generated">
            <a:extLst>
              <a:ext uri="{FF2B5EF4-FFF2-40B4-BE49-F238E27FC236}">
                <a16:creationId xmlns:a16="http://schemas.microsoft.com/office/drawing/2014/main" id="{EFD947CC-85C0-9140-B7FC-638EE1DACCD8}"/>
              </a:ext>
            </a:extLst>
          </p:cNvPr>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77072" y="917590"/>
            <a:ext cx="4066528" cy="5083160"/>
          </a:xfrm>
          <a:prstGeom prst="rect">
            <a:avLst/>
          </a:prstGeom>
        </p:spPr>
      </p:pic>
      <p:sp>
        <p:nvSpPr>
          <p:cNvPr id="2" name="Text Placeholder 1"/>
          <p:cNvSpPr>
            <a:spLocks noGrp="1"/>
          </p:cNvSpPr>
          <p:nvPr>
            <p:ph type="body" sz="quarter" idx="10"/>
          </p:nvPr>
        </p:nvSpPr>
        <p:spPr/>
        <p:txBody>
          <a:bodyPr/>
          <a:lstStyle/>
          <a:p>
            <a:r>
              <a:rPr lang="en-US" dirty="0"/>
              <a:t>The Profession Needs You</a:t>
            </a:r>
          </a:p>
        </p:txBody>
      </p:sp>
      <p:sp>
        <p:nvSpPr>
          <p:cNvPr id="5" name="Text Box 4"/>
          <p:cNvSpPr txBox="1">
            <a:spLocks noChangeArrowheads="1"/>
          </p:cNvSpPr>
          <p:nvPr/>
        </p:nvSpPr>
        <p:spPr bwMode="auto">
          <a:xfrm>
            <a:off x="1676401" y="6266565"/>
            <a:ext cx="4760077" cy="43088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100" dirty="0">
                <a:solidFill>
                  <a:srgbClr val="000000"/>
                </a:solidFill>
                <a:latin typeface="Calibri"/>
              </a:rPr>
              <a:t>White, SJ; Enright, SM; Is there still a pharmacy leadership crisis? A seven-year follow-up assessment 2013. Am J Health-Syst Pharm. 2013;70:443-7. </a:t>
            </a:r>
          </a:p>
        </p:txBody>
      </p:sp>
      <p:sp>
        <p:nvSpPr>
          <p:cNvPr id="8" name="Rectangle 7">
            <a:extLst>
              <a:ext uri="{FF2B5EF4-FFF2-40B4-BE49-F238E27FC236}">
                <a16:creationId xmlns:a16="http://schemas.microsoft.com/office/drawing/2014/main" id="{A087BFA2-3620-2C4C-84D0-814AACBBC481}"/>
              </a:ext>
            </a:extLst>
          </p:cNvPr>
          <p:cNvSpPr/>
          <p:nvPr/>
        </p:nvSpPr>
        <p:spPr>
          <a:xfrm>
            <a:off x="5410200" y="2120206"/>
            <a:ext cx="4752328" cy="1384995"/>
          </a:xfrm>
          <a:prstGeom prst="rect">
            <a:avLst/>
          </a:prstGeom>
        </p:spPr>
        <p:txBody>
          <a:bodyPr wrap="square">
            <a:spAutoFit/>
          </a:bodyPr>
          <a:lstStyle/>
          <a:p>
            <a:pPr lvl="0" algn="ctr"/>
            <a:r>
              <a:rPr lang="en-US" sz="2800" dirty="0">
                <a:solidFill>
                  <a:schemeClr val="accent2"/>
                </a:solidFill>
                <a:latin typeface="Franklin Gothic Heavy" panose="020B0903020102020204" pitchFamily="34" charset="0"/>
                <a:cs typeface="Arial Black" panose="020B0604020202020204" pitchFamily="34" charset="0"/>
              </a:rPr>
              <a:t>63% </a:t>
            </a:r>
            <a:r>
              <a:rPr lang="en-US" sz="2800" dirty="0">
                <a:solidFill>
                  <a:prstClr val="black"/>
                </a:solidFill>
                <a:latin typeface="Franklin Gothic Book" panose="020B0503020102020204" pitchFamily="34" charset="0"/>
              </a:rPr>
              <a:t>of pharmacy students surveyed would consider a leadership role or position</a:t>
            </a:r>
          </a:p>
        </p:txBody>
      </p:sp>
      <p:sp>
        <p:nvSpPr>
          <p:cNvPr id="11" name="Oval 10">
            <a:extLst>
              <a:ext uri="{FF2B5EF4-FFF2-40B4-BE49-F238E27FC236}">
                <a16:creationId xmlns:a16="http://schemas.microsoft.com/office/drawing/2014/main" id="{B019BE49-8849-2242-80AF-FCEF613A64B9}"/>
              </a:ext>
            </a:extLst>
          </p:cNvPr>
          <p:cNvSpPr/>
          <p:nvPr/>
        </p:nvSpPr>
        <p:spPr>
          <a:xfrm>
            <a:off x="9067800" y="152400"/>
            <a:ext cx="1447800" cy="1219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0109CC2-A297-F445-A51B-6063471D2DED}"/>
              </a:ext>
            </a:extLst>
          </p:cNvPr>
          <p:cNvPicPr>
            <a:picLocks noChangeAspect="1"/>
          </p:cNvPicPr>
          <p:nvPr/>
        </p:nvPicPr>
        <p:blipFill>
          <a:blip r:embed="rId4">
            <a:duotone>
              <a:schemeClr val="accent1">
                <a:shade val="45000"/>
                <a:satMod val="135000"/>
              </a:schemeClr>
              <a:prstClr val="white"/>
            </a:duotone>
          </a:blip>
          <a:stretch>
            <a:fillRect/>
          </a:stretch>
        </p:blipFill>
        <p:spPr>
          <a:xfrm>
            <a:off x="9220200" y="457200"/>
            <a:ext cx="1018528" cy="945776"/>
          </a:xfrm>
          <a:prstGeom prst="rect">
            <a:avLst/>
          </a:prstGeom>
        </p:spPr>
      </p:pic>
      <p:sp>
        <p:nvSpPr>
          <p:cNvPr id="10" name="TextBox 9">
            <a:extLst>
              <a:ext uri="{FF2B5EF4-FFF2-40B4-BE49-F238E27FC236}">
                <a16:creationId xmlns:a16="http://schemas.microsoft.com/office/drawing/2014/main" id="{208A25A6-985E-B24A-AC87-7C7E875ECF3E}"/>
              </a:ext>
            </a:extLst>
          </p:cNvPr>
          <p:cNvSpPr txBox="1"/>
          <p:nvPr/>
        </p:nvSpPr>
        <p:spPr>
          <a:xfrm>
            <a:off x="9299908" y="347676"/>
            <a:ext cx="1015021" cy="582413"/>
          </a:xfrm>
          <a:prstGeom prst="rect">
            <a:avLst/>
          </a:prstGeom>
          <a:noFill/>
        </p:spPr>
        <p:txBody>
          <a:bodyPr wrap="none" rtlCol="0">
            <a:prstTxWarp prst="textArchUp">
              <a:avLst/>
            </a:prstTxWarp>
            <a:spAutoFit/>
          </a:bodyPr>
          <a:lstStyle/>
          <a:p>
            <a:pPr algn="ctr"/>
            <a:r>
              <a:rPr lang="en-US" sz="1400" b="1" dirty="0">
                <a:solidFill>
                  <a:schemeClr val="accent1"/>
                </a:solidFill>
              </a:rPr>
              <a:t>Think-Pair-Share</a:t>
            </a:r>
          </a:p>
        </p:txBody>
      </p:sp>
    </p:spTree>
    <p:extLst>
      <p:ext uri="{BB962C8B-B14F-4D97-AF65-F5344CB8AC3E}">
        <p14:creationId xmlns:p14="http://schemas.microsoft.com/office/powerpoint/2010/main" val="5237216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mtClean="0"/>
              <a:t>Presenter Introductions</a:t>
            </a:r>
            <a:endParaRPr lang="en-US" dirty="0"/>
          </a:p>
        </p:txBody>
      </p:sp>
      <p:sp>
        <p:nvSpPr>
          <p:cNvPr id="14" name="Picture Placeholder 13"/>
          <p:cNvSpPr>
            <a:spLocks noGrp="1"/>
          </p:cNvSpPr>
          <p:nvPr>
            <p:ph type="pic" sz="quarter" idx="13"/>
          </p:nvPr>
        </p:nvSpPr>
        <p:spPr/>
      </p:sp>
      <p:sp>
        <p:nvSpPr>
          <p:cNvPr id="15" name="Picture Placeholder 14"/>
          <p:cNvSpPr>
            <a:spLocks noGrp="1"/>
          </p:cNvSpPr>
          <p:nvPr>
            <p:ph type="pic" sz="quarter" idx="14"/>
          </p:nvPr>
        </p:nvSpPr>
        <p:spPr/>
      </p:sp>
      <p:sp>
        <p:nvSpPr>
          <p:cNvPr id="3" name="Content Placeholder 2">
            <a:extLst>
              <a:ext uri="{FF2B5EF4-FFF2-40B4-BE49-F238E27FC236}">
                <a16:creationId xmlns:a16="http://schemas.microsoft.com/office/drawing/2014/main" id="{7465258F-0AFF-8D4C-B262-63B675B74383}"/>
              </a:ext>
            </a:extLst>
          </p:cNvPr>
          <p:cNvSpPr>
            <a:spLocks noGrp="1"/>
          </p:cNvSpPr>
          <p:nvPr>
            <p:ph sz="half" idx="4294967295"/>
          </p:nvPr>
        </p:nvSpPr>
        <p:spPr>
          <a:xfrm>
            <a:off x="4419600" y="1674814"/>
            <a:ext cx="5345112" cy="1595437"/>
          </a:xfrm>
          <a:prstGeom prst="rect">
            <a:avLst/>
          </a:prstGeom>
        </p:spPr>
        <p:txBody>
          <a:bodyPr>
            <a:normAutofit lnSpcReduction="10000"/>
          </a:bodyPr>
          <a:lstStyle/>
          <a:p>
            <a:pPr marL="0" indent="0">
              <a:buNone/>
            </a:pPr>
            <a:r>
              <a:rPr lang="en-US" sz="2200" b="1" dirty="0">
                <a:latin typeface="Franklin Gothic Book" panose="020B0503020102020204" pitchFamily="34" charset="0"/>
              </a:rPr>
              <a:t>First and Last Name</a:t>
            </a:r>
          </a:p>
          <a:p>
            <a:pPr marL="0" indent="0">
              <a:buNone/>
            </a:pPr>
            <a:r>
              <a:rPr lang="en-US" sz="2200" dirty="0">
                <a:latin typeface="Franklin Gothic Book" panose="020B0503020102020204" pitchFamily="34" charset="0"/>
              </a:rPr>
              <a:t>Position or Title </a:t>
            </a:r>
          </a:p>
          <a:p>
            <a:pPr marL="0" indent="0">
              <a:buNone/>
            </a:pPr>
            <a:r>
              <a:rPr lang="en-US" sz="2200" dirty="0">
                <a:latin typeface="Franklin Gothic Book" panose="020B0503020102020204" pitchFamily="34" charset="0"/>
              </a:rPr>
              <a:t>Organization </a:t>
            </a:r>
          </a:p>
          <a:p>
            <a:pPr marL="0" indent="0">
              <a:buNone/>
            </a:pPr>
            <a:r>
              <a:rPr lang="en-US" sz="2200" dirty="0">
                <a:latin typeface="Franklin Gothic Book" panose="020B0503020102020204" pitchFamily="34" charset="0"/>
              </a:rPr>
              <a:t>Email </a:t>
            </a:r>
          </a:p>
        </p:txBody>
      </p:sp>
      <p:sp>
        <p:nvSpPr>
          <p:cNvPr id="16" name="Content Placeholder 2">
            <a:extLst>
              <a:ext uri="{FF2B5EF4-FFF2-40B4-BE49-F238E27FC236}">
                <a16:creationId xmlns:a16="http://schemas.microsoft.com/office/drawing/2014/main" id="{7465258F-0AFF-8D4C-B262-63B675B74383}"/>
              </a:ext>
            </a:extLst>
          </p:cNvPr>
          <p:cNvSpPr txBox="1">
            <a:spLocks/>
          </p:cNvSpPr>
          <p:nvPr/>
        </p:nvSpPr>
        <p:spPr>
          <a:xfrm>
            <a:off x="4419600" y="3880105"/>
            <a:ext cx="5345112" cy="159543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Franklin Gothic Book" panose="020B0503020102020204" pitchFamily="34" charset="0"/>
              </a:rPr>
              <a:t>First and Last Name</a:t>
            </a:r>
          </a:p>
          <a:p>
            <a:pPr marL="0" indent="0">
              <a:buNone/>
            </a:pPr>
            <a:r>
              <a:rPr lang="en-US" sz="2200">
                <a:latin typeface="Franklin Gothic Book" panose="020B0503020102020204" pitchFamily="34" charset="0"/>
              </a:rPr>
              <a:t>Position or Title </a:t>
            </a:r>
          </a:p>
          <a:p>
            <a:pPr marL="0" indent="0">
              <a:buNone/>
            </a:pPr>
            <a:r>
              <a:rPr lang="en-US" sz="2200">
                <a:latin typeface="Franklin Gothic Book" panose="020B0503020102020204" pitchFamily="34" charset="0"/>
              </a:rPr>
              <a:t>Organization </a:t>
            </a:r>
          </a:p>
          <a:p>
            <a:pPr marL="0" indent="0">
              <a:buNone/>
            </a:pPr>
            <a:r>
              <a:rPr lang="en-US" sz="2200">
                <a:latin typeface="Franklin Gothic Book" panose="020B0503020102020204" pitchFamily="34" charset="0"/>
              </a:rPr>
              <a:t>Email </a:t>
            </a: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3144563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Practical Tips to Get “There”</a:t>
            </a:r>
          </a:p>
        </p:txBody>
      </p:sp>
      <p:sp>
        <p:nvSpPr>
          <p:cNvPr id="6" name="Right Arrow 5">
            <a:extLst>
              <a:ext uri="{FF2B5EF4-FFF2-40B4-BE49-F238E27FC236}">
                <a16:creationId xmlns:a16="http://schemas.microsoft.com/office/drawing/2014/main" id="{B4DDA118-775E-D049-820B-EDE79E34FAA8}"/>
              </a:ext>
            </a:extLst>
          </p:cNvPr>
          <p:cNvSpPr/>
          <p:nvPr/>
        </p:nvSpPr>
        <p:spPr>
          <a:xfrm>
            <a:off x="1752600" y="990600"/>
            <a:ext cx="8686800" cy="4724400"/>
          </a:xfrm>
          <a:prstGeom prst="rightArrow">
            <a:avLst>
              <a:gd name="adj1" fmla="val 50000"/>
              <a:gd name="adj2" fmla="val 35500"/>
            </a:avLst>
          </a:prstGeom>
          <a:solidFill>
            <a:schemeClr val="accent6">
              <a:alpha val="30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7" name="Group 6">
            <a:extLst>
              <a:ext uri="{FF2B5EF4-FFF2-40B4-BE49-F238E27FC236}">
                <a16:creationId xmlns:a16="http://schemas.microsoft.com/office/drawing/2014/main" id="{29405E57-1EED-B544-818B-15E601B7D5E7}"/>
              </a:ext>
            </a:extLst>
          </p:cNvPr>
          <p:cNvGrpSpPr/>
          <p:nvPr/>
        </p:nvGrpSpPr>
        <p:grpSpPr>
          <a:xfrm>
            <a:off x="1905000" y="2514600"/>
            <a:ext cx="1957606" cy="1645920"/>
            <a:chOff x="0" y="1234440"/>
            <a:chExt cx="1957606" cy="1645920"/>
          </a:xfrm>
        </p:grpSpPr>
        <p:sp>
          <p:nvSpPr>
            <p:cNvPr id="17" name="Rounded Rectangle 16">
              <a:extLst>
                <a:ext uri="{FF2B5EF4-FFF2-40B4-BE49-F238E27FC236}">
                  <a16:creationId xmlns:a16="http://schemas.microsoft.com/office/drawing/2014/main" id="{4891F5E3-61CD-6747-87A2-7ACF17F04C09}"/>
                </a:ext>
              </a:extLst>
            </p:cNvPr>
            <p:cNvSpPr/>
            <p:nvPr/>
          </p:nvSpPr>
          <p:spPr>
            <a:xfrm>
              <a:off x="5048" y="1234440"/>
              <a:ext cx="1952558" cy="1645920"/>
            </a:xfrm>
            <a:prstGeom prst="roundRect">
              <a:avLst/>
            </a:prstGeom>
            <a:solidFill>
              <a:schemeClr val="bg1"/>
            </a:solidFill>
            <a:ln w="57150">
              <a:solidFill>
                <a:srgbClr val="2068BA"/>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nchor="t"/>
            <a:lstStyle/>
            <a:p>
              <a:pPr>
                <a:spcBef>
                  <a:spcPts val="400"/>
                </a:spcBef>
              </a:pPr>
              <a:endParaRPr lang="en-US"/>
            </a:p>
          </p:txBody>
        </p:sp>
        <p:sp>
          <p:nvSpPr>
            <p:cNvPr id="18" name="Rounded Rectangle 5">
              <a:extLst>
                <a:ext uri="{FF2B5EF4-FFF2-40B4-BE49-F238E27FC236}">
                  <a16:creationId xmlns:a16="http://schemas.microsoft.com/office/drawing/2014/main" id="{C9C4B3BB-CC87-4D49-84BD-EAF49D4D728F}"/>
                </a:ext>
              </a:extLst>
            </p:cNvPr>
            <p:cNvSpPr txBox="1"/>
            <p:nvPr/>
          </p:nvSpPr>
          <p:spPr>
            <a:xfrm>
              <a:off x="0" y="1314787"/>
              <a:ext cx="1877259" cy="1485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algn="ctr" defTabSz="933450">
                <a:lnSpc>
                  <a:spcPct val="90000"/>
                </a:lnSpc>
                <a:spcBef>
                  <a:spcPts val="400"/>
                </a:spcBef>
                <a:spcAft>
                  <a:spcPct val="35000"/>
                </a:spcAft>
              </a:pPr>
              <a:r>
                <a:rPr lang="en-US" sz="2100" dirty="0">
                  <a:solidFill>
                    <a:schemeClr val="tx2"/>
                  </a:solidFill>
                </a:rPr>
                <a:t>Step 1:</a:t>
              </a:r>
            </a:p>
            <a:p>
              <a:pPr algn="ctr" defTabSz="933450">
                <a:lnSpc>
                  <a:spcPct val="90000"/>
                </a:lnSpc>
                <a:spcBef>
                  <a:spcPts val="400"/>
                </a:spcBef>
                <a:spcAft>
                  <a:spcPct val="35000"/>
                </a:spcAft>
              </a:pPr>
              <a:r>
                <a:rPr lang="en-US" sz="2100" dirty="0">
                  <a:solidFill>
                    <a:schemeClr val="tx2"/>
                  </a:solidFill>
                </a:rPr>
                <a:t> Develop a plan</a:t>
              </a:r>
            </a:p>
          </p:txBody>
        </p:sp>
      </p:grpSp>
      <p:grpSp>
        <p:nvGrpSpPr>
          <p:cNvPr id="8" name="Group 7">
            <a:extLst>
              <a:ext uri="{FF2B5EF4-FFF2-40B4-BE49-F238E27FC236}">
                <a16:creationId xmlns:a16="http://schemas.microsoft.com/office/drawing/2014/main" id="{B3D322E6-29FB-5241-99F1-670EE3F90D5D}"/>
              </a:ext>
            </a:extLst>
          </p:cNvPr>
          <p:cNvGrpSpPr/>
          <p:nvPr/>
        </p:nvGrpSpPr>
        <p:grpSpPr>
          <a:xfrm>
            <a:off x="3999029" y="2514600"/>
            <a:ext cx="1952558" cy="1645920"/>
            <a:chOff x="2094029" y="1234440"/>
            <a:chExt cx="1952558" cy="1645920"/>
          </a:xfrm>
        </p:grpSpPr>
        <p:sp>
          <p:nvSpPr>
            <p:cNvPr id="15" name="Rounded Rectangle 14">
              <a:extLst>
                <a:ext uri="{FF2B5EF4-FFF2-40B4-BE49-F238E27FC236}">
                  <a16:creationId xmlns:a16="http://schemas.microsoft.com/office/drawing/2014/main" id="{C3496A2B-446F-EC4B-9109-4B0771CF39A8}"/>
                </a:ext>
              </a:extLst>
            </p:cNvPr>
            <p:cNvSpPr/>
            <p:nvPr/>
          </p:nvSpPr>
          <p:spPr>
            <a:xfrm>
              <a:off x="2094029" y="1234440"/>
              <a:ext cx="1952558" cy="1645920"/>
            </a:xfrm>
            <a:prstGeom prst="roundRect">
              <a:avLst/>
            </a:prstGeom>
            <a:solidFill>
              <a:schemeClr val="bg1"/>
            </a:solidFill>
            <a:ln w="57150">
              <a:solidFill>
                <a:srgbClr val="2068BA"/>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nchor="t"/>
            <a:lstStyle/>
            <a:p>
              <a:pPr>
                <a:spcBef>
                  <a:spcPts val="400"/>
                </a:spcBef>
              </a:pPr>
              <a:endParaRPr lang="en-US"/>
            </a:p>
          </p:txBody>
        </p:sp>
        <p:sp>
          <p:nvSpPr>
            <p:cNvPr id="16" name="Rounded Rectangle 7">
              <a:extLst>
                <a:ext uri="{FF2B5EF4-FFF2-40B4-BE49-F238E27FC236}">
                  <a16:creationId xmlns:a16="http://schemas.microsoft.com/office/drawing/2014/main" id="{9CC0E279-0381-3D41-9436-BB97747FFEF4}"/>
                </a:ext>
              </a:extLst>
            </p:cNvPr>
            <p:cNvSpPr txBox="1"/>
            <p:nvPr/>
          </p:nvSpPr>
          <p:spPr>
            <a:xfrm>
              <a:off x="2105859" y="1314787"/>
              <a:ext cx="1940728" cy="1485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algn="ctr" defTabSz="933450">
                <a:lnSpc>
                  <a:spcPct val="90000"/>
                </a:lnSpc>
                <a:spcBef>
                  <a:spcPts val="400"/>
                </a:spcBef>
                <a:spcAft>
                  <a:spcPct val="35000"/>
                </a:spcAft>
              </a:pPr>
              <a:r>
                <a:rPr lang="en-US" sz="2100" dirty="0">
                  <a:solidFill>
                    <a:schemeClr val="tx2"/>
                  </a:solidFill>
                </a:rPr>
                <a:t>Step 2: </a:t>
              </a:r>
            </a:p>
            <a:p>
              <a:pPr algn="ctr" defTabSz="933450">
                <a:lnSpc>
                  <a:spcPct val="90000"/>
                </a:lnSpc>
                <a:spcBef>
                  <a:spcPts val="400"/>
                </a:spcBef>
                <a:spcAft>
                  <a:spcPct val="35000"/>
                </a:spcAft>
              </a:pPr>
              <a:r>
                <a:rPr lang="en-US" sz="2100" dirty="0">
                  <a:solidFill>
                    <a:schemeClr val="tx2"/>
                  </a:solidFill>
                </a:rPr>
                <a:t>Get involved</a:t>
              </a:r>
            </a:p>
            <a:p>
              <a:pPr algn="ctr" defTabSz="933450">
                <a:lnSpc>
                  <a:spcPct val="90000"/>
                </a:lnSpc>
                <a:spcBef>
                  <a:spcPts val="400"/>
                </a:spcBef>
                <a:spcAft>
                  <a:spcPct val="35000"/>
                </a:spcAft>
              </a:pPr>
              <a:endParaRPr lang="en-US" sz="2100" dirty="0">
                <a:solidFill>
                  <a:schemeClr val="tx2"/>
                </a:solidFill>
              </a:endParaRPr>
            </a:p>
          </p:txBody>
        </p:sp>
      </p:grpSp>
      <p:grpSp>
        <p:nvGrpSpPr>
          <p:cNvPr id="9" name="Group 8">
            <a:extLst>
              <a:ext uri="{FF2B5EF4-FFF2-40B4-BE49-F238E27FC236}">
                <a16:creationId xmlns:a16="http://schemas.microsoft.com/office/drawing/2014/main" id="{96658541-ABA9-6F47-8174-CB8DF360ACEE}"/>
              </a:ext>
            </a:extLst>
          </p:cNvPr>
          <p:cNvGrpSpPr/>
          <p:nvPr/>
        </p:nvGrpSpPr>
        <p:grpSpPr>
          <a:xfrm>
            <a:off x="6088011" y="2514600"/>
            <a:ext cx="1952559" cy="1645920"/>
            <a:chOff x="4183010" y="1234440"/>
            <a:chExt cx="1952559" cy="1645920"/>
          </a:xfrm>
        </p:grpSpPr>
        <p:sp>
          <p:nvSpPr>
            <p:cNvPr id="13" name="Rounded Rectangle 12">
              <a:extLst>
                <a:ext uri="{FF2B5EF4-FFF2-40B4-BE49-F238E27FC236}">
                  <a16:creationId xmlns:a16="http://schemas.microsoft.com/office/drawing/2014/main" id="{B3901F98-4C26-4745-A97A-A975F0D3121D}"/>
                </a:ext>
              </a:extLst>
            </p:cNvPr>
            <p:cNvSpPr/>
            <p:nvPr/>
          </p:nvSpPr>
          <p:spPr>
            <a:xfrm>
              <a:off x="4183011" y="1234440"/>
              <a:ext cx="1952558" cy="1645920"/>
            </a:xfrm>
            <a:prstGeom prst="roundRect">
              <a:avLst/>
            </a:prstGeom>
            <a:solidFill>
              <a:schemeClr val="bg1"/>
            </a:solidFill>
            <a:ln w="57150">
              <a:solidFill>
                <a:srgbClr val="2068BA"/>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nchor="t"/>
            <a:lstStyle/>
            <a:p>
              <a:pPr>
                <a:spcBef>
                  <a:spcPts val="400"/>
                </a:spcBef>
              </a:pPr>
              <a:endParaRPr lang="en-US"/>
            </a:p>
          </p:txBody>
        </p:sp>
        <p:sp>
          <p:nvSpPr>
            <p:cNvPr id="14" name="Rounded Rectangle 9">
              <a:extLst>
                <a:ext uri="{FF2B5EF4-FFF2-40B4-BE49-F238E27FC236}">
                  <a16:creationId xmlns:a16="http://schemas.microsoft.com/office/drawing/2014/main" id="{46630EE7-8FE3-9944-AE73-B8CE44C27BFC}"/>
                </a:ext>
              </a:extLst>
            </p:cNvPr>
            <p:cNvSpPr txBox="1"/>
            <p:nvPr/>
          </p:nvSpPr>
          <p:spPr>
            <a:xfrm>
              <a:off x="4183010" y="1314787"/>
              <a:ext cx="1952558" cy="1485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algn="ctr" defTabSz="933450">
                <a:lnSpc>
                  <a:spcPct val="90000"/>
                </a:lnSpc>
                <a:spcBef>
                  <a:spcPts val="400"/>
                </a:spcBef>
                <a:spcAft>
                  <a:spcPct val="35000"/>
                </a:spcAft>
              </a:pPr>
              <a:r>
                <a:rPr lang="en-US" sz="2100" dirty="0">
                  <a:solidFill>
                    <a:schemeClr val="tx2"/>
                  </a:solidFill>
                </a:rPr>
                <a:t>Step 3:</a:t>
              </a:r>
            </a:p>
            <a:p>
              <a:pPr algn="ctr" defTabSz="933450">
                <a:lnSpc>
                  <a:spcPct val="90000"/>
                </a:lnSpc>
                <a:spcBef>
                  <a:spcPts val="400"/>
                </a:spcBef>
                <a:spcAft>
                  <a:spcPct val="35000"/>
                </a:spcAft>
              </a:pPr>
              <a:r>
                <a:rPr lang="en-US" sz="2100" dirty="0">
                  <a:solidFill>
                    <a:schemeClr val="tx2"/>
                  </a:solidFill>
                </a:rPr>
                <a:t> Develop professional relationships</a:t>
              </a:r>
            </a:p>
          </p:txBody>
        </p:sp>
      </p:grpSp>
      <p:grpSp>
        <p:nvGrpSpPr>
          <p:cNvPr id="10" name="Group 9">
            <a:extLst>
              <a:ext uri="{FF2B5EF4-FFF2-40B4-BE49-F238E27FC236}">
                <a16:creationId xmlns:a16="http://schemas.microsoft.com/office/drawing/2014/main" id="{A1FF4EB5-DAD7-CD4A-8694-CF0CC4CFE668}"/>
              </a:ext>
            </a:extLst>
          </p:cNvPr>
          <p:cNvGrpSpPr/>
          <p:nvPr/>
        </p:nvGrpSpPr>
        <p:grpSpPr>
          <a:xfrm>
            <a:off x="8176993" y="2514600"/>
            <a:ext cx="1952559" cy="1645920"/>
            <a:chOff x="6271992" y="1234440"/>
            <a:chExt cx="1952559" cy="1645920"/>
          </a:xfrm>
        </p:grpSpPr>
        <p:sp>
          <p:nvSpPr>
            <p:cNvPr id="11" name="Rounded Rectangle 10">
              <a:extLst>
                <a:ext uri="{FF2B5EF4-FFF2-40B4-BE49-F238E27FC236}">
                  <a16:creationId xmlns:a16="http://schemas.microsoft.com/office/drawing/2014/main" id="{3ECD4683-02C1-8E48-BEE2-67C6354C27BF}"/>
                </a:ext>
              </a:extLst>
            </p:cNvPr>
            <p:cNvSpPr/>
            <p:nvPr/>
          </p:nvSpPr>
          <p:spPr>
            <a:xfrm>
              <a:off x="6271993" y="1234440"/>
              <a:ext cx="1952558" cy="1645920"/>
            </a:xfrm>
            <a:prstGeom prst="roundRect">
              <a:avLst/>
            </a:prstGeom>
            <a:solidFill>
              <a:schemeClr val="bg1"/>
            </a:solidFill>
            <a:ln w="57150">
              <a:solidFill>
                <a:srgbClr val="2068BA"/>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nchor="t"/>
            <a:lstStyle/>
            <a:p>
              <a:pPr>
                <a:spcBef>
                  <a:spcPts val="400"/>
                </a:spcBef>
              </a:pPr>
              <a:endParaRPr lang="en-US"/>
            </a:p>
          </p:txBody>
        </p:sp>
        <p:sp>
          <p:nvSpPr>
            <p:cNvPr id="12" name="Rounded Rectangle 11">
              <a:extLst>
                <a:ext uri="{FF2B5EF4-FFF2-40B4-BE49-F238E27FC236}">
                  <a16:creationId xmlns:a16="http://schemas.microsoft.com/office/drawing/2014/main" id="{395F24E8-DF05-144B-9ADB-F1A42B3C6BAF}"/>
                </a:ext>
              </a:extLst>
            </p:cNvPr>
            <p:cNvSpPr txBox="1"/>
            <p:nvPr/>
          </p:nvSpPr>
          <p:spPr>
            <a:xfrm>
              <a:off x="6271992" y="1314787"/>
              <a:ext cx="1952558" cy="1485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algn="ctr" defTabSz="933450">
                <a:lnSpc>
                  <a:spcPct val="90000"/>
                </a:lnSpc>
                <a:spcBef>
                  <a:spcPts val="400"/>
                </a:spcBef>
                <a:spcAft>
                  <a:spcPct val="35000"/>
                </a:spcAft>
              </a:pPr>
              <a:r>
                <a:rPr lang="en-US" sz="2100" dirty="0">
                  <a:solidFill>
                    <a:schemeClr val="tx2"/>
                  </a:solidFill>
                </a:rPr>
                <a:t>Step 4: </a:t>
              </a:r>
            </a:p>
            <a:p>
              <a:pPr algn="ctr" defTabSz="933450">
                <a:lnSpc>
                  <a:spcPct val="90000"/>
                </a:lnSpc>
                <a:spcBef>
                  <a:spcPts val="400"/>
                </a:spcBef>
                <a:spcAft>
                  <a:spcPct val="35000"/>
                </a:spcAft>
              </a:pPr>
              <a:r>
                <a:rPr lang="en-US" sz="2100" dirty="0">
                  <a:solidFill>
                    <a:schemeClr val="tx2"/>
                  </a:solidFill>
                </a:rPr>
                <a:t>Build your leadership skills</a:t>
              </a:r>
            </a:p>
          </p:txBody>
        </p:sp>
      </p:grpSp>
    </p:spTree>
    <p:extLst>
      <p:ext uri="{BB962C8B-B14F-4D97-AF65-F5344CB8AC3E}">
        <p14:creationId xmlns:p14="http://schemas.microsoft.com/office/powerpoint/2010/main" val="898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Step 1: Develop a Plan</a:t>
            </a:r>
            <a:endParaRPr lang="en-US" dirty="0"/>
          </a:p>
        </p:txBody>
      </p:sp>
      <p:sp>
        <p:nvSpPr>
          <p:cNvPr id="5" name="Text Placeholder 4"/>
          <p:cNvSpPr>
            <a:spLocks noGrp="1"/>
          </p:cNvSpPr>
          <p:nvPr>
            <p:ph type="body" sz="quarter" idx="11"/>
          </p:nvPr>
        </p:nvSpPr>
        <p:spPr>
          <a:xfrm>
            <a:off x="990600" y="1717675"/>
            <a:ext cx="5848082" cy="3871913"/>
          </a:xfrm>
        </p:spPr>
        <p:txBody>
          <a:bodyPr/>
          <a:lstStyle/>
          <a:p>
            <a:r>
              <a:rPr lang="en-US" dirty="0" smtClean="0"/>
              <a:t>One, Five, and Ten Year Plan</a:t>
            </a:r>
          </a:p>
          <a:p>
            <a:pPr lvl="1"/>
            <a:r>
              <a:rPr lang="en-US" dirty="0" smtClean="0"/>
              <a:t>Start writing!</a:t>
            </a:r>
          </a:p>
          <a:p>
            <a:pPr lvl="1"/>
            <a:r>
              <a:rPr lang="en-US" dirty="0" smtClean="0"/>
              <a:t>List the things that motivate you</a:t>
            </a:r>
          </a:p>
          <a:p>
            <a:pPr lvl="1"/>
            <a:r>
              <a:rPr lang="en-US" dirty="0" smtClean="0"/>
              <a:t>List your knowledge, skills and experience</a:t>
            </a:r>
          </a:p>
          <a:p>
            <a:pPr lvl="1"/>
            <a:r>
              <a:rPr lang="en-US" dirty="0" smtClean="0"/>
              <a:t>Incorporate your personal mission</a:t>
            </a:r>
          </a:p>
          <a:p>
            <a:pPr lvl="1"/>
            <a:r>
              <a:rPr lang="en-US" dirty="0" smtClean="0"/>
              <a:t>Create a mind map as a guide</a:t>
            </a:r>
          </a:p>
          <a:p>
            <a:pPr lvl="1"/>
            <a:r>
              <a:rPr lang="en-US" dirty="0" smtClean="0"/>
              <a:t>Use inclusive language </a:t>
            </a:r>
          </a:p>
          <a:p>
            <a:pPr lvl="1"/>
            <a:r>
              <a:rPr lang="en-US" dirty="0" smtClean="0"/>
              <a:t>Start thinking of your legacy</a:t>
            </a:r>
          </a:p>
          <a:p>
            <a:endParaRPr lang="en-US" dirty="0" smtClean="0"/>
          </a:p>
          <a:p>
            <a:endParaRPr lang="en-US" dirty="0" smtClean="0"/>
          </a:p>
          <a:p>
            <a:endParaRPr lang="en-US" dirty="0"/>
          </a:p>
        </p:txBody>
      </p:sp>
      <p:pic>
        <p:nvPicPr>
          <p:cNvPr id="9" name="Picture 8" descr="Text&#10;&#10;Description automatically generated">
            <a:extLst>
              <a:ext uri="{FF2B5EF4-FFF2-40B4-BE49-F238E27FC236}">
                <a16:creationId xmlns:a16="http://schemas.microsoft.com/office/drawing/2014/main" id="{D5735A8F-1BE5-2742-A95C-DF7C6F366988}"/>
              </a:ext>
            </a:extLst>
          </p:cNvPr>
          <p:cNvPicPr>
            <a:picLocks noChangeAspect="1"/>
          </p:cNvPicPr>
          <p:nvPr/>
        </p:nvPicPr>
        <p:blipFill rotWithShape="1">
          <a:blip r:embed="rId2">
            <a:extLst>
              <a:ext uri="{28A0092B-C50C-407E-A947-70E740481C1C}">
                <a14:useLocalDpi xmlns:a14="http://schemas.microsoft.com/office/drawing/2010/main" val="0"/>
              </a:ext>
            </a:extLst>
          </a:blip>
          <a:srcRect l="1847" r="2126"/>
          <a:stretch/>
        </p:blipFill>
        <p:spPr>
          <a:xfrm>
            <a:off x="7058696" y="2016449"/>
            <a:ext cx="4044220" cy="2979651"/>
          </a:xfrm>
          <a:prstGeom prst="rect">
            <a:avLst/>
          </a:prstGeom>
        </p:spPr>
      </p:pic>
    </p:spTree>
    <p:extLst>
      <p:ext uri="{BB962C8B-B14F-4D97-AF65-F5344CB8AC3E}">
        <p14:creationId xmlns:p14="http://schemas.microsoft.com/office/powerpoint/2010/main" val="1876569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Step 2: Get Involved</a:t>
            </a:r>
          </a:p>
        </p:txBody>
      </p:sp>
      <p:sp>
        <p:nvSpPr>
          <p:cNvPr id="2" name="TextBox 1"/>
          <p:cNvSpPr txBox="1"/>
          <p:nvPr/>
        </p:nvSpPr>
        <p:spPr>
          <a:xfrm>
            <a:off x="5476202" y="4793226"/>
            <a:ext cx="602409" cy="369332"/>
          </a:xfrm>
          <a:prstGeom prst="rect">
            <a:avLst/>
          </a:prstGeom>
          <a:noFill/>
        </p:spPr>
        <p:txBody>
          <a:bodyPr wrap="none" rtlCol="0">
            <a:spAutoFit/>
          </a:bodyPr>
          <a:lstStyle/>
          <a:p>
            <a:pPr>
              <a:defRPr/>
            </a:pPr>
            <a:r>
              <a:rPr lang="en-US" b="1" dirty="0">
                <a:solidFill>
                  <a:prstClr val="white"/>
                </a:solidFill>
                <a:latin typeface="Calibri"/>
              </a:rPr>
              <a:t>YOU</a:t>
            </a:r>
          </a:p>
        </p:txBody>
      </p:sp>
      <p:graphicFrame>
        <p:nvGraphicFramePr>
          <p:cNvPr id="3" name="Diagram 2"/>
          <p:cNvGraphicFramePr/>
          <p:nvPr>
            <p:extLst>
              <p:ext uri="{D42A27DB-BD31-4B8C-83A1-F6EECF244321}">
                <p14:modId xmlns:p14="http://schemas.microsoft.com/office/powerpoint/2010/main" val="2139934972"/>
              </p:ext>
            </p:extLst>
          </p:nvPr>
        </p:nvGraphicFramePr>
        <p:xfrm>
          <a:off x="2009950" y="1081825"/>
          <a:ext cx="8137321" cy="5066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C:\Users\extern3\AppData\Local\Microsoft\Windows\Temporary Internet Files\Content.IE5\UE24LX20\pawn[1].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01283" y="4192792"/>
            <a:ext cx="1775972" cy="2284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8801" y="4419600"/>
            <a:ext cx="888039" cy="523220"/>
          </a:xfrm>
          <a:prstGeom prst="rect">
            <a:avLst/>
          </a:prstGeom>
          <a:noFill/>
        </p:spPr>
        <p:txBody>
          <a:bodyPr wrap="square" rtlCol="0">
            <a:spAutoFit/>
          </a:bodyPr>
          <a:lstStyle/>
          <a:p>
            <a:pPr algn="ctr">
              <a:defRPr/>
            </a:pPr>
            <a:r>
              <a:rPr lang="en-US" sz="2800" b="1" dirty="0">
                <a:solidFill>
                  <a:prstClr val="white"/>
                </a:solidFill>
                <a:latin typeface="Calibri"/>
              </a:rPr>
              <a:t>YOU</a:t>
            </a:r>
          </a:p>
        </p:txBody>
      </p:sp>
    </p:spTree>
    <p:extLst>
      <p:ext uri="{BB962C8B-B14F-4D97-AF65-F5344CB8AC3E}">
        <p14:creationId xmlns:p14="http://schemas.microsoft.com/office/powerpoint/2010/main" val="2707556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Explore Career Options</a:t>
            </a:r>
            <a:endParaRPr lang="en-US" dirty="0"/>
          </a:p>
        </p:txBody>
      </p:sp>
      <p:sp>
        <p:nvSpPr>
          <p:cNvPr id="3" name="Text Placeholder 2"/>
          <p:cNvSpPr>
            <a:spLocks noGrp="1"/>
          </p:cNvSpPr>
          <p:nvPr>
            <p:ph type="body" sz="quarter" idx="11"/>
          </p:nvPr>
        </p:nvSpPr>
        <p:spPr>
          <a:xfrm>
            <a:off x="990600" y="1558344"/>
            <a:ext cx="9921875" cy="4365937"/>
          </a:xfrm>
        </p:spPr>
        <p:txBody>
          <a:bodyPr>
            <a:normAutofit fontScale="85000" lnSpcReduction="20000"/>
          </a:bodyPr>
          <a:lstStyle/>
          <a:p>
            <a:r>
              <a:rPr lang="en-US" dirty="0" smtClean="0"/>
              <a:t>Seek out unique internships and rotations</a:t>
            </a:r>
          </a:p>
          <a:p>
            <a:pPr lvl="1"/>
            <a:r>
              <a:rPr lang="en-US" dirty="0" smtClean="0"/>
              <a:t>Pharmacy administration</a:t>
            </a:r>
          </a:p>
          <a:p>
            <a:pPr lvl="1"/>
            <a:r>
              <a:rPr lang="en-US" dirty="0" smtClean="0"/>
              <a:t>Clinical management</a:t>
            </a:r>
          </a:p>
          <a:p>
            <a:pPr lvl="1"/>
            <a:r>
              <a:rPr lang="en-US" dirty="0" smtClean="0"/>
              <a:t>Pharmacy associations (state and national)</a:t>
            </a:r>
          </a:p>
          <a:p>
            <a:pPr lvl="1"/>
            <a:r>
              <a:rPr lang="en-US" dirty="0" smtClean="0"/>
              <a:t>Informatics</a:t>
            </a:r>
          </a:p>
          <a:p>
            <a:pPr lvl="1"/>
            <a:r>
              <a:rPr lang="en-US" dirty="0" smtClean="0"/>
              <a:t>Medication safety</a:t>
            </a:r>
          </a:p>
          <a:p>
            <a:pPr lvl="1"/>
            <a:r>
              <a:rPr lang="en-US" dirty="0" smtClean="0"/>
              <a:t>Association management</a:t>
            </a:r>
          </a:p>
          <a:p>
            <a:endParaRPr lang="en-US" dirty="0" smtClean="0"/>
          </a:p>
          <a:p>
            <a:r>
              <a:rPr lang="en-US" dirty="0" smtClean="0"/>
              <a:t>Meet pharmacists practicing in your area(s) of interest</a:t>
            </a:r>
          </a:p>
          <a:p>
            <a:pPr lvl="1"/>
            <a:r>
              <a:rPr lang="en-US" dirty="0" smtClean="0"/>
              <a:t>Attend state and national organization meetings</a:t>
            </a:r>
          </a:p>
          <a:p>
            <a:pPr lvl="1"/>
            <a:r>
              <a:rPr lang="en-US" dirty="0" smtClean="0"/>
              <a:t>Get involved with research or publications</a:t>
            </a:r>
          </a:p>
          <a:p>
            <a:pPr lvl="1"/>
            <a:r>
              <a:rPr lang="en-US" dirty="0" smtClean="0"/>
              <a:t>Volunteer or shadow a pharmacist</a:t>
            </a:r>
          </a:p>
          <a:p>
            <a:endParaRPr lang="en-US" dirty="0"/>
          </a:p>
        </p:txBody>
      </p:sp>
      <p:sp>
        <p:nvSpPr>
          <p:cNvPr id="40964" name="Text Box 4"/>
          <p:cNvSpPr txBox="1">
            <a:spLocks noChangeArrowheads="1"/>
          </p:cNvSpPr>
          <p:nvPr/>
        </p:nvSpPr>
        <p:spPr bwMode="auto">
          <a:xfrm>
            <a:off x="1676400" y="6152476"/>
            <a:ext cx="5410200" cy="430887"/>
          </a:xfrm>
          <a:prstGeom prst="rect">
            <a:avLst/>
          </a:prstGeom>
          <a:noFill/>
          <a:ln w="9525">
            <a:noFill/>
            <a:miter lim="800000"/>
            <a:headEnd/>
            <a:tailEnd/>
          </a:ln>
        </p:spPr>
        <p:txBody>
          <a:bodyPr wrap="square">
            <a:spAutoFit/>
          </a:bodyPr>
          <a:lstStyle/>
          <a:p>
            <a:pPr fontAlgn="base">
              <a:spcBef>
                <a:spcPct val="50000"/>
              </a:spcBef>
              <a:spcAft>
                <a:spcPct val="0"/>
              </a:spcAft>
              <a:buClr>
                <a:srgbClr val="CC0000"/>
              </a:buClr>
              <a:defRPr/>
            </a:pPr>
            <a:r>
              <a:rPr lang="en-US" sz="1100" dirty="0" err="1">
                <a:solidFill>
                  <a:srgbClr val="000000"/>
                </a:solidFill>
                <a:latin typeface="Calibri"/>
              </a:rPr>
              <a:t>Knoer</a:t>
            </a:r>
            <a:r>
              <a:rPr lang="en-US" sz="1100" dirty="0">
                <a:solidFill>
                  <a:srgbClr val="000000"/>
                </a:solidFill>
                <a:latin typeface="Calibri"/>
              </a:rPr>
              <a:t> SJ, Rough S, Gouveia WA. Student rotations in health-system pharmacy management and leadership. Am J Health Syst Pharm. 2005; 62:2539-2541.</a:t>
            </a:r>
          </a:p>
        </p:txBody>
      </p:sp>
    </p:spTree>
    <p:extLst>
      <p:ext uri="{BB962C8B-B14F-4D97-AF65-F5344CB8AC3E}">
        <p14:creationId xmlns:p14="http://schemas.microsoft.com/office/powerpoint/2010/main" val="4035449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p:txBody>
          <a:bodyPr/>
          <a:lstStyle/>
          <a:p>
            <a:r>
              <a:rPr lang="en-US" smtClean="0"/>
              <a:t>Build Your CV…</a:t>
            </a:r>
            <a:endParaRPr lang="en-US" dirty="0"/>
          </a:p>
        </p:txBody>
      </p:sp>
      <p:pic>
        <p:nvPicPr>
          <p:cNvPr id="6" name="Picture 9" descr="MCBD10115_0000[1]"/>
          <p:cNvPicPr>
            <a:picLocks noGrp="1" noChangeAspect="1" noChangeArrowheads="1"/>
          </p:cNvPicPr>
          <p:nvPr>
            <p:ph sz="half" idx="4294967295"/>
          </p:nvPr>
        </p:nvPicPr>
        <p:blipFill>
          <a:blip r:embed="rId3" cstate="print">
            <a:duotone>
              <a:schemeClr val="accent1">
                <a:shade val="45000"/>
                <a:satMod val="135000"/>
              </a:schemeClr>
              <a:prstClr val="white"/>
            </a:duotone>
          </a:blip>
          <a:stretch>
            <a:fillRect/>
          </a:stretch>
        </p:blipFill>
        <p:spPr>
          <a:xfrm>
            <a:off x="857252" y="1463421"/>
            <a:ext cx="3618362" cy="3314700"/>
          </a:xfrm>
          <a:prstGeom prst="rect">
            <a:avLst/>
          </a:prstGeom>
        </p:spPr>
      </p:pic>
      <p:sp>
        <p:nvSpPr>
          <p:cNvPr id="3" name="Content Placeholder 2"/>
          <p:cNvSpPr>
            <a:spLocks noGrp="1"/>
          </p:cNvSpPr>
          <p:nvPr>
            <p:ph sz="half" idx="4294967295"/>
          </p:nvPr>
        </p:nvSpPr>
        <p:spPr>
          <a:xfrm>
            <a:off x="5912825" y="1660342"/>
            <a:ext cx="4776640" cy="4262845"/>
          </a:xfrm>
          <a:prstGeom prst="rect">
            <a:avLst/>
          </a:prstGeom>
        </p:spPr>
        <p:txBody>
          <a:bodyPr>
            <a:normAutofit/>
          </a:bodyPr>
          <a:lstStyle/>
          <a:p>
            <a:pPr>
              <a:buClr>
                <a:schemeClr val="accent2"/>
              </a:buClr>
            </a:pPr>
            <a:r>
              <a:rPr lang="en-US" sz="2400" dirty="0" smtClean="0">
                <a:latin typeface="Franklin Gothic Book" panose="020B0503020102020204" pitchFamily="34" charset="0"/>
              </a:rPr>
              <a:t>Leadership positions (local, state, national)</a:t>
            </a:r>
          </a:p>
          <a:p>
            <a:pPr>
              <a:buClr>
                <a:schemeClr val="accent2"/>
              </a:buClr>
            </a:pPr>
            <a:r>
              <a:rPr lang="en-US" sz="2400" dirty="0" smtClean="0">
                <a:latin typeface="Franklin Gothic Book" panose="020B0503020102020204" pitchFamily="34" charset="0"/>
              </a:rPr>
              <a:t>Unique experiences (rotations, internships)</a:t>
            </a:r>
          </a:p>
          <a:p>
            <a:pPr>
              <a:buClr>
                <a:schemeClr val="accent2"/>
              </a:buClr>
            </a:pPr>
            <a:r>
              <a:rPr lang="en-US" sz="2400" dirty="0" smtClean="0">
                <a:latin typeface="Franklin Gothic Book" panose="020B0503020102020204" pitchFamily="34" charset="0"/>
              </a:rPr>
              <a:t>Pharmacy employment</a:t>
            </a:r>
          </a:p>
          <a:p>
            <a:pPr>
              <a:buClr>
                <a:schemeClr val="accent2"/>
              </a:buClr>
            </a:pPr>
            <a:r>
              <a:rPr lang="en-US" sz="2400" dirty="0" smtClean="0">
                <a:latin typeface="Franklin Gothic Book" panose="020B0503020102020204" pitchFamily="34" charset="0"/>
              </a:rPr>
              <a:t>Research projects</a:t>
            </a:r>
          </a:p>
          <a:p>
            <a:pPr>
              <a:buClr>
                <a:schemeClr val="accent2"/>
              </a:buClr>
            </a:pPr>
            <a:r>
              <a:rPr lang="en-US" sz="2400" dirty="0" smtClean="0">
                <a:latin typeface="Franklin Gothic Book" panose="020B0503020102020204" pitchFamily="34" charset="0"/>
              </a:rPr>
              <a:t>Presentations (oral, poster)</a:t>
            </a:r>
          </a:p>
          <a:p>
            <a:pPr>
              <a:buClr>
                <a:schemeClr val="accent2"/>
              </a:buClr>
            </a:pPr>
            <a:r>
              <a:rPr lang="en-US" sz="2400" dirty="0" smtClean="0">
                <a:latin typeface="Franklin Gothic Book" panose="020B0503020102020204" pitchFamily="34" charset="0"/>
              </a:rPr>
              <a:t>Volunteer</a:t>
            </a:r>
          </a:p>
          <a:p>
            <a:pPr>
              <a:buClr>
                <a:schemeClr val="accent2"/>
              </a:buClr>
            </a:pPr>
            <a:r>
              <a:rPr lang="en-US" sz="2400" dirty="0" smtClean="0">
                <a:latin typeface="Franklin Gothic Book" panose="020B0503020102020204" pitchFamily="34" charset="0"/>
              </a:rPr>
              <a:t>Publications (local, regional, national)</a:t>
            </a:r>
            <a:endParaRPr lang="en-US" sz="2400" dirty="0">
              <a:latin typeface="Franklin Gothic Book" panose="020B0503020102020204" pitchFamily="34" charset="0"/>
            </a:endParaRPr>
          </a:p>
        </p:txBody>
      </p:sp>
      <p:sp>
        <p:nvSpPr>
          <p:cNvPr id="5" name="Title 3">
            <a:extLst>
              <a:ext uri="{FF2B5EF4-FFF2-40B4-BE49-F238E27FC236}">
                <a16:creationId xmlns:a16="http://schemas.microsoft.com/office/drawing/2014/main" id="{2A2ABF3E-1166-9B43-A2D3-EBA2B20AAD3D}"/>
              </a:ext>
            </a:extLst>
          </p:cNvPr>
          <p:cNvSpPr txBox="1">
            <a:spLocks/>
          </p:cNvSpPr>
          <p:nvPr/>
        </p:nvSpPr>
        <p:spPr>
          <a:xfrm>
            <a:off x="2019435" y="563336"/>
            <a:ext cx="8001000"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b="1" kern="1200">
                <a:solidFill>
                  <a:srgbClr val="F2760E"/>
                </a:solidFill>
                <a:latin typeface="+mj-lt"/>
                <a:ea typeface="+mj-ea"/>
                <a:cs typeface="+mj-cs"/>
              </a:defRPr>
            </a:lvl1pPr>
          </a:lstStyle>
          <a:p>
            <a:pPr algn="r"/>
            <a:r>
              <a:rPr lang="en-US" sz="3600" b="0" i="1" dirty="0">
                <a:solidFill>
                  <a:schemeClr val="tx2"/>
                </a:solidFill>
                <a:latin typeface="Franklin Gothic Book" panose="020B0503020102020204" pitchFamily="34" charset="0"/>
              </a:rPr>
              <a:t>…one brick at a time</a:t>
            </a:r>
          </a:p>
        </p:txBody>
      </p:sp>
      <p:sp>
        <p:nvSpPr>
          <p:cNvPr id="7" name="Content Placeholder 2">
            <a:extLst>
              <a:ext uri="{FF2B5EF4-FFF2-40B4-BE49-F238E27FC236}">
                <a16:creationId xmlns:a16="http://schemas.microsoft.com/office/drawing/2014/main" id="{942EEECB-CC73-CE4F-8676-249E44BB7761}"/>
              </a:ext>
            </a:extLst>
          </p:cNvPr>
          <p:cNvSpPr txBox="1">
            <a:spLocks/>
          </p:cNvSpPr>
          <p:nvPr/>
        </p:nvSpPr>
        <p:spPr>
          <a:xfrm>
            <a:off x="930789" y="5023102"/>
            <a:ext cx="67818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Clr>
                <a:srgbClr val="F2760E"/>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F2760E"/>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F2760E"/>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F2760E"/>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Clr>
                <a:schemeClr val="accent2"/>
              </a:buClr>
            </a:pPr>
            <a:r>
              <a:rPr lang="en-US" sz="2400" b="0" i="1" dirty="0">
                <a:latin typeface="Franklin Gothic Book" panose="020B0503020102020204" pitchFamily="34" charset="0"/>
              </a:rPr>
              <a:t>Keep track of projects</a:t>
            </a:r>
          </a:p>
          <a:p>
            <a:pPr>
              <a:buClr>
                <a:schemeClr val="accent2"/>
              </a:buClr>
            </a:pPr>
            <a:r>
              <a:rPr lang="en-US" sz="2400" b="0" i="1" dirty="0">
                <a:latin typeface="Franklin Gothic Book" panose="020B0503020102020204" pitchFamily="34" charset="0"/>
              </a:rPr>
              <a:t>Update at least quarterly</a:t>
            </a:r>
          </a:p>
          <a:p>
            <a:pPr>
              <a:buClr>
                <a:schemeClr val="accent2"/>
              </a:buClr>
            </a:pPr>
            <a:r>
              <a:rPr lang="en-US" sz="2400" b="0" i="1" dirty="0">
                <a:latin typeface="Franklin Gothic Book" panose="020B0503020102020204" pitchFamily="34" charset="0"/>
              </a:rPr>
              <a:t>Think about your references</a:t>
            </a:r>
          </a:p>
          <a:p>
            <a:pPr>
              <a:buClr>
                <a:schemeClr val="accent2"/>
              </a:buClr>
            </a:pPr>
            <a:endParaRPr lang="en-US" sz="2500" dirty="0">
              <a:latin typeface="Franklin Gothic Book" panose="020B0503020102020204" pitchFamily="34" charset="0"/>
            </a:endParaRPr>
          </a:p>
        </p:txBody>
      </p:sp>
    </p:spTree>
    <p:extLst>
      <p:ext uri="{BB962C8B-B14F-4D97-AF65-F5344CB8AC3E}">
        <p14:creationId xmlns:p14="http://schemas.microsoft.com/office/powerpoint/2010/main" val="252335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calcmode="lin" valueType="num">
                                      <p:cBhvr additive="base">
                                        <p:cTn id="12"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additive="base">
                                        <p:cTn id="3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en-US" smtClean="0"/>
              <a:t>Supplemental Resources</a:t>
            </a:r>
            <a:endParaRPr lang="en-US" dirty="0"/>
          </a:p>
        </p:txBody>
      </p:sp>
      <p:sp>
        <p:nvSpPr>
          <p:cNvPr id="13" name="Text Placeholder 12"/>
          <p:cNvSpPr>
            <a:spLocks noGrp="1"/>
          </p:cNvSpPr>
          <p:nvPr>
            <p:ph type="body" sz="quarter" idx="11"/>
          </p:nvPr>
        </p:nvSpPr>
        <p:spPr/>
        <p:txBody>
          <a:bodyPr>
            <a:normAutofit/>
          </a:bodyPr>
          <a:lstStyle/>
          <a:p>
            <a:r>
              <a:rPr lang="en-US" smtClean="0">
                <a:latin typeface="Franklin Gothic Demi" panose="020B0703020102020204" pitchFamily="34" charset="0"/>
              </a:rPr>
              <a:t>ASHP CV Development Resources </a:t>
            </a:r>
            <a:r>
              <a:rPr lang="en-US" smtClean="0"/>
              <a:t>www.ashp.org/Pharmacy-Student/Career-Development/CV-Development </a:t>
            </a:r>
          </a:p>
          <a:p>
            <a:pPr lvl="1"/>
            <a:r>
              <a:rPr lang="en-US" smtClean="0"/>
              <a:t>Preparing Your Curriculum Vitae</a:t>
            </a:r>
          </a:p>
          <a:p>
            <a:pPr lvl="1"/>
            <a:r>
              <a:rPr lang="en-US" smtClean="0"/>
              <a:t>Traditional CV Components </a:t>
            </a:r>
          </a:p>
          <a:p>
            <a:pPr lvl="1"/>
            <a:r>
              <a:rPr lang="en-US" smtClean="0"/>
              <a:t>CV Transformation Through Career Transitions                                   (including student to resident and resident to pharmacist)</a:t>
            </a:r>
          </a:p>
          <a:p>
            <a:pPr lvl="1"/>
            <a:r>
              <a:rPr lang="en-US" smtClean="0"/>
              <a:t>CV Review Program </a:t>
            </a:r>
            <a:endParaRPr lang="en-US" dirty="0"/>
          </a:p>
        </p:txBody>
      </p:sp>
    </p:spTree>
    <p:extLst>
      <p:ext uri="{BB962C8B-B14F-4D97-AF65-F5344CB8AC3E}">
        <p14:creationId xmlns:p14="http://schemas.microsoft.com/office/powerpoint/2010/main" val="19214758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mentor">
            <a:extLst>
              <a:ext uri="{FF2B5EF4-FFF2-40B4-BE49-F238E27FC236}">
                <a16:creationId xmlns:a16="http://schemas.microsoft.com/office/drawing/2014/main" id="{0C31705F-553E-4866-A64E-6D78C5274D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3225800"/>
            <a:ext cx="4724400" cy="3149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normAutofit/>
          </a:bodyPr>
          <a:lstStyle/>
          <a:p>
            <a:pPr>
              <a:lnSpc>
                <a:spcPct val="120000"/>
              </a:lnSpc>
            </a:pPr>
            <a:r>
              <a:rPr lang="en-US" dirty="0"/>
              <a:t>Step 3: Develop Professional Relationships</a:t>
            </a:r>
          </a:p>
        </p:txBody>
      </p:sp>
      <p:sp>
        <p:nvSpPr>
          <p:cNvPr id="5" name="AutoShape 4">
            <a:extLst>
              <a:ext uri="{FF2B5EF4-FFF2-40B4-BE49-F238E27FC236}">
                <a16:creationId xmlns:a16="http://schemas.microsoft.com/office/drawing/2014/main" id="{E3A40E25-E9F9-40A1-A0C8-28796B3C767D}"/>
              </a:ext>
            </a:extLst>
          </p:cNvPr>
          <p:cNvSpPr>
            <a:spLocks noChangeArrowheads="1"/>
          </p:cNvSpPr>
          <p:nvPr/>
        </p:nvSpPr>
        <p:spPr bwMode="auto">
          <a:xfrm>
            <a:off x="5791200" y="1828800"/>
            <a:ext cx="4648200" cy="2239962"/>
          </a:xfrm>
          <a:prstGeom prst="wedgeRectCallout">
            <a:avLst>
              <a:gd name="adj1" fmla="val -43750"/>
              <a:gd name="adj2" fmla="val 70000"/>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fontAlgn="base" hangingPunct="0">
              <a:spcBef>
                <a:spcPct val="0"/>
              </a:spcBef>
              <a:spcAft>
                <a:spcPct val="0"/>
              </a:spcAft>
              <a:defRPr/>
            </a:pPr>
            <a:r>
              <a:rPr lang="en-US" sz="3200" dirty="0">
                <a:solidFill>
                  <a:schemeClr val="accent1"/>
                </a:solidFill>
                <a:latin typeface="Franklin Gothic Book" panose="020B0503020102020204" pitchFamily="34" charset="0"/>
              </a:rPr>
              <a:t>It is not just WHAT </a:t>
            </a:r>
          </a:p>
          <a:p>
            <a:pPr algn="ctr" eaLnBrk="0" fontAlgn="base" hangingPunct="0">
              <a:spcBef>
                <a:spcPct val="0"/>
              </a:spcBef>
              <a:spcAft>
                <a:spcPct val="0"/>
              </a:spcAft>
              <a:defRPr/>
            </a:pPr>
            <a:r>
              <a:rPr lang="en-US" sz="3200" dirty="0">
                <a:solidFill>
                  <a:schemeClr val="accent1"/>
                </a:solidFill>
                <a:latin typeface="Franklin Gothic Book" panose="020B0503020102020204" pitchFamily="34" charset="0"/>
              </a:rPr>
              <a:t>you know that matters….  </a:t>
            </a:r>
          </a:p>
          <a:p>
            <a:pPr algn="ctr" eaLnBrk="0" fontAlgn="base" hangingPunct="0">
              <a:spcBef>
                <a:spcPct val="0"/>
              </a:spcBef>
              <a:spcAft>
                <a:spcPct val="0"/>
              </a:spcAft>
              <a:defRPr/>
            </a:pPr>
            <a:r>
              <a:rPr lang="en-US" sz="3200" dirty="0">
                <a:solidFill>
                  <a:schemeClr val="accent1"/>
                </a:solidFill>
                <a:latin typeface="Franklin Gothic Book" panose="020B0503020102020204" pitchFamily="34" charset="0"/>
              </a:rPr>
              <a:t>It’s also about WHO </a:t>
            </a:r>
          </a:p>
          <a:p>
            <a:pPr algn="ctr" eaLnBrk="0" fontAlgn="base" hangingPunct="0">
              <a:spcBef>
                <a:spcPct val="0"/>
              </a:spcBef>
              <a:spcAft>
                <a:spcPct val="0"/>
              </a:spcAft>
              <a:defRPr/>
            </a:pPr>
            <a:r>
              <a:rPr lang="en-US" sz="3200" dirty="0">
                <a:solidFill>
                  <a:schemeClr val="accent1"/>
                </a:solidFill>
                <a:latin typeface="Franklin Gothic Book" panose="020B0503020102020204" pitchFamily="34" charset="0"/>
              </a:rPr>
              <a:t>you know…</a:t>
            </a:r>
          </a:p>
        </p:txBody>
      </p:sp>
    </p:spTree>
    <p:extLst>
      <p:ext uri="{BB962C8B-B14F-4D97-AF65-F5344CB8AC3E}">
        <p14:creationId xmlns:p14="http://schemas.microsoft.com/office/powerpoint/2010/main" val="1146359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86201" y="2667000"/>
            <a:ext cx="4439841" cy="1862138"/>
          </a:xfrm>
        </p:spPr>
        <p:txBody>
          <a:bodyPr>
            <a:normAutofit lnSpcReduction="10000"/>
          </a:bodyPr>
          <a:lstStyle/>
          <a:p>
            <a:r>
              <a:rPr lang="en-US" dirty="0">
                <a:solidFill>
                  <a:schemeClr val="bg2"/>
                </a:solidFill>
              </a:rPr>
              <a:t>What is the difference between a “mentor” and an “advisor”?</a:t>
            </a:r>
          </a:p>
          <a:p>
            <a:endParaRPr lang="en-US" dirty="0"/>
          </a:p>
        </p:txBody>
      </p:sp>
      <p:pic>
        <p:nvPicPr>
          <p:cNvPr id="3" name="Picture 2" descr="Icon&#10;&#10;Description automatically generated">
            <a:extLst>
              <a:ext uri="{FF2B5EF4-FFF2-40B4-BE49-F238E27FC236}">
                <a16:creationId xmlns:a16="http://schemas.microsoft.com/office/drawing/2014/main" id="{982DC51A-70D5-CC40-83C2-C58D2B2B5A2F}"/>
              </a:ext>
            </a:extLst>
          </p:cNvPr>
          <p:cNvPicPr>
            <a:picLocks noChangeAspect="1"/>
          </p:cNvPicPr>
          <p:nvPr/>
        </p:nvPicPr>
        <p:blipFill>
          <a:blip r:embed="rId3">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a:off x="5410200" y="1143000"/>
            <a:ext cx="1329766" cy="869462"/>
          </a:xfrm>
          <a:prstGeom prst="rect">
            <a:avLst/>
          </a:prstGeom>
        </p:spPr>
      </p:pic>
      <p:sp>
        <p:nvSpPr>
          <p:cNvPr id="4" name="Oval 3">
            <a:extLst>
              <a:ext uri="{FF2B5EF4-FFF2-40B4-BE49-F238E27FC236}">
                <a16:creationId xmlns:a16="http://schemas.microsoft.com/office/drawing/2014/main" id="{7EF0DCF8-D506-DD48-90D9-1250EB153443}"/>
              </a:ext>
            </a:extLst>
          </p:cNvPr>
          <p:cNvSpPr/>
          <p:nvPr/>
        </p:nvSpPr>
        <p:spPr>
          <a:xfrm>
            <a:off x="5351183" y="968131"/>
            <a:ext cx="1447800" cy="1219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90531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Types of Professional Relationships</a:t>
            </a:r>
          </a:p>
        </p:txBody>
      </p:sp>
      <p:sp>
        <p:nvSpPr>
          <p:cNvPr id="4" name="TextBox 3">
            <a:extLst>
              <a:ext uri="{FF2B5EF4-FFF2-40B4-BE49-F238E27FC236}">
                <a16:creationId xmlns:a16="http://schemas.microsoft.com/office/drawing/2014/main" id="{9282601D-5855-E045-9201-A51D1150D498}"/>
              </a:ext>
            </a:extLst>
          </p:cNvPr>
          <p:cNvSpPr txBox="1"/>
          <p:nvPr/>
        </p:nvSpPr>
        <p:spPr>
          <a:xfrm>
            <a:off x="1764030" y="6171849"/>
            <a:ext cx="4815840" cy="430887"/>
          </a:xfrm>
          <a:prstGeom prst="rect">
            <a:avLst/>
          </a:prstGeom>
          <a:noFill/>
        </p:spPr>
        <p:txBody>
          <a:bodyPr wrap="square" rtlCol="0">
            <a:spAutoFit/>
          </a:bodyPr>
          <a:lstStyle/>
          <a:p>
            <a:pPr>
              <a:defRPr/>
            </a:pPr>
            <a:r>
              <a:rPr lang="en-US" sz="1100" dirty="0">
                <a:solidFill>
                  <a:prstClr val="black"/>
                </a:solidFill>
                <a:latin typeface="Calibri"/>
              </a:rPr>
              <a:t>Barlow B, Barlow A. Identifying the different types of professional relationships: Are you my mentor? Am J Health Syst Pharm. 2020;77(18):1463-1465.</a:t>
            </a:r>
          </a:p>
        </p:txBody>
      </p:sp>
      <p:grpSp>
        <p:nvGrpSpPr>
          <p:cNvPr id="6" name="Group 5"/>
          <p:cNvGrpSpPr/>
          <p:nvPr/>
        </p:nvGrpSpPr>
        <p:grpSpPr>
          <a:xfrm>
            <a:off x="2410764" y="1188865"/>
            <a:ext cx="7370472" cy="4557544"/>
            <a:chOff x="1219200" y="1461493"/>
            <a:chExt cx="6172200" cy="4255150"/>
          </a:xfrm>
        </p:grpSpPr>
        <p:grpSp>
          <p:nvGrpSpPr>
            <p:cNvPr id="11" name="Group 10">
              <a:extLst>
                <a:ext uri="{FF2B5EF4-FFF2-40B4-BE49-F238E27FC236}">
                  <a16:creationId xmlns:a16="http://schemas.microsoft.com/office/drawing/2014/main" id="{C21971B2-FAF2-9347-9B9C-344A5F8A736F}"/>
                </a:ext>
              </a:extLst>
            </p:cNvPr>
            <p:cNvGrpSpPr/>
            <p:nvPr/>
          </p:nvGrpSpPr>
          <p:grpSpPr>
            <a:xfrm>
              <a:off x="1219200" y="1475816"/>
              <a:ext cx="2916936" cy="4240827"/>
              <a:chOff x="698304" y="1630325"/>
              <a:chExt cx="2916936" cy="4240827"/>
            </a:xfrm>
          </p:grpSpPr>
          <p:sp>
            <p:nvSpPr>
              <p:cNvPr id="13" name="Rectangle 12">
                <a:extLst>
                  <a:ext uri="{FF2B5EF4-FFF2-40B4-BE49-F238E27FC236}">
                    <a16:creationId xmlns:a16="http://schemas.microsoft.com/office/drawing/2014/main" id="{B2EE98B8-E618-5645-B68A-877FA6314797}"/>
                  </a:ext>
                </a:extLst>
              </p:cNvPr>
              <p:cNvSpPr/>
              <p:nvPr/>
            </p:nvSpPr>
            <p:spPr>
              <a:xfrm>
                <a:off x="698304" y="2067248"/>
                <a:ext cx="2916936" cy="3803904"/>
              </a:xfrm>
              <a:prstGeom prst="rect">
                <a:avLst/>
              </a:prstGeom>
              <a:solidFill>
                <a:srgbClr val="6A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Timeline&#10;&#10;Description automatically generated">
                <a:extLst>
                  <a:ext uri="{FF2B5EF4-FFF2-40B4-BE49-F238E27FC236}">
                    <a16:creationId xmlns:a16="http://schemas.microsoft.com/office/drawing/2014/main" id="{535D045C-B851-2A4F-B986-E05802125B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5970" y="1630325"/>
                <a:ext cx="2521604" cy="3936027"/>
              </a:xfrm>
              <a:prstGeom prst="rect">
                <a:avLst/>
              </a:prstGeom>
            </p:spPr>
          </p:pic>
        </p:grpSp>
        <p:grpSp>
          <p:nvGrpSpPr>
            <p:cNvPr id="10" name="Group 9">
              <a:extLst>
                <a:ext uri="{FF2B5EF4-FFF2-40B4-BE49-F238E27FC236}">
                  <a16:creationId xmlns:a16="http://schemas.microsoft.com/office/drawing/2014/main" id="{F247D35A-1689-AB43-95B7-5150E00E1CAC}"/>
                </a:ext>
              </a:extLst>
            </p:cNvPr>
            <p:cNvGrpSpPr/>
            <p:nvPr/>
          </p:nvGrpSpPr>
          <p:grpSpPr>
            <a:xfrm>
              <a:off x="4474464" y="1461493"/>
              <a:ext cx="2916936" cy="4255150"/>
              <a:chOff x="3735318" y="1551290"/>
              <a:chExt cx="2916936" cy="4255150"/>
            </a:xfrm>
          </p:grpSpPr>
          <p:sp>
            <p:nvSpPr>
              <p:cNvPr id="3" name="Rectangle 2">
                <a:extLst>
                  <a:ext uri="{FF2B5EF4-FFF2-40B4-BE49-F238E27FC236}">
                    <a16:creationId xmlns:a16="http://schemas.microsoft.com/office/drawing/2014/main" id="{5A2B0783-3A31-814A-AFBF-E12498D49F3F}"/>
                  </a:ext>
                </a:extLst>
              </p:cNvPr>
              <p:cNvSpPr/>
              <p:nvPr/>
            </p:nvSpPr>
            <p:spPr>
              <a:xfrm>
                <a:off x="3735318" y="2002536"/>
                <a:ext cx="2916936" cy="3803904"/>
              </a:xfrm>
              <a:prstGeom prst="rect">
                <a:avLst/>
              </a:prstGeom>
              <a:solidFill>
                <a:srgbClr val="9DD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imeline&#10;&#10;Description automatically generated">
                <a:extLst>
                  <a:ext uri="{FF2B5EF4-FFF2-40B4-BE49-F238E27FC236}">
                    <a16:creationId xmlns:a16="http://schemas.microsoft.com/office/drawing/2014/main" id="{88025F05-2FAF-9B43-A58C-F66150DC4BF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65110" y="1551290"/>
                <a:ext cx="2511890" cy="4087510"/>
              </a:xfrm>
              <a:prstGeom prst="rect">
                <a:avLst/>
              </a:prstGeom>
            </p:spPr>
          </p:pic>
        </p:grpSp>
      </p:grpSp>
    </p:spTree>
    <p:extLst>
      <p:ext uri="{BB962C8B-B14F-4D97-AF65-F5344CB8AC3E}">
        <p14:creationId xmlns:p14="http://schemas.microsoft.com/office/powerpoint/2010/main" val="380148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Types of Professional Relationships</a:t>
            </a:r>
          </a:p>
        </p:txBody>
      </p:sp>
      <p:sp>
        <p:nvSpPr>
          <p:cNvPr id="4" name="TextBox 3">
            <a:extLst>
              <a:ext uri="{FF2B5EF4-FFF2-40B4-BE49-F238E27FC236}">
                <a16:creationId xmlns:a16="http://schemas.microsoft.com/office/drawing/2014/main" id="{9282601D-5855-E045-9201-A51D1150D498}"/>
              </a:ext>
            </a:extLst>
          </p:cNvPr>
          <p:cNvSpPr txBox="1"/>
          <p:nvPr/>
        </p:nvSpPr>
        <p:spPr>
          <a:xfrm>
            <a:off x="1764030" y="6171849"/>
            <a:ext cx="4815840" cy="430887"/>
          </a:xfrm>
          <a:prstGeom prst="rect">
            <a:avLst/>
          </a:prstGeom>
          <a:noFill/>
        </p:spPr>
        <p:txBody>
          <a:bodyPr wrap="square" rtlCol="0">
            <a:spAutoFit/>
          </a:bodyPr>
          <a:lstStyle/>
          <a:p>
            <a:pPr>
              <a:defRPr/>
            </a:pPr>
            <a:r>
              <a:rPr lang="en-US" sz="1100" dirty="0">
                <a:solidFill>
                  <a:prstClr val="black"/>
                </a:solidFill>
                <a:latin typeface="Calibri"/>
              </a:rPr>
              <a:t>Barlow B, Barlow A. Identifying the different types of professional relationships: Are you my mentor? Am J Health Syst Pharm. 2020;77(18):1463-1465.</a:t>
            </a:r>
          </a:p>
        </p:txBody>
      </p:sp>
      <p:grpSp>
        <p:nvGrpSpPr>
          <p:cNvPr id="3" name="Group 2"/>
          <p:cNvGrpSpPr/>
          <p:nvPr/>
        </p:nvGrpSpPr>
        <p:grpSpPr>
          <a:xfrm>
            <a:off x="2376052" y="1120462"/>
            <a:ext cx="7439896" cy="4638988"/>
            <a:chOff x="914400" y="1524000"/>
            <a:chExt cx="6191250" cy="4235450"/>
          </a:xfrm>
        </p:grpSpPr>
        <p:grpSp>
          <p:nvGrpSpPr>
            <p:cNvPr id="13" name="Group 12">
              <a:extLst>
                <a:ext uri="{FF2B5EF4-FFF2-40B4-BE49-F238E27FC236}">
                  <a16:creationId xmlns:a16="http://schemas.microsoft.com/office/drawing/2014/main" id="{3308C6EC-2376-0942-943F-33D3422C62AB}"/>
                </a:ext>
              </a:extLst>
            </p:cNvPr>
            <p:cNvGrpSpPr/>
            <p:nvPr/>
          </p:nvGrpSpPr>
          <p:grpSpPr>
            <a:xfrm>
              <a:off x="914400" y="1524000"/>
              <a:ext cx="2914650" cy="4235449"/>
              <a:chOff x="929987" y="1708151"/>
              <a:chExt cx="2914650" cy="4235449"/>
            </a:xfrm>
          </p:grpSpPr>
          <p:sp>
            <p:nvSpPr>
              <p:cNvPr id="15" name="Rectangle 14">
                <a:extLst>
                  <a:ext uri="{FF2B5EF4-FFF2-40B4-BE49-F238E27FC236}">
                    <a16:creationId xmlns:a16="http://schemas.microsoft.com/office/drawing/2014/main" id="{18DE9435-3E26-BB48-B6F5-FE627B1D9B01}"/>
                  </a:ext>
                </a:extLst>
              </p:cNvPr>
              <p:cNvSpPr/>
              <p:nvPr/>
            </p:nvSpPr>
            <p:spPr>
              <a:xfrm>
                <a:off x="929987" y="2142374"/>
                <a:ext cx="2914650" cy="3801226"/>
              </a:xfrm>
              <a:prstGeom prst="rect">
                <a:avLst/>
              </a:prstGeom>
              <a:solidFill>
                <a:srgbClr val="6A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imeline&#10;&#10;Description automatically generated">
                <a:extLst>
                  <a:ext uri="{FF2B5EF4-FFF2-40B4-BE49-F238E27FC236}">
                    <a16:creationId xmlns:a16="http://schemas.microsoft.com/office/drawing/2014/main" id="{026D15BD-01C7-3048-A675-6B179E0D0A0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53812" y="1708151"/>
                <a:ext cx="2667000" cy="4159249"/>
              </a:xfrm>
              <a:prstGeom prst="rect">
                <a:avLst/>
              </a:prstGeom>
            </p:spPr>
          </p:pic>
        </p:grpSp>
        <p:grpSp>
          <p:nvGrpSpPr>
            <p:cNvPr id="12" name="Group 11">
              <a:extLst>
                <a:ext uri="{FF2B5EF4-FFF2-40B4-BE49-F238E27FC236}">
                  <a16:creationId xmlns:a16="http://schemas.microsoft.com/office/drawing/2014/main" id="{C752078D-9EBE-934F-B0A4-A8F730ED6875}"/>
                </a:ext>
              </a:extLst>
            </p:cNvPr>
            <p:cNvGrpSpPr/>
            <p:nvPr/>
          </p:nvGrpSpPr>
          <p:grpSpPr>
            <a:xfrm>
              <a:off x="4191000" y="1524000"/>
              <a:ext cx="2914650" cy="4235450"/>
              <a:chOff x="3987931" y="1708150"/>
              <a:chExt cx="2914650" cy="4235450"/>
            </a:xfrm>
          </p:grpSpPr>
          <p:sp>
            <p:nvSpPr>
              <p:cNvPr id="14" name="Rectangle 13">
                <a:extLst>
                  <a:ext uri="{FF2B5EF4-FFF2-40B4-BE49-F238E27FC236}">
                    <a16:creationId xmlns:a16="http://schemas.microsoft.com/office/drawing/2014/main" id="{030A3712-CA97-FE45-AC57-85FACA11CA44}"/>
                  </a:ext>
                </a:extLst>
              </p:cNvPr>
              <p:cNvSpPr/>
              <p:nvPr/>
            </p:nvSpPr>
            <p:spPr>
              <a:xfrm>
                <a:off x="3987931" y="2142374"/>
                <a:ext cx="2914650" cy="3801226"/>
              </a:xfrm>
              <a:prstGeom prst="rect">
                <a:avLst/>
              </a:prstGeom>
              <a:solidFill>
                <a:srgbClr val="9DD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imeline&#10;&#10;Description automatically generated">
                <a:extLst>
                  <a:ext uri="{FF2B5EF4-FFF2-40B4-BE49-F238E27FC236}">
                    <a16:creationId xmlns:a16="http://schemas.microsoft.com/office/drawing/2014/main" id="{121A10ED-34FD-ED40-866F-C0E329CCB9E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11756" y="1708150"/>
                <a:ext cx="2667000" cy="4069514"/>
              </a:xfrm>
              <a:prstGeom prst="rect">
                <a:avLst/>
              </a:prstGeom>
            </p:spPr>
          </p:pic>
        </p:grpSp>
      </p:grpSp>
    </p:spTree>
    <p:extLst>
      <p:ext uri="{BB962C8B-B14F-4D97-AF65-F5344CB8AC3E}">
        <p14:creationId xmlns:p14="http://schemas.microsoft.com/office/powerpoint/2010/main" val="1876442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Session Key</a:t>
            </a:r>
          </a:p>
        </p:txBody>
      </p:sp>
      <p:sp>
        <p:nvSpPr>
          <p:cNvPr id="29" name="TextBox 28">
            <a:extLst>
              <a:ext uri="{FF2B5EF4-FFF2-40B4-BE49-F238E27FC236}">
                <a16:creationId xmlns:a16="http://schemas.microsoft.com/office/drawing/2014/main" id="{C16E2244-49A4-0344-B6F4-02E1EEB9C720}"/>
              </a:ext>
            </a:extLst>
          </p:cNvPr>
          <p:cNvSpPr txBox="1"/>
          <p:nvPr/>
        </p:nvSpPr>
        <p:spPr>
          <a:xfrm>
            <a:off x="4295130" y="2907708"/>
            <a:ext cx="2664372" cy="461665"/>
          </a:xfrm>
          <a:prstGeom prst="rect">
            <a:avLst/>
          </a:prstGeom>
          <a:noFill/>
        </p:spPr>
        <p:txBody>
          <a:bodyPr wrap="square" rtlCol="0">
            <a:spAutoFit/>
          </a:bodyPr>
          <a:lstStyle/>
          <a:p>
            <a:r>
              <a:rPr lang="en-US" sz="2400" b="1" dirty="0">
                <a:solidFill>
                  <a:schemeClr val="tx2"/>
                </a:solidFill>
              </a:rPr>
              <a:t>Student Response</a:t>
            </a:r>
          </a:p>
        </p:txBody>
      </p:sp>
      <p:sp>
        <p:nvSpPr>
          <p:cNvPr id="30" name="TextBox 29">
            <a:extLst>
              <a:ext uri="{FF2B5EF4-FFF2-40B4-BE49-F238E27FC236}">
                <a16:creationId xmlns:a16="http://schemas.microsoft.com/office/drawing/2014/main" id="{FE5E9C05-4B3E-AC4F-A962-70A9B0F45BBC}"/>
              </a:ext>
            </a:extLst>
          </p:cNvPr>
          <p:cNvSpPr txBox="1"/>
          <p:nvPr/>
        </p:nvSpPr>
        <p:spPr>
          <a:xfrm>
            <a:off x="4281006" y="4182172"/>
            <a:ext cx="2461368" cy="461665"/>
          </a:xfrm>
          <a:prstGeom prst="rect">
            <a:avLst/>
          </a:prstGeom>
          <a:noFill/>
        </p:spPr>
        <p:txBody>
          <a:bodyPr wrap="square" rtlCol="0">
            <a:spAutoFit/>
          </a:bodyPr>
          <a:lstStyle/>
          <a:p>
            <a:r>
              <a:rPr lang="en-US" sz="2400" b="1" dirty="0">
                <a:solidFill>
                  <a:schemeClr val="tx2"/>
                </a:solidFill>
              </a:rPr>
              <a:t>Think-Pair-Share</a:t>
            </a:r>
          </a:p>
        </p:txBody>
      </p:sp>
      <p:sp>
        <p:nvSpPr>
          <p:cNvPr id="31" name="TextBox 30">
            <a:extLst>
              <a:ext uri="{FF2B5EF4-FFF2-40B4-BE49-F238E27FC236}">
                <a16:creationId xmlns:a16="http://schemas.microsoft.com/office/drawing/2014/main" id="{E73B3A24-C58E-DE4B-B62E-1657DB087A92}"/>
              </a:ext>
            </a:extLst>
          </p:cNvPr>
          <p:cNvSpPr txBox="1"/>
          <p:nvPr/>
        </p:nvSpPr>
        <p:spPr>
          <a:xfrm>
            <a:off x="4295131" y="5481088"/>
            <a:ext cx="2021131" cy="461665"/>
          </a:xfrm>
          <a:prstGeom prst="rect">
            <a:avLst/>
          </a:prstGeom>
          <a:noFill/>
        </p:spPr>
        <p:txBody>
          <a:bodyPr wrap="none" rtlCol="0">
            <a:spAutoFit/>
          </a:bodyPr>
          <a:lstStyle/>
          <a:p>
            <a:r>
              <a:rPr lang="en-US" sz="2400" b="1" dirty="0">
                <a:solidFill>
                  <a:schemeClr val="tx2"/>
                </a:solidFill>
              </a:rPr>
              <a:t>Group Activity</a:t>
            </a:r>
          </a:p>
        </p:txBody>
      </p:sp>
      <p:sp>
        <p:nvSpPr>
          <p:cNvPr id="36" name="TextBox 35">
            <a:extLst>
              <a:ext uri="{FF2B5EF4-FFF2-40B4-BE49-F238E27FC236}">
                <a16:creationId xmlns:a16="http://schemas.microsoft.com/office/drawing/2014/main" id="{48B63A93-9990-FE4A-809A-9EF90ADECE00}"/>
              </a:ext>
            </a:extLst>
          </p:cNvPr>
          <p:cNvSpPr txBox="1"/>
          <p:nvPr/>
        </p:nvSpPr>
        <p:spPr>
          <a:xfrm>
            <a:off x="4278286" y="1636343"/>
            <a:ext cx="4324893" cy="461665"/>
          </a:xfrm>
          <a:prstGeom prst="rect">
            <a:avLst/>
          </a:prstGeom>
          <a:noFill/>
        </p:spPr>
        <p:txBody>
          <a:bodyPr wrap="square" rtlCol="0">
            <a:spAutoFit/>
          </a:bodyPr>
          <a:lstStyle/>
          <a:p>
            <a:r>
              <a:rPr lang="en-US" sz="2400" b="1" dirty="0">
                <a:solidFill>
                  <a:schemeClr val="tx2"/>
                </a:solidFill>
              </a:rPr>
              <a:t>Show or Raise Hand</a:t>
            </a:r>
          </a:p>
        </p:txBody>
      </p:sp>
      <p:grpSp>
        <p:nvGrpSpPr>
          <p:cNvPr id="11" name="Group 10"/>
          <p:cNvGrpSpPr/>
          <p:nvPr/>
        </p:nvGrpSpPr>
        <p:grpSpPr>
          <a:xfrm>
            <a:off x="2971801" y="1371601"/>
            <a:ext cx="991153" cy="991153"/>
            <a:chOff x="6338371" y="1235592"/>
            <a:chExt cx="991153" cy="991153"/>
          </a:xfrm>
        </p:grpSpPr>
        <p:sp>
          <p:nvSpPr>
            <p:cNvPr id="7" name="Rectangle 6"/>
            <p:cNvSpPr/>
            <p:nvPr/>
          </p:nvSpPr>
          <p:spPr>
            <a:xfrm>
              <a:off x="6338371" y="1235592"/>
              <a:ext cx="991153" cy="99115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Raised hand outline">
              <a:extLst>
                <a:ext uri="{FF2B5EF4-FFF2-40B4-BE49-F238E27FC236}">
                  <a16:creationId xmlns:a16="http://schemas.microsoft.com/office/drawing/2014/main" id="{8B3B1230-45E9-6244-9C6D-CCEF9BA1240E}"/>
                </a:ext>
              </a:extLst>
            </p:cNvPr>
            <p:cNvPicPr>
              <a:picLocks noChangeAspect="1"/>
            </p:cNvPicPr>
            <p:nvPr/>
          </p:nvPicPr>
          <p:blipFill>
            <a:blip r:embed="rId3">
              <a:lum bright="70000" contrast="-70000"/>
              <a:extLst>
                <a:ext uri="{28A0092B-C50C-407E-A947-70E740481C1C}">
                  <a14:useLocalDpi xmlns:a14="http://schemas.microsoft.com/office/drawing/2010/main"/>
                </a:ext>
                <a:ext uri="{96DAC541-7B7A-43D3-8B79-37D633B846F1}">
                  <asvg:svgBlip xmlns="" xmlns:asvg="http://schemas.microsoft.com/office/drawing/2016/SVG/main" r:embed="rId16"/>
                </a:ext>
              </a:extLst>
            </a:blip>
            <a:stretch>
              <a:fillRect/>
            </a:stretch>
          </p:blipFill>
          <p:spPr>
            <a:xfrm>
              <a:off x="6399634" y="1296855"/>
              <a:ext cx="868625" cy="868625"/>
            </a:xfrm>
            <a:prstGeom prst="teardrop">
              <a:avLst/>
            </a:prstGeom>
          </p:spPr>
        </p:pic>
      </p:grpSp>
      <p:grpSp>
        <p:nvGrpSpPr>
          <p:cNvPr id="12" name="Group 11"/>
          <p:cNvGrpSpPr/>
          <p:nvPr/>
        </p:nvGrpSpPr>
        <p:grpSpPr>
          <a:xfrm>
            <a:off x="2805849" y="2362751"/>
            <a:ext cx="1157104" cy="1271366"/>
            <a:chOff x="6172420" y="2226743"/>
            <a:chExt cx="1157104" cy="1271366"/>
          </a:xfrm>
        </p:grpSpPr>
        <p:sp>
          <p:nvSpPr>
            <p:cNvPr id="21" name="Teardrop 20"/>
            <p:cNvSpPr/>
            <p:nvPr/>
          </p:nvSpPr>
          <p:spPr>
            <a:xfrm>
              <a:off x="6338371" y="2506956"/>
              <a:ext cx="991153" cy="99115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172420" y="2226743"/>
              <a:ext cx="1078260" cy="1078260"/>
              <a:chOff x="5576747" y="1803021"/>
              <a:chExt cx="1718930" cy="1718930"/>
            </a:xfrm>
          </p:grpSpPr>
          <p:pic>
            <p:nvPicPr>
              <p:cNvPr id="8" name="Picture 7"/>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5576747" y="1803021"/>
                <a:ext cx="1718930" cy="1718930"/>
              </a:xfrm>
              <a:prstGeom prst="rect">
                <a:avLst/>
              </a:prstGeom>
            </p:spPr>
          </p:pic>
          <p:pic>
            <p:nvPicPr>
              <p:cNvPr id="13" name="Graphic 12" descr="Megaphone with solid fill">
                <a:extLst>
                  <a:ext uri="{FF2B5EF4-FFF2-40B4-BE49-F238E27FC236}">
                    <a16:creationId xmlns:a16="http://schemas.microsoft.com/office/drawing/2014/main" id="{C9C51977-EF77-0947-A1FC-9C7070CD0DB2}"/>
                  </a:ext>
                </a:extLst>
              </p:cNvPr>
              <p:cNvPicPr>
                <a:picLocks noChangeAspect="1"/>
              </p:cNvPicPr>
              <p:nvPr/>
            </p:nvPicPr>
            <p:blipFill>
              <a:blip r:embed="rId18">
                <a:biLevel thresh="25000"/>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rot="21005663" flipH="1">
                <a:off x="5896673" y="2639198"/>
                <a:ext cx="807404" cy="807404"/>
              </a:xfrm>
              <a:prstGeom prst="rect">
                <a:avLst/>
              </a:prstGeom>
            </p:spPr>
          </p:pic>
        </p:grpSp>
      </p:grpSp>
      <p:grpSp>
        <p:nvGrpSpPr>
          <p:cNvPr id="14" name="Group 13"/>
          <p:cNvGrpSpPr/>
          <p:nvPr/>
        </p:nvGrpSpPr>
        <p:grpSpPr>
          <a:xfrm>
            <a:off x="2966745" y="3914329"/>
            <a:ext cx="1006584" cy="991153"/>
            <a:chOff x="6333316" y="3778320"/>
            <a:chExt cx="1006584" cy="991153"/>
          </a:xfrm>
        </p:grpSpPr>
        <p:sp>
          <p:nvSpPr>
            <p:cNvPr id="22" name="Teardrop 21"/>
            <p:cNvSpPr/>
            <p:nvPr/>
          </p:nvSpPr>
          <p:spPr>
            <a:xfrm>
              <a:off x="6348747" y="3778320"/>
              <a:ext cx="991153" cy="99115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24EF00C-EF9A-5142-84E0-921BBAB03BE3}"/>
                </a:ext>
              </a:extLst>
            </p:cNvPr>
            <p:cNvGrpSpPr/>
            <p:nvPr/>
          </p:nvGrpSpPr>
          <p:grpSpPr>
            <a:xfrm>
              <a:off x="6333316" y="3815019"/>
              <a:ext cx="990380" cy="915754"/>
              <a:chOff x="5254200" y="2514600"/>
              <a:chExt cx="1603800" cy="1482952"/>
            </a:xfrm>
          </p:grpSpPr>
          <p:pic>
            <p:nvPicPr>
              <p:cNvPr id="17" name="Graphic 16" descr="Female Profile outline">
                <a:extLst>
                  <a:ext uri="{FF2B5EF4-FFF2-40B4-BE49-F238E27FC236}">
                    <a16:creationId xmlns:a16="http://schemas.microsoft.com/office/drawing/2014/main" id="{C2943406-23C6-134D-B845-DB7409B15DC8}"/>
                  </a:ext>
                </a:extLst>
              </p:cNvPr>
              <p:cNvPicPr>
                <a:picLocks noChangeAspect="1"/>
              </p:cNvPicPr>
              <p:nvPr/>
            </p:nvPicPr>
            <p:blipFill>
              <a:blip r:embed="rId19">
                <a:lum bright="70000" contrast="-70000"/>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5254200" y="2867161"/>
                <a:ext cx="914400" cy="914400"/>
              </a:xfrm>
              <a:prstGeom prst="rect">
                <a:avLst/>
              </a:prstGeom>
            </p:spPr>
          </p:pic>
          <p:pic>
            <p:nvPicPr>
              <p:cNvPr id="23" name="Graphic 22" descr="Male profile outline">
                <a:extLst>
                  <a:ext uri="{FF2B5EF4-FFF2-40B4-BE49-F238E27FC236}">
                    <a16:creationId xmlns:a16="http://schemas.microsoft.com/office/drawing/2014/main" id="{FB044494-C8BA-654D-9893-251232539D09}"/>
                  </a:ext>
                </a:extLst>
              </p:cNvPr>
              <p:cNvPicPr>
                <a:picLocks noChangeAspect="1"/>
              </p:cNvPicPr>
              <p:nvPr/>
            </p:nvPicPr>
            <p:blipFill>
              <a:blip r:embed="rId20">
                <a:lum bright="70000" contrast="-70000"/>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5785245" y="3083152"/>
                <a:ext cx="914400" cy="914400"/>
              </a:xfrm>
              <a:prstGeom prst="rect">
                <a:avLst/>
              </a:prstGeom>
            </p:spPr>
          </p:pic>
          <p:pic>
            <p:nvPicPr>
              <p:cNvPr id="25" name="Graphic 24" descr="Chat outline">
                <a:extLst>
                  <a:ext uri="{FF2B5EF4-FFF2-40B4-BE49-F238E27FC236}">
                    <a16:creationId xmlns:a16="http://schemas.microsoft.com/office/drawing/2014/main" id="{8B1AE19C-225D-9E41-BFAD-A20C3246B17A}"/>
                  </a:ext>
                </a:extLst>
              </p:cNvPr>
              <p:cNvPicPr>
                <a:picLocks noChangeAspect="1"/>
              </p:cNvPicPr>
              <p:nvPr/>
            </p:nvPicPr>
            <p:blipFill>
              <a:blip r:embed="rId21">
                <a:lum bright="70000" contrast="-70000"/>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5943600" y="2514600"/>
                <a:ext cx="914400" cy="914400"/>
              </a:xfrm>
              <a:prstGeom prst="rect">
                <a:avLst/>
              </a:prstGeom>
            </p:spPr>
          </p:pic>
        </p:grpSp>
      </p:grpSp>
      <p:grpSp>
        <p:nvGrpSpPr>
          <p:cNvPr id="15" name="Group 14"/>
          <p:cNvGrpSpPr/>
          <p:nvPr/>
        </p:nvGrpSpPr>
        <p:grpSpPr>
          <a:xfrm>
            <a:off x="2982177" y="5183693"/>
            <a:ext cx="991153" cy="991153"/>
            <a:chOff x="6348747" y="5047684"/>
            <a:chExt cx="991153" cy="991153"/>
          </a:xfrm>
        </p:grpSpPr>
        <p:sp>
          <p:nvSpPr>
            <p:cNvPr id="24" name="Teardrop 23"/>
            <p:cNvSpPr/>
            <p:nvPr/>
          </p:nvSpPr>
          <p:spPr>
            <a:xfrm>
              <a:off x="6348747" y="5047684"/>
              <a:ext cx="991153" cy="99115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ustomer review with solid fill">
              <a:extLst>
                <a:ext uri="{FF2B5EF4-FFF2-40B4-BE49-F238E27FC236}">
                  <a16:creationId xmlns:a16="http://schemas.microsoft.com/office/drawing/2014/main" id="{206B36E7-B0E1-3C4A-82AB-2588670BF61B}"/>
                </a:ext>
              </a:extLst>
            </p:cNvPr>
            <p:cNvPicPr>
              <a:picLocks noChangeAspect="1"/>
            </p:cNvPicPr>
            <p:nvPr/>
          </p:nvPicPr>
          <p:blipFill>
            <a:blip r:embed="rId22">
              <a:biLevel thresh="25000"/>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443622" y="5163594"/>
              <a:ext cx="824637" cy="824637"/>
            </a:xfrm>
            <a:prstGeom prst="rect">
              <a:avLst/>
            </a:prstGeom>
          </p:spPr>
        </p:pic>
      </p:grpSp>
    </p:spTree>
    <p:extLst>
      <p:ext uri="{BB962C8B-B14F-4D97-AF65-F5344CB8AC3E}">
        <p14:creationId xmlns:p14="http://schemas.microsoft.com/office/powerpoint/2010/main" val="14090521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he Value of Mentorship in Business">
            <a:extLst>
              <a:ext uri="{FF2B5EF4-FFF2-40B4-BE49-F238E27FC236}">
                <a16:creationId xmlns:a16="http://schemas.microsoft.com/office/drawing/2014/main" id="{E1EA0980-5FA7-A743-80BE-973BA046EF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1" y="2743200"/>
            <a:ext cx="4009553" cy="2950426"/>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0"/>
          </p:nvPr>
        </p:nvSpPr>
        <p:spPr/>
        <p:txBody>
          <a:bodyPr>
            <a:normAutofit/>
          </a:bodyPr>
          <a:lstStyle/>
          <a:p>
            <a:r>
              <a:rPr lang="en-US" dirty="0"/>
              <a:t>Where can you find mentors and advisors?</a:t>
            </a:r>
          </a:p>
        </p:txBody>
      </p:sp>
      <p:sp>
        <p:nvSpPr>
          <p:cNvPr id="35843" name="Oval 6"/>
          <p:cNvSpPr>
            <a:spLocks noChangeArrowheads="1"/>
          </p:cNvSpPr>
          <p:nvPr/>
        </p:nvSpPr>
        <p:spPr bwMode="auto">
          <a:xfrm>
            <a:off x="4817703" y="1255558"/>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State/Local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Pharmacy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Association</a:t>
            </a:r>
          </a:p>
        </p:txBody>
      </p:sp>
      <p:sp>
        <p:nvSpPr>
          <p:cNvPr id="35844" name="Oval 10"/>
          <p:cNvSpPr>
            <a:spLocks noChangeArrowheads="1"/>
          </p:cNvSpPr>
          <p:nvPr/>
        </p:nvSpPr>
        <p:spPr bwMode="auto">
          <a:xfrm>
            <a:off x="7669982" y="3498348"/>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Established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Pharmacy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Leaders</a:t>
            </a:r>
          </a:p>
        </p:txBody>
      </p:sp>
      <p:sp>
        <p:nvSpPr>
          <p:cNvPr id="35845" name="Oval 11"/>
          <p:cNvSpPr>
            <a:spLocks noChangeArrowheads="1"/>
          </p:cNvSpPr>
          <p:nvPr/>
        </p:nvSpPr>
        <p:spPr bwMode="auto">
          <a:xfrm>
            <a:off x="2527328" y="1834957"/>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Pharmacy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Residents</a:t>
            </a:r>
          </a:p>
        </p:txBody>
      </p:sp>
      <p:sp>
        <p:nvSpPr>
          <p:cNvPr id="35846" name="Oval 12"/>
          <p:cNvSpPr>
            <a:spLocks noChangeArrowheads="1"/>
          </p:cNvSpPr>
          <p:nvPr/>
        </p:nvSpPr>
        <p:spPr bwMode="auto">
          <a:xfrm>
            <a:off x="7060925" y="1712294"/>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Rotation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&amp; Residency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Preceptors</a:t>
            </a:r>
          </a:p>
        </p:txBody>
      </p:sp>
      <p:sp>
        <p:nvSpPr>
          <p:cNvPr id="35847" name="Oval 13"/>
          <p:cNvSpPr>
            <a:spLocks noChangeArrowheads="1"/>
          </p:cNvSpPr>
          <p:nvPr/>
        </p:nvSpPr>
        <p:spPr bwMode="auto">
          <a:xfrm>
            <a:off x="2077918" y="3718584"/>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Faculty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or Student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Society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Advisors</a:t>
            </a:r>
          </a:p>
        </p:txBody>
      </p:sp>
      <p:sp>
        <p:nvSpPr>
          <p:cNvPr id="35848" name="Oval 14"/>
          <p:cNvSpPr>
            <a:spLocks noChangeArrowheads="1"/>
          </p:cNvSpPr>
          <p:nvPr/>
        </p:nvSpPr>
        <p:spPr bwMode="auto">
          <a:xfrm>
            <a:off x="3730428" y="4953116"/>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Any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Successful</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Person</a:t>
            </a:r>
          </a:p>
        </p:txBody>
      </p:sp>
      <p:sp>
        <p:nvSpPr>
          <p:cNvPr id="9" name="Oval 10"/>
          <p:cNvSpPr>
            <a:spLocks noChangeArrowheads="1"/>
          </p:cNvSpPr>
          <p:nvPr/>
        </p:nvSpPr>
        <p:spPr bwMode="auto">
          <a:xfrm>
            <a:off x="6070325" y="4876916"/>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Anywhere</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Pharmacists</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Practice</a:t>
            </a:r>
          </a:p>
        </p:txBody>
      </p:sp>
    </p:spTree>
    <p:extLst>
      <p:ext uri="{BB962C8B-B14F-4D97-AF65-F5344CB8AC3E}">
        <p14:creationId xmlns:p14="http://schemas.microsoft.com/office/powerpoint/2010/main" val="130667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845"/>
                                        </p:tgtEl>
                                        <p:attrNameLst>
                                          <p:attrName>style.visibility</p:attrName>
                                        </p:attrNameLst>
                                      </p:cBhvr>
                                      <p:to>
                                        <p:strVal val="visible"/>
                                      </p:to>
                                    </p:set>
                                    <p:animEffect transition="in" filter="dissolve">
                                      <p:cBhvr>
                                        <p:cTn id="11" dur="500"/>
                                        <p:tgtEl>
                                          <p:spTgt spid="3584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43"/>
                                        </p:tgtEl>
                                        <p:attrNameLst>
                                          <p:attrName>style.visibility</p:attrName>
                                        </p:attrNameLst>
                                      </p:cBhvr>
                                      <p:to>
                                        <p:strVal val="visible"/>
                                      </p:to>
                                    </p:set>
                                    <p:animEffect transition="in" filter="dissolve">
                                      <p:cBhvr>
                                        <p:cTn id="15" dur="500"/>
                                        <p:tgtEl>
                                          <p:spTgt spid="3584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846"/>
                                        </p:tgtEl>
                                        <p:attrNameLst>
                                          <p:attrName>style.visibility</p:attrName>
                                        </p:attrNameLst>
                                      </p:cBhvr>
                                      <p:to>
                                        <p:strVal val="visible"/>
                                      </p:to>
                                    </p:set>
                                    <p:animEffect transition="in" filter="dissolve">
                                      <p:cBhvr>
                                        <p:cTn id="19" dur="500"/>
                                        <p:tgtEl>
                                          <p:spTgt spid="35846"/>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44"/>
                                        </p:tgtEl>
                                        <p:attrNameLst>
                                          <p:attrName>style.visibility</p:attrName>
                                        </p:attrNameLst>
                                      </p:cBhvr>
                                      <p:to>
                                        <p:strVal val="visible"/>
                                      </p:to>
                                    </p:set>
                                    <p:animEffect transition="in" filter="dissolve">
                                      <p:cBhvr>
                                        <p:cTn id="23" dur="500"/>
                                        <p:tgtEl>
                                          <p:spTgt spid="3584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5848"/>
                                        </p:tgtEl>
                                        <p:attrNameLst>
                                          <p:attrName>style.visibility</p:attrName>
                                        </p:attrNameLst>
                                      </p:cBhvr>
                                      <p:to>
                                        <p:strVal val="visible"/>
                                      </p:to>
                                    </p:set>
                                    <p:animEffect transition="in" filter="dissolve">
                                      <p:cBhvr>
                                        <p:cTn id="31"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5" grpId="0" animBg="1"/>
      <p:bldP spid="35846" grpId="0" animBg="1"/>
      <p:bldP spid="35847" grpId="0" animBg="1"/>
      <p:bldP spid="3584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Effective Mentees</a:t>
            </a:r>
            <a:endParaRPr lang="en-US" dirty="0"/>
          </a:p>
        </p:txBody>
      </p:sp>
      <p:sp>
        <p:nvSpPr>
          <p:cNvPr id="37892" name="Rectangle 4"/>
          <p:cNvSpPr>
            <a:spLocks noGrp="1" noChangeArrowheads="1"/>
          </p:cNvSpPr>
          <p:nvPr>
            <p:ph sz="half" idx="11"/>
          </p:nvPr>
        </p:nvSpPr>
        <p:spPr>
          <a:xfrm>
            <a:off x="990600" y="1717675"/>
            <a:ext cx="9921875" cy="4386911"/>
          </a:xfrm>
        </p:spPr>
        <p:txBody>
          <a:bodyPr numCol="2">
            <a:normAutofit fontScale="92500" lnSpcReduction="10000"/>
          </a:bodyPr>
          <a:lstStyle/>
          <a:p>
            <a:r>
              <a:rPr lang="en-US" dirty="0" smtClean="0"/>
              <a:t>Trust mentor</a:t>
            </a:r>
          </a:p>
          <a:p>
            <a:r>
              <a:rPr lang="en-US" dirty="0" smtClean="0"/>
              <a:t>Responsible for own </a:t>
            </a:r>
            <a:br>
              <a:rPr lang="en-US" dirty="0" smtClean="0"/>
            </a:br>
            <a:r>
              <a:rPr lang="en-US" dirty="0" smtClean="0"/>
              <a:t>growth and development</a:t>
            </a:r>
          </a:p>
          <a:p>
            <a:r>
              <a:rPr lang="en-US" dirty="0" smtClean="0"/>
              <a:t>Prepared for meetings</a:t>
            </a:r>
          </a:p>
          <a:p>
            <a:r>
              <a:rPr lang="en-US" dirty="0" smtClean="0"/>
              <a:t>Respect mentor’s time</a:t>
            </a:r>
          </a:p>
          <a:p>
            <a:r>
              <a:rPr lang="en-US" dirty="0" smtClean="0"/>
              <a:t>Understand qualities you are seeking to develop</a:t>
            </a:r>
          </a:p>
          <a:p>
            <a:endParaRPr lang="en-US" dirty="0" smtClean="0"/>
          </a:p>
          <a:p>
            <a:pPr>
              <a:buClr>
                <a:schemeClr val="accent2"/>
              </a:buClr>
            </a:pPr>
            <a:r>
              <a:rPr lang="en-US" dirty="0"/>
              <a:t>Willing to apply change (open minded)</a:t>
            </a:r>
          </a:p>
          <a:p>
            <a:pPr>
              <a:buClr>
                <a:schemeClr val="accent2"/>
              </a:buClr>
            </a:pPr>
            <a:r>
              <a:rPr lang="en-US" dirty="0"/>
              <a:t>Goal-Oriented</a:t>
            </a:r>
          </a:p>
          <a:p>
            <a:pPr>
              <a:buClr>
                <a:schemeClr val="accent2"/>
              </a:buClr>
            </a:pPr>
            <a:r>
              <a:rPr lang="en-US" dirty="0"/>
              <a:t>Seek challenges</a:t>
            </a:r>
          </a:p>
          <a:p>
            <a:pPr>
              <a:buClr>
                <a:schemeClr val="accent2"/>
              </a:buClr>
            </a:pPr>
            <a:r>
              <a:rPr lang="en-US" dirty="0"/>
              <a:t>Take initiative</a:t>
            </a:r>
          </a:p>
          <a:p>
            <a:pPr>
              <a:buClr>
                <a:schemeClr val="accent2"/>
              </a:buClr>
            </a:pPr>
            <a:r>
              <a:rPr lang="en-US" dirty="0"/>
              <a:t>Ask lots of questions</a:t>
            </a:r>
          </a:p>
          <a:p>
            <a:pPr>
              <a:buClr>
                <a:schemeClr val="accent2"/>
              </a:buClr>
            </a:pPr>
            <a:r>
              <a:rPr lang="en-US" dirty="0"/>
              <a:t>Transparent</a:t>
            </a:r>
          </a:p>
          <a:p>
            <a:endParaRPr lang="en-US" dirty="0"/>
          </a:p>
        </p:txBody>
      </p:sp>
      <p:pic>
        <p:nvPicPr>
          <p:cNvPr id="6" name="Picture 5" descr="Icon&#10;&#10;Description automatically generated">
            <a:extLst>
              <a:ext uri="{FF2B5EF4-FFF2-40B4-BE49-F238E27FC236}">
                <a16:creationId xmlns:a16="http://schemas.microsoft.com/office/drawing/2014/main" id="{7131F265-9743-9146-87C1-5AA701D3E5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26817" y="327269"/>
            <a:ext cx="1329766" cy="869462"/>
          </a:xfrm>
          <a:prstGeom prst="rect">
            <a:avLst/>
          </a:prstGeom>
        </p:spPr>
      </p:pic>
      <p:sp>
        <p:nvSpPr>
          <p:cNvPr id="7" name="Oval 6">
            <a:extLst>
              <a:ext uri="{FF2B5EF4-FFF2-40B4-BE49-F238E27FC236}">
                <a16:creationId xmlns:a16="http://schemas.microsoft.com/office/drawing/2014/main" id="{E68A6BE8-8267-EC41-8D9A-24F4A5B74067}"/>
              </a:ext>
            </a:extLst>
          </p:cNvPr>
          <p:cNvSpPr/>
          <p:nvPr/>
        </p:nvSpPr>
        <p:spPr>
          <a:xfrm>
            <a:off x="9067800" y="152400"/>
            <a:ext cx="1447800" cy="1219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540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892">
                                            <p:txEl>
                                              <p:pRg st="1" end="1"/>
                                            </p:txEl>
                                          </p:spTgt>
                                        </p:tgtEl>
                                        <p:attrNameLst>
                                          <p:attrName>style.visibility</p:attrName>
                                        </p:attrNameLst>
                                      </p:cBhvr>
                                      <p:to>
                                        <p:strVal val="visible"/>
                                      </p:to>
                                    </p:set>
                                    <p:anim calcmode="lin" valueType="num">
                                      <p:cBhvr additive="base">
                                        <p:cTn id="11" dur="500" fill="hold"/>
                                        <p:tgtEl>
                                          <p:spTgt spid="3789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89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892">
                                            <p:txEl>
                                              <p:pRg st="2" end="2"/>
                                            </p:txEl>
                                          </p:spTgt>
                                        </p:tgtEl>
                                        <p:attrNameLst>
                                          <p:attrName>style.visibility</p:attrName>
                                        </p:attrNameLst>
                                      </p:cBhvr>
                                      <p:to>
                                        <p:strVal val="visible"/>
                                      </p:to>
                                    </p:set>
                                    <p:anim calcmode="lin" valueType="num">
                                      <p:cBhvr additive="base">
                                        <p:cTn id="15" dur="500" fill="hold"/>
                                        <p:tgtEl>
                                          <p:spTgt spid="3789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789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892">
                                            <p:txEl>
                                              <p:pRg st="3" end="3"/>
                                            </p:txEl>
                                          </p:spTgt>
                                        </p:tgtEl>
                                        <p:attrNameLst>
                                          <p:attrName>style.visibility</p:attrName>
                                        </p:attrNameLst>
                                      </p:cBhvr>
                                      <p:to>
                                        <p:strVal val="visible"/>
                                      </p:to>
                                    </p:set>
                                    <p:anim calcmode="lin" valueType="num">
                                      <p:cBhvr additive="base">
                                        <p:cTn id="19" dur="500" fill="hold"/>
                                        <p:tgtEl>
                                          <p:spTgt spid="3789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892">
                                            <p:txEl>
                                              <p:pRg st="4" end="4"/>
                                            </p:txEl>
                                          </p:spTgt>
                                        </p:tgtEl>
                                        <p:attrNameLst>
                                          <p:attrName>style.visibility</p:attrName>
                                        </p:attrNameLst>
                                      </p:cBhvr>
                                      <p:to>
                                        <p:strVal val="visible"/>
                                      </p:to>
                                    </p:set>
                                    <p:anim calcmode="lin" valueType="num">
                                      <p:cBhvr additive="base">
                                        <p:cTn id="23" dur="500" fill="hold"/>
                                        <p:tgtEl>
                                          <p:spTgt spid="3789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78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7892">
                                            <p:txEl>
                                              <p:pRg st="6" end="6"/>
                                            </p:txEl>
                                          </p:spTgt>
                                        </p:tgtEl>
                                        <p:attrNameLst>
                                          <p:attrName>style.visibility</p:attrName>
                                        </p:attrNameLst>
                                      </p:cBhvr>
                                      <p:to>
                                        <p:strVal val="visible"/>
                                      </p:to>
                                    </p:set>
                                    <p:anim calcmode="lin" valueType="num">
                                      <p:cBhvr additive="base">
                                        <p:cTn id="29" dur="500" fill="hold"/>
                                        <p:tgtEl>
                                          <p:spTgt spid="3789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789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7892">
                                            <p:txEl>
                                              <p:pRg st="7" end="7"/>
                                            </p:txEl>
                                          </p:spTgt>
                                        </p:tgtEl>
                                        <p:attrNameLst>
                                          <p:attrName>style.visibility</p:attrName>
                                        </p:attrNameLst>
                                      </p:cBhvr>
                                      <p:to>
                                        <p:strVal val="visible"/>
                                      </p:to>
                                    </p:set>
                                    <p:anim calcmode="lin" valueType="num">
                                      <p:cBhvr additive="base">
                                        <p:cTn id="35" dur="500" fill="hold"/>
                                        <p:tgtEl>
                                          <p:spTgt spid="3789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789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7892">
                                            <p:txEl>
                                              <p:pRg st="8" end="8"/>
                                            </p:txEl>
                                          </p:spTgt>
                                        </p:tgtEl>
                                        <p:attrNameLst>
                                          <p:attrName>style.visibility</p:attrName>
                                        </p:attrNameLst>
                                      </p:cBhvr>
                                      <p:to>
                                        <p:strVal val="visible"/>
                                      </p:to>
                                    </p:set>
                                    <p:anim calcmode="lin" valueType="num">
                                      <p:cBhvr additive="base">
                                        <p:cTn id="41" dur="500" fill="hold"/>
                                        <p:tgtEl>
                                          <p:spTgt spid="3789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789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7892">
                                            <p:txEl>
                                              <p:pRg st="9" end="9"/>
                                            </p:txEl>
                                          </p:spTgt>
                                        </p:tgtEl>
                                        <p:attrNameLst>
                                          <p:attrName>style.visibility</p:attrName>
                                        </p:attrNameLst>
                                      </p:cBhvr>
                                      <p:to>
                                        <p:strVal val="visible"/>
                                      </p:to>
                                    </p:set>
                                    <p:anim calcmode="lin" valueType="num">
                                      <p:cBhvr additive="base">
                                        <p:cTn id="47" dur="500" fill="hold"/>
                                        <p:tgtEl>
                                          <p:spTgt spid="37892">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789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7892">
                                            <p:txEl>
                                              <p:pRg st="10" end="10"/>
                                            </p:txEl>
                                          </p:spTgt>
                                        </p:tgtEl>
                                        <p:attrNameLst>
                                          <p:attrName>style.visibility</p:attrName>
                                        </p:attrNameLst>
                                      </p:cBhvr>
                                      <p:to>
                                        <p:strVal val="visible"/>
                                      </p:to>
                                    </p:set>
                                    <p:anim calcmode="lin" valueType="num">
                                      <p:cBhvr additive="base">
                                        <p:cTn id="53" dur="500" fill="hold"/>
                                        <p:tgtEl>
                                          <p:spTgt spid="37892">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789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7892">
                                            <p:txEl>
                                              <p:pRg st="11" end="11"/>
                                            </p:txEl>
                                          </p:spTgt>
                                        </p:tgtEl>
                                        <p:attrNameLst>
                                          <p:attrName>style.visibility</p:attrName>
                                        </p:attrNameLst>
                                      </p:cBhvr>
                                      <p:to>
                                        <p:strVal val="visible"/>
                                      </p:to>
                                    </p:set>
                                    <p:anim calcmode="lin" valueType="num">
                                      <p:cBhvr additive="base">
                                        <p:cTn id="59" dur="500" fill="hold"/>
                                        <p:tgtEl>
                                          <p:spTgt spid="37892">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89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Step 4: Build Leadership Skills</a:t>
            </a:r>
          </a:p>
        </p:txBody>
      </p:sp>
      <p:graphicFrame>
        <p:nvGraphicFramePr>
          <p:cNvPr id="4" name="Diagram 3">
            <a:extLst>
              <a:ext uri="{FF2B5EF4-FFF2-40B4-BE49-F238E27FC236}">
                <a16:creationId xmlns:a16="http://schemas.microsoft.com/office/drawing/2014/main" id="{346EB6C7-4B1E-4259-A4EF-611BD98C0873}"/>
              </a:ext>
            </a:extLst>
          </p:cNvPr>
          <p:cNvGraphicFramePr/>
          <p:nvPr>
            <p:extLst>
              <p:ext uri="{D42A27DB-BD31-4B8C-83A1-F6EECF244321}">
                <p14:modId xmlns:p14="http://schemas.microsoft.com/office/powerpoint/2010/main" val="1073809622"/>
              </p:ext>
            </p:extLst>
          </p:nvPr>
        </p:nvGraphicFramePr>
        <p:xfrm>
          <a:off x="-919767" y="1001458"/>
          <a:ext cx="10875135" cy="5341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469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mtClean="0"/>
              <a:t>Learn To Manage Yourself</a:t>
            </a:r>
            <a:endParaRPr lang="en-US" dirty="0"/>
          </a:p>
        </p:txBody>
      </p:sp>
      <p:sp>
        <p:nvSpPr>
          <p:cNvPr id="6" name="Text Placeholder 5"/>
          <p:cNvSpPr>
            <a:spLocks noGrp="1"/>
          </p:cNvSpPr>
          <p:nvPr>
            <p:ph type="body" sz="quarter" idx="11"/>
          </p:nvPr>
        </p:nvSpPr>
        <p:spPr>
          <a:xfrm>
            <a:off x="990601" y="1717675"/>
            <a:ext cx="6324600" cy="4464184"/>
          </a:xfrm>
        </p:spPr>
        <p:txBody>
          <a:bodyPr>
            <a:normAutofit fontScale="92500" lnSpcReduction="20000"/>
          </a:bodyPr>
          <a:lstStyle/>
          <a:p>
            <a:r>
              <a:rPr lang="en-US" dirty="0" smtClean="0"/>
              <a:t>Emotional Intelligence</a:t>
            </a:r>
          </a:p>
          <a:p>
            <a:pPr lvl="1"/>
            <a:r>
              <a:rPr lang="en-US" dirty="0" smtClean="0"/>
              <a:t>Self-awareness</a:t>
            </a:r>
          </a:p>
          <a:p>
            <a:pPr lvl="1"/>
            <a:r>
              <a:rPr lang="en-US" dirty="0" smtClean="0"/>
              <a:t>Self-regulation</a:t>
            </a:r>
          </a:p>
          <a:p>
            <a:pPr lvl="1"/>
            <a:r>
              <a:rPr lang="en-US" dirty="0" smtClean="0"/>
              <a:t>Motivation</a:t>
            </a:r>
          </a:p>
          <a:p>
            <a:pPr lvl="1"/>
            <a:r>
              <a:rPr lang="en-US" dirty="0" smtClean="0"/>
              <a:t>Empathy</a:t>
            </a:r>
          </a:p>
          <a:p>
            <a:pPr lvl="1"/>
            <a:r>
              <a:rPr lang="en-US" dirty="0" smtClean="0"/>
              <a:t>Social skills</a:t>
            </a:r>
            <a:br>
              <a:rPr lang="en-US" dirty="0" smtClean="0"/>
            </a:br>
            <a:endParaRPr lang="en-US" dirty="0" smtClean="0"/>
          </a:p>
          <a:p>
            <a:r>
              <a:rPr lang="en-US" dirty="0" smtClean="0"/>
              <a:t>Work effectively with others</a:t>
            </a:r>
          </a:p>
          <a:p>
            <a:r>
              <a:rPr lang="en-US" dirty="0" smtClean="0"/>
              <a:t>Build healthy habits</a:t>
            </a:r>
          </a:p>
          <a:p>
            <a:r>
              <a:rPr lang="en-US" dirty="0" smtClean="0"/>
              <a:t>Make time for yourself and practice self care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12075" y="2053431"/>
            <a:ext cx="3200400" cy="3200400"/>
          </a:xfrm>
          <a:prstGeom prst="rect">
            <a:avLst/>
          </a:prstGeom>
        </p:spPr>
      </p:pic>
    </p:spTree>
    <p:extLst>
      <p:ext uri="{BB962C8B-B14F-4D97-AF65-F5344CB8AC3E}">
        <p14:creationId xmlns:p14="http://schemas.microsoft.com/office/powerpoint/2010/main" val="3616869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Learn to Manage Yourself: Books</a:t>
            </a:r>
          </a:p>
        </p:txBody>
      </p:sp>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1908050" y="1371601"/>
            <a:ext cx="1673413" cy="243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4423" y="1379500"/>
            <a:ext cx="1588052" cy="2415970"/>
          </a:xfrm>
          <a:prstGeom prst="rect">
            <a:avLst/>
          </a:prstGeom>
          <a:ln>
            <a:solidFill>
              <a:schemeClr val="bg1">
                <a:lumMod val="85000"/>
              </a:schemeClr>
            </a:solid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84393" y="1371601"/>
            <a:ext cx="1717101" cy="2415969"/>
          </a:xfrm>
          <a:prstGeom prst="rect">
            <a:avLst/>
          </a:prstGeom>
        </p:spPr>
      </p:pic>
      <p:pic>
        <p:nvPicPr>
          <p:cNvPr id="8" name="Picture 7"/>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95406" y="1387401"/>
            <a:ext cx="1906487" cy="2415970"/>
          </a:xfrm>
          <a:prstGeom prst="rect">
            <a:avLst/>
          </a:prstGeom>
        </p:spPr>
      </p:pic>
      <p:pic>
        <p:nvPicPr>
          <p:cNvPr id="13" name="Picture 12" descr="A picture containing company name&#10;&#10;Description automatically generated">
            <a:extLst>
              <a:ext uri="{FF2B5EF4-FFF2-40B4-BE49-F238E27FC236}">
                <a16:creationId xmlns:a16="http://schemas.microsoft.com/office/drawing/2014/main" id="{4F0178BE-E9C0-D940-8682-84ED593CEAB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8050" y="4046481"/>
            <a:ext cx="1673351" cy="2490313"/>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F97D9957-4F55-9846-AD0F-E27EC5AB8A45}"/>
              </a:ext>
            </a:extLst>
          </p:cNvPr>
          <p:cNvPicPr>
            <a:picLocks noChangeAspect="1"/>
          </p:cNvPicPr>
          <p:nvPr/>
        </p:nvPicPr>
        <p:blipFill rotWithShape="1">
          <a:blip r:embed="rId8">
            <a:extLst>
              <a:ext uri="{28A0092B-C50C-407E-A947-70E740481C1C}">
                <a14:useLocalDpi xmlns:a14="http://schemas.microsoft.com/office/drawing/2010/main" val="0"/>
              </a:ext>
            </a:extLst>
          </a:blip>
          <a:srcRect b="2731"/>
          <a:stretch/>
        </p:blipFill>
        <p:spPr>
          <a:xfrm>
            <a:off x="4074100" y="4046481"/>
            <a:ext cx="1717101" cy="2490314"/>
          </a:xfrm>
          <a:prstGeom prst="rect">
            <a:avLst/>
          </a:prstGeom>
        </p:spPr>
      </p:pic>
    </p:spTree>
    <p:extLst>
      <p:ext uri="{BB962C8B-B14F-4D97-AF65-F5344CB8AC3E}">
        <p14:creationId xmlns:p14="http://schemas.microsoft.com/office/powerpoint/2010/main" val="31105418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a:t>Learn to Manage Yourself: Assessments</a:t>
            </a:r>
          </a:p>
        </p:txBody>
      </p:sp>
      <p:grpSp>
        <p:nvGrpSpPr>
          <p:cNvPr id="10" name="Group 9">
            <a:extLst>
              <a:ext uri="{FF2B5EF4-FFF2-40B4-BE49-F238E27FC236}">
                <a16:creationId xmlns:a16="http://schemas.microsoft.com/office/drawing/2014/main" id="{A8BF7645-9A2C-1540-A6BD-3809EBA3D6BB}"/>
              </a:ext>
            </a:extLst>
          </p:cNvPr>
          <p:cNvGrpSpPr/>
          <p:nvPr/>
        </p:nvGrpSpPr>
        <p:grpSpPr>
          <a:xfrm>
            <a:off x="1981201" y="1066800"/>
            <a:ext cx="2286011" cy="2648868"/>
            <a:chOff x="1444759" y="405955"/>
            <a:chExt cx="2286011" cy="2648868"/>
          </a:xfrm>
        </p:grpSpPr>
        <p:pic>
          <p:nvPicPr>
            <p:cNvPr id="11" name="Picture 2" descr="Image result for MYERS Briggs">
              <a:extLst>
                <a:ext uri="{FF2B5EF4-FFF2-40B4-BE49-F238E27FC236}">
                  <a16:creationId xmlns:a16="http://schemas.microsoft.com/office/drawing/2014/main" id="{099CFBDD-BCC3-7F40-A680-1AA4DA902B2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4759" y="768812"/>
              <a:ext cx="2286011" cy="22860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33A32A-6B6C-374A-A7D2-826C2FE43313}"/>
                </a:ext>
              </a:extLst>
            </p:cNvPr>
            <p:cNvSpPr txBox="1"/>
            <p:nvPr/>
          </p:nvSpPr>
          <p:spPr>
            <a:xfrm>
              <a:off x="1709568" y="405955"/>
              <a:ext cx="1756391" cy="307777"/>
            </a:xfrm>
            <a:prstGeom prst="rect">
              <a:avLst/>
            </a:prstGeom>
            <a:noFill/>
          </p:spPr>
          <p:txBody>
            <a:bodyPr wrap="square" rtlCol="0">
              <a:spAutoFit/>
            </a:bodyPr>
            <a:lstStyle/>
            <a:p>
              <a:pPr algn="ctr">
                <a:defRPr/>
              </a:pPr>
              <a:r>
                <a:rPr lang="en-US" sz="1400" dirty="0">
                  <a:latin typeface="Franklin Gothic Demi" panose="020B0703020102020204" pitchFamily="34" charset="0"/>
                </a:rPr>
                <a:t>Myers-Briggs</a:t>
              </a:r>
              <a:endParaRPr lang="en-US" sz="1600" dirty="0">
                <a:latin typeface="Franklin Gothic Demi" panose="020B0703020102020204" pitchFamily="34" charset="0"/>
              </a:endParaRPr>
            </a:p>
          </p:txBody>
        </p:sp>
      </p:grpSp>
      <p:pic>
        <p:nvPicPr>
          <p:cNvPr id="14" name="Picture 13" descr="Diagram&#10;&#10;Description automatically generated">
            <a:extLst>
              <a:ext uri="{FF2B5EF4-FFF2-40B4-BE49-F238E27FC236}">
                <a16:creationId xmlns:a16="http://schemas.microsoft.com/office/drawing/2014/main" id="{E72EBEF6-704B-E642-A7AD-1CAE783615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01" y="1374577"/>
            <a:ext cx="2873109" cy="2199454"/>
          </a:xfrm>
          <a:prstGeom prst="rect">
            <a:avLst/>
          </a:prstGeom>
        </p:spPr>
      </p:pic>
      <p:pic>
        <p:nvPicPr>
          <p:cNvPr id="9" name="Picture 4">
            <a:extLst>
              <a:ext uri="{FF2B5EF4-FFF2-40B4-BE49-F238E27FC236}">
                <a16:creationId xmlns:a16="http://schemas.microsoft.com/office/drawing/2014/main" id="{FE28F24A-FADC-DC45-A871-7EC91B4F2D9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14567" y="4219458"/>
            <a:ext cx="2093183" cy="210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43851" y="1359685"/>
            <a:ext cx="1756391" cy="2425955"/>
          </a:xfrm>
          <a:prstGeom prst="rect">
            <a:avLst/>
          </a:prstGeom>
        </p:spPr>
      </p:pic>
      <p:pic>
        <p:nvPicPr>
          <p:cNvPr id="16" name="Picture 15" descr="Treemap chart&#10;&#10;Description automatically generated">
            <a:extLst>
              <a:ext uri="{FF2B5EF4-FFF2-40B4-BE49-F238E27FC236}">
                <a16:creationId xmlns:a16="http://schemas.microsoft.com/office/drawing/2014/main" id="{3A1BE4C6-C1FD-6C4F-9A70-9ED91A5CFDB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85710" y="4195510"/>
            <a:ext cx="2433891" cy="2433891"/>
          </a:xfrm>
          <a:prstGeom prst="rect">
            <a:avLst/>
          </a:prstGeom>
        </p:spPr>
      </p:pic>
      <p:sp>
        <p:nvSpPr>
          <p:cNvPr id="19" name="TextBox 18">
            <a:extLst>
              <a:ext uri="{FF2B5EF4-FFF2-40B4-BE49-F238E27FC236}">
                <a16:creationId xmlns:a16="http://schemas.microsoft.com/office/drawing/2014/main" id="{D2761914-9877-D048-A500-6383B1DE8060}"/>
              </a:ext>
            </a:extLst>
          </p:cNvPr>
          <p:cNvSpPr txBox="1"/>
          <p:nvPr/>
        </p:nvSpPr>
        <p:spPr>
          <a:xfrm>
            <a:off x="2324459" y="3824672"/>
            <a:ext cx="1756391" cy="307777"/>
          </a:xfrm>
          <a:prstGeom prst="rect">
            <a:avLst/>
          </a:prstGeom>
          <a:noFill/>
        </p:spPr>
        <p:txBody>
          <a:bodyPr wrap="square" rtlCol="0">
            <a:spAutoFit/>
          </a:bodyPr>
          <a:lstStyle/>
          <a:p>
            <a:pPr algn="ctr">
              <a:defRPr/>
            </a:pPr>
            <a:r>
              <a:rPr lang="en-US" sz="1400" dirty="0">
                <a:latin typeface="Franklin Gothic Demi" panose="020B0703020102020204" pitchFamily="34" charset="0"/>
              </a:rPr>
              <a:t>True Colors</a:t>
            </a:r>
            <a:endParaRPr lang="en-US" sz="1600" dirty="0">
              <a:latin typeface="Franklin Gothic Demi" panose="020B0703020102020204" pitchFamily="34" charset="0"/>
            </a:endParaRPr>
          </a:p>
        </p:txBody>
      </p:sp>
      <p:pic>
        <p:nvPicPr>
          <p:cNvPr id="4" name="Picture 3" descr="Timeline&#10;&#10;Description automatically generated">
            <a:extLst>
              <a:ext uri="{FF2B5EF4-FFF2-40B4-BE49-F238E27FC236}">
                <a16:creationId xmlns:a16="http://schemas.microsoft.com/office/drawing/2014/main" id="{01882811-F4AF-C147-88DA-2852C165B7C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948" b="99089" l="2344" r="99805">
                        <a14:foregroundMark x1="4199" y1="61849" x2="4199" y2="61849"/>
                        <a14:foregroundMark x1="4199" y1="61849" x2="12109" y2="63021"/>
                        <a14:foregroundMark x1="90723" y1="33984" x2="85742" y2="44661"/>
                        <a14:foregroundMark x1="4199" y1="62370" x2="28711" y2="42578"/>
                        <a14:foregroundMark x1="87207" y1="36328" x2="65137" y2="19661"/>
                        <a14:foregroundMark x1="65137" y1="19661" x2="51855" y2="22526"/>
                        <a14:foregroundMark x1="51855" y1="22526" x2="29395" y2="39583"/>
                        <a14:foregroundMark x1="29395" y1="39583" x2="26367" y2="43229"/>
                        <a14:foregroundMark x1="92188" y1="35938" x2="81836" y2="24089"/>
                        <a14:foregroundMark x1="81836" y1="24089" x2="69141" y2="18229"/>
                        <a14:foregroundMark x1="69141" y1="18229" x2="40820" y2="22917"/>
                        <a14:foregroundMark x1="40820" y1="22917" x2="16406" y2="37370"/>
                        <a14:foregroundMark x1="98" y1="3516" x2="2344" y2="39323"/>
                        <a14:foregroundMark x1="2344" y1="39323" x2="11133" y2="77604"/>
                        <a14:foregroundMark x1="11133" y1="77604" x2="11816" y2="94661"/>
                        <a14:foregroundMark x1="11816" y1="94661" x2="27051" y2="94792"/>
                        <a14:foregroundMark x1="31783" y1="93361" x2="67090" y2="82682"/>
                        <a14:foregroundMark x1="67090" y1="82682" x2="94006" y2="62856"/>
                        <a14:foregroundMark x1="99143" y1="55841" x2="99902" y2="54688"/>
                        <a14:foregroundMark x1="95406" y1="61522" x2="98642" y2="56603"/>
                        <a14:foregroundMark x1="3516" y1="4427" x2="16309" y2="4427"/>
                        <a14:foregroundMark x1="16309" y1="4427" x2="56250" y2="2734"/>
                        <a14:foregroundMark x1="56250" y1="2734" x2="95996" y2="3906"/>
                        <a14:foregroundMark x1="95996" y1="3906" x2="97559" y2="43620"/>
                        <a14:foregroundMark x1="97559" y1="43620" x2="95508" y2="60026"/>
                        <a14:foregroundMark x1="94113" y1="61731" x2="74027" y2="86280"/>
                        <a14:foregroundMark x1="95508" y1="60026" x2="94420" y2="61356"/>
                        <a14:foregroundMark x1="24914" y1="97504" x2="12109" y2="98047"/>
                        <a14:foregroundMark x1="12109" y1="98047" x2="2539" y2="81771"/>
                        <a14:foregroundMark x1="2539" y1="81771" x2="3125" y2="4948"/>
                        <a14:foregroundMark x1="2832" y1="88281" x2="14844" y2="93490"/>
                        <a14:foregroundMark x1="14844" y1="93490" x2="26702" y2="94225"/>
                        <a14:foregroundMark x1="3125" y1="94010" x2="8691" y2="97135"/>
                        <a14:foregroundMark x1="76465" y1="35677" x2="59473" y2="33073"/>
                        <a14:foregroundMark x1="59473" y1="33073" x2="22363" y2="49479"/>
                        <a14:foregroundMark x1="22363" y1="49479" x2="12305" y2="58464"/>
                        <a14:foregroundMark x1="12305" y1="58464" x2="11914" y2="59505"/>
                        <a14:backgroundMark x1="95801" y1="61589" x2="94141" y2="79036"/>
                        <a14:backgroundMark x1="94141" y1="79036" x2="82715" y2="86458"/>
                        <a14:backgroundMark x1="94727" y1="68359" x2="76758" y2="91016"/>
                        <a14:backgroundMark x1="76758" y1="91016" x2="27441" y2="95703"/>
                        <a14:backgroundMark x1="66602" y1="91146" x2="79102" y2="85677"/>
                        <a14:backgroundMark x1="90918" y1="68750" x2="99121" y2="57552"/>
                        <a14:backgroundMark x1="92383" y1="69010" x2="98633" y2="57552"/>
                        <a14:backgroundMark x1="71777" y1="97526" x2="26660" y2="98958"/>
                        <a14:backgroundMark x1="26660" y1="98958" x2="25293" y2="98438"/>
                        <a14:backgroundMark x1="53223" y1="97266" x2="63574" y2="95703"/>
                        <a14:backgroundMark x1="63574" y1="95703" x2="58301" y2="94792"/>
                      </a14:backgroundRemoval>
                    </a14:imgEffect>
                  </a14:imgLayer>
                </a14:imgProps>
              </a:ext>
              <a:ext uri="{28A0092B-C50C-407E-A947-70E740481C1C}">
                <a14:useLocalDpi xmlns:a14="http://schemas.microsoft.com/office/drawing/2010/main" val="0"/>
              </a:ext>
            </a:extLst>
          </a:blip>
          <a:srcRect t="12242"/>
          <a:stretch/>
        </p:blipFill>
        <p:spPr>
          <a:xfrm>
            <a:off x="7102717" y="4084916"/>
            <a:ext cx="2843275" cy="1871406"/>
          </a:xfrm>
          <a:prstGeom prst="rect">
            <a:avLst/>
          </a:prstGeom>
        </p:spPr>
      </p:pic>
      <p:sp>
        <p:nvSpPr>
          <p:cNvPr id="13" name="TextBox 12">
            <a:extLst>
              <a:ext uri="{FF2B5EF4-FFF2-40B4-BE49-F238E27FC236}">
                <a16:creationId xmlns:a16="http://schemas.microsoft.com/office/drawing/2014/main" id="{80828FAD-3AF8-5F40-80A5-69DD78F25AE0}"/>
              </a:ext>
            </a:extLst>
          </p:cNvPr>
          <p:cNvSpPr txBox="1"/>
          <p:nvPr/>
        </p:nvSpPr>
        <p:spPr>
          <a:xfrm>
            <a:off x="6747914" y="3824672"/>
            <a:ext cx="4072962" cy="307777"/>
          </a:xfrm>
          <a:prstGeom prst="rect">
            <a:avLst/>
          </a:prstGeom>
          <a:noFill/>
        </p:spPr>
        <p:txBody>
          <a:bodyPr wrap="square" rtlCol="0">
            <a:spAutoFit/>
          </a:bodyPr>
          <a:lstStyle/>
          <a:p>
            <a:pPr algn="ctr">
              <a:defRPr/>
            </a:pPr>
            <a:r>
              <a:rPr lang="en-US" sz="1400" b="1" dirty="0">
                <a:solidFill>
                  <a:prstClr val="black"/>
                </a:solidFill>
                <a:latin typeface="Avenir" panose="02000503020000020003" pitchFamily="2" charset="0"/>
              </a:rPr>
              <a:t>Intercultural Development Inventory (IDI)</a:t>
            </a:r>
            <a:endParaRPr lang="en-US" sz="1600" b="1" dirty="0">
              <a:solidFill>
                <a:prstClr val="black"/>
              </a:solidFill>
              <a:latin typeface="Avenir" panose="02000503020000020003" pitchFamily="2" charset="0"/>
            </a:endParaRPr>
          </a:p>
        </p:txBody>
      </p:sp>
    </p:spTree>
    <p:extLst>
      <p:ext uri="{BB962C8B-B14F-4D97-AF65-F5344CB8AC3E}">
        <p14:creationId xmlns:p14="http://schemas.microsoft.com/office/powerpoint/2010/main" val="622391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844040" y="930338"/>
            <a:ext cx="3657600" cy="369332"/>
          </a:xfrm>
          <a:prstGeom prst="rect">
            <a:avLst/>
          </a:prstGeom>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defRPr/>
            </a:pPr>
            <a:r>
              <a:rPr lang="en-US" b="1" kern="0" dirty="0">
                <a:solidFill>
                  <a:prstClr val="white"/>
                </a:solidFill>
                <a:latin typeface="Calibri"/>
              </a:rPr>
              <a:t>Managing Across: </a:t>
            </a:r>
          </a:p>
        </p:txBody>
      </p:sp>
      <p:sp>
        <p:nvSpPr>
          <p:cNvPr id="43" name="TextBox 42"/>
          <p:cNvSpPr txBox="1"/>
          <p:nvPr/>
        </p:nvSpPr>
        <p:spPr>
          <a:xfrm>
            <a:off x="1844040" y="1387539"/>
            <a:ext cx="1953986" cy="1323439"/>
          </a:xfrm>
          <a:prstGeom prst="rect">
            <a:avLst/>
          </a:prstGeom>
          <a:noFill/>
        </p:spPr>
        <p:txBody>
          <a:bodyPr wrap="square" rtlCol="0">
            <a:spAutoFit/>
          </a:bodyPr>
          <a:lstStyle/>
          <a:p>
            <a:pPr>
              <a:defRPr/>
            </a:pPr>
            <a:r>
              <a:rPr lang="en-US" sz="1600" kern="0" dirty="0">
                <a:solidFill>
                  <a:prstClr val="black"/>
                </a:solidFill>
                <a:latin typeface="Calibri"/>
              </a:rPr>
              <a:t>Be: </a:t>
            </a:r>
          </a:p>
          <a:p>
            <a:pPr marL="285750" indent="-285750">
              <a:buFont typeface="Arial" panose="020B0604020202020204" pitchFamily="34" charset="0"/>
              <a:buChar char="•"/>
              <a:defRPr/>
            </a:pPr>
            <a:r>
              <a:rPr lang="en-US" sz="1600" kern="0" dirty="0">
                <a:solidFill>
                  <a:prstClr val="black"/>
                </a:solidFill>
                <a:latin typeface="Calibri"/>
              </a:rPr>
              <a:t>Proactive</a:t>
            </a:r>
          </a:p>
          <a:p>
            <a:pPr marL="285750" indent="-285750">
              <a:buFont typeface="Arial" panose="020B0604020202020204" pitchFamily="34" charset="0"/>
              <a:buChar char="•"/>
              <a:defRPr/>
            </a:pPr>
            <a:r>
              <a:rPr lang="en-US" sz="1600" kern="0" dirty="0">
                <a:solidFill>
                  <a:prstClr val="black"/>
                </a:solidFill>
                <a:latin typeface="Calibri"/>
              </a:rPr>
              <a:t>A team player</a:t>
            </a:r>
          </a:p>
          <a:p>
            <a:pPr marL="285750" indent="-285750">
              <a:buFont typeface="Arial" panose="020B0604020202020204" pitchFamily="34" charset="0"/>
              <a:buChar char="•"/>
              <a:defRPr/>
            </a:pPr>
            <a:r>
              <a:rPr lang="en-US" sz="1600" kern="0" dirty="0">
                <a:solidFill>
                  <a:prstClr val="black"/>
                </a:solidFill>
                <a:latin typeface="Calibri"/>
              </a:rPr>
              <a:t>Professional</a:t>
            </a:r>
          </a:p>
          <a:p>
            <a:pPr marL="285750" indent="-285750">
              <a:buFont typeface="Arial" panose="020B0604020202020204" pitchFamily="34" charset="0"/>
              <a:buChar char="•"/>
              <a:defRPr/>
            </a:pPr>
            <a:r>
              <a:rPr lang="en-US" sz="1600" kern="0" dirty="0">
                <a:solidFill>
                  <a:prstClr val="black"/>
                </a:solidFill>
                <a:latin typeface="Calibri"/>
              </a:rPr>
              <a:t>Trustworthy</a:t>
            </a:r>
          </a:p>
        </p:txBody>
      </p:sp>
      <p:sp>
        <p:nvSpPr>
          <p:cNvPr id="44" name="TextBox 43"/>
          <p:cNvSpPr txBox="1"/>
          <p:nvPr/>
        </p:nvSpPr>
        <p:spPr>
          <a:xfrm>
            <a:off x="3657600" y="1387539"/>
            <a:ext cx="2133600" cy="1323439"/>
          </a:xfrm>
          <a:prstGeom prst="rect">
            <a:avLst/>
          </a:prstGeom>
          <a:noFill/>
        </p:spPr>
        <p:txBody>
          <a:bodyPr wrap="square" rtlCol="0">
            <a:spAutoFit/>
          </a:bodyPr>
          <a:lstStyle/>
          <a:p>
            <a:pPr>
              <a:defRPr/>
            </a:pPr>
            <a:r>
              <a:rPr lang="en-US" sz="1600" kern="0" dirty="0">
                <a:solidFill>
                  <a:prstClr val="black"/>
                </a:solidFill>
                <a:latin typeface="Calibri"/>
              </a:rPr>
              <a:t>Establish: </a:t>
            </a:r>
          </a:p>
          <a:p>
            <a:pPr marL="285750" indent="-285750">
              <a:buFont typeface="Arial" panose="020B0604020202020204" pitchFamily="34" charset="0"/>
              <a:buChar char="•"/>
              <a:defRPr/>
            </a:pPr>
            <a:r>
              <a:rPr lang="en-US" sz="1600" kern="0" dirty="0">
                <a:solidFill>
                  <a:prstClr val="black"/>
                </a:solidFill>
                <a:latin typeface="Calibri"/>
              </a:rPr>
              <a:t>Trust</a:t>
            </a:r>
          </a:p>
          <a:p>
            <a:pPr marL="285750" indent="-285750">
              <a:buFont typeface="Arial" panose="020B0604020202020204" pitchFamily="34" charset="0"/>
              <a:buChar char="•"/>
              <a:defRPr/>
            </a:pPr>
            <a:r>
              <a:rPr lang="en-US" sz="1600" kern="0" dirty="0">
                <a:solidFill>
                  <a:prstClr val="black"/>
                </a:solidFill>
                <a:latin typeface="Calibri"/>
              </a:rPr>
              <a:t>Record of competence</a:t>
            </a:r>
          </a:p>
          <a:p>
            <a:pPr marL="285750" indent="-285750">
              <a:buFont typeface="Arial" panose="020B0604020202020204" pitchFamily="34" charset="0"/>
              <a:buChar char="•"/>
              <a:defRPr/>
            </a:pPr>
            <a:r>
              <a:rPr lang="en-US" sz="1600" kern="0" dirty="0">
                <a:solidFill>
                  <a:prstClr val="black"/>
                </a:solidFill>
                <a:latin typeface="Calibri"/>
              </a:rPr>
              <a:t>Dependability</a:t>
            </a:r>
          </a:p>
        </p:txBody>
      </p:sp>
      <p:sp>
        <p:nvSpPr>
          <p:cNvPr id="45" name="TextBox 44"/>
          <p:cNvSpPr txBox="1"/>
          <p:nvPr/>
        </p:nvSpPr>
        <p:spPr>
          <a:xfrm>
            <a:off x="5981700" y="930338"/>
            <a:ext cx="3657600" cy="369332"/>
          </a:xfrm>
          <a:prstGeom prst="rect">
            <a:avLst/>
          </a:prstGeom>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defRPr/>
            </a:pPr>
            <a:r>
              <a:rPr lang="en-US" b="1" kern="0" dirty="0">
                <a:solidFill>
                  <a:prstClr val="white"/>
                </a:solidFill>
                <a:latin typeface="Calibri"/>
              </a:rPr>
              <a:t>Managing Down: </a:t>
            </a:r>
          </a:p>
        </p:txBody>
      </p:sp>
      <p:sp>
        <p:nvSpPr>
          <p:cNvPr id="46" name="TextBox 45"/>
          <p:cNvSpPr txBox="1"/>
          <p:nvPr/>
        </p:nvSpPr>
        <p:spPr>
          <a:xfrm>
            <a:off x="5981700" y="1387538"/>
            <a:ext cx="1866900" cy="1077218"/>
          </a:xfrm>
          <a:prstGeom prst="rect">
            <a:avLst/>
          </a:prstGeom>
          <a:noFill/>
        </p:spPr>
        <p:txBody>
          <a:bodyPr wrap="square" rtlCol="0">
            <a:spAutoFit/>
          </a:bodyPr>
          <a:lstStyle/>
          <a:p>
            <a:pPr>
              <a:defRPr/>
            </a:pPr>
            <a:r>
              <a:rPr lang="en-US" sz="1600" kern="0" dirty="0">
                <a:solidFill>
                  <a:prstClr val="black"/>
                </a:solidFill>
                <a:latin typeface="Calibri"/>
              </a:rPr>
              <a:t>Be: </a:t>
            </a:r>
          </a:p>
          <a:p>
            <a:pPr marL="285750" indent="-285750">
              <a:buFont typeface="Arial" panose="020B0604020202020204" pitchFamily="34" charset="0"/>
              <a:buChar char="•"/>
              <a:defRPr/>
            </a:pPr>
            <a:r>
              <a:rPr lang="en-US" sz="1600" kern="0" dirty="0">
                <a:solidFill>
                  <a:prstClr val="black"/>
                </a:solidFill>
                <a:latin typeface="Calibri"/>
              </a:rPr>
              <a:t>Reliable</a:t>
            </a:r>
          </a:p>
          <a:p>
            <a:pPr marL="285750" indent="-285750">
              <a:buFont typeface="Arial" panose="020B0604020202020204" pitchFamily="34" charset="0"/>
              <a:buChar char="•"/>
              <a:defRPr/>
            </a:pPr>
            <a:r>
              <a:rPr lang="en-US" sz="1600" kern="0" dirty="0">
                <a:solidFill>
                  <a:prstClr val="black"/>
                </a:solidFill>
                <a:latin typeface="Calibri"/>
              </a:rPr>
              <a:t>Consistent</a:t>
            </a:r>
          </a:p>
          <a:p>
            <a:pPr marL="285750" indent="-285750">
              <a:buFont typeface="Arial" panose="020B0604020202020204" pitchFamily="34" charset="0"/>
              <a:buChar char="•"/>
              <a:defRPr/>
            </a:pPr>
            <a:r>
              <a:rPr lang="en-US" sz="1600" kern="0" dirty="0">
                <a:solidFill>
                  <a:prstClr val="black"/>
                </a:solidFill>
                <a:latin typeface="Calibri"/>
              </a:rPr>
              <a:t>Fair</a:t>
            </a:r>
          </a:p>
        </p:txBody>
      </p:sp>
      <p:sp>
        <p:nvSpPr>
          <p:cNvPr id="47" name="TextBox 46"/>
          <p:cNvSpPr txBox="1"/>
          <p:nvPr/>
        </p:nvSpPr>
        <p:spPr>
          <a:xfrm>
            <a:off x="7505700" y="1387539"/>
            <a:ext cx="2819400" cy="1323439"/>
          </a:xfrm>
          <a:prstGeom prst="rect">
            <a:avLst/>
          </a:prstGeom>
          <a:noFill/>
        </p:spPr>
        <p:txBody>
          <a:bodyPr wrap="square" rtlCol="0">
            <a:spAutoFit/>
          </a:bodyPr>
          <a:lstStyle/>
          <a:p>
            <a:pPr>
              <a:defRPr/>
            </a:pPr>
            <a:r>
              <a:rPr lang="en-US" sz="1600" kern="0" dirty="0">
                <a:solidFill>
                  <a:prstClr val="black"/>
                </a:solidFill>
                <a:latin typeface="Calibri"/>
              </a:rPr>
              <a:t>Do:</a:t>
            </a:r>
          </a:p>
          <a:p>
            <a:pPr marL="285750" indent="-285750">
              <a:buFont typeface="Arial" panose="020B0604020202020204" pitchFamily="34" charset="0"/>
              <a:buChar char="•"/>
              <a:defRPr/>
            </a:pPr>
            <a:r>
              <a:rPr lang="en-US" sz="1600" kern="0" dirty="0">
                <a:solidFill>
                  <a:prstClr val="black"/>
                </a:solidFill>
                <a:latin typeface="Calibri"/>
              </a:rPr>
              <a:t>Mentor others</a:t>
            </a:r>
          </a:p>
          <a:p>
            <a:pPr marL="285750" indent="-285750">
              <a:buFont typeface="Arial" panose="020B0604020202020204" pitchFamily="34" charset="0"/>
              <a:buChar char="•"/>
              <a:defRPr/>
            </a:pPr>
            <a:r>
              <a:rPr lang="en-US" sz="1600" kern="0" dirty="0">
                <a:solidFill>
                  <a:prstClr val="black"/>
                </a:solidFill>
                <a:latin typeface="Calibri"/>
              </a:rPr>
              <a:t>Lead by example</a:t>
            </a:r>
          </a:p>
          <a:p>
            <a:pPr marL="285750" indent="-285750">
              <a:buFont typeface="Arial" panose="020B0604020202020204" pitchFamily="34" charset="0"/>
              <a:buChar char="•"/>
              <a:defRPr/>
            </a:pPr>
            <a:r>
              <a:rPr lang="en-US" sz="1600" kern="0" dirty="0">
                <a:solidFill>
                  <a:prstClr val="black"/>
                </a:solidFill>
                <a:latin typeface="Calibri"/>
              </a:rPr>
              <a:t>Provide feedback to </a:t>
            </a:r>
            <a:br>
              <a:rPr lang="en-US" sz="1600" kern="0" dirty="0">
                <a:solidFill>
                  <a:prstClr val="black"/>
                </a:solidFill>
                <a:latin typeface="Calibri"/>
              </a:rPr>
            </a:br>
            <a:r>
              <a:rPr lang="en-US" sz="1600" kern="0" dirty="0">
                <a:solidFill>
                  <a:prstClr val="black"/>
                </a:solidFill>
                <a:latin typeface="Calibri"/>
              </a:rPr>
              <a:t>help others develop</a:t>
            </a:r>
          </a:p>
        </p:txBody>
      </p:sp>
      <p:sp>
        <p:nvSpPr>
          <p:cNvPr id="48" name="TextBox 47"/>
          <p:cNvSpPr txBox="1"/>
          <p:nvPr/>
        </p:nvSpPr>
        <p:spPr>
          <a:xfrm>
            <a:off x="1844041" y="2759138"/>
            <a:ext cx="7795249" cy="369332"/>
          </a:xfrm>
          <a:prstGeom prst="rect">
            <a:avLst/>
          </a:prstGeom>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defRPr/>
            </a:pPr>
            <a:r>
              <a:rPr lang="en-US" b="1" kern="0" dirty="0">
                <a:solidFill>
                  <a:prstClr val="white"/>
                </a:solidFill>
                <a:latin typeface="Calibri"/>
              </a:rPr>
              <a:t>Managing Up: </a:t>
            </a:r>
          </a:p>
        </p:txBody>
      </p:sp>
      <p:sp>
        <p:nvSpPr>
          <p:cNvPr id="49" name="TextBox 48"/>
          <p:cNvSpPr txBox="1"/>
          <p:nvPr/>
        </p:nvSpPr>
        <p:spPr>
          <a:xfrm>
            <a:off x="1828800" y="4538350"/>
            <a:ext cx="3749040" cy="338554"/>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Negotiate mutual expectations</a:t>
            </a:r>
          </a:p>
        </p:txBody>
      </p:sp>
      <p:sp>
        <p:nvSpPr>
          <p:cNvPr id="50" name="TextBox 49"/>
          <p:cNvSpPr txBox="1"/>
          <p:nvPr/>
        </p:nvSpPr>
        <p:spPr>
          <a:xfrm>
            <a:off x="1844040" y="3216339"/>
            <a:ext cx="3733800" cy="584775"/>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Be familiar with the department’s Mission, Vision, and Strategic Plan</a:t>
            </a:r>
          </a:p>
        </p:txBody>
      </p:sp>
      <p:sp>
        <p:nvSpPr>
          <p:cNvPr id="51" name="TextBox 50"/>
          <p:cNvSpPr txBox="1"/>
          <p:nvPr/>
        </p:nvSpPr>
        <p:spPr>
          <a:xfrm>
            <a:off x="1828800" y="5425440"/>
            <a:ext cx="3749040" cy="338554"/>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Appreciate your boss’s goals and pressures</a:t>
            </a:r>
          </a:p>
        </p:txBody>
      </p:sp>
      <p:sp>
        <p:nvSpPr>
          <p:cNvPr id="52" name="TextBox 51"/>
          <p:cNvSpPr txBox="1"/>
          <p:nvPr/>
        </p:nvSpPr>
        <p:spPr>
          <a:xfrm>
            <a:off x="5905500" y="4401547"/>
            <a:ext cx="3733798" cy="830997"/>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Self-Reflect:</a:t>
            </a:r>
          </a:p>
          <a:p>
            <a:pPr marL="285750" indent="-285750">
              <a:buFont typeface="Arial" pitchFamily="34" charset="0"/>
              <a:buChar char="•"/>
              <a:defRPr/>
            </a:pPr>
            <a:r>
              <a:rPr lang="en-US" sz="1600" kern="0" dirty="0">
                <a:ln w="0">
                  <a:noFill/>
                </a:ln>
                <a:solidFill>
                  <a:schemeClr val="tx2"/>
                </a:solidFill>
                <a:latin typeface="Calibri"/>
              </a:rPr>
              <a:t>Understand your strengths, weaknesses, work style, and needs</a:t>
            </a:r>
          </a:p>
        </p:txBody>
      </p:sp>
      <p:sp>
        <p:nvSpPr>
          <p:cNvPr id="53" name="TextBox 52"/>
          <p:cNvSpPr txBox="1"/>
          <p:nvPr/>
        </p:nvSpPr>
        <p:spPr>
          <a:xfrm>
            <a:off x="5905500" y="3226399"/>
            <a:ext cx="3733798" cy="1077218"/>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Understand your boss’s:</a:t>
            </a:r>
          </a:p>
          <a:p>
            <a:pPr marL="285750" indent="-285750">
              <a:buFont typeface="Arial" pitchFamily="34" charset="0"/>
              <a:buChar char="•"/>
              <a:defRPr/>
            </a:pPr>
            <a:r>
              <a:rPr lang="en-US" sz="1600" kern="0" dirty="0">
                <a:ln w="0">
                  <a:noFill/>
                </a:ln>
                <a:solidFill>
                  <a:schemeClr val="tx2"/>
                </a:solidFill>
                <a:latin typeface="Calibri"/>
              </a:rPr>
              <a:t>Strengths / weaknesses</a:t>
            </a:r>
          </a:p>
          <a:p>
            <a:pPr marL="285750" indent="-285750">
              <a:buFont typeface="Arial" pitchFamily="34" charset="0"/>
              <a:buChar char="•"/>
              <a:defRPr/>
            </a:pPr>
            <a:r>
              <a:rPr lang="en-US" sz="1600" kern="0" dirty="0">
                <a:ln w="0">
                  <a:noFill/>
                </a:ln>
                <a:solidFill>
                  <a:schemeClr val="tx2"/>
                </a:solidFill>
                <a:latin typeface="Calibri"/>
              </a:rPr>
              <a:t>Preferred style of decision-making and receiving information</a:t>
            </a:r>
          </a:p>
        </p:txBody>
      </p:sp>
      <p:sp>
        <p:nvSpPr>
          <p:cNvPr id="54" name="TextBox 53"/>
          <p:cNvSpPr txBox="1"/>
          <p:nvPr/>
        </p:nvSpPr>
        <p:spPr>
          <a:xfrm>
            <a:off x="1844040" y="3888982"/>
            <a:ext cx="3733800" cy="584775"/>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Prioritize expectations and advocate for the most important</a:t>
            </a:r>
          </a:p>
        </p:txBody>
      </p:sp>
      <p:sp>
        <p:nvSpPr>
          <p:cNvPr id="55" name="TextBox 54"/>
          <p:cNvSpPr txBox="1"/>
          <p:nvPr/>
        </p:nvSpPr>
        <p:spPr>
          <a:xfrm>
            <a:off x="1828800" y="4981895"/>
            <a:ext cx="3749040" cy="338554"/>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Focus on dependability and honesty</a:t>
            </a:r>
          </a:p>
        </p:txBody>
      </p:sp>
      <p:cxnSp>
        <p:nvCxnSpPr>
          <p:cNvPr id="56" name="Straight Connector 55"/>
          <p:cNvCxnSpPr>
            <a:cxnSpLocks/>
          </p:cNvCxnSpPr>
          <p:nvPr/>
        </p:nvCxnSpPr>
        <p:spPr>
          <a:xfrm>
            <a:off x="3596640" y="1463738"/>
            <a:ext cx="0" cy="1162110"/>
          </a:xfrm>
          <a:prstGeom prst="line">
            <a:avLst/>
          </a:prstGeom>
          <a:noFill/>
          <a:ln w="25400" cap="flat" cmpd="sng" algn="ctr">
            <a:solidFill>
              <a:schemeClr val="tx2">
                <a:lumMod val="75000"/>
              </a:schemeClr>
            </a:solidFill>
            <a:prstDash val="solid"/>
          </a:ln>
          <a:effectLst/>
        </p:spPr>
      </p:cxnSp>
      <p:cxnSp>
        <p:nvCxnSpPr>
          <p:cNvPr id="57" name="Straight Connector 56"/>
          <p:cNvCxnSpPr>
            <a:cxnSpLocks/>
          </p:cNvCxnSpPr>
          <p:nvPr/>
        </p:nvCxnSpPr>
        <p:spPr>
          <a:xfrm>
            <a:off x="7429500" y="1463738"/>
            <a:ext cx="0" cy="1162110"/>
          </a:xfrm>
          <a:prstGeom prst="line">
            <a:avLst/>
          </a:prstGeom>
          <a:noFill/>
          <a:ln w="25400" cap="flat" cmpd="sng" algn="ctr">
            <a:solidFill>
              <a:schemeClr val="tx2">
                <a:lumMod val="75000"/>
              </a:schemeClr>
            </a:solidFill>
            <a:prstDash val="solid"/>
          </a:ln>
          <a:effectLst/>
        </p:spPr>
      </p:cxnSp>
      <p:sp>
        <p:nvSpPr>
          <p:cNvPr id="58" name="TextBox 57"/>
          <p:cNvSpPr txBox="1"/>
          <p:nvPr/>
        </p:nvSpPr>
        <p:spPr>
          <a:xfrm>
            <a:off x="1719020" y="5933183"/>
            <a:ext cx="7120180" cy="723275"/>
          </a:xfrm>
          <a:prstGeom prst="rect">
            <a:avLst/>
          </a:prstGeom>
          <a:noFill/>
        </p:spPr>
        <p:txBody>
          <a:bodyPr wrap="square" rtlCol="0">
            <a:spAutoFit/>
          </a:bodyPr>
          <a:lstStyle/>
          <a:p>
            <a:pPr>
              <a:defRPr/>
            </a:pPr>
            <a:r>
              <a:rPr lang="en-US" sz="1100" kern="0" dirty="0">
                <a:solidFill>
                  <a:prstClr val="black"/>
                </a:solidFill>
                <a:latin typeface="Calibri"/>
              </a:rPr>
              <a:t>White SJ. Leading from a staff or clinical position. </a:t>
            </a:r>
            <a:r>
              <a:rPr lang="en-US" sz="1100" i="1" kern="0" dirty="0">
                <a:solidFill>
                  <a:prstClr val="black"/>
                </a:solidFill>
                <a:latin typeface="Calibri"/>
              </a:rPr>
              <a:t>Am J Health-</a:t>
            </a:r>
            <a:r>
              <a:rPr lang="en-US" sz="1100" i="1" kern="0" dirty="0" err="1">
                <a:solidFill>
                  <a:prstClr val="black"/>
                </a:solidFill>
                <a:latin typeface="Calibri"/>
              </a:rPr>
              <a:t>Syst</a:t>
            </a:r>
            <a:r>
              <a:rPr lang="en-US" sz="1100" i="1" kern="0" dirty="0">
                <a:solidFill>
                  <a:prstClr val="black"/>
                </a:solidFill>
                <a:latin typeface="Calibri"/>
              </a:rPr>
              <a:t> Pharm. </a:t>
            </a:r>
            <a:r>
              <a:rPr lang="en-US" sz="1100" kern="0" dirty="0">
                <a:solidFill>
                  <a:prstClr val="black"/>
                </a:solidFill>
                <a:latin typeface="Calibri"/>
              </a:rPr>
              <a:t>2009; 66: 2092-2096.</a:t>
            </a:r>
          </a:p>
          <a:p>
            <a:pPr>
              <a:defRPr/>
            </a:pPr>
            <a:endParaRPr lang="en-US" sz="700" kern="0" dirty="0">
              <a:solidFill>
                <a:prstClr val="black"/>
              </a:solidFill>
              <a:latin typeface="Calibri"/>
            </a:endParaRPr>
          </a:p>
          <a:p>
            <a:pPr>
              <a:defRPr/>
            </a:pPr>
            <a:r>
              <a:rPr lang="en-US" sz="1100" kern="0" dirty="0" err="1">
                <a:solidFill>
                  <a:prstClr val="black"/>
                </a:solidFill>
                <a:latin typeface="Calibri"/>
              </a:rPr>
              <a:t>Gabarro</a:t>
            </a:r>
            <a:r>
              <a:rPr lang="en-US" sz="1100" kern="0" dirty="0">
                <a:solidFill>
                  <a:prstClr val="black"/>
                </a:solidFill>
                <a:latin typeface="Calibri"/>
              </a:rPr>
              <a:t> JJ, Kotter JP. Managing your boss. </a:t>
            </a:r>
            <a:r>
              <a:rPr lang="en-US" sz="1100" i="1" kern="0" dirty="0">
                <a:solidFill>
                  <a:prstClr val="black"/>
                </a:solidFill>
                <a:latin typeface="Calibri"/>
              </a:rPr>
              <a:t>Harvard Business Review. </a:t>
            </a:r>
            <a:r>
              <a:rPr lang="en-US" sz="1100" kern="0" dirty="0">
                <a:solidFill>
                  <a:prstClr val="black"/>
                </a:solidFill>
                <a:latin typeface="Calibri"/>
              </a:rPr>
              <a:t>1993; 71: 150</a:t>
            </a:r>
          </a:p>
          <a:p>
            <a:pPr>
              <a:defRPr/>
            </a:pPr>
            <a:endParaRPr lang="en-US" sz="1200" kern="0" dirty="0">
              <a:solidFill>
                <a:prstClr val="black"/>
              </a:solidFill>
              <a:latin typeface="Calibri"/>
            </a:endParaRPr>
          </a:p>
        </p:txBody>
      </p:sp>
      <p:grpSp>
        <p:nvGrpSpPr>
          <p:cNvPr id="4" name="Group 3">
            <a:extLst>
              <a:ext uri="{FF2B5EF4-FFF2-40B4-BE49-F238E27FC236}">
                <a16:creationId xmlns:a16="http://schemas.microsoft.com/office/drawing/2014/main" id="{641C5963-4C24-7B4E-903B-36407667EC55}"/>
              </a:ext>
            </a:extLst>
          </p:cNvPr>
          <p:cNvGrpSpPr/>
          <p:nvPr/>
        </p:nvGrpSpPr>
        <p:grpSpPr>
          <a:xfrm>
            <a:off x="1210448" y="930338"/>
            <a:ext cx="9062433" cy="5581188"/>
            <a:chOff x="0" y="858248"/>
            <a:chExt cx="8237349" cy="5003943"/>
          </a:xfrm>
        </p:grpSpPr>
        <p:grpSp>
          <p:nvGrpSpPr>
            <p:cNvPr id="3" name="Group 2">
              <a:extLst>
                <a:ext uri="{FF2B5EF4-FFF2-40B4-BE49-F238E27FC236}">
                  <a16:creationId xmlns:a16="http://schemas.microsoft.com/office/drawing/2014/main" id="{4081F7A2-D278-D748-8BE5-CB567B69CF4A}"/>
                </a:ext>
              </a:extLst>
            </p:cNvPr>
            <p:cNvGrpSpPr/>
            <p:nvPr/>
          </p:nvGrpSpPr>
          <p:grpSpPr>
            <a:xfrm>
              <a:off x="0" y="858248"/>
              <a:ext cx="8237349" cy="5003943"/>
              <a:chOff x="-7749" y="787257"/>
              <a:chExt cx="8237349" cy="5003943"/>
            </a:xfrm>
          </p:grpSpPr>
          <p:sp>
            <p:nvSpPr>
              <p:cNvPr id="2" name="Rectangle 1">
                <a:extLst>
                  <a:ext uri="{FF2B5EF4-FFF2-40B4-BE49-F238E27FC236}">
                    <a16:creationId xmlns:a16="http://schemas.microsoft.com/office/drawing/2014/main" id="{5F71F0EE-1FC7-DA45-B3D2-DC0B414029B8}"/>
                  </a:ext>
                </a:extLst>
              </p:cNvPr>
              <p:cNvSpPr/>
              <p:nvPr/>
            </p:nvSpPr>
            <p:spPr>
              <a:xfrm>
                <a:off x="0" y="787257"/>
                <a:ext cx="8229600" cy="4399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40A84FE-ACEE-FA4B-994E-71C58EBCCD24}"/>
                  </a:ext>
                </a:extLst>
              </p:cNvPr>
              <p:cNvSpPr/>
              <p:nvPr/>
            </p:nvSpPr>
            <p:spPr>
              <a:xfrm>
                <a:off x="-7749" y="979468"/>
                <a:ext cx="5174107" cy="4811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descr="Image result for l managing up down across">
              <a:extLst>
                <a:ext uri="{FF2B5EF4-FFF2-40B4-BE49-F238E27FC236}">
                  <a16:creationId xmlns:a16="http://schemas.microsoft.com/office/drawing/2014/main" id="{03ACAB0E-362D-4E41-A597-5590F3F1D6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9650" y="1187489"/>
              <a:ext cx="6515100" cy="445131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Placeholder 4"/>
          <p:cNvSpPr>
            <a:spLocks noGrp="1"/>
          </p:cNvSpPr>
          <p:nvPr>
            <p:ph type="body" sz="quarter" idx="10"/>
          </p:nvPr>
        </p:nvSpPr>
        <p:spPr/>
        <p:txBody>
          <a:bodyPr>
            <a:normAutofit fontScale="92500" lnSpcReduction="20000"/>
          </a:bodyPr>
          <a:lstStyle/>
          <a:p>
            <a:r>
              <a:rPr lang="en-US" dirty="0"/>
              <a:t>Managing Up, Down, Across and Out</a:t>
            </a:r>
            <a:br>
              <a:rPr lang="en-US" dirty="0"/>
            </a:br>
            <a:endParaRPr lang="en-US" dirty="0"/>
          </a:p>
          <a:p>
            <a:endParaRPr lang="en-US" dirty="0"/>
          </a:p>
        </p:txBody>
      </p:sp>
    </p:spTree>
    <p:extLst>
      <p:ext uri="{BB962C8B-B14F-4D97-AF65-F5344CB8AC3E}">
        <p14:creationId xmlns:p14="http://schemas.microsoft.com/office/powerpoint/2010/main" val="1633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Key Leadership Skills</a:t>
            </a:r>
          </a:p>
        </p:txBody>
      </p:sp>
      <p:grpSp>
        <p:nvGrpSpPr>
          <p:cNvPr id="29" name="Group 28"/>
          <p:cNvGrpSpPr/>
          <p:nvPr/>
        </p:nvGrpSpPr>
        <p:grpSpPr>
          <a:xfrm>
            <a:off x="2797399" y="1525940"/>
            <a:ext cx="6597202" cy="4282429"/>
            <a:chOff x="1215246" y="1600199"/>
            <a:chExt cx="5304939" cy="3741516"/>
          </a:xfrm>
        </p:grpSpPr>
        <p:sp>
          <p:nvSpPr>
            <p:cNvPr id="15" name="Oval 14"/>
            <p:cNvSpPr/>
            <p:nvPr/>
          </p:nvSpPr>
          <p:spPr>
            <a:xfrm>
              <a:off x="1260133" y="3962400"/>
              <a:ext cx="604035" cy="604035"/>
            </a:xfrm>
            <a:prstGeom prst="ellipse">
              <a:avLst/>
            </a:prstGeom>
            <a:solidFill>
              <a:schemeClr val="accent3">
                <a:lumMod val="20000"/>
                <a:lumOff val="80000"/>
              </a:schemeClr>
            </a:solid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grpSp>
          <p:nvGrpSpPr>
            <p:cNvPr id="16" name="Group 15"/>
            <p:cNvGrpSpPr/>
            <p:nvPr/>
          </p:nvGrpSpPr>
          <p:grpSpPr>
            <a:xfrm>
              <a:off x="1216755" y="1600302"/>
              <a:ext cx="5303430" cy="3741413"/>
              <a:chOff x="1216755" y="1600302"/>
              <a:chExt cx="5303430" cy="3741413"/>
            </a:xfrm>
          </p:grpSpPr>
          <p:sp>
            <p:nvSpPr>
              <p:cNvPr id="21" name="Freeform 20"/>
              <p:cNvSpPr/>
              <p:nvPr/>
            </p:nvSpPr>
            <p:spPr>
              <a:xfrm rot="21600000">
                <a:off x="1554231" y="3168990"/>
                <a:ext cx="4965954" cy="604036"/>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0"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Strong Ethics</a:t>
                </a:r>
              </a:p>
            </p:txBody>
          </p:sp>
          <p:sp>
            <p:nvSpPr>
              <p:cNvPr id="17" name="Freeform 16"/>
              <p:cNvSpPr/>
              <p:nvPr/>
            </p:nvSpPr>
            <p:spPr>
              <a:xfrm>
                <a:off x="1554231" y="1600302"/>
                <a:ext cx="4965954" cy="604037"/>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0"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Connection &amp; Belonging </a:t>
                </a:r>
              </a:p>
            </p:txBody>
          </p:sp>
          <p:sp>
            <p:nvSpPr>
              <p:cNvPr id="18" name="Oval 17"/>
              <p:cNvSpPr/>
              <p:nvPr/>
            </p:nvSpPr>
            <p:spPr>
              <a:xfrm>
                <a:off x="1252214" y="1600303"/>
                <a:ext cx="604035" cy="604035"/>
              </a:xfrm>
              <a:prstGeom prst="ellipse">
                <a:avLst/>
              </a:prstGeom>
              <a:solidFill>
                <a:schemeClr val="bg1"/>
              </a:solid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9" name="Freeform 18"/>
              <p:cNvSpPr/>
              <p:nvPr/>
            </p:nvSpPr>
            <p:spPr>
              <a:xfrm rot="21600000">
                <a:off x="1554231" y="2384646"/>
                <a:ext cx="4965954" cy="604037"/>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1"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Self-Organizing</a:t>
                </a:r>
              </a:p>
            </p:txBody>
          </p:sp>
          <p:sp>
            <p:nvSpPr>
              <p:cNvPr id="20" name="Oval 19"/>
              <p:cNvSpPr/>
              <p:nvPr/>
            </p:nvSpPr>
            <p:spPr>
              <a:xfrm>
                <a:off x="1252214" y="2384647"/>
                <a:ext cx="604035" cy="604035"/>
              </a:xfrm>
              <a:prstGeom prst="ellipse">
                <a:avLst/>
              </a:prstGeom>
              <a:solidFill>
                <a:schemeClr val="bg1"/>
              </a:solid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23" name="Freeform 22"/>
              <p:cNvSpPr/>
              <p:nvPr/>
            </p:nvSpPr>
            <p:spPr>
              <a:xfrm rot="21600000">
                <a:off x="1554231" y="3953334"/>
                <a:ext cx="4965954" cy="604036"/>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0"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Nurtures Growth</a:t>
                </a:r>
              </a:p>
            </p:txBody>
          </p:sp>
          <p:sp>
            <p:nvSpPr>
              <p:cNvPr id="24" name="Oval 23"/>
              <p:cNvSpPr/>
              <p:nvPr/>
            </p:nvSpPr>
            <p:spPr>
              <a:xfrm>
                <a:off x="1252214" y="3953335"/>
                <a:ext cx="604035" cy="604035"/>
              </a:xfrm>
              <a:prstGeom prst="ellipse">
                <a:avLst/>
              </a:prstGeom>
              <a: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25" name="Freeform 24"/>
              <p:cNvSpPr/>
              <p:nvPr/>
            </p:nvSpPr>
            <p:spPr>
              <a:xfrm rot="21600000">
                <a:off x="1554231" y="4737679"/>
                <a:ext cx="4965954" cy="604036"/>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0"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Efficient Learning</a:t>
                </a:r>
              </a:p>
            </p:txBody>
          </p:sp>
          <p:sp>
            <p:nvSpPr>
              <p:cNvPr id="26" name="Oval 25"/>
              <p:cNvSpPr/>
              <p:nvPr/>
            </p:nvSpPr>
            <p:spPr>
              <a:xfrm>
                <a:off x="1252214" y="4737680"/>
                <a:ext cx="604035" cy="604035"/>
              </a:xfrm>
              <a:prstGeom prst="ellipse">
                <a:avLst/>
              </a:prstGeom>
              <a:blipFill dpi="0"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l="10000" t="5000" r="10000" b="5000"/>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pPr>
                  <a:defRPr/>
                </a:pPr>
                <a:endParaRPr lang="en-US">
                  <a:solidFill>
                    <a:prstClr val="white">
                      <a:hueOff val="0"/>
                      <a:satOff val="0"/>
                      <a:lumOff val="0"/>
                      <a:alphaOff val="0"/>
                    </a:prstClr>
                  </a:solidFill>
                  <a:latin typeface="Calibri"/>
                </a:endParaRPr>
              </a:p>
            </p:txBody>
          </p:sp>
          <p:sp>
            <p:nvSpPr>
              <p:cNvPr id="22" name="Oval 21"/>
              <p:cNvSpPr/>
              <p:nvPr/>
            </p:nvSpPr>
            <p:spPr>
              <a:xfrm>
                <a:off x="1216755" y="3174272"/>
                <a:ext cx="604035" cy="604035"/>
              </a:xfrm>
              <a:prstGeom prst="ellipse">
                <a:avLst/>
              </a:prstGeom>
              <a:solidFill>
                <a:schemeClr val="bg1"/>
              </a:solid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grpSp>
        <p:sp>
          <p:nvSpPr>
            <p:cNvPr id="9" name="Oval 8"/>
            <p:cNvSpPr/>
            <p:nvPr/>
          </p:nvSpPr>
          <p:spPr>
            <a:xfrm>
              <a:off x="1260133" y="1600199"/>
              <a:ext cx="604035" cy="604035"/>
            </a:xfrm>
            <a:prstGeom prst="ellipse">
              <a:avLst/>
            </a:prstGeom>
            <a:blipFill>
              <a:blip r:embed="rId5"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2" name="Oval 11"/>
            <p:cNvSpPr/>
            <p:nvPr/>
          </p:nvSpPr>
          <p:spPr>
            <a:xfrm>
              <a:off x="1260132" y="2384882"/>
              <a:ext cx="604035" cy="604035"/>
            </a:xfrm>
            <a:prstGeom prst="ellipse">
              <a:avLst/>
            </a:prstGeom>
            <a:blipFill>
              <a:blip r:embed="rId6"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4" name="Oval 13"/>
            <p:cNvSpPr/>
            <p:nvPr/>
          </p:nvSpPr>
          <p:spPr>
            <a:xfrm>
              <a:off x="1215246" y="3174272"/>
              <a:ext cx="604035" cy="604035"/>
            </a:xfrm>
            <a:prstGeom prst="ellipse">
              <a:avLst/>
            </a:prstGeom>
            <a:blipFill>
              <a:blip r:embed="rId7"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grpSp>
      <p:sp>
        <p:nvSpPr>
          <p:cNvPr id="30" name="TextBox 29">
            <a:extLst>
              <a:ext uri="{FF2B5EF4-FFF2-40B4-BE49-F238E27FC236}">
                <a16:creationId xmlns:a16="http://schemas.microsoft.com/office/drawing/2014/main" id="{460FA911-3FF7-4CA3-9477-67122B38A046}"/>
              </a:ext>
            </a:extLst>
          </p:cNvPr>
          <p:cNvSpPr txBox="1"/>
          <p:nvPr/>
        </p:nvSpPr>
        <p:spPr>
          <a:xfrm>
            <a:off x="1764623" y="6375613"/>
            <a:ext cx="4267200" cy="415498"/>
          </a:xfrm>
          <a:prstGeom prst="rect">
            <a:avLst/>
          </a:prstGeom>
          <a:noFill/>
        </p:spPr>
        <p:txBody>
          <a:bodyPr wrap="square" rtlCol="0">
            <a:spAutoFit/>
          </a:bodyPr>
          <a:lstStyle/>
          <a:p>
            <a:pPr>
              <a:defRPr/>
            </a:pPr>
            <a:r>
              <a:rPr lang="en-US" sz="1050" kern="0" dirty="0">
                <a:solidFill>
                  <a:prstClr val="black"/>
                </a:solidFill>
                <a:latin typeface="Calibri"/>
              </a:rPr>
              <a:t>Giles S., The Most Important Leadership Competencies, According to Leaders Around the World. </a:t>
            </a:r>
            <a:r>
              <a:rPr lang="en-US" sz="1050" i="1" kern="0" dirty="0">
                <a:solidFill>
                  <a:prstClr val="black"/>
                </a:solidFill>
                <a:latin typeface="Calibri"/>
              </a:rPr>
              <a:t>Harvard Business Review. </a:t>
            </a:r>
            <a:r>
              <a:rPr lang="en-US" sz="1050" kern="0" dirty="0">
                <a:solidFill>
                  <a:prstClr val="black"/>
                </a:solidFill>
                <a:latin typeface="Calibri"/>
              </a:rPr>
              <a:t>2016. </a:t>
            </a:r>
          </a:p>
        </p:txBody>
      </p:sp>
    </p:spTree>
    <p:extLst>
      <p:ext uri="{BB962C8B-B14F-4D97-AF65-F5344CB8AC3E}">
        <p14:creationId xmlns:p14="http://schemas.microsoft.com/office/powerpoint/2010/main" val="2141864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Where can you learn these skills?</a:t>
            </a:r>
          </a:p>
        </p:txBody>
      </p:sp>
      <p:graphicFrame>
        <p:nvGraphicFramePr>
          <p:cNvPr id="4" name="Diagram 3">
            <a:extLst>
              <a:ext uri="{FF2B5EF4-FFF2-40B4-BE49-F238E27FC236}">
                <a16:creationId xmlns:a16="http://schemas.microsoft.com/office/drawing/2014/main" id="{346EB6C7-4B1E-4259-A4EF-611BD98C0873}"/>
              </a:ext>
            </a:extLst>
          </p:cNvPr>
          <p:cNvGraphicFramePr/>
          <p:nvPr>
            <p:extLst>
              <p:ext uri="{D42A27DB-BD31-4B8C-83A1-F6EECF244321}">
                <p14:modId xmlns:p14="http://schemas.microsoft.com/office/powerpoint/2010/main" val="255729620"/>
              </p:ext>
            </p:extLst>
          </p:nvPr>
        </p:nvGraphicFramePr>
        <p:xfrm>
          <a:off x="-919767" y="1001458"/>
          <a:ext cx="10875135" cy="5341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099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2064" y="539496"/>
            <a:ext cx="5682674" cy="1212031"/>
          </a:xfrm>
        </p:spPr>
        <p:txBody>
          <a:bodyPr>
            <a:normAutofit/>
          </a:bodyPr>
          <a:lstStyle/>
          <a:p>
            <a:r>
              <a:rPr lang="en-US" dirty="0" smtClean="0"/>
              <a:t>Advanced Training is Critical </a:t>
            </a:r>
            <a:endParaRPr lang="en-US" dirty="0"/>
          </a:p>
        </p:txBody>
      </p:sp>
      <p:sp>
        <p:nvSpPr>
          <p:cNvPr id="4" name="Content Placeholder 3"/>
          <p:cNvSpPr>
            <a:spLocks noGrp="1"/>
          </p:cNvSpPr>
          <p:nvPr>
            <p:ph type="body" sz="quarter" idx="11"/>
          </p:nvPr>
        </p:nvSpPr>
        <p:spPr>
          <a:xfrm>
            <a:off x="512064" y="2142678"/>
            <a:ext cx="4572000" cy="3039422"/>
          </a:xfrm>
          <a:prstGeom prst="rect">
            <a:avLst/>
          </a:prstGeom>
        </p:spPr>
        <p:txBody>
          <a:bodyPr wrap="square">
            <a:spAutoFit/>
          </a:bodyPr>
          <a:lstStyle/>
          <a:p>
            <a:pPr marL="0" indent="0" algn="ctr">
              <a:lnSpc>
                <a:spcPct val="114000"/>
              </a:lnSpc>
              <a:buNone/>
            </a:pPr>
            <a:r>
              <a:rPr lang="en-US" sz="2400" dirty="0">
                <a:latin typeface="Franklin Gothic Book" panose="020B0503020102020204" pitchFamily="34" charset="0"/>
              </a:rPr>
              <a:t>A pharmacy residency is an organized, directed, post-graduate training program that centers on </a:t>
            </a:r>
            <a:r>
              <a:rPr lang="en-US" sz="2400" u="sng" dirty="0">
                <a:latin typeface="Franklin Gothic Book" panose="020B0503020102020204" pitchFamily="34" charset="0"/>
              </a:rPr>
              <a:t>development</a:t>
            </a:r>
            <a:r>
              <a:rPr lang="en-US" sz="2400" dirty="0">
                <a:latin typeface="Franklin Gothic Book" panose="020B0503020102020204" pitchFamily="34" charset="0"/>
              </a:rPr>
              <a:t> of knowledge, attitudes, and skills necessary to function as a </a:t>
            </a:r>
            <a:r>
              <a:rPr lang="en-US" sz="2400" u="sng" dirty="0">
                <a:latin typeface="Franklin Gothic Book" panose="020B0503020102020204" pitchFamily="34" charset="0"/>
              </a:rPr>
              <a:t>competent practitioner</a:t>
            </a:r>
            <a:r>
              <a:rPr lang="en-US" sz="2400" dirty="0">
                <a:latin typeface="Franklin Gothic Book" panose="020B0503020102020204" pitchFamily="34" charset="0"/>
              </a:rPr>
              <a:t>.</a:t>
            </a:r>
          </a:p>
        </p:txBody>
      </p:sp>
      <p:pic>
        <p:nvPicPr>
          <p:cNvPr id="5" name="Picture 4" descr="A picture containing text, queen&#10;&#10;Description automatically generated">
            <a:extLst>
              <a:ext uri="{FF2B5EF4-FFF2-40B4-BE49-F238E27FC236}">
                <a16:creationId xmlns:a16="http://schemas.microsoft.com/office/drawing/2014/main" id="{35DBAAB5-45DB-FF45-9D61-C674EEC31B26}"/>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a:stretch/>
        </p:blipFill>
        <p:spPr>
          <a:xfrm>
            <a:off x="5562600" y="0"/>
            <a:ext cx="5105400" cy="6858000"/>
          </a:xfrm>
          <a:prstGeom prst="rect">
            <a:avLst/>
          </a:prstGeom>
        </p:spPr>
      </p:pic>
    </p:spTree>
    <p:extLst>
      <p:ext uri="{BB962C8B-B14F-4D97-AF65-F5344CB8AC3E}">
        <p14:creationId xmlns:p14="http://schemas.microsoft.com/office/powerpoint/2010/main" val="1507124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a:t>Where are you in your pharmacy career?</a:t>
            </a:r>
          </a:p>
        </p:txBody>
      </p:sp>
      <p:sp>
        <p:nvSpPr>
          <p:cNvPr id="7" name="Oval 6">
            <a:extLst>
              <a:ext uri="{FF2B5EF4-FFF2-40B4-BE49-F238E27FC236}">
                <a16:creationId xmlns:a16="http://schemas.microsoft.com/office/drawing/2014/main" id="{36E91D4A-AC4F-D64F-9F7F-413804736C11}"/>
              </a:ext>
            </a:extLst>
          </p:cNvPr>
          <p:cNvSpPr/>
          <p:nvPr/>
        </p:nvSpPr>
        <p:spPr>
          <a:xfrm>
            <a:off x="1752600" y="5486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Raised hand outline">
            <a:extLst>
              <a:ext uri="{FF2B5EF4-FFF2-40B4-BE49-F238E27FC236}">
                <a16:creationId xmlns:a16="http://schemas.microsoft.com/office/drawing/2014/main" id="{9837502A-0B7B-6E41-BE6F-0E70BD0358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024671" y="5799136"/>
            <a:ext cx="990600" cy="990600"/>
          </a:xfrm>
          <a:prstGeom prst="rect">
            <a:avLst/>
          </a:prstGeom>
        </p:spPr>
      </p:pic>
      <p:sp>
        <p:nvSpPr>
          <p:cNvPr id="9" name="TextBox 8">
            <a:extLst>
              <a:ext uri="{FF2B5EF4-FFF2-40B4-BE49-F238E27FC236}">
                <a16:creationId xmlns:a16="http://schemas.microsoft.com/office/drawing/2014/main" id="{8F1B8339-7B61-EC45-BB96-7D29581FDB6C}"/>
              </a:ext>
            </a:extLst>
          </p:cNvPr>
          <p:cNvSpPr txBox="1"/>
          <p:nvPr/>
        </p:nvSpPr>
        <p:spPr>
          <a:xfrm>
            <a:off x="1981201" y="5715001"/>
            <a:ext cx="1015021" cy="582413"/>
          </a:xfrm>
          <a:prstGeom prst="rect">
            <a:avLst/>
          </a:prstGeom>
          <a:noFill/>
        </p:spPr>
        <p:txBody>
          <a:bodyPr wrap="none" rtlCol="0">
            <a:prstTxWarp prst="textArchUp">
              <a:avLst/>
            </a:prstTxWarp>
            <a:spAutoFit/>
          </a:bodyPr>
          <a:lstStyle/>
          <a:p>
            <a:pPr algn="ctr"/>
            <a:r>
              <a:rPr lang="en-US" sz="1400" b="1" dirty="0">
                <a:solidFill>
                  <a:schemeClr val="tx2">
                    <a:lumMod val="75000"/>
                  </a:schemeClr>
                </a:solidFill>
              </a:rPr>
              <a:t>Show of Hands</a:t>
            </a:r>
          </a:p>
        </p:txBody>
      </p:sp>
      <p:sp>
        <p:nvSpPr>
          <p:cNvPr id="12" name="Right Arrow 11">
            <a:extLst>
              <a:ext uri="{FF2B5EF4-FFF2-40B4-BE49-F238E27FC236}">
                <a16:creationId xmlns:a16="http://schemas.microsoft.com/office/drawing/2014/main" id="{A91CA1CD-2A9D-E04C-8F2D-D692CC4DAC06}"/>
              </a:ext>
            </a:extLst>
          </p:cNvPr>
          <p:cNvSpPr/>
          <p:nvPr/>
        </p:nvSpPr>
        <p:spPr>
          <a:xfrm>
            <a:off x="1752601" y="1058864"/>
            <a:ext cx="8801100" cy="4808536"/>
          </a:xfrm>
          <a:prstGeom prst="rightArrow">
            <a:avLst/>
          </a:prstGeom>
          <a:solidFill>
            <a:schemeClr val="accent6">
              <a:alpha val="3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13" name="Group 12">
            <a:extLst>
              <a:ext uri="{FF2B5EF4-FFF2-40B4-BE49-F238E27FC236}">
                <a16:creationId xmlns:a16="http://schemas.microsoft.com/office/drawing/2014/main" id="{99CE4233-ECF4-9F44-93A6-51BF13E338A6}"/>
              </a:ext>
            </a:extLst>
          </p:cNvPr>
          <p:cNvGrpSpPr/>
          <p:nvPr/>
        </p:nvGrpSpPr>
        <p:grpSpPr>
          <a:xfrm>
            <a:off x="1986162" y="2533016"/>
            <a:ext cx="1280160" cy="1810385"/>
            <a:chOff x="759222" y="1401763"/>
            <a:chExt cx="1059955" cy="1810385"/>
          </a:xfrm>
        </p:grpSpPr>
        <p:sp>
          <p:nvSpPr>
            <p:cNvPr id="32" name="Rounded Rectangle 31">
              <a:extLst>
                <a:ext uri="{FF2B5EF4-FFF2-40B4-BE49-F238E27FC236}">
                  <a16:creationId xmlns:a16="http://schemas.microsoft.com/office/drawing/2014/main" id="{80730E46-3D6C-5F4C-B2E1-F4E1492E7A49}"/>
                </a:ext>
              </a:extLst>
            </p:cNvPr>
            <p:cNvSpPr/>
            <p:nvPr/>
          </p:nvSpPr>
          <p:spPr>
            <a:xfrm>
              <a:off x="759222" y="1401763"/>
              <a:ext cx="1059955" cy="1810385"/>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 name="Rounded Rectangle 5">
              <a:extLst>
                <a:ext uri="{FF2B5EF4-FFF2-40B4-BE49-F238E27FC236}">
                  <a16:creationId xmlns:a16="http://schemas.microsoft.com/office/drawing/2014/main" id="{79B39497-E665-3549-AE86-6A45B4368125}"/>
                </a:ext>
              </a:extLst>
            </p:cNvPr>
            <p:cNvSpPr txBox="1"/>
            <p:nvPr/>
          </p:nvSpPr>
          <p:spPr>
            <a:xfrm>
              <a:off x="811380" y="1453921"/>
              <a:ext cx="964149" cy="1706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Student P1</a:t>
              </a:r>
            </a:p>
          </p:txBody>
        </p:sp>
      </p:grpSp>
      <p:grpSp>
        <p:nvGrpSpPr>
          <p:cNvPr id="14" name="Group 13">
            <a:extLst>
              <a:ext uri="{FF2B5EF4-FFF2-40B4-BE49-F238E27FC236}">
                <a16:creationId xmlns:a16="http://schemas.microsoft.com/office/drawing/2014/main" id="{9F1C1DF2-93EE-0E41-ADE3-973EE4EB59ED}"/>
              </a:ext>
            </a:extLst>
          </p:cNvPr>
          <p:cNvGrpSpPr/>
          <p:nvPr/>
        </p:nvGrpSpPr>
        <p:grpSpPr>
          <a:xfrm>
            <a:off x="3428999" y="2533016"/>
            <a:ext cx="1280160" cy="1810385"/>
            <a:chOff x="1977563" y="1401763"/>
            <a:chExt cx="1059955" cy="1810385"/>
          </a:xfrm>
        </p:grpSpPr>
        <p:sp>
          <p:nvSpPr>
            <p:cNvPr id="30" name="Rounded Rectangle 29">
              <a:extLst>
                <a:ext uri="{FF2B5EF4-FFF2-40B4-BE49-F238E27FC236}">
                  <a16:creationId xmlns:a16="http://schemas.microsoft.com/office/drawing/2014/main" id="{99A4235F-BC29-EB41-81A7-0FB1A2E6A77F}"/>
                </a:ext>
              </a:extLst>
            </p:cNvPr>
            <p:cNvSpPr/>
            <p:nvPr/>
          </p:nvSpPr>
          <p:spPr>
            <a:xfrm>
              <a:off x="1977563" y="1401763"/>
              <a:ext cx="1059955" cy="1810385"/>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Rounded Rectangle 7">
              <a:extLst>
                <a:ext uri="{FF2B5EF4-FFF2-40B4-BE49-F238E27FC236}">
                  <a16:creationId xmlns:a16="http://schemas.microsoft.com/office/drawing/2014/main" id="{BA6BA5E1-9BF8-364F-BB1A-3A23D36E44DC}"/>
                </a:ext>
              </a:extLst>
            </p:cNvPr>
            <p:cNvSpPr txBox="1"/>
            <p:nvPr/>
          </p:nvSpPr>
          <p:spPr>
            <a:xfrm>
              <a:off x="2029817" y="1454017"/>
              <a:ext cx="965929" cy="1705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Student P2</a:t>
              </a:r>
            </a:p>
          </p:txBody>
        </p:sp>
      </p:grpSp>
      <p:grpSp>
        <p:nvGrpSpPr>
          <p:cNvPr id="15" name="Group 14">
            <a:extLst>
              <a:ext uri="{FF2B5EF4-FFF2-40B4-BE49-F238E27FC236}">
                <a16:creationId xmlns:a16="http://schemas.microsoft.com/office/drawing/2014/main" id="{A45544E0-9752-864F-8176-46F4601BFCCE}"/>
              </a:ext>
            </a:extLst>
          </p:cNvPr>
          <p:cNvGrpSpPr/>
          <p:nvPr/>
        </p:nvGrpSpPr>
        <p:grpSpPr>
          <a:xfrm>
            <a:off x="4900699" y="2533016"/>
            <a:ext cx="1280160" cy="1810385"/>
            <a:chOff x="3227523" y="1401763"/>
            <a:chExt cx="1059956" cy="1810385"/>
          </a:xfrm>
        </p:grpSpPr>
        <p:sp>
          <p:nvSpPr>
            <p:cNvPr id="28" name="Rounded Rectangle 27">
              <a:extLst>
                <a:ext uri="{FF2B5EF4-FFF2-40B4-BE49-F238E27FC236}">
                  <a16:creationId xmlns:a16="http://schemas.microsoft.com/office/drawing/2014/main" id="{2EF32A97-8EEF-8249-B641-C963CF101661}"/>
                </a:ext>
              </a:extLst>
            </p:cNvPr>
            <p:cNvSpPr/>
            <p:nvPr/>
          </p:nvSpPr>
          <p:spPr>
            <a:xfrm>
              <a:off x="3227523" y="1401763"/>
              <a:ext cx="1059956" cy="1810385"/>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Rounded Rectangle 9">
              <a:extLst>
                <a:ext uri="{FF2B5EF4-FFF2-40B4-BE49-F238E27FC236}">
                  <a16:creationId xmlns:a16="http://schemas.microsoft.com/office/drawing/2014/main" id="{3C5DE393-5EF5-4A4F-A825-4317BDABE4F6}"/>
                </a:ext>
              </a:extLst>
            </p:cNvPr>
            <p:cNvSpPr txBox="1"/>
            <p:nvPr/>
          </p:nvSpPr>
          <p:spPr>
            <a:xfrm>
              <a:off x="3237665" y="1456236"/>
              <a:ext cx="1049814" cy="1701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Student P3</a:t>
              </a:r>
            </a:p>
          </p:txBody>
        </p:sp>
      </p:grpSp>
      <p:grpSp>
        <p:nvGrpSpPr>
          <p:cNvPr id="16" name="Group 15">
            <a:extLst>
              <a:ext uri="{FF2B5EF4-FFF2-40B4-BE49-F238E27FC236}">
                <a16:creationId xmlns:a16="http://schemas.microsoft.com/office/drawing/2014/main" id="{56505880-701F-F641-88B3-F0F1731C751D}"/>
              </a:ext>
            </a:extLst>
          </p:cNvPr>
          <p:cNvGrpSpPr/>
          <p:nvPr/>
        </p:nvGrpSpPr>
        <p:grpSpPr>
          <a:xfrm>
            <a:off x="6384648" y="2533016"/>
            <a:ext cx="1281908" cy="1810385"/>
            <a:chOff x="4565960" y="1401763"/>
            <a:chExt cx="1061402" cy="1810385"/>
          </a:xfrm>
        </p:grpSpPr>
        <p:sp>
          <p:nvSpPr>
            <p:cNvPr id="26" name="Rounded Rectangle 25">
              <a:extLst>
                <a:ext uri="{FF2B5EF4-FFF2-40B4-BE49-F238E27FC236}">
                  <a16:creationId xmlns:a16="http://schemas.microsoft.com/office/drawing/2014/main" id="{D4E93CCE-5914-A149-B400-8C16C969875E}"/>
                </a:ext>
              </a:extLst>
            </p:cNvPr>
            <p:cNvSpPr/>
            <p:nvPr/>
          </p:nvSpPr>
          <p:spPr>
            <a:xfrm>
              <a:off x="4567406" y="1401763"/>
              <a:ext cx="1059955" cy="1810385"/>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ounded Rectangle 11">
              <a:extLst>
                <a:ext uri="{FF2B5EF4-FFF2-40B4-BE49-F238E27FC236}">
                  <a16:creationId xmlns:a16="http://schemas.microsoft.com/office/drawing/2014/main" id="{F5EB7C34-A350-6A4A-B719-5ACA6425A12A}"/>
                </a:ext>
              </a:extLst>
            </p:cNvPr>
            <p:cNvSpPr txBox="1"/>
            <p:nvPr/>
          </p:nvSpPr>
          <p:spPr>
            <a:xfrm>
              <a:off x="4565960" y="1457784"/>
              <a:ext cx="1061402" cy="16983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Student P4</a:t>
              </a:r>
            </a:p>
          </p:txBody>
        </p:sp>
      </p:grpSp>
      <p:grpSp>
        <p:nvGrpSpPr>
          <p:cNvPr id="17" name="Group 16">
            <a:extLst>
              <a:ext uri="{FF2B5EF4-FFF2-40B4-BE49-F238E27FC236}">
                <a16:creationId xmlns:a16="http://schemas.microsoft.com/office/drawing/2014/main" id="{5A65DF52-18F9-D747-BFBB-81899863CD4B}"/>
              </a:ext>
            </a:extLst>
          </p:cNvPr>
          <p:cNvGrpSpPr/>
          <p:nvPr/>
        </p:nvGrpSpPr>
        <p:grpSpPr>
          <a:xfrm>
            <a:off x="7944833" y="2081784"/>
            <a:ext cx="1449631" cy="809441"/>
            <a:chOff x="5862782" y="868360"/>
            <a:chExt cx="1449631" cy="809441"/>
          </a:xfrm>
        </p:grpSpPr>
        <p:sp>
          <p:nvSpPr>
            <p:cNvPr id="24" name="Rounded Rectangle 23">
              <a:extLst>
                <a:ext uri="{FF2B5EF4-FFF2-40B4-BE49-F238E27FC236}">
                  <a16:creationId xmlns:a16="http://schemas.microsoft.com/office/drawing/2014/main" id="{BF351BA4-F435-294C-8246-D85ED42C331B}"/>
                </a:ext>
              </a:extLst>
            </p:cNvPr>
            <p:cNvSpPr/>
            <p:nvPr/>
          </p:nvSpPr>
          <p:spPr>
            <a:xfrm>
              <a:off x="5862782" y="868360"/>
              <a:ext cx="1449631" cy="809441"/>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ounded Rectangle 13">
              <a:extLst>
                <a:ext uri="{FF2B5EF4-FFF2-40B4-BE49-F238E27FC236}">
                  <a16:creationId xmlns:a16="http://schemas.microsoft.com/office/drawing/2014/main" id="{3E47E875-CE84-BE47-9618-DB385E2E2E99}"/>
                </a:ext>
              </a:extLst>
            </p:cNvPr>
            <p:cNvSpPr txBox="1"/>
            <p:nvPr/>
          </p:nvSpPr>
          <p:spPr>
            <a:xfrm>
              <a:off x="5902296" y="907874"/>
              <a:ext cx="1370603" cy="7304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New Practitioner</a:t>
              </a:r>
            </a:p>
          </p:txBody>
        </p:sp>
      </p:grpSp>
      <p:grpSp>
        <p:nvGrpSpPr>
          <p:cNvPr id="18" name="Group 17">
            <a:extLst>
              <a:ext uri="{FF2B5EF4-FFF2-40B4-BE49-F238E27FC236}">
                <a16:creationId xmlns:a16="http://schemas.microsoft.com/office/drawing/2014/main" id="{1C9C1C76-593B-A14F-80A5-A32F6645CAD7}"/>
              </a:ext>
            </a:extLst>
          </p:cNvPr>
          <p:cNvGrpSpPr/>
          <p:nvPr/>
        </p:nvGrpSpPr>
        <p:grpSpPr>
          <a:xfrm>
            <a:off x="7930932" y="3072390"/>
            <a:ext cx="1517868" cy="813822"/>
            <a:chOff x="5848882" y="1858967"/>
            <a:chExt cx="1517868" cy="813822"/>
          </a:xfrm>
        </p:grpSpPr>
        <p:sp>
          <p:nvSpPr>
            <p:cNvPr id="22" name="Rounded Rectangle 21">
              <a:extLst>
                <a:ext uri="{FF2B5EF4-FFF2-40B4-BE49-F238E27FC236}">
                  <a16:creationId xmlns:a16="http://schemas.microsoft.com/office/drawing/2014/main" id="{97E8DF32-F103-BB4B-B7B1-32E0D2ADE927}"/>
                </a:ext>
              </a:extLst>
            </p:cNvPr>
            <p:cNvSpPr/>
            <p:nvPr/>
          </p:nvSpPr>
          <p:spPr>
            <a:xfrm>
              <a:off x="5848882" y="1858967"/>
              <a:ext cx="1517868" cy="813822"/>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ounded Rectangle 15">
              <a:extLst>
                <a:ext uri="{FF2B5EF4-FFF2-40B4-BE49-F238E27FC236}">
                  <a16:creationId xmlns:a16="http://schemas.microsoft.com/office/drawing/2014/main" id="{F67277F4-099B-EB48-BA83-11122A9E0E70}"/>
                </a:ext>
              </a:extLst>
            </p:cNvPr>
            <p:cNvSpPr txBox="1"/>
            <p:nvPr/>
          </p:nvSpPr>
          <p:spPr>
            <a:xfrm>
              <a:off x="5888610" y="1898695"/>
              <a:ext cx="1438412" cy="7343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Resident</a:t>
              </a:r>
            </a:p>
          </p:txBody>
        </p:sp>
      </p:grpSp>
      <p:grpSp>
        <p:nvGrpSpPr>
          <p:cNvPr id="19" name="Group 18">
            <a:extLst>
              <a:ext uri="{FF2B5EF4-FFF2-40B4-BE49-F238E27FC236}">
                <a16:creationId xmlns:a16="http://schemas.microsoft.com/office/drawing/2014/main" id="{0A588F81-084F-754C-8236-91BC348F618E}"/>
              </a:ext>
            </a:extLst>
          </p:cNvPr>
          <p:cNvGrpSpPr/>
          <p:nvPr/>
        </p:nvGrpSpPr>
        <p:grpSpPr>
          <a:xfrm>
            <a:off x="8025651" y="4062978"/>
            <a:ext cx="1400069" cy="813822"/>
            <a:chOff x="5943600" y="2849555"/>
            <a:chExt cx="1400069" cy="813822"/>
          </a:xfrm>
        </p:grpSpPr>
        <p:sp>
          <p:nvSpPr>
            <p:cNvPr id="20" name="Rounded Rectangle 19">
              <a:extLst>
                <a:ext uri="{FF2B5EF4-FFF2-40B4-BE49-F238E27FC236}">
                  <a16:creationId xmlns:a16="http://schemas.microsoft.com/office/drawing/2014/main" id="{12AE6FB7-BC0B-9745-9AAE-90BEAE1D084E}"/>
                </a:ext>
              </a:extLst>
            </p:cNvPr>
            <p:cNvSpPr/>
            <p:nvPr/>
          </p:nvSpPr>
          <p:spPr>
            <a:xfrm>
              <a:off x="5943600" y="2849555"/>
              <a:ext cx="1400069" cy="813822"/>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Rounded Rectangle 17">
              <a:extLst>
                <a:ext uri="{FF2B5EF4-FFF2-40B4-BE49-F238E27FC236}">
                  <a16:creationId xmlns:a16="http://schemas.microsoft.com/office/drawing/2014/main" id="{0A86BB05-C3D0-D645-9153-F7263EB1967A}"/>
                </a:ext>
              </a:extLst>
            </p:cNvPr>
            <p:cNvSpPr txBox="1"/>
            <p:nvPr/>
          </p:nvSpPr>
          <p:spPr>
            <a:xfrm>
              <a:off x="5983328" y="2889283"/>
              <a:ext cx="1320613" cy="7343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Other</a:t>
              </a:r>
              <a:endParaRPr lang="en-US" dirty="0">
                <a:solidFill>
                  <a:schemeClr val="tx2"/>
                </a:solidFill>
              </a:endParaRPr>
            </a:p>
          </p:txBody>
        </p:sp>
      </p:grpSp>
    </p:spTree>
    <p:extLst>
      <p:ext uri="{BB962C8B-B14F-4D97-AF65-F5344CB8AC3E}">
        <p14:creationId xmlns:p14="http://schemas.microsoft.com/office/powerpoint/2010/main" val="251329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1+#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Do you plan to complete a residency?</a:t>
            </a:r>
          </a:p>
        </p:txBody>
      </p:sp>
      <p:grpSp>
        <p:nvGrpSpPr>
          <p:cNvPr id="4" name="Group 3">
            <a:extLst>
              <a:ext uri="{FF2B5EF4-FFF2-40B4-BE49-F238E27FC236}">
                <a16:creationId xmlns:a16="http://schemas.microsoft.com/office/drawing/2014/main" id="{48E77C65-BF5F-8648-B0F3-635AB8936664}"/>
              </a:ext>
            </a:extLst>
          </p:cNvPr>
          <p:cNvGrpSpPr/>
          <p:nvPr/>
        </p:nvGrpSpPr>
        <p:grpSpPr>
          <a:xfrm>
            <a:off x="1828800" y="1909604"/>
            <a:ext cx="2666998" cy="2738597"/>
            <a:chOff x="759222" y="1401763"/>
            <a:chExt cx="1068465" cy="1810385"/>
          </a:xfrm>
          <a:solidFill>
            <a:schemeClr val="accent3"/>
          </a:solidFill>
        </p:grpSpPr>
        <p:sp>
          <p:nvSpPr>
            <p:cNvPr id="5" name="Rounded Rectangle 4">
              <a:extLst>
                <a:ext uri="{FF2B5EF4-FFF2-40B4-BE49-F238E27FC236}">
                  <a16:creationId xmlns:a16="http://schemas.microsoft.com/office/drawing/2014/main" id="{664513DB-F222-874B-9FDB-B5B790C6225C}"/>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B6521EC1-1AA2-A646-AC89-4D5F485CC9EF}"/>
                </a:ext>
              </a:extLst>
            </p:cNvPr>
            <p:cNvSpPr txBox="1"/>
            <p:nvPr/>
          </p:nvSpPr>
          <p:spPr>
            <a:xfrm>
              <a:off x="811380" y="1453921"/>
              <a:ext cx="964149" cy="170606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6000" dirty="0">
                  <a:solidFill>
                    <a:schemeClr val="bg1"/>
                  </a:solidFill>
                  <a:latin typeface="Calibri"/>
                </a:rPr>
                <a:t>YES</a:t>
              </a:r>
            </a:p>
          </p:txBody>
        </p:sp>
      </p:grpSp>
      <p:grpSp>
        <p:nvGrpSpPr>
          <p:cNvPr id="14" name="Group 13">
            <a:extLst>
              <a:ext uri="{FF2B5EF4-FFF2-40B4-BE49-F238E27FC236}">
                <a16:creationId xmlns:a16="http://schemas.microsoft.com/office/drawing/2014/main" id="{BFC6D26D-608C-464B-BCC9-0E232C355A83}"/>
              </a:ext>
            </a:extLst>
          </p:cNvPr>
          <p:cNvGrpSpPr/>
          <p:nvPr/>
        </p:nvGrpSpPr>
        <p:grpSpPr>
          <a:xfrm>
            <a:off x="4762501" y="1909604"/>
            <a:ext cx="2666998" cy="2738597"/>
            <a:chOff x="759222" y="1401763"/>
            <a:chExt cx="1068465" cy="1810385"/>
          </a:xfrm>
          <a:solidFill>
            <a:schemeClr val="accent1"/>
          </a:solidFill>
        </p:grpSpPr>
        <p:sp>
          <p:nvSpPr>
            <p:cNvPr id="15" name="Rounded Rectangle 14">
              <a:extLst>
                <a:ext uri="{FF2B5EF4-FFF2-40B4-BE49-F238E27FC236}">
                  <a16:creationId xmlns:a16="http://schemas.microsoft.com/office/drawing/2014/main" id="{C0A3C32C-BF42-7A4D-84C7-0CCD12032710}"/>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467D635B-B84F-E744-8006-20EBE03C67E4}"/>
                </a:ext>
              </a:extLst>
            </p:cNvPr>
            <p:cNvSpPr txBox="1"/>
            <p:nvPr/>
          </p:nvSpPr>
          <p:spPr>
            <a:xfrm>
              <a:off x="811380" y="1453921"/>
              <a:ext cx="964149" cy="170606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6000" dirty="0">
                  <a:solidFill>
                    <a:schemeClr val="bg1"/>
                  </a:solidFill>
                  <a:latin typeface="Calibri"/>
                </a:rPr>
                <a:t>MAYBE</a:t>
              </a:r>
            </a:p>
          </p:txBody>
        </p:sp>
      </p:grpSp>
      <p:grpSp>
        <p:nvGrpSpPr>
          <p:cNvPr id="17" name="Group 16">
            <a:extLst>
              <a:ext uri="{FF2B5EF4-FFF2-40B4-BE49-F238E27FC236}">
                <a16:creationId xmlns:a16="http://schemas.microsoft.com/office/drawing/2014/main" id="{AEB4F165-D495-5B4D-ADF5-103168F48693}"/>
              </a:ext>
            </a:extLst>
          </p:cNvPr>
          <p:cNvGrpSpPr/>
          <p:nvPr/>
        </p:nvGrpSpPr>
        <p:grpSpPr>
          <a:xfrm>
            <a:off x="7696202" y="1909603"/>
            <a:ext cx="2666998" cy="2738597"/>
            <a:chOff x="759222" y="1401763"/>
            <a:chExt cx="1068465" cy="1810385"/>
          </a:xfrm>
          <a:solidFill>
            <a:schemeClr val="accent4"/>
          </a:solidFill>
        </p:grpSpPr>
        <p:sp>
          <p:nvSpPr>
            <p:cNvPr id="18" name="Rounded Rectangle 17">
              <a:extLst>
                <a:ext uri="{FF2B5EF4-FFF2-40B4-BE49-F238E27FC236}">
                  <a16:creationId xmlns:a16="http://schemas.microsoft.com/office/drawing/2014/main" id="{1BCED803-9C82-B741-9D71-3C11C4822369}"/>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A2053F8A-9D8C-1842-BBA7-02FABD25ABD9}"/>
                </a:ext>
              </a:extLst>
            </p:cNvPr>
            <p:cNvSpPr txBox="1"/>
            <p:nvPr/>
          </p:nvSpPr>
          <p:spPr>
            <a:xfrm>
              <a:off x="811380" y="1453921"/>
              <a:ext cx="964149" cy="170606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6000" dirty="0">
                  <a:solidFill>
                    <a:schemeClr val="bg1"/>
                  </a:solidFill>
                  <a:latin typeface="Calibri"/>
                </a:rPr>
                <a:t>NO</a:t>
              </a:r>
            </a:p>
          </p:txBody>
        </p:sp>
      </p:grpSp>
      <p:sp>
        <p:nvSpPr>
          <p:cNvPr id="20" name="Oval 19">
            <a:extLst>
              <a:ext uri="{FF2B5EF4-FFF2-40B4-BE49-F238E27FC236}">
                <a16:creationId xmlns:a16="http://schemas.microsoft.com/office/drawing/2014/main" id="{A3048C64-8E91-3E48-8897-7A9595536667}"/>
              </a:ext>
            </a:extLst>
          </p:cNvPr>
          <p:cNvSpPr/>
          <p:nvPr/>
        </p:nvSpPr>
        <p:spPr>
          <a:xfrm>
            <a:off x="1752600" y="5486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21" name="Graphic 20" descr="Raised hand outline">
            <a:extLst>
              <a:ext uri="{FF2B5EF4-FFF2-40B4-BE49-F238E27FC236}">
                <a16:creationId xmlns:a16="http://schemas.microsoft.com/office/drawing/2014/main" id="{A901A7A7-F3A3-E843-A1DF-092D837DDC0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024671" y="5799136"/>
            <a:ext cx="990600" cy="990600"/>
          </a:xfrm>
          <a:prstGeom prst="rect">
            <a:avLst/>
          </a:prstGeom>
        </p:spPr>
      </p:pic>
      <p:sp>
        <p:nvSpPr>
          <p:cNvPr id="22" name="TextBox 21">
            <a:extLst>
              <a:ext uri="{FF2B5EF4-FFF2-40B4-BE49-F238E27FC236}">
                <a16:creationId xmlns:a16="http://schemas.microsoft.com/office/drawing/2014/main" id="{7E0144DD-0BF0-134C-B88F-BA06E66B85C6}"/>
              </a:ext>
            </a:extLst>
          </p:cNvPr>
          <p:cNvSpPr txBox="1"/>
          <p:nvPr/>
        </p:nvSpPr>
        <p:spPr>
          <a:xfrm>
            <a:off x="1981201" y="5715001"/>
            <a:ext cx="1015021" cy="582413"/>
          </a:xfrm>
          <a:prstGeom prst="rect">
            <a:avLst/>
          </a:prstGeom>
          <a:noFill/>
        </p:spPr>
        <p:txBody>
          <a:bodyPr wrap="none" rtlCol="0">
            <a:prstTxWarp prst="textArchUp">
              <a:avLst/>
            </a:prstTxWarp>
            <a:spAutoFit/>
          </a:bodyPr>
          <a:lstStyle/>
          <a:p>
            <a:pPr algn="ctr">
              <a:defRPr/>
            </a:pPr>
            <a:r>
              <a:rPr lang="en-US" sz="1400" b="1" dirty="0">
                <a:solidFill>
                  <a:srgbClr val="1065B5">
                    <a:lumMod val="75000"/>
                  </a:srgbClr>
                </a:solidFill>
                <a:latin typeface="Calibri"/>
              </a:rPr>
              <a:t>Show of Hands</a:t>
            </a:r>
          </a:p>
        </p:txBody>
      </p:sp>
    </p:spTree>
    <p:extLst>
      <p:ext uri="{BB962C8B-B14F-4D97-AF65-F5344CB8AC3E}">
        <p14:creationId xmlns:p14="http://schemas.microsoft.com/office/powerpoint/2010/main" val="205775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Motivation to Consider Residency Training</a:t>
            </a:r>
            <a:endParaRPr lang="en-US" dirty="0"/>
          </a:p>
        </p:txBody>
      </p:sp>
      <p:sp>
        <p:nvSpPr>
          <p:cNvPr id="3" name="Text Placeholder 2"/>
          <p:cNvSpPr>
            <a:spLocks noGrp="1"/>
          </p:cNvSpPr>
          <p:nvPr>
            <p:ph type="body" sz="quarter" idx="11"/>
          </p:nvPr>
        </p:nvSpPr>
        <p:spPr/>
        <p:txBody>
          <a:bodyPr>
            <a:normAutofit fontScale="85000" lnSpcReduction="20000"/>
          </a:bodyPr>
          <a:lstStyle/>
          <a:p>
            <a:r>
              <a:rPr lang="en-US" smtClean="0"/>
              <a:t>Residencies develop leaders</a:t>
            </a:r>
          </a:p>
          <a:p>
            <a:r>
              <a:rPr lang="en-US" smtClean="0"/>
              <a:t>Apply skills learned in school</a:t>
            </a:r>
          </a:p>
          <a:p>
            <a:r>
              <a:rPr lang="en-US" smtClean="0"/>
              <a:t>Learn from experienced practitioners</a:t>
            </a:r>
          </a:p>
          <a:p>
            <a:r>
              <a:rPr lang="en-US" smtClean="0"/>
              <a:t>Career flexibility through broad experiences</a:t>
            </a:r>
          </a:p>
          <a:p>
            <a:r>
              <a:rPr lang="en-US" smtClean="0"/>
              <a:t>Self-awareness through feedback and coaching</a:t>
            </a:r>
          </a:p>
          <a:p>
            <a:r>
              <a:rPr lang="en-US" smtClean="0"/>
              <a:t>Refine general leadership skills </a:t>
            </a:r>
          </a:p>
          <a:p>
            <a:pPr lvl="1"/>
            <a:r>
              <a:rPr lang="en-US" smtClean="0"/>
              <a:t>Time management</a:t>
            </a:r>
          </a:p>
          <a:p>
            <a:pPr lvl="1"/>
            <a:r>
              <a:rPr lang="en-US" smtClean="0"/>
              <a:t>Communication</a:t>
            </a:r>
          </a:p>
          <a:p>
            <a:pPr lvl="1"/>
            <a:r>
              <a:rPr lang="en-US" smtClean="0"/>
              <a:t>Organizational skills </a:t>
            </a:r>
            <a:endParaRPr lang="en-US" dirty="0"/>
          </a:p>
        </p:txBody>
      </p:sp>
    </p:spTree>
    <p:extLst>
      <p:ext uri="{BB962C8B-B14F-4D97-AF65-F5344CB8AC3E}">
        <p14:creationId xmlns:p14="http://schemas.microsoft.com/office/powerpoint/2010/main" val="943927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Pharmacy Residencies</a:t>
            </a:r>
            <a:endParaRPr lang="en-US" dirty="0"/>
          </a:p>
        </p:txBody>
      </p:sp>
      <p:sp>
        <p:nvSpPr>
          <p:cNvPr id="51204" name="Rectangle 3"/>
          <p:cNvSpPr>
            <a:spLocks noGrp="1" noChangeArrowheads="1"/>
          </p:cNvSpPr>
          <p:nvPr>
            <p:ph idx="4294967295"/>
          </p:nvPr>
        </p:nvSpPr>
        <p:spPr>
          <a:xfrm>
            <a:off x="927279" y="1571222"/>
            <a:ext cx="9312097" cy="4687909"/>
          </a:xfrm>
          <a:prstGeom prst="rect">
            <a:avLst/>
          </a:prstGeom>
        </p:spPr>
        <p:txBody>
          <a:bodyPr>
            <a:normAutofit fontScale="85000" lnSpcReduction="20000"/>
          </a:bodyPr>
          <a:lstStyle/>
          <a:p>
            <a:pPr>
              <a:lnSpc>
                <a:spcPct val="120000"/>
              </a:lnSpc>
              <a:buClr>
                <a:schemeClr val="accent2"/>
              </a:buClr>
            </a:pPr>
            <a:r>
              <a:rPr lang="en-US" smtClean="0">
                <a:solidFill>
                  <a:schemeClr val="tx1"/>
                </a:solidFill>
                <a:latin typeface="Franklin Gothic Demi" panose="020B0703020102020204" pitchFamily="34" charset="0"/>
              </a:rPr>
              <a:t>Post Graduate Year One (PGY1) Residency </a:t>
            </a:r>
          </a:p>
          <a:p>
            <a:pPr lvl="1">
              <a:lnSpc>
                <a:spcPct val="120000"/>
              </a:lnSpc>
              <a:buClr>
                <a:schemeClr val="tx1"/>
              </a:buClr>
            </a:pPr>
            <a:r>
              <a:rPr lang="en-US" smtClean="0">
                <a:latin typeface="Franklin Gothic Book" panose="020B0503020102020204" pitchFamily="34" charset="0"/>
              </a:rPr>
              <a:t>Hospital, Ambulatory and Community Pharmacy Practice</a:t>
            </a:r>
          </a:p>
          <a:p>
            <a:pPr lvl="1">
              <a:lnSpc>
                <a:spcPct val="120000"/>
              </a:lnSpc>
              <a:buClr>
                <a:schemeClr val="tx1"/>
              </a:buClr>
            </a:pPr>
            <a:r>
              <a:rPr lang="en-US" smtClean="0">
                <a:latin typeface="Franklin Gothic Book" panose="020B0503020102020204" pitchFamily="34" charset="0"/>
              </a:rPr>
              <a:t>Provides broad clinical knowledge, some exposure to leadership</a:t>
            </a:r>
          </a:p>
          <a:p>
            <a:pPr>
              <a:lnSpc>
                <a:spcPct val="120000"/>
              </a:lnSpc>
              <a:buClr>
                <a:schemeClr val="accent2"/>
              </a:buClr>
            </a:pPr>
            <a:r>
              <a:rPr lang="en-US" smtClean="0">
                <a:solidFill>
                  <a:schemeClr val="tx1"/>
                </a:solidFill>
                <a:latin typeface="Franklin Gothic Demi" panose="020B0703020102020204" pitchFamily="34" charset="0"/>
              </a:rPr>
              <a:t>Post Graduate Year Two (PGY2) Residency 	</a:t>
            </a:r>
          </a:p>
          <a:p>
            <a:pPr lvl="1">
              <a:lnSpc>
                <a:spcPct val="120000"/>
              </a:lnSpc>
              <a:buClr>
                <a:schemeClr val="tx1"/>
              </a:buClr>
            </a:pPr>
            <a:r>
              <a:rPr lang="en-US" smtClean="0">
                <a:latin typeface="Franklin Gothic Book" panose="020B0503020102020204" pitchFamily="34" charset="0"/>
              </a:rPr>
              <a:t>Clinical specialty (i.e. Emergency Medicine, Pediatrics, Infectious Disease, Oncology, etc)</a:t>
            </a:r>
          </a:p>
          <a:p>
            <a:pPr lvl="1">
              <a:lnSpc>
                <a:spcPct val="120000"/>
              </a:lnSpc>
              <a:buClr>
                <a:schemeClr val="tx1"/>
              </a:buClr>
            </a:pPr>
            <a:r>
              <a:rPr lang="en-US" smtClean="0">
                <a:latin typeface="Franklin Gothic Book" panose="020B0503020102020204" pitchFamily="34" charset="0"/>
              </a:rPr>
              <a:t>Pharmacy Administration, Informatics, Medication Safety</a:t>
            </a:r>
          </a:p>
          <a:p>
            <a:pPr lvl="1">
              <a:lnSpc>
                <a:spcPct val="120000"/>
              </a:lnSpc>
              <a:buClr>
                <a:schemeClr val="tx1"/>
              </a:buClr>
            </a:pPr>
            <a:r>
              <a:rPr lang="en-US" smtClean="0">
                <a:latin typeface="Franklin Gothic Book" panose="020B0503020102020204" pitchFamily="34" charset="0"/>
              </a:rPr>
              <a:t>Provides intense, focused training </a:t>
            </a:r>
          </a:p>
          <a:p>
            <a:pPr>
              <a:lnSpc>
                <a:spcPct val="120000"/>
              </a:lnSpc>
              <a:buClr>
                <a:schemeClr val="accent2"/>
              </a:buClr>
            </a:pPr>
            <a:r>
              <a:rPr lang="en-US" smtClean="0">
                <a:solidFill>
                  <a:schemeClr val="tx1"/>
                </a:solidFill>
                <a:latin typeface="Franklin Gothic Demi" panose="020B0703020102020204" pitchFamily="34" charset="0"/>
              </a:rPr>
              <a:t>PGY1 &amp; PGY2 Administrative Residency </a:t>
            </a:r>
            <a:r>
              <a:rPr lang="en-US" smtClean="0">
                <a:latin typeface="Franklin Gothic Demi" panose="020B0703020102020204" pitchFamily="34" charset="0"/>
              </a:rPr>
              <a:t>+/- </a:t>
            </a:r>
            <a:r>
              <a:rPr lang="en-US" smtClean="0">
                <a:solidFill>
                  <a:schemeClr val="tx1"/>
                </a:solidFill>
                <a:latin typeface="Franklin Gothic Demi" panose="020B0703020102020204" pitchFamily="34" charset="0"/>
              </a:rPr>
              <a:t>Master’s Degree</a:t>
            </a:r>
          </a:p>
          <a:p>
            <a:pPr lvl="1">
              <a:lnSpc>
                <a:spcPct val="120000"/>
              </a:lnSpc>
              <a:buClr>
                <a:schemeClr val="tx1"/>
              </a:buClr>
            </a:pPr>
            <a:r>
              <a:rPr lang="en-US" smtClean="0">
                <a:latin typeface="Franklin Gothic Book" panose="020B0503020102020204" pitchFamily="34" charset="0"/>
              </a:rPr>
              <a:t>Intense clinical AND administrative training along with a Master’s Degree in Health-System Pharmacy/Community- Based Administration (or equivalent degree)</a:t>
            </a:r>
            <a:endParaRPr lang="en-US" dirty="0">
              <a:latin typeface="Franklin Gothic Book" panose="020B0503020102020204" pitchFamily="34" charset="0"/>
            </a:endParaRPr>
          </a:p>
        </p:txBody>
      </p:sp>
    </p:spTree>
    <p:extLst>
      <p:ext uri="{BB962C8B-B14F-4D97-AF65-F5344CB8AC3E}">
        <p14:creationId xmlns:p14="http://schemas.microsoft.com/office/powerpoint/2010/main" val="282407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additive="base">
                                        <p:cTn id="7" dur="5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anim calcmode="lin" valueType="num">
                                      <p:cBhvr additive="base">
                                        <p:cTn id="11" dur="5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0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anim calcmode="lin" valueType="num">
                                      <p:cBhvr additive="base">
                                        <p:cTn id="15" dur="5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12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1204">
                                            <p:txEl>
                                              <p:pRg st="3" end="3"/>
                                            </p:txEl>
                                          </p:spTgt>
                                        </p:tgtEl>
                                        <p:attrNameLst>
                                          <p:attrName>style.visibility</p:attrName>
                                        </p:attrNameLst>
                                      </p:cBhvr>
                                      <p:to>
                                        <p:strVal val="visible"/>
                                      </p:to>
                                    </p:set>
                                    <p:anim calcmode="lin" valueType="num">
                                      <p:cBhvr additive="base">
                                        <p:cTn id="21" dur="500" fill="hold"/>
                                        <p:tgtEl>
                                          <p:spTgt spid="5120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120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1204">
                                            <p:txEl>
                                              <p:pRg st="4" end="4"/>
                                            </p:txEl>
                                          </p:spTgt>
                                        </p:tgtEl>
                                        <p:attrNameLst>
                                          <p:attrName>style.visibility</p:attrName>
                                        </p:attrNameLst>
                                      </p:cBhvr>
                                      <p:to>
                                        <p:strVal val="visible"/>
                                      </p:to>
                                    </p:set>
                                    <p:anim calcmode="lin" valueType="num">
                                      <p:cBhvr additive="base">
                                        <p:cTn id="25" dur="500" fill="hold"/>
                                        <p:tgtEl>
                                          <p:spTgt spid="5120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1204">
                                            <p:txEl>
                                              <p:pRg st="5" end="5"/>
                                            </p:txEl>
                                          </p:spTgt>
                                        </p:tgtEl>
                                        <p:attrNameLst>
                                          <p:attrName>style.visibility</p:attrName>
                                        </p:attrNameLst>
                                      </p:cBhvr>
                                      <p:to>
                                        <p:strVal val="visible"/>
                                      </p:to>
                                    </p:set>
                                    <p:anim calcmode="lin" valueType="num">
                                      <p:cBhvr additive="base">
                                        <p:cTn id="29" dur="500" fill="hold"/>
                                        <p:tgtEl>
                                          <p:spTgt spid="5120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120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1204">
                                            <p:txEl>
                                              <p:pRg st="6" end="6"/>
                                            </p:txEl>
                                          </p:spTgt>
                                        </p:tgtEl>
                                        <p:attrNameLst>
                                          <p:attrName>style.visibility</p:attrName>
                                        </p:attrNameLst>
                                      </p:cBhvr>
                                      <p:to>
                                        <p:strVal val="visible"/>
                                      </p:to>
                                    </p:set>
                                    <p:anim calcmode="lin" valueType="num">
                                      <p:cBhvr additive="base">
                                        <p:cTn id="33" dur="500" fill="hold"/>
                                        <p:tgtEl>
                                          <p:spTgt spid="5120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20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1204">
                                            <p:txEl>
                                              <p:pRg st="7" end="7"/>
                                            </p:txEl>
                                          </p:spTgt>
                                        </p:tgtEl>
                                        <p:attrNameLst>
                                          <p:attrName>style.visibility</p:attrName>
                                        </p:attrNameLst>
                                      </p:cBhvr>
                                      <p:to>
                                        <p:strVal val="visible"/>
                                      </p:to>
                                    </p:set>
                                    <p:anim calcmode="lin" valueType="num">
                                      <p:cBhvr additive="base">
                                        <p:cTn id="39" dur="500" fill="hold"/>
                                        <p:tgtEl>
                                          <p:spTgt spid="5120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120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1204">
                                            <p:txEl>
                                              <p:pRg st="8" end="8"/>
                                            </p:txEl>
                                          </p:spTgt>
                                        </p:tgtEl>
                                        <p:attrNameLst>
                                          <p:attrName>style.visibility</p:attrName>
                                        </p:attrNameLst>
                                      </p:cBhvr>
                                      <p:to>
                                        <p:strVal val="visible"/>
                                      </p:to>
                                    </p:set>
                                    <p:anim calcmode="lin" valueType="num">
                                      <p:cBhvr additive="base">
                                        <p:cTn id="43" dur="500" fill="hold"/>
                                        <p:tgtEl>
                                          <p:spTgt spid="5120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0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92500" lnSpcReduction="20000"/>
          </a:bodyPr>
          <a:lstStyle/>
          <a:p>
            <a:r>
              <a:rPr lang="en-US" dirty="0"/>
              <a:t>Health-System Pharmacy Administration &amp; Leadership (HSPAL) Residency Programs</a:t>
            </a:r>
          </a:p>
        </p:txBody>
      </p:sp>
      <p:sp>
        <p:nvSpPr>
          <p:cNvPr id="5" name="Text Placeholder 4"/>
          <p:cNvSpPr>
            <a:spLocks noGrp="1"/>
          </p:cNvSpPr>
          <p:nvPr>
            <p:ph type="body" sz="quarter" idx="11"/>
          </p:nvPr>
        </p:nvSpPr>
        <p:spPr>
          <a:xfrm>
            <a:off x="990600" y="1717675"/>
            <a:ext cx="9921875" cy="4489942"/>
          </a:xfrm>
        </p:spPr>
        <p:txBody>
          <a:bodyPr>
            <a:normAutofit fontScale="70000" lnSpcReduction="20000"/>
          </a:bodyPr>
          <a:lstStyle/>
          <a:p>
            <a:pPr>
              <a:lnSpc>
                <a:spcPct val="120000"/>
              </a:lnSpc>
            </a:pPr>
            <a:r>
              <a:rPr lang="en-US" dirty="0"/>
              <a:t>Combined PGY1/PGY2 program or PGY2 program</a:t>
            </a:r>
          </a:p>
          <a:p>
            <a:pPr>
              <a:lnSpc>
                <a:spcPct val="120000"/>
              </a:lnSpc>
            </a:pPr>
            <a:r>
              <a:rPr lang="en-US" dirty="0"/>
              <a:t>Build upon the PGY1 competences of delivery of patient-centered care and pharmacy operational services </a:t>
            </a:r>
          </a:p>
          <a:p>
            <a:pPr>
              <a:lnSpc>
                <a:spcPct val="120000"/>
              </a:lnSpc>
            </a:pPr>
            <a:r>
              <a:rPr lang="en-US" dirty="0"/>
              <a:t>Strive to prepare future leaders who can assume high level managerial, supervisory, and leadership responsibilities</a:t>
            </a:r>
          </a:p>
          <a:p>
            <a:pPr>
              <a:lnSpc>
                <a:spcPct val="120000"/>
              </a:lnSpc>
            </a:pPr>
            <a:r>
              <a:rPr lang="en-US" dirty="0"/>
              <a:t>Example areas of focus during the program include: </a:t>
            </a:r>
          </a:p>
          <a:p>
            <a:pPr lvl="1">
              <a:lnSpc>
                <a:spcPct val="120000"/>
              </a:lnSpc>
            </a:pPr>
            <a:r>
              <a:rPr lang="en-US" dirty="0"/>
              <a:t>Safe and effective medication-use systems</a:t>
            </a:r>
          </a:p>
          <a:p>
            <a:pPr lvl="1">
              <a:lnSpc>
                <a:spcPct val="120000"/>
              </a:lnSpc>
            </a:pPr>
            <a:r>
              <a:rPr lang="en-US" dirty="0"/>
              <a:t>Quality assurance and improvement</a:t>
            </a:r>
          </a:p>
          <a:p>
            <a:pPr lvl="1">
              <a:lnSpc>
                <a:spcPct val="120000"/>
              </a:lnSpc>
            </a:pPr>
            <a:r>
              <a:rPr lang="en-US" dirty="0"/>
              <a:t>Management of human resources</a:t>
            </a:r>
          </a:p>
          <a:p>
            <a:pPr lvl="1">
              <a:lnSpc>
                <a:spcPct val="120000"/>
              </a:lnSpc>
            </a:pPr>
            <a:r>
              <a:rPr lang="en-US" dirty="0"/>
              <a:t>Management of financial resources</a:t>
            </a:r>
          </a:p>
          <a:p>
            <a:pPr lvl="1">
              <a:lnSpc>
                <a:spcPct val="120000"/>
              </a:lnSpc>
            </a:pPr>
            <a:r>
              <a:rPr lang="en-US" dirty="0"/>
              <a:t>Use of </a:t>
            </a:r>
            <a:r>
              <a:rPr lang="en-US" dirty="0" smtClean="0"/>
              <a:t>technology</a:t>
            </a:r>
            <a:endParaRPr lang="en-US" dirty="0"/>
          </a:p>
        </p:txBody>
      </p:sp>
    </p:spTree>
    <p:extLst>
      <p:ext uri="{BB962C8B-B14F-4D97-AF65-F5344CB8AC3E}">
        <p14:creationId xmlns:p14="http://schemas.microsoft.com/office/powerpoint/2010/main" val="327123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Autofit/>
          </a:bodyPr>
          <a:lstStyle/>
          <a:p>
            <a:pPr>
              <a:lnSpc>
                <a:spcPct val="120000"/>
              </a:lnSpc>
            </a:pPr>
            <a:r>
              <a:rPr lang="en-US" sz="2800" dirty="0"/>
              <a:t>Community-Based Pharmacy Administration and Leadership Residency Programs </a:t>
            </a:r>
          </a:p>
        </p:txBody>
      </p:sp>
      <p:sp>
        <p:nvSpPr>
          <p:cNvPr id="5" name="Text Placeholder 4"/>
          <p:cNvSpPr>
            <a:spLocks noGrp="1"/>
          </p:cNvSpPr>
          <p:nvPr>
            <p:ph type="body" sz="quarter" idx="11"/>
          </p:nvPr>
        </p:nvSpPr>
        <p:spPr>
          <a:xfrm>
            <a:off x="990600" y="1717675"/>
            <a:ext cx="9921875" cy="4451305"/>
          </a:xfrm>
        </p:spPr>
        <p:txBody>
          <a:bodyPr>
            <a:normAutofit fontScale="92500" lnSpcReduction="10000"/>
          </a:bodyPr>
          <a:lstStyle/>
          <a:p>
            <a:r>
              <a:rPr lang="en-US" dirty="0"/>
              <a:t>Combined PGY1/PGY2 program </a:t>
            </a:r>
          </a:p>
          <a:p>
            <a:r>
              <a:rPr lang="en-US" dirty="0"/>
              <a:t>It provides strong foundation in patient care and create leaders to advance patient care services in community and ambulatory care settings. </a:t>
            </a:r>
          </a:p>
          <a:p>
            <a:r>
              <a:rPr lang="en-US" dirty="0"/>
              <a:t>Example areas of focus during the program include: </a:t>
            </a:r>
          </a:p>
          <a:p>
            <a:pPr lvl="1"/>
            <a:r>
              <a:rPr lang="en-US" dirty="0"/>
              <a:t>Clinical and Operational Management </a:t>
            </a:r>
          </a:p>
          <a:p>
            <a:pPr lvl="1"/>
            <a:r>
              <a:rPr lang="en-US" dirty="0"/>
              <a:t>Quality, Safety and Process Improvement </a:t>
            </a:r>
          </a:p>
          <a:p>
            <a:pPr lvl="1"/>
            <a:r>
              <a:rPr lang="en-US" dirty="0"/>
              <a:t>Finance and Budgeting </a:t>
            </a:r>
          </a:p>
          <a:p>
            <a:pPr lvl="1"/>
            <a:r>
              <a:rPr lang="en-US" dirty="0"/>
              <a:t>Human Resource Management </a:t>
            </a:r>
          </a:p>
          <a:p>
            <a:pPr lvl="1"/>
            <a:r>
              <a:rPr lang="en-US" dirty="0" smtClean="0"/>
              <a:t>Leadership</a:t>
            </a:r>
            <a:endParaRPr lang="en-US" dirty="0"/>
          </a:p>
        </p:txBody>
      </p:sp>
    </p:spTree>
    <p:extLst>
      <p:ext uri="{BB962C8B-B14F-4D97-AF65-F5344CB8AC3E}">
        <p14:creationId xmlns:p14="http://schemas.microsoft.com/office/powerpoint/2010/main" val="26857734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pPr>
              <a:lnSpc>
                <a:spcPct val="120000"/>
              </a:lnSpc>
            </a:pPr>
            <a:r>
              <a:rPr lang="en-US" dirty="0"/>
              <a:t>Why Consider a Career in Pharmacy Administration…</a:t>
            </a:r>
          </a:p>
        </p:txBody>
      </p:sp>
      <p:sp>
        <p:nvSpPr>
          <p:cNvPr id="3" name="Text Placeholder 2"/>
          <p:cNvSpPr>
            <a:spLocks noGrp="1"/>
          </p:cNvSpPr>
          <p:nvPr>
            <p:ph type="body" sz="quarter" idx="11"/>
          </p:nvPr>
        </p:nvSpPr>
        <p:spPr/>
        <p:txBody>
          <a:bodyPr>
            <a:normAutofit fontScale="92500" lnSpcReduction="20000"/>
          </a:bodyPr>
          <a:lstStyle/>
          <a:p>
            <a:r>
              <a:rPr lang="en-US" dirty="0"/>
              <a:t>Opportunity to influence patient care on a large scale</a:t>
            </a:r>
          </a:p>
          <a:p>
            <a:r>
              <a:rPr lang="en-US" dirty="0"/>
              <a:t>Ability to lead important initiatives to advance the pharmacists scope of practice</a:t>
            </a:r>
          </a:p>
          <a:p>
            <a:r>
              <a:rPr lang="en-US" dirty="0"/>
              <a:t>Ability to influence direction, funding and implementation of clinical programs</a:t>
            </a:r>
          </a:p>
          <a:p>
            <a:r>
              <a:rPr lang="en-US" dirty="0"/>
              <a:t>Seek challenging and rewarding experiences that can lead to the growth and development of others</a:t>
            </a:r>
          </a:p>
          <a:p>
            <a:r>
              <a:rPr lang="en-US" dirty="0"/>
              <a:t>Make a difference in the lives of our patients!</a:t>
            </a:r>
          </a:p>
          <a:p>
            <a:pPr marL="0" indent="0">
              <a:buNone/>
            </a:pPr>
            <a:endParaRPr lang="en-US" dirty="0"/>
          </a:p>
        </p:txBody>
      </p:sp>
    </p:spTree>
    <p:extLst>
      <p:ext uri="{BB962C8B-B14F-4D97-AF65-F5344CB8AC3E}">
        <p14:creationId xmlns:p14="http://schemas.microsoft.com/office/powerpoint/2010/main" val="40387587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17"/>
          <p:cNvSpPr>
            <a:spLocks noChangeShapeType="1"/>
          </p:cNvSpPr>
          <p:nvPr/>
        </p:nvSpPr>
        <p:spPr bwMode="auto">
          <a:xfrm rot="5400000" flipV="1">
            <a:off x="7006290" y="4283168"/>
            <a:ext cx="0" cy="680047"/>
          </a:xfrm>
          <a:prstGeom prst="line">
            <a:avLst/>
          </a:prstGeom>
          <a:noFill/>
          <a:ln w="57150">
            <a:solidFill>
              <a:schemeClr val="accent2"/>
            </a:solidFill>
            <a:prstDash val="sysDot"/>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39" name="Line 8"/>
          <p:cNvSpPr>
            <a:spLocks noChangeShapeType="1"/>
          </p:cNvSpPr>
          <p:nvPr/>
        </p:nvSpPr>
        <p:spPr bwMode="auto">
          <a:xfrm flipV="1">
            <a:off x="4015866" y="2476275"/>
            <a:ext cx="795321" cy="2"/>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2" name="Text Placeholder 1"/>
          <p:cNvSpPr>
            <a:spLocks noGrp="1"/>
          </p:cNvSpPr>
          <p:nvPr>
            <p:ph type="body" sz="quarter" idx="10"/>
          </p:nvPr>
        </p:nvSpPr>
        <p:spPr/>
        <p:txBody>
          <a:bodyPr>
            <a:normAutofit/>
          </a:bodyPr>
          <a:lstStyle/>
          <a:p>
            <a:pPr>
              <a:lnSpc>
                <a:spcPct val="120000"/>
              </a:lnSpc>
            </a:pPr>
            <a:r>
              <a:rPr lang="en-US" dirty="0"/>
              <a:t>Clinical &amp; Administrative Pharmacist Career Paths </a:t>
            </a:r>
          </a:p>
        </p:txBody>
      </p:sp>
      <p:sp>
        <p:nvSpPr>
          <p:cNvPr id="52231" name="Line 8"/>
          <p:cNvSpPr>
            <a:spLocks noChangeShapeType="1"/>
          </p:cNvSpPr>
          <p:nvPr/>
        </p:nvSpPr>
        <p:spPr bwMode="auto">
          <a:xfrm flipV="1">
            <a:off x="6558689" y="2469323"/>
            <a:ext cx="795321" cy="2"/>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52236" name="Line 15"/>
          <p:cNvSpPr>
            <a:spLocks noChangeShapeType="1"/>
          </p:cNvSpPr>
          <p:nvPr/>
        </p:nvSpPr>
        <p:spPr bwMode="auto">
          <a:xfrm>
            <a:off x="4134182" y="3126608"/>
            <a:ext cx="649340" cy="885881"/>
          </a:xfrm>
          <a:prstGeom prst="line">
            <a:avLst/>
          </a:prstGeom>
          <a:noFill/>
          <a:ln w="57150">
            <a:solidFill>
              <a:schemeClr val="accent2"/>
            </a:solidFill>
            <a:prstDash val="sysDot"/>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52238" name="Line 17"/>
          <p:cNvSpPr>
            <a:spLocks noChangeShapeType="1"/>
          </p:cNvSpPr>
          <p:nvPr/>
        </p:nvSpPr>
        <p:spPr bwMode="auto">
          <a:xfrm flipV="1">
            <a:off x="6046694" y="3107853"/>
            <a:ext cx="0" cy="833953"/>
          </a:xfrm>
          <a:prstGeom prst="line">
            <a:avLst/>
          </a:prstGeom>
          <a:noFill/>
          <a:ln w="57150">
            <a:solidFill>
              <a:schemeClr val="accent2"/>
            </a:solidFill>
            <a:prstDash val="sysDot"/>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52239" name="Text Box 24"/>
          <p:cNvSpPr txBox="1">
            <a:spLocks noChangeArrowheads="1"/>
          </p:cNvSpPr>
          <p:nvPr/>
        </p:nvSpPr>
        <p:spPr bwMode="auto">
          <a:xfrm>
            <a:off x="2057400" y="5577206"/>
            <a:ext cx="5989192" cy="707886"/>
          </a:xfrm>
          <a:prstGeom prst="rect">
            <a:avLst/>
          </a:prstGeom>
          <a:noFill/>
          <a:ln w="9525">
            <a:noFill/>
            <a:miter lim="800000"/>
            <a:headEnd/>
            <a:tailEnd/>
          </a:ln>
        </p:spPr>
        <p:txBody>
          <a:bodyPr wrap="square">
            <a:spAutoFit/>
          </a:bodyPr>
          <a:lstStyle/>
          <a:p>
            <a:pPr eaLnBrk="0" fontAlgn="base" hangingPunct="0">
              <a:spcBef>
                <a:spcPct val="50000"/>
              </a:spcBef>
              <a:spcAft>
                <a:spcPct val="0"/>
              </a:spcAft>
              <a:defRPr/>
            </a:pPr>
            <a:r>
              <a:rPr lang="en-US" sz="2000" dirty="0">
                <a:solidFill>
                  <a:prstClr val="black"/>
                </a:solidFill>
                <a:latin typeface="Calibri"/>
              </a:rPr>
              <a:t>Dotted lines will gradually disappear for pharmacists in patient care and leadership roles</a:t>
            </a:r>
          </a:p>
        </p:txBody>
      </p:sp>
      <p:grpSp>
        <p:nvGrpSpPr>
          <p:cNvPr id="17" name="Group 16"/>
          <p:cNvGrpSpPr/>
          <p:nvPr/>
        </p:nvGrpSpPr>
        <p:grpSpPr>
          <a:xfrm>
            <a:off x="2263484" y="1905000"/>
            <a:ext cx="1853957" cy="1129554"/>
            <a:chOff x="5327775" y="533387"/>
            <a:chExt cx="1352406" cy="671911"/>
          </a:xfrm>
        </p:grpSpPr>
        <p:sp>
          <p:nvSpPr>
            <p:cNvPr id="18" name="Rounded Rectangle 17"/>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9" name="Rounded Rectangle 4"/>
            <p:cNvSpPr/>
            <p:nvPr/>
          </p:nvSpPr>
          <p:spPr>
            <a:xfrm>
              <a:off x="5347455" y="553067"/>
              <a:ext cx="1313046" cy="632551"/>
            </a:xfrm>
            <a:prstGeom prst="rect">
              <a:avLst/>
            </a:prstGeom>
            <a:ln w="57150">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Pharm.D.</a:t>
              </a:r>
            </a:p>
          </p:txBody>
        </p:sp>
      </p:grpSp>
      <p:grpSp>
        <p:nvGrpSpPr>
          <p:cNvPr id="20" name="Group 19"/>
          <p:cNvGrpSpPr/>
          <p:nvPr/>
        </p:nvGrpSpPr>
        <p:grpSpPr>
          <a:xfrm>
            <a:off x="4802940" y="1905000"/>
            <a:ext cx="1853957" cy="1129554"/>
            <a:chOff x="5327775" y="533387"/>
            <a:chExt cx="1352406" cy="671911"/>
          </a:xfrm>
        </p:grpSpPr>
        <p:sp>
          <p:nvSpPr>
            <p:cNvPr id="21" name="Rounded Rectangle 20"/>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2" name="Rounded Rectangle 4"/>
            <p:cNvSpPr/>
            <p:nvPr/>
          </p:nvSpPr>
          <p:spPr>
            <a:xfrm>
              <a:off x="5347455" y="553067"/>
              <a:ext cx="1313046" cy="632551"/>
            </a:xfrm>
            <a:prstGeom prst="rect">
              <a:avLst/>
            </a:prstGeom>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PGY1 </a:t>
              </a:r>
            </a:p>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Residency</a:t>
              </a:r>
            </a:p>
          </p:txBody>
        </p:sp>
      </p:grpSp>
      <p:grpSp>
        <p:nvGrpSpPr>
          <p:cNvPr id="23" name="Group 22"/>
          <p:cNvGrpSpPr/>
          <p:nvPr/>
        </p:nvGrpSpPr>
        <p:grpSpPr>
          <a:xfrm>
            <a:off x="7354011" y="1905000"/>
            <a:ext cx="1853957" cy="1129554"/>
            <a:chOff x="5327775" y="533387"/>
            <a:chExt cx="1352406" cy="671911"/>
          </a:xfrm>
        </p:grpSpPr>
        <p:sp>
          <p:nvSpPr>
            <p:cNvPr id="24" name="Rounded Rectangle 23"/>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5" name="Rounded Rectangle 4"/>
            <p:cNvSpPr/>
            <p:nvPr/>
          </p:nvSpPr>
          <p:spPr>
            <a:xfrm>
              <a:off x="5347455" y="553067"/>
              <a:ext cx="1313046" cy="632551"/>
            </a:xfrm>
            <a:prstGeom prst="rect">
              <a:avLst/>
            </a:prstGeom>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PGY2 </a:t>
              </a:r>
            </a:p>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Residency</a:t>
              </a:r>
            </a:p>
          </p:txBody>
        </p:sp>
      </p:grpSp>
      <p:grpSp>
        <p:nvGrpSpPr>
          <p:cNvPr id="26" name="Group 25"/>
          <p:cNvGrpSpPr/>
          <p:nvPr/>
        </p:nvGrpSpPr>
        <p:grpSpPr>
          <a:xfrm>
            <a:off x="7351766" y="4029988"/>
            <a:ext cx="1853957" cy="1129554"/>
            <a:chOff x="5327775" y="533387"/>
            <a:chExt cx="1352406" cy="671911"/>
          </a:xfrm>
        </p:grpSpPr>
        <p:sp>
          <p:nvSpPr>
            <p:cNvPr id="27" name="Rounded Rectangle 26"/>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8" name="Rounded Rectangle 4"/>
            <p:cNvSpPr/>
            <p:nvPr/>
          </p:nvSpPr>
          <p:spPr>
            <a:xfrm>
              <a:off x="5347455" y="553067"/>
              <a:ext cx="1313046" cy="632551"/>
            </a:xfrm>
            <a:prstGeom prst="rect">
              <a:avLst/>
            </a:prstGeom>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Specialty Practitioner</a:t>
              </a:r>
            </a:p>
          </p:txBody>
        </p:sp>
      </p:grpSp>
      <p:grpSp>
        <p:nvGrpSpPr>
          <p:cNvPr id="29" name="Group 28"/>
          <p:cNvGrpSpPr/>
          <p:nvPr/>
        </p:nvGrpSpPr>
        <p:grpSpPr>
          <a:xfrm>
            <a:off x="4812311" y="4058413"/>
            <a:ext cx="1853957" cy="1129554"/>
            <a:chOff x="5327775" y="533387"/>
            <a:chExt cx="1352406" cy="671911"/>
          </a:xfrm>
        </p:grpSpPr>
        <p:sp>
          <p:nvSpPr>
            <p:cNvPr id="30" name="Rounded Rectangle 29"/>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1" name="Rounded Rectangle 4"/>
            <p:cNvSpPr/>
            <p:nvPr/>
          </p:nvSpPr>
          <p:spPr>
            <a:xfrm>
              <a:off x="5347455" y="553067"/>
              <a:ext cx="1313046" cy="632551"/>
            </a:xfrm>
            <a:prstGeom prst="rect">
              <a:avLst/>
            </a:prstGeom>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General Practitioner</a:t>
              </a:r>
            </a:p>
          </p:txBody>
        </p:sp>
      </p:grpSp>
      <p:grpSp>
        <p:nvGrpSpPr>
          <p:cNvPr id="34" name="Group 33"/>
          <p:cNvGrpSpPr/>
          <p:nvPr/>
        </p:nvGrpSpPr>
        <p:grpSpPr>
          <a:xfrm>
            <a:off x="2272856" y="4058413"/>
            <a:ext cx="1853957" cy="1129554"/>
            <a:chOff x="5327775" y="533387"/>
            <a:chExt cx="1352406" cy="671911"/>
          </a:xfrm>
          <a:solidFill>
            <a:schemeClr val="bg2"/>
          </a:solidFill>
        </p:grpSpPr>
        <p:sp>
          <p:nvSpPr>
            <p:cNvPr id="35" name="Rounded Rectangle 34"/>
            <p:cNvSpPr/>
            <p:nvPr/>
          </p:nvSpPr>
          <p:spPr>
            <a:xfrm>
              <a:off x="5327775" y="533387"/>
              <a:ext cx="1352406" cy="671911"/>
            </a:xfrm>
            <a:prstGeom prst="roundRect">
              <a:avLst>
                <a:gd name="adj" fmla="val 10000"/>
              </a:avLst>
            </a:prstGeom>
            <a:solidFill>
              <a:schemeClr val="accent2"/>
            </a:solidFill>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6" name="Rounded Rectangle 4"/>
            <p:cNvSpPr/>
            <p:nvPr/>
          </p:nvSpPr>
          <p:spPr>
            <a:xfrm>
              <a:off x="5347455" y="553067"/>
              <a:ext cx="1313046" cy="632551"/>
            </a:xfrm>
            <a:prstGeom prst="rect">
              <a:avLst/>
            </a:prstGeom>
            <a:noFill/>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bg1"/>
                  </a:solidFill>
                  <a:latin typeface="Franklin Gothic Book" panose="020B0503020102020204" pitchFamily="34" charset="0"/>
                </a:rPr>
                <a:t>You </a:t>
              </a:r>
              <a:r>
                <a:rPr lang="en-US" sz="2000" b="1" dirty="0">
                  <a:solidFill>
                    <a:schemeClr val="bg1"/>
                  </a:solidFill>
                  <a:latin typeface="Franklin Gothic Book" panose="020B0503020102020204" pitchFamily="34" charset="0"/>
                </a:rPr>
                <a:t>Are</a:t>
              </a:r>
              <a:br>
                <a:rPr lang="en-US" sz="2000" b="1" dirty="0">
                  <a:solidFill>
                    <a:schemeClr val="bg1"/>
                  </a:solidFill>
                  <a:latin typeface="Franklin Gothic Book" panose="020B0503020102020204" pitchFamily="34" charset="0"/>
                </a:rPr>
              </a:br>
              <a:r>
                <a:rPr lang="en-US" sz="2000" b="1" dirty="0">
                  <a:solidFill>
                    <a:schemeClr val="bg1"/>
                  </a:solidFill>
                  <a:latin typeface="Franklin Gothic Book" panose="020B0503020102020204" pitchFamily="34" charset="0"/>
                </a:rPr>
                <a:t>Here</a:t>
              </a:r>
              <a:endParaRPr lang="en-US" sz="2000" b="1" dirty="0">
                <a:solidFill>
                  <a:schemeClr val="bg1"/>
                </a:solidFill>
                <a:latin typeface="Franklin Gothic Book" panose="020B0503020102020204" pitchFamily="34" charset="0"/>
              </a:endParaRPr>
            </a:p>
          </p:txBody>
        </p:sp>
      </p:grpSp>
      <p:sp>
        <p:nvSpPr>
          <p:cNvPr id="40" name="Line 8"/>
          <p:cNvSpPr>
            <a:spLocks noChangeShapeType="1"/>
          </p:cNvSpPr>
          <p:nvPr/>
        </p:nvSpPr>
        <p:spPr bwMode="auto">
          <a:xfrm rot="16200000" flipH="1" flipV="1">
            <a:off x="7791087" y="3524830"/>
            <a:ext cx="975316" cy="1"/>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41" name="Line 8"/>
          <p:cNvSpPr>
            <a:spLocks noChangeShapeType="1"/>
          </p:cNvSpPr>
          <p:nvPr/>
        </p:nvSpPr>
        <p:spPr bwMode="auto">
          <a:xfrm rot="16200000" flipH="1" flipV="1">
            <a:off x="5251629" y="3534541"/>
            <a:ext cx="975316" cy="1"/>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43" name="Line 8"/>
          <p:cNvSpPr>
            <a:spLocks noChangeShapeType="1"/>
          </p:cNvSpPr>
          <p:nvPr/>
        </p:nvSpPr>
        <p:spPr bwMode="auto">
          <a:xfrm rot="5400000" flipH="1">
            <a:off x="2712176" y="3547092"/>
            <a:ext cx="975316" cy="1"/>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Tree>
    <p:extLst>
      <p:ext uri="{BB962C8B-B14F-4D97-AF65-F5344CB8AC3E}">
        <p14:creationId xmlns:p14="http://schemas.microsoft.com/office/powerpoint/2010/main" val="163095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2236"/>
                                        </p:tgtEl>
                                      </p:cBhvr>
                                    </p:animEffect>
                                    <p:set>
                                      <p:cBhvr>
                                        <p:cTn id="7" dur="1" fill="hold">
                                          <p:stCondLst>
                                            <p:cond delay="499"/>
                                          </p:stCondLst>
                                        </p:cTn>
                                        <p:tgtEl>
                                          <p:spTgt spid="5223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2238"/>
                                        </p:tgtEl>
                                      </p:cBhvr>
                                    </p:animEffect>
                                    <p:set>
                                      <p:cBhvr>
                                        <p:cTn id="10" dur="1" fill="hold">
                                          <p:stCondLst>
                                            <p:cond delay="499"/>
                                          </p:stCondLst>
                                        </p:cTn>
                                        <p:tgtEl>
                                          <p:spTgt spid="52238"/>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2236" grpId="0" animBg="1"/>
      <p:bldP spid="522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40045" y="1375526"/>
            <a:ext cx="3511910" cy="1215274"/>
          </a:xfrm>
        </p:spPr>
        <p:txBody>
          <a:bodyPr/>
          <a:lstStyle/>
          <a:p>
            <a:r>
              <a:rPr lang="en-US" dirty="0" smtClean="0"/>
              <a:t>Questions</a:t>
            </a:r>
            <a:endParaRPr lang="en-US" dirty="0"/>
          </a:p>
        </p:txBody>
      </p:sp>
      <p:grpSp>
        <p:nvGrpSpPr>
          <p:cNvPr id="3" name="Group 5"/>
          <p:cNvGrpSpPr>
            <a:grpSpLocks/>
          </p:cNvGrpSpPr>
          <p:nvPr/>
        </p:nvGrpSpPr>
        <p:grpSpPr bwMode="auto">
          <a:xfrm>
            <a:off x="3409950" y="2097088"/>
            <a:ext cx="5372100" cy="3379787"/>
            <a:chOff x="0" y="7"/>
            <a:chExt cx="3384" cy="1603"/>
          </a:xfrm>
        </p:grpSpPr>
        <p:sp>
          <p:nvSpPr>
            <p:cNvPr id="4" name="Rectangle 6"/>
            <p:cNvSpPr>
              <a:spLocks noChangeArrowheads="1"/>
            </p:cNvSpPr>
            <p:nvPr/>
          </p:nvSpPr>
          <p:spPr bwMode="auto">
            <a:xfrm>
              <a:off x="0" y="7"/>
              <a:ext cx="3384" cy="131"/>
            </a:xfrm>
            <a:prstGeom prst="rect">
              <a:avLst/>
            </a:prstGeom>
            <a:noFill/>
            <a:ln w="9525">
              <a:noFill/>
              <a:miter lim="800000"/>
              <a:headEnd/>
              <a:tailEnd/>
            </a:ln>
          </p:spPr>
          <p:txBody>
            <a:bodyPr lIns="91429" tIns="0" rIns="91429" bIns="0">
              <a:spAutoFit/>
            </a:bodyPr>
            <a:lstStyle/>
            <a:p>
              <a:pPr>
                <a:defRPr/>
              </a:pPr>
              <a:endParaRPr lang="en-US">
                <a:solidFill>
                  <a:prstClr val="black"/>
                </a:solidFill>
                <a:latin typeface="Calibri"/>
              </a:endParaRPr>
            </a:p>
          </p:txBody>
        </p:sp>
        <p:sp>
          <p:nvSpPr>
            <p:cNvPr id="5" name="Rectangle 7"/>
            <p:cNvSpPr>
              <a:spLocks noChangeArrowheads="1"/>
            </p:cNvSpPr>
            <p:nvPr/>
          </p:nvSpPr>
          <p:spPr bwMode="auto">
            <a:xfrm>
              <a:off x="0" y="7"/>
              <a:ext cx="3384" cy="1603"/>
            </a:xfrm>
            <a:prstGeom prst="rect">
              <a:avLst/>
            </a:prstGeom>
            <a:noFill/>
            <a:ln w="9525">
              <a:noFill/>
              <a:miter lim="800000"/>
              <a:headEnd/>
              <a:tailEnd/>
            </a:ln>
          </p:spPr>
          <p:txBody>
            <a:bodyPr lIns="91376" tIns="0" rIns="91376" bIns="0"/>
            <a:lstStyle/>
            <a:p>
              <a:pPr eaLnBrk="0" hangingPunct="0">
                <a:defRPr/>
              </a:pPr>
              <a:r>
                <a:rPr lang="en-US" dirty="0">
                  <a:solidFill>
                    <a:prstClr val="black"/>
                  </a:solidFill>
                  <a:latin typeface="Calibri"/>
                </a:rPr>
                <a:t>  </a:t>
              </a:r>
              <a:r>
                <a:rPr lang="en-US" sz="16700" dirty="0">
                  <a:solidFill>
                    <a:prstClr val="black"/>
                  </a:solidFill>
                  <a:latin typeface="Calibri"/>
                </a:rPr>
                <a:t> </a:t>
              </a:r>
              <a:r>
                <a:rPr lang="en-US" dirty="0">
                  <a:solidFill>
                    <a:prstClr val="black"/>
                  </a:solidFill>
                  <a:latin typeface="Calibri"/>
                </a:rPr>
                <a:t>                    </a:t>
              </a:r>
            </a:p>
          </p:txBody>
        </p:sp>
      </p:grpSp>
      <p:grpSp>
        <p:nvGrpSpPr>
          <p:cNvPr id="6" name="Group 5"/>
          <p:cNvGrpSpPr>
            <a:grpSpLocks/>
          </p:cNvGrpSpPr>
          <p:nvPr/>
        </p:nvGrpSpPr>
        <p:grpSpPr bwMode="auto">
          <a:xfrm>
            <a:off x="3562350" y="2249488"/>
            <a:ext cx="5372100" cy="3379787"/>
            <a:chOff x="0" y="7"/>
            <a:chExt cx="3384" cy="1603"/>
          </a:xfrm>
        </p:grpSpPr>
        <p:sp>
          <p:nvSpPr>
            <p:cNvPr id="7" name="Rectangle 6"/>
            <p:cNvSpPr>
              <a:spLocks noChangeArrowheads="1"/>
            </p:cNvSpPr>
            <p:nvPr/>
          </p:nvSpPr>
          <p:spPr bwMode="auto">
            <a:xfrm>
              <a:off x="0" y="7"/>
              <a:ext cx="3384" cy="131"/>
            </a:xfrm>
            <a:prstGeom prst="rect">
              <a:avLst/>
            </a:prstGeom>
            <a:noFill/>
            <a:ln w="9525">
              <a:noFill/>
              <a:miter lim="800000"/>
              <a:headEnd/>
              <a:tailEnd/>
            </a:ln>
          </p:spPr>
          <p:txBody>
            <a:bodyPr lIns="91429" tIns="0" rIns="91429" bIns="0">
              <a:spAutoFit/>
            </a:bodyPr>
            <a:lstStyle/>
            <a:p>
              <a:pPr>
                <a:defRPr/>
              </a:pPr>
              <a:endParaRPr lang="en-US">
                <a:solidFill>
                  <a:prstClr val="black"/>
                </a:solidFill>
                <a:latin typeface="Calibri"/>
              </a:endParaRPr>
            </a:p>
          </p:txBody>
        </p:sp>
        <p:sp>
          <p:nvSpPr>
            <p:cNvPr id="8" name="Rectangle 7"/>
            <p:cNvSpPr>
              <a:spLocks noChangeArrowheads="1"/>
            </p:cNvSpPr>
            <p:nvPr/>
          </p:nvSpPr>
          <p:spPr bwMode="auto">
            <a:xfrm>
              <a:off x="0" y="7"/>
              <a:ext cx="3384" cy="1603"/>
            </a:xfrm>
            <a:prstGeom prst="rect">
              <a:avLst/>
            </a:prstGeom>
            <a:noFill/>
            <a:ln w="9525">
              <a:noFill/>
              <a:miter lim="800000"/>
              <a:headEnd/>
              <a:tailEnd/>
            </a:ln>
          </p:spPr>
          <p:txBody>
            <a:bodyPr lIns="91376" tIns="0" rIns="91376" bIns="0"/>
            <a:lstStyle/>
            <a:p>
              <a:pPr eaLnBrk="0" hangingPunct="0">
                <a:defRPr/>
              </a:pPr>
              <a:r>
                <a:rPr lang="en-US" dirty="0">
                  <a:solidFill>
                    <a:prstClr val="black"/>
                  </a:solidFill>
                  <a:latin typeface="Calibri"/>
                </a:rPr>
                <a:t>  </a:t>
              </a:r>
              <a:r>
                <a:rPr lang="en-US" sz="16700" dirty="0">
                  <a:solidFill>
                    <a:prstClr val="black"/>
                  </a:solidFill>
                  <a:latin typeface="Calibri"/>
                </a:rPr>
                <a:t> </a:t>
              </a:r>
              <a:r>
                <a:rPr lang="en-US" dirty="0">
                  <a:solidFill>
                    <a:prstClr val="black"/>
                  </a:solidFill>
                  <a:latin typeface="Calibri"/>
                </a:rPr>
                <a:t>                    </a:t>
              </a:r>
            </a:p>
          </p:txBody>
        </p:sp>
      </p:grpSp>
      <p:pic>
        <p:nvPicPr>
          <p:cNvPr id="11" name="Graphic 10" descr="Questions outline">
            <a:extLst>
              <a:ext uri="{FF2B5EF4-FFF2-40B4-BE49-F238E27FC236}">
                <a16:creationId xmlns:a16="http://schemas.microsoft.com/office/drawing/2014/main" id="{8C1B1AEA-BBFF-A14E-8BCB-081B79D730F6}"/>
              </a:ext>
            </a:extLst>
          </p:cNvPr>
          <p:cNvPicPr>
            <a:picLocks noChangeAspect="1"/>
          </p:cNvPicPr>
          <p:nvPr/>
        </p:nvPicPr>
        <p:blipFill>
          <a:blip r:embed="rId2">
            <a:biLevel thresh="25000"/>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523293" y="2621501"/>
            <a:ext cx="3145414" cy="3145414"/>
          </a:xfrm>
          <a:prstGeom prst="rect">
            <a:avLst/>
          </a:prstGeom>
        </p:spPr>
      </p:pic>
    </p:spTree>
    <p:extLst>
      <p:ext uri="{BB962C8B-B14F-4D97-AF65-F5344CB8AC3E}">
        <p14:creationId xmlns:p14="http://schemas.microsoft.com/office/powerpoint/2010/main" val="9871940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Supplemental Resources</a:t>
            </a:r>
            <a:endParaRPr lang="en-US" dirty="0"/>
          </a:p>
        </p:txBody>
      </p:sp>
      <p:sp>
        <p:nvSpPr>
          <p:cNvPr id="5" name="Text Placeholder 4"/>
          <p:cNvSpPr>
            <a:spLocks noGrp="1"/>
          </p:cNvSpPr>
          <p:nvPr>
            <p:ph type="body" sz="quarter" idx="11"/>
          </p:nvPr>
        </p:nvSpPr>
        <p:spPr>
          <a:xfrm>
            <a:off x="990600" y="1717675"/>
            <a:ext cx="9921875" cy="4554336"/>
          </a:xfrm>
        </p:spPr>
        <p:txBody>
          <a:bodyPr>
            <a:normAutofit fontScale="62500" lnSpcReduction="20000"/>
          </a:bodyPr>
          <a:lstStyle/>
          <a:p>
            <a:pPr>
              <a:lnSpc>
                <a:spcPct val="120000"/>
              </a:lnSpc>
            </a:pPr>
            <a:r>
              <a:rPr lang="en-US" dirty="0" smtClean="0">
                <a:solidFill>
                  <a:schemeClr val="accent2"/>
                </a:solidFill>
                <a:latin typeface="Franklin Gothic Demi" panose="020B0703020102020204" pitchFamily="34" charset="0"/>
              </a:rPr>
              <a:t>ASHP Foundation Leadership Resources </a:t>
            </a:r>
            <a:r>
              <a:rPr lang="en-US" dirty="0" smtClean="0"/>
              <a:t/>
            </a:r>
            <a:br>
              <a:rPr lang="en-US" dirty="0" smtClean="0"/>
            </a:br>
            <a:r>
              <a:rPr lang="en-US" dirty="0" smtClean="0"/>
              <a:t>www.ashpfoundation.org/Leadership</a:t>
            </a:r>
          </a:p>
          <a:p>
            <a:pPr lvl="1">
              <a:lnSpc>
                <a:spcPct val="120000"/>
              </a:lnSpc>
            </a:pPr>
            <a:r>
              <a:rPr lang="en-US" dirty="0" smtClean="0">
                <a:latin typeface="Franklin Gothic Book" panose="020B0503020102020204" pitchFamily="34" charset="0"/>
              </a:rPr>
              <a:t>The Leadership Resource Center </a:t>
            </a:r>
            <a:br>
              <a:rPr lang="en-US" dirty="0" smtClean="0">
                <a:latin typeface="Franklin Gothic Book" panose="020B0503020102020204" pitchFamily="34" charset="0"/>
              </a:rPr>
            </a:br>
            <a:r>
              <a:rPr lang="en-US" dirty="0" smtClean="0">
                <a:latin typeface="Franklin Gothic Book" panose="020B0503020102020204" pitchFamily="34" charset="0"/>
              </a:rPr>
              <a:t>www.ashpfoundation.org/LeadershipResources</a:t>
            </a:r>
          </a:p>
          <a:p>
            <a:pPr lvl="1">
              <a:lnSpc>
                <a:spcPct val="120000"/>
              </a:lnSpc>
            </a:pPr>
            <a:r>
              <a:rPr lang="en-US" dirty="0" smtClean="0">
                <a:latin typeface="Franklin Gothic Book" panose="020B0503020102020204" pitchFamily="34" charset="0"/>
              </a:rPr>
              <a:t>Pharmacy Leadership Academy and Pharmacy Leadership Institute </a:t>
            </a:r>
            <a:br>
              <a:rPr lang="en-US" dirty="0" smtClean="0">
                <a:latin typeface="Franklin Gothic Book" panose="020B0503020102020204" pitchFamily="34" charset="0"/>
              </a:rPr>
            </a:br>
            <a:r>
              <a:rPr lang="en-US" dirty="0" smtClean="0">
                <a:latin typeface="Franklin Gothic Book" panose="020B0503020102020204" pitchFamily="34" charset="0"/>
              </a:rPr>
              <a:t>http://www.ashpfoundation.org/PLA  </a:t>
            </a:r>
            <a:br>
              <a:rPr lang="en-US" dirty="0" smtClean="0">
                <a:latin typeface="Franklin Gothic Book" panose="020B0503020102020204" pitchFamily="34" charset="0"/>
              </a:rPr>
            </a:br>
            <a:r>
              <a:rPr lang="en-US" dirty="0" smtClean="0">
                <a:latin typeface="Franklin Gothic Book" panose="020B0503020102020204" pitchFamily="34" charset="0"/>
              </a:rPr>
              <a:t>http://www.ashpfoundation.org/MainMenuCategories/CenterforPharmacyLeadership/PharmacyLeadershipInstitute </a:t>
            </a:r>
            <a:br>
              <a:rPr lang="en-US" dirty="0" smtClean="0">
                <a:latin typeface="Franklin Gothic Book" panose="020B0503020102020204" pitchFamily="34" charset="0"/>
              </a:rPr>
            </a:br>
            <a:endParaRPr lang="en-US" dirty="0" smtClean="0">
              <a:latin typeface="Franklin Gothic Book" panose="020B0503020102020204" pitchFamily="34" charset="0"/>
            </a:endParaRPr>
          </a:p>
          <a:p>
            <a:pPr>
              <a:lnSpc>
                <a:spcPct val="120000"/>
              </a:lnSpc>
            </a:pPr>
            <a:r>
              <a:rPr lang="en-US" dirty="0" smtClean="0">
                <a:solidFill>
                  <a:schemeClr val="accent2"/>
                </a:solidFill>
                <a:latin typeface="Franklin Gothic Demi" panose="020B0703020102020204" pitchFamily="34" charset="0"/>
              </a:rPr>
              <a:t>Sara White’s Work</a:t>
            </a:r>
          </a:p>
          <a:p>
            <a:pPr lvl="1">
              <a:lnSpc>
                <a:spcPct val="120000"/>
              </a:lnSpc>
            </a:pPr>
            <a:r>
              <a:rPr lang="en-US" dirty="0" smtClean="0">
                <a:latin typeface="Franklin Gothic Book" panose="020B0503020102020204" pitchFamily="34" charset="0"/>
              </a:rPr>
              <a:t>White SJ, Enright SM. Is there still a pharmacy leadership crisis? A seven-year follow-up assessment. Am J Health </a:t>
            </a:r>
            <a:r>
              <a:rPr lang="en-US" dirty="0" err="1" smtClean="0">
                <a:latin typeface="Franklin Gothic Book" panose="020B0503020102020204" pitchFamily="34" charset="0"/>
              </a:rPr>
              <a:t>Syst</a:t>
            </a:r>
            <a:r>
              <a:rPr lang="en-US" dirty="0" smtClean="0">
                <a:latin typeface="Franklin Gothic Book" panose="020B0503020102020204" pitchFamily="34" charset="0"/>
              </a:rPr>
              <a:t> Pharm. 2013;70(5):443-7. Available at: http://www.ajhp.org/content/70/5/443</a:t>
            </a:r>
          </a:p>
          <a:p>
            <a:pPr lvl="1">
              <a:lnSpc>
                <a:spcPct val="120000"/>
              </a:lnSpc>
            </a:pPr>
            <a:r>
              <a:rPr lang="en-US" dirty="0" smtClean="0">
                <a:latin typeface="Franklin Gothic Book" panose="020B0503020102020204" pitchFamily="34" charset="0"/>
              </a:rPr>
              <a:t>White SJ. Will there be a pharmacy leadership crises? An ASHP Foundation Scholar-in-residence report. Am J Health </a:t>
            </a:r>
            <a:r>
              <a:rPr lang="en-US" dirty="0" err="1" smtClean="0">
                <a:latin typeface="Franklin Gothic Book" panose="020B0503020102020204" pitchFamily="34" charset="0"/>
              </a:rPr>
              <a:t>Syst</a:t>
            </a:r>
            <a:r>
              <a:rPr lang="en-US" dirty="0" smtClean="0">
                <a:latin typeface="Franklin Gothic Book" panose="020B0503020102020204" pitchFamily="34" charset="0"/>
              </a:rPr>
              <a:t> Pharm. 2005;62(8):845-55. Available at: http://www.ajhp.org/content/62/8/845</a:t>
            </a:r>
          </a:p>
          <a:p>
            <a:pPr lvl="1">
              <a:lnSpc>
                <a:spcPct val="120000"/>
              </a:lnSpc>
            </a:pPr>
            <a:r>
              <a:rPr lang="en-US" dirty="0" smtClean="0">
                <a:latin typeface="Franklin Gothic Book" panose="020B0503020102020204" pitchFamily="34" charset="0"/>
              </a:rPr>
              <a:t>Sara White’s blog on ASHP Connect: http://connect.ashp.org/blogs/sara-white</a:t>
            </a:r>
            <a:endParaRPr lang="en-US" dirty="0">
              <a:latin typeface="Franklin Gothic Book" panose="020B0503020102020204" pitchFamily="34" charset="0"/>
            </a:endParaRPr>
          </a:p>
        </p:txBody>
      </p:sp>
    </p:spTree>
    <p:extLst>
      <p:ext uri="{BB962C8B-B14F-4D97-AF65-F5344CB8AC3E}">
        <p14:creationId xmlns:p14="http://schemas.microsoft.com/office/powerpoint/2010/main" val="9518945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Supplemental Resources</a:t>
            </a:r>
            <a:endParaRPr lang="en-US" dirty="0"/>
          </a:p>
        </p:txBody>
      </p:sp>
      <p:sp>
        <p:nvSpPr>
          <p:cNvPr id="5" name="Text Placeholder 4"/>
          <p:cNvSpPr>
            <a:spLocks noGrp="1"/>
          </p:cNvSpPr>
          <p:nvPr>
            <p:ph type="body" sz="quarter" idx="11"/>
          </p:nvPr>
        </p:nvSpPr>
        <p:spPr/>
        <p:txBody>
          <a:bodyPr>
            <a:normAutofit/>
          </a:bodyPr>
          <a:lstStyle/>
          <a:p>
            <a:r>
              <a:rPr lang="en-US" dirty="0" smtClean="0">
                <a:solidFill>
                  <a:schemeClr val="accent2"/>
                </a:solidFill>
                <a:latin typeface="Franklin Gothic Demi" panose="020B0703020102020204" pitchFamily="34" charset="0"/>
              </a:rPr>
              <a:t>John W. Webb Award Lectures</a:t>
            </a:r>
            <a:r>
              <a:rPr lang="en-US" dirty="0" smtClean="0"/>
              <a:t/>
            </a:r>
            <a:br>
              <a:rPr lang="en-US" dirty="0" smtClean="0"/>
            </a:br>
            <a:r>
              <a:rPr lang="en-US" sz="2000" dirty="0"/>
              <a:t>www.ashp.org/menu/AboutUs/Awards/WebbAward/Webb-Award-Lectures</a:t>
            </a:r>
            <a:r>
              <a:rPr lang="en-US" dirty="0" smtClean="0"/>
              <a:t/>
            </a:r>
            <a:br>
              <a:rPr lang="en-US" dirty="0" smtClean="0"/>
            </a:br>
            <a:endParaRPr lang="en-US" dirty="0" smtClean="0"/>
          </a:p>
          <a:p>
            <a:r>
              <a:rPr lang="en-US" dirty="0" smtClean="0">
                <a:solidFill>
                  <a:schemeClr val="accent2"/>
                </a:solidFill>
                <a:latin typeface="Franklin Gothic Demi" panose="020B0703020102020204" pitchFamily="34" charset="0"/>
              </a:rPr>
              <a:t>ASHP Resource Centers </a:t>
            </a:r>
            <a:r>
              <a:rPr lang="en-US" dirty="0" smtClean="0"/>
              <a:t/>
            </a:r>
            <a:br>
              <a:rPr lang="en-US" dirty="0" smtClean="0"/>
            </a:br>
            <a:r>
              <a:rPr lang="en-US" sz="2000" dirty="0"/>
              <a:t>www.ashp.org/menu/PracticePolicy/ResourceCenters</a:t>
            </a:r>
            <a:r>
              <a:rPr lang="en-US" dirty="0" smtClean="0"/>
              <a:t/>
            </a:r>
            <a:br>
              <a:rPr lang="en-US" dirty="0" smtClean="0"/>
            </a:br>
            <a:endParaRPr lang="en-US" dirty="0" smtClean="0"/>
          </a:p>
          <a:p>
            <a:r>
              <a:rPr lang="en-US" dirty="0" smtClean="0">
                <a:solidFill>
                  <a:schemeClr val="accent2"/>
                </a:solidFill>
                <a:latin typeface="Franklin Gothic Demi" panose="020B0703020102020204" pitchFamily="34" charset="0"/>
              </a:rPr>
              <a:t>Pharmacy Practice Advancement Initiative (PAI) </a:t>
            </a:r>
            <a:r>
              <a:rPr lang="en-US" dirty="0" smtClean="0"/>
              <a:t/>
            </a:r>
            <a:br>
              <a:rPr lang="en-US" dirty="0" smtClean="0"/>
            </a:br>
            <a:r>
              <a:rPr lang="en-US" sz="2000" dirty="0"/>
              <a:t>https://</a:t>
            </a:r>
            <a:r>
              <a:rPr lang="en-US" sz="2000" dirty="0"/>
              <a:t>www.ashp.org/Pharmacy-Practice/PAI</a:t>
            </a:r>
          </a:p>
        </p:txBody>
      </p:sp>
    </p:spTree>
    <p:extLst>
      <p:ext uri="{BB962C8B-B14F-4D97-AF65-F5344CB8AC3E}">
        <p14:creationId xmlns:p14="http://schemas.microsoft.com/office/powerpoint/2010/main" val="280625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Do you consider yourself a leader?</a:t>
            </a:r>
          </a:p>
        </p:txBody>
      </p:sp>
      <p:sp>
        <p:nvSpPr>
          <p:cNvPr id="4" name="Oval 3">
            <a:extLst>
              <a:ext uri="{FF2B5EF4-FFF2-40B4-BE49-F238E27FC236}">
                <a16:creationId xmlns:a16="http://schemas.microsoft.com/office/drawing/2014/main" id="{9BF24103-7D22-F143-A0F0-325B41AC4705}"/>
              </a:ext>
            </a:extLst>
          </p:cNvPr>
          <p:cNvSpPr/>
          <p:nvPr/>
        </p:nvSpPr>
        <p:spPr>
          <a:xfrm>
            <a:off x="1752600" y="5486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Raised hand outline">
            <a:extLst>
              <a:ext uri="{FF2B5EF4-FFF2-40B4-BE49-F238E27FC236}">
                <a16:creationId xmlns:a16="http://schemas.microsoft.com/office/drawing/2014/main" id="{B5472F9A-77B1-CB4B-92E7-994742778AF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024671" y="5799136"/>
            <a:ext cx="990600" cy="990600"/>
          </a:xfrm>
          <a:prstGeom prst="rect">
            <a:avLst/>
          </a:prstGeom>
        </p:spPr>
      </p:pic>
      <p:sp>
        <p:nvSpPr>
          <p:cNvPr id="6" name="TextBox 5">
            <a:extLst>
              <a:ext uri="{FF2B5EF4-FFF2-40B4-BE49-F238E27FC236}">
                <a16:creationId xmlns:a16="http://schemas.microsoft.com/office/drawing/2014/main" id="{9D8D0145-4027-C342-98DC-1873E951B2A7}"/>
              </a:ext>
            </a:extLst>
          </p:cNvPr>
          <p:cNvSpPr txBox="1"/>
          <p:nvPr/>
        </p:nvSpPr>
        <p:spPr>
          <a:xfrm>
            <a:off x="1981201" y="5715001"/>
            <a:ext cx="1015021" cy="582413"/>
          </a:xfrm>
          <a:prstGeom prst="rect">
            <a:avLst/>
          </a:prstGeom>
          <a:noFill/>
        </p:spPr>
        <p:txBody>
          <a:bodyPr wrap="none" rtlCol="0">
            <a:prstTxWarp prst="textArchUp">
              <a:avLst/>
            </a:prstTxWarp>
            <a:spAutoFit/>
          </a:bodyPr>
          <a:lstStyle/>
          <a:p>
            <a:pPr algn="ctr"/>
            <a:r>
              <a:rPr lang="en-US" sz="1400" b="1" dirty="0">
                <a:solidFill>
                  <a:schemeClr val="tx2">
                    <a:lumMod val="75000"/>
                  </a:schemeClr>
                </a:solidFill>
              </a:rPr>
              <a:t>Show of Hands</a:t>
            </a:r>
          </a:p>
        </p:txBody>
      </p:sp>
      <p:grpSp>
        <p:nvGrpSpPr>
          <p:cNvPr id="7" name="Group 6">
            <a:extLst>
              <a:ext uri="{FF2B5EF4-FFF2-40B4-BE49-F238E27FC236}">
                <a16:creationId xmlns:a16="http://schemas.microsoft.com/office/drawing/2014/main" id="{AF631030-6325-D94F-923A-30CEF02A7141}"/>
              </a:ext>
            </a:extLst>
          </p:cNvPr>
          <p:cNvGrpSpPr/>
          <p:nvPr/>
        </p:nvGrpSpPr>
        <p:grpSpPr>
          <a:xfrm>
            <a:off x="1866901" y="1909604"/>
            <a:ext cx="2666998" cy="2738597"/>
            <a:chOff x="759222" y="1401763"/>
            <a:chExt cx="1068465" cy="1810385"/>
          </a:xfrm>
          <a:solidFill>
            <a:schemeClr val="accent3"/>
          </a:solidFill>
        </p:grpSpPr>
        <p:sp>
          <p:nvSpPr>
            <p:cNvPr id="8" name="Rounded Rectangle 7">
              <a:extLst>
                <a:ext uri="{FF2B5EF4-FFF2-40B4-BE49-F238E27FC236}">
                  <a16:creationId xmlns:a16="http://schemas.microsoft.com/office/drawing/2014/main" id="{22C9B1D4-504A-CB45-B827-F720BA2AECB1}"/>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6D9DD226-64EF-8D4D-85EA-4495BDE4E20B}"/>
                </a:ext>
              </a:extLst>
            </p:cNvPr>
            <p:cNvSpPr txBox="1"/>
            <p:nvPr/>
          </p:nvSpPr>
          <p:spPr>
            <a:xfrm>
              <a:off x="811380" y="1453921"/>
              <a:ext cx="964149" cy="170606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6000" dirty="0">
                  <a:solidFill>
                    <a:schemeClr val="bg1"/>
                  </a:solidFill>
                </a:rPr>
                <a:t>YES</a:t>
              </a:r>
            </a:p>
          </p:txBody>
        </p:sp>
      </p:grpSp>
      <p:grpSp>
        <p:nvGrpSpPr>
          <p:cNvPr id="11" name="Group 10">
            <a:extLst>
              <a:ext uri="{FF2B5EF4-FFF2-40B4-BE49-F238E27FC236}">
                <a16:creationId xmlns:a16="http://schemas.microsoft.com/office/drawing/2014/main" id="{E348E5BF-0747-C440-A485-E78769415770}"/>
              </a:ext>
            </a:extLst>
          </p:cNvPr>
          <p:cNvGrpSpPr/>
          <p:nvPr/>
        </p:nvGrpSpPr>
        <p:grpSpPr>
          <a:xfrm>
            <a:off x="4800602" y="1909604"/>
            <a:ext cx="2666998" cy="2738597"/>
            <a:chOff x="759222" y="1401763"/>
            <a:chExt cx="1068465" cy="1810385"/>
          </a:xfrm>
          <a:solidFill>
            <a:schemeClr val="accent1"/>
          </a:solidFill>
        </p:grpSpPr>
        <p:sp>
          <p:nvSpPr>
            <p:cNvPr id="12" name="Rounded Rectangle 11">
              <a:extLst>
                <a:ext uri="{FF2B5EF4-FFF2-40B4-BE49-F238E27FC236}">
                  <a16:creationId xmlns:a16="http://schemas.microsoft.com/office/drawing/2014/main" id="{221E93E5-1F1F-E94A-8A47-64A51C95854F}"/>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AC1135D1-922E-804B-AA61-F1CADC0FE337}"/>
                </a:ext>
              </a:extLst>
            </p:cNvPr>
            <p:cNvSpPr txBox="1"/>
            <p:nvPr/>
          </p:nvSpPr>
          <p:spPr>
            <a:xfrm>
              <a:off x="811380" y="1453921"/>
              <a:ext cx="964149" cy="170606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6000" dirty="0">
                  <a:solidFill>
                    <a:schemeClr val="bg1"/>
                  </a:solidFill>
                </a:rPr>
                <a:t>MAYBE</a:t>
              </a:r>
            </a:p>
          </p:txBody>
        </p:sp>
      </p:grpSp>
      <p:grpSp>
        <p:nvGrpSpPr>
          <p:cNvPr id="14" name="Group 13">
            <a:extLst>
              <a:ext uri="{FF2B5EF4-FFF2-40B4-BE49-F238E27FC236}">
                <a16:creationId xmlns:a16="http://schemas.microsoft.com/office/drawing/2014/main" id="{1599B01A-44EC-674E-89B9-9DEE0B45DC0C}"/>
              </a:ext>
            </a:extLst>
          </p:cNvPr>
          <p:cNvGrpSpPr/>
          <p:nvPr/>
        </p:nvGrpSpPr>
        <p:grpSpPr>
          <a:xfrm>
            <a:off x="7734303" y="1982717"/>
            <a:ext cx="2666998" cy="2738597"/>
            <a:chOff x="759222" y="1401763"/>
            <a:chExt cx="1068465" cy="1810385"/>
          </a:xfrm>
          <a:solidFill>
            <a:schemeClr val="accent4"/>
          </a:solidFill>
        </p:grpSpPr>
        <p:sp>
          <p:nvSpPr>
            <p:cNvPr id="15" name="Rounded Rectangle 14">
              <a:extLst>
                <a:ext uri="{FF2B5EF4-FFF2-40B4-BE49-F238E27FC236}">
                  <a16:creationId xmlns:a16="http://schemas.microsoft.com/office/drawing/2014/main" id="{C2C9704D-D343-5041-8B22-357494C17458}"/>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D42355CA-478A-584A-AE02-5FB9CDC052E9}"/>
                </a:ext>
              </a:extLst>
            </p:cNvPr>
            <p:cNvSpPr txBox="1"/>
            <p:nvPr/>
          </p:nvSpPr>
          <p:spPr>
            <a:xfrm>
              <a:off x="811380" y="1453921"/>
              <a:ext cx="964149" cy="170606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6000" dirty="0">
                  <a:solidFill>
                    <a:schemeClr val="bg1"/>
                  </a:solidFill>
                </a:rPr>
                <a:t>NO</a:t>
              </a:r>
            </a:p>
          </p:txBody>
        </p:sp>
      </p:grpSp>
    </p:spTree>
    <p:extLst>
      <p:ext uri="{BB962C8B-B14F-4D97-AF65-F5344CB8AC3E}">
        <p14:creationId xmlns:p14="http://schemas.microsoft.com/office/powerpoint/2010/main" val="236821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491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Our Agenda</a:t>
            </a:r>
          </a:p>
        </p:txBody>
      </p:sp>
      <p:sp>
        <p:nvSpPr>
          <p:cNvPr id="5" name="Text Placeholder 4"/>
          <p:cNvSpPr>
            <a:spLocks noGrp="1"/>
          </p:cNvSpPr>
          <p:nvPr>
            <p:ph type="body" sz="quarter" idx="11"/>
          </p:nvPr>
        </p:nvSpPr>
        <p:spPr/>
        <p:txBody>
          <a:bodyPr/>
          <a:lstStyle/>
          <a:p>
            <a:r>
              <a:rPr lang="en-US" dirty="0"/>
              <a:t>Compare and contrast leadership and management</a:t>
            </a:r>
          </a:p>
          <a:p>
            <a:r>
              <a:rPr lang="en-US" dirty="0"/>
              <a:t>Identify career opportunities for pharmacy leaders</a:t>
            </a:r>
          </a:p>
          <a:p>
            <a:r>
              <a:rPr lang="en-US" dirty="0"/>
              <a:t>Discuss practical methods for developing leadership skills as a </a:t>
            </a:r>
            <a:r>
              <a:rPr lang="en-US" dirty="0" smtClean="0"/>
              <a:t>student</a:t>
            </a:r>
            <a:endParaRPr lang="en-US" dirty="0"/>
          </a:p>
        </p:txBody>
      </p:sp>
      <p:sp>
        <p:nvSpPr>
          <p:cNvPr id="7" name="TextBox 6"/>
          <p:cNvSpPr txBox="1"/>
          <p:nvPr/>
        </p:nvSpPr>
        <p:spPr>
          <a:xfrm>
            <a:off x="990600" y="5967832"/>
            <a:ext cx="5410200" cy="523220"/>
          </a:xfrm>
          <a:prstGeom prst="rect">
            <a:avLst/>
          </a:prstGeom>
          <a:noFill/>
        </p:spPr>
        <p:txBody>
          <a:bodyPr wrap="square" rtlCol="0">
            <a:spAutoFit/>
          </a:bodyPr>
          <a:lstStyle/>
          <a:p>
            <a:pPr>
              <a:defRPr/>
            </a:pPr>
            <a:r>
              <a:rPr lang="en-US" sz="1400" b="1" i="1" dirty="0">
                <a:solidFill>
                  <a:prstClr val="black"/>
                </a:solidFill>
                <a:latin typeface="Calibri"/>
              </a:rPr>
              <a:t>Designed by the ASHP Section of Pharmacy Practice Leaders in collaboration with the ASHP Pharmacy Student Forum</a:t>
            </a:r>
          </a:p>
        </p:txBody>
      </p:sp>
    </p:spTree>
    <p:extLst>
      <p:ext uri="{BB962C8B-B14F-4D97-AF65-F5344CB8AC3E}">
        <p14:creationId xmlns:p14="http://schemas.microsoft.com/office/powerpoint/2010/main" val="78398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Learning Objectives</a:t>
            </a:r>
          </a:p>
        </p:txBody>
      </p:sp>
      <p:sp>
        <p:nvSpPr>
          <p:cNvPr id="7" name="Text Placeholder 6"/>
          <p:cNvSpPr>
            <a:spLocks noGrp="1"/>
          </p:cNvSpPr>
          <p:nvPr>
            <p:ph type="body" sz="quarter" idx="11"/>
          </p:nvPr>
        </p:nvSpPr>
        <p:spPr/>
        <p:txBody>
          <a:bodyPr>
            <a:normAutofit lnSpcReduction="10000"/>
          </a:bodyPr>
          <a:lstStyle/>
          <a:p>
            <a:r>
              <a:rPr lang="en-US" dirty="0"/>
              <a:t>Compare and contrast leadership versus management</a:t>
            </a:r>
          </a:p>
          <a:p>
            <a:r>
              <a:rPr lang="en-US" dirty="0"/>
              <a:t>Describe the relationship between administrative, clinical, and other general and specialty leadership roles</a:t>
            </a:r>
          </a:p>
          <a:p>
            <a:r>
              <a:rPr lang="en-US" dirty="0"/>
              <a:t>Identify the need for strong leaders in the profession</a:t>
            </a:r>
          </a:p>
          <a:p>
            <a:r>
              <a:rPr lang="en-US" dirty="0"/>
              <a:t>Discuss methods to develop leadership </a:t>
            </a:r>
            <a:r>
              <a:rPr lang="en-US" dirty="0" smtClean="0"/>
              <a:t>skills</a:t>
            </a:r>
            <a:endParaRPr lang="en-US" dirty="0"/>
          </a:p>
        </p:txBody>
      </p:sp>
    </p:spTree>
    <p:extLst>
      <p:ext uri="{BB962C8B-B14F-4D97-AF65-F5344CB8AC3E}">
        <p14:creationId xmlns:p14="http://schemas.microsoft.com/office/powerpoint/2010/main" val="3085851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mtClean="0"/>
              <a:t>What is Leadership?</a:t>
            </a:r>
            <a:endParaRPr lang="en-US" dirty="0"/>
          </a:p>
        </p:txBody>
      </p:sp>
      <p:sp>
        <p:nvSpPr>
          <p:cNvPr id="454660" name="Rectangle 4"/>
          <p:cNvSpPr>
            <a:spLocks noChangeArrowheads="1"/>
          </p:cNvSpPr>
          <p:nvPr/>
        </p:nvSpPr>
        <p:spPr bwMode="auto">
          <a:xfrm>
            <a:off x="2209801" y="2971800"/>
            <a:ext cx="7772399" cy="923330"/>
          </a:xfrm>
          <a:prstGeom prst="rect">
            <a:avLst/>
          </a:prstGeom>
          <a:noFill/>
          <a:ln w="9525">
            <a:noFill/>
            <a:miter lim="800000"/>
            <a:headEnd/>
            <a:tailEnd/>
          </a:ln>
        </p:spPr>
        <p:txBody>
          <a:bodyPr wrap="square">
            <a:spAutoFit/>
          </a:bodyPr>
          <a:lstStyle/>
          <a:p>
            <a:pPr eaLnBrk="0" fontAlgn="base" hangingPunct="0">
              <a:spcBef>
                <a:spcPct val="20000"/>
              </a:spcBef>
              <a:spcAft>
                <a:spcPct val="0"/>
              </a:spcAft>
              <a:defRPr/>
            </a:pPr>
            <a:r>
              <a:rPr lang="en-US" dirty="0">
                <a:solidFill>
                  <a:prstClr val="black"/>
                </a:solidFill>
                <a:latin typeface="Franklin Gothic Book" panose="020B0503020102020204" pitchFamily="34" charset="0"/>
              </a:rPr>
              <a:t>“Developing a </a:t>
            </a:r>
            <a:r>
              <a:rPr lang="en-US" b="1" dirty="0">
                <a:solidFill>
                  <a:prstClr val="black"/>
                </a:solidFill>
                <a:latin typeface="Franklin Gothic Book" panose="020B0503020102020204" pitchFamily="34" charset="0"/>
              </a:rPr>
              <a:t>vision</a:t>
            </a:r>
            <a:r>
              <a:rPr lang="en-US" dirty="0">
                <a:solidFill>
                  <a:prstClr val="black"/>
                </a:solidFill>
                <a:latin typeface="Franklin Gothic Book" panose="020B0503020102020204" pitchFamily="34" charset="0"/>
              </a:rPr>
              <a:t> of a goal that is capable of capturing and sustaining the commitment of the followers.”</a:t>
            </a:r>
            <a:r>
              <a:rPr lang="en-US" b="1" dirty="0">
                <a:solidFill>
                  <a:prstClr val="black"/>
                </a:solidFill>
                <a:latin typeface="Franklin Gothic Book" panose="020B0503020102020204" pitchFamily="34" charset="0"/>
              </a:rPr>
              <a:t> 					                      	</a:t>
            </a:r>
            <a:r>
              <a:rPr lang="en-US" b="1" dirty="0">
                <a:solidFill>
                  <a:prstClr val="black"/>
                </a:solidFill>
                <a:latin typeface="Franklin Gothic Book" panose="020B0503020102020204" pitchFamily="34" charset="0"/>
              </a:rPr>
              <a:t>					- Ken Barker</a:t>
            </a:r>
            <a:endParaRPr lang="en-US" b="1" i="1" dirty="0">
              <a:solidFill>
                <a:prstClr val="black"/>
              </a:solidFill>
              <a:latin typeface="Franklin Gothic Book" panose="020B0503020102020204" pitchFamily="34" charset="0"/>
            </a:endParaRPr>
          </a:p>
        </p:txBody>
      </p:sp>
      <p:sp>
        <p:nvSpPr>
          <p:cNvPr id="61444" name="Rectangle 2"/>
          <p:cNvSpPr>
            <a:spLocks noChangeArrowheads="1"/>
          </p:cNvSpPr>
          <p:nvPr/>
        </p:nvSpPr>
        <p:spPr bwMode="auto">
          <a:xfrm>
            <a:off x="2209800" y="609600"/>
            <a:ext cx="77724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endParaRPr lang="en-US" sz="3600" b="1" dirty="0">
              <a:solidFill>
                <a:prstClr val="black"/>
              </a:solidFill>
              <a:latin typeface="Calibri"/>
            </a:endParaRPr>
          </a:p>
        </p:txBody>
      </p:sp>
      <p:sp>
        <p:nvSpPr>
          <p:cNvPr id="5" name="Rectangle 4"/>
          <p:cNvSpPr>
            <a:spLocks noChangeArrowheads="1"/>
          </p:cNvSpPr>
          <p:nvPr/>
        </p:nvSpPr>
        <p:spPr bwMode="auto">
          <a:xfrm>
            <a:off x="2209800" y="4437934"/>
            <a:ext cx="7772399" cy="923330"/>
          </a:xfrm>
          <a:prstGeom prst="rect">
            <a:avLst/>
          </a:prstGeom>
          <a:noFill/>
          <a:ln w="9525">
            <a:noFill/>
            <a:miter lim="800000"/>
            <a:headEnd/>
            <a:tailEnd/>
          </a:ln>
        </p:spPr>
        <p:txBody>
          <a:bodyPr wrap="square">
            <a:spAutoFit/>
          </a:bodyPr>
          <a:lstStyle/>
          <a:p>
            <a:pPr eaLnBrk="0" fontAlgn="base" hangingPunct="0">
              <a:spcBef>
                <a:spcPct val="20000"/>
              </a:spcBef>
              <a:spcAft>
                <a:spcPct val="0"/>
              </a:spcAft>
              <a:defRPr/>
            </a:pPr>
            <a:r>
              <a:rPr lang="en-US" dirty="0">
                <a:solidFill>
                  <a:prstClr val="black"/>
                </a:solidFill>
                <a:latin typeface="Franklin Gothic Book" panose="020B0503020102020204" pitchFamily="34" charset="0"/>
              </a:rPr>
              <a:t>“Leadership is about making others better as a result of your presence and making sure that </a:t>
            </a:r>
            <a:r>
              <a:rPr lang="en-US" b="1" dirty="0">
                <a:solidFill>
                  <a:prstClr val="black"/>
                </a:solidFill>
                <a:latin typeface="Franklin Gothic Book" panose="020B0503020102020204" pitchFamily="34" charset="0"/>
              </a:rPr>
              <a:t>impact</a:t>
            </a:r>
            <a:r>
              <a:rPr lang="en-US" dirty="0">
                <a:solidFill>
                  <a:prstClr val="black"/>
                </a:solidFill>
                <a:latin typeface="Franklin Gothic Book" panose="020B0503020102020204" pitchFamily="34" charset="0"/>
              </a:rPr>
              <a:t> lasts in your absence.” 			                           	</a:t>
            </a:r>
            <a:r>
              <a:rPr lang="en-US" dirty="0">
                <a:solidFill>
                  <a:prstClr val="black"/>
                </a:solidFill>
                <a:latin typeface="Franklin Gothic Book" panose="020B0503020102020204" pitchFamily="34" charset="0"/>
              </a:rPr>
              <a:t>					- </a:t>
            </a:r>
            <a:r>
              <a:rPr lang="en-US" b="1" i="1" dirty="0">
                <a:solidFill>
                  <a:prstClr val="black"/>
                </a:solidFill>
                <a:latin typeface="Franklin Gothic Book" panose="020B0503020102020204" pitchFamily="34" charset="0"/>
              </a:rPr>
              <a:t>Sheryl Sandberg</a:t>
            </a:r>
            <a:endParaRPr lang="en-US" b="1" dirty="0">
              <a:solidFill>
                <a:prstClr val="black"/>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B2C42CD3-B157-0F4D-921E-A33951663440}"/>
              </a:ext>
            </a:extLst>
          </p:cNvPr>
          <p:cNvSpPr/>
          <p:nvPr/>
        </p:nvSpPr>
        <p:spPr>
          <a:xfrm>
            <a:off x="2209800" y="1499946"/>
            <a:ext cx="7772399" cy="923330"/>
          </a:xfrm>
          <a:prstGeom prst="rect">
            <a:avLst/>
          </a:prstGeom>
        </p:spPr>
        <p:txBody>
          <a:bodyPr wrap="square">
            <a:spAutoFit/>
          </a:bodyPr>
          <a:lstStyle/>
          <a:p>
            <a:pPr>
              <a:defRPr/>
            </a:pPr>
            <a:r>
              <a:rPr lang="en-US" dirty="0">
                <a:solidFill>
                  <a:prstClr val="black"/>
                </a:solidFill>
                <a:latin typeface="Franklin Gothic Book" panose="020B0503020102020204" pitchFamily="34" charset="0"/>
                <a:cs typeface="Calibri" panose="020F0502020204030204" pitchFamily="34" charset="0"/>
              </a:rPr>
              <a:t>“Leadership is putting the needs of others ahead of our own. It’s not about being “in charge,” it’s about </a:t>
            </a:r>
            <a:r>
              <a:rPr lang="en-US" b="1" dirty="0">
                <a:solidFill>
                  <a:prstClr val="black"/>
                </a:solidFill>
                <a:latin typeface="Franklin Gothic Book" panose="020B0503020102020204" pitchFamily="34" charset="0"/>
                <a:cs typeface="Calibri" panose="020F0502020204030204" pitchFamily="34" charset="0"/>
              </a:rPr>
              <a:t>taking care of those “in your charge.”</a:t>
            </a:r>
            <a:r>
              <a:rPr lang="en-US" dirty="0">
                <a:solidFill>
                  <a:prstClr val="black"/>
                </a:solidFill>
                <a:latin typeface="Franklin Gothic Book" panose="020B0503020102020204" pitchFamily="34" charset="0"/>
                <a:cs typeface="Calibri" panose="020F0502020204030204" pitchFamily="34" charset="0"/>
              </a:rPr>
              <a:t> 		 	  	</a:t>
            </a:r>
            <a:r>
              <a:rPr lang="en-US" dirty="0">
                <a:solidFill>
                  <a:prstClr val="black"/>
                </a:solidFill>
                <a:latin typeface="Franklin Gothic Book" panose="020B0503020102020204" pitchFamily="34" charset="0"/>
                <a:cs typeface="Calibri" panose="020F0502020204030204" pitchFamily="34" charset="0"/>
              </a:rPr>
              <a:t>				</a:t>
            </a:r>
            <a:r>
              <a:rPr lang="en-US" b="1" dirty="0">
                <a:solidFill>
                  <a:prstClr val="black"/>
                </a:solidFill>
                <a:latin typeface="Franklin Gothic Book" panose="020B0503020102020204" pitchFamily="34" charset="0"/>
              </a:rPr>
              <a:t>- </a:t>
            </a:r>
            <a:r>
              <a:rPr lang="en-US" b="1" i="1" dirty="0">
                <a:solidFill>
                  <a:prstClr val="black"/>
                </a:solidFill>
                <a:latin typeface="Franklin Gothic Book" panose="020B0503020102020204" pitchFamily="34" charset="0"/>
              </a:rPr>
              <a:t>Simon Sinek</a:t>
            </a:r>
          </a:p>
        </p:txBody>
      </p:sp>
    </p:spTree>
    <p:extLst>
      <p:ext uri="{BB962C8B-B14F-4D97-AF65-F5344CB8AC3E}">
        <p14:creationId xmlns:p14="http://schemas.microsoft.com/office/powerpoint/2010/main" val="356822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4660"/>
                                        </p:tgtEl>
                                        <p:attrNameLst>
                                          <p:attrName>style.visibility</p:attrName>
                                        </p:attrNameLst>
                                      </p:cBhvr>
                                      <p:to>
                                        <p:strVal val="visible"/>
                                      </p:to>
                                    </p:set>
                                    <p:anim calcmode="lin" valueType="num">
                                      <p:cBhvr additive="base">
                                        <p:cTn id="13" dur="500" fill="hold"/>
                                        <p:tgtEl>
                                          <p:spTgt spid="454660"/>
                                        </p:tgtEl>
                                        <p:attrNameLst>
                                          <p:attrName>ppt_x</p:attrName>
                                        </p:attrNameLst>
                                      </p:cBhvr>
                                      <p:tavLst>
                                        <p:tav tm="0">
                                          <p:val>
                                            <p:strVal val="#ppt_x"/>
                                          </p:val>
                                        </p:tav>
                                        <p:tav tm="100000">
                                          <p:val>
                                            <p:strVal val="#ppt_x"/>
                                          </p:val>
                                        </p:tav>
                                      </p:tavLst>
                                    </p:anim>
                                    <p:anim calcmode="lin" valueType="num">
                                      <p:cBhvr additive="base">
                                        <p:cTn id="14" dur="500" fill="hold"/>
                                        <p:tgtEl>
                                          <p:spTgt spid="4546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0" grpId="0"/>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US" dirty="0"/>
              <a:t>Managers vs. Leaders</a:t>
            </a:r>
          </a:p>
        </p:txBody>
      </p:sp>
      <p:sp>
        <p:nvSpPr>
          <p:cNvPr id="19461" name="Rectangle 5"/>
          <p:cNvSpPr>
            <a:spLocks noGrp="1" noChangeArrowheads="1"/>
          </p:cNvSpPr>
          <p:nvPr>
            <p:ph sz="half" idx="4294967295"/>
          </p:nvPr>
        </p:nvSpPr>
        <p:spPr>
          <a:xfrm>
            <a:off x="2302780" y="1785402"/>
            <a:ext cx="3232150" cy="3890962"/>
          </a:xfrm>
          <a:prstGeom prst="rect">
            <a:avLst/>
          </a:prstGeom>
          <a:ln w="57150">
            <a:solidFill>
              <a:schemeClr val="accent1"/>
            </a:solidFill>
          </a:ln>
        </p:spPr>
        <p:txBody>
          <a:bodyPr anchor="ctr"/>
          <a:lstStyle/>
          <a:p>
            <a:pPr>
              <a:spcBef>
                <a:spcPts val="600"/>
              </a:spcBef>
              <a:buClr>
                <a:schemeClr val="accent1"/>
              </a:buClr>
            </a:pPr>
            <a:r>
              <a:rPr lang="en-US" sz="2000" dirty="0">
                <a:solidFill>
                  <a:schemeClr val="tx2"/>
                </a:solidFill>
                <a:latin typeface="Franklin Gothic Book" panose="020B0503020102020204" pitchFamily="34" charset="0"/>
              </a:rPr>
              <a:t>Focus on systems</a:t>
            </a:r>
          </a:p>
          <a:p>
            <a:pPr>
              <a:spcBef>
                <a:spcPts val="600"/>
              </a:spcBef>
              <a:buClr>
                <a:schemeClr val="accent1"/>
              </a:buClr>
            </a:pPr>
            <a:r>
              <a:rPr lang="en-US" sz="2000" dirty="0">
                <a:solidFill>
                  <a:schemeClr val="tx2"/>
                </a:solidFill>
                <a:latin typeface="Franklin Gothic Book" panose="020B0503020102020204" pitchFamily="34" charset="0"/>
              </a:rPr>
              <a:t>Does things right</a:t>
            </a:r>
          </a:p>
          <a:p>
            <a:pPr>
              <a:spcBef>
                <a:spcPts val="600"/>
              </a:spcBef>
              <a:buClr>
                <a:schemeClr val="accent1"/>
              </a:buClr>
            </a:pPr>
            <a:r>
              <a:rPr lang="en-US" sz="2000" dirty="0">
                <a:solidFill>
                  <a:schemeClr val="tx2"/>
                </a:solidFill>
                <a:latin typeface="Franklin Gothic Book" panose="020B0503020102020204" pitchFamily="34" charset="0"/>
              </a:rPr>
              <a:t>Administers</a:t>
            </a:r>
          </a:p>
          <a:p>
            <a:pPr>
              <a:spcBef>
                <a:spcPts val="600"/>
              </a:spcBef>
              <a:buClr>
                <a:schemeClr val="accent1"/>
              </a:buClr>
            </a:pPr>
            <a:r>
              <a:rPr lang="en-US" sz="2000" dirty="0">
                <a:solidFill>
                  <a:schemeClr val="tx2"/>
                </a:solidFill>
                <a:latin typeface="Franklin Gothic Book" panose="020B0503020102020204" pitchFamily="34" charset="0"/>
              </a:rPr>
              <a:t>Maintains</a:t>
            </a:r>
          </a:p>
          <a:p>
            <a:pPr>
              <a:spcBef>
                <a:spcPts val="600"/>
              </a:spcBef>
              <a:buClr>
                <a:schemeClr val="accent1"/>
              </a:buClr>
            </a:pPr>
            <a:r>
              <a:rPr lang="en-US" sz="2000" dirty="0">
                <a:solidFill>
                  <a:schemeClr val="tx2"/>
                </a:solidFill>
                <a:latin typeface="Franklin Gothic Book" panose="020B0503020102020204" pitchFamily="34" charset="0"/>
              </a:rPr>
              <a:t>Accepts reality</a:t>
            </a:r>
          </a:p>
          <a:p>
            <a:pPr>
              <a:spcBef>
                <a:spcPts val="600"/>
              </a:spcBef>
              <a:buClr>
                <a:schemeClr val="accent1"/>
              </a:buClr>
            </a:pPr>
            <a:r>
              <a:rPr lang="en-US" sz="2000" dirty="0">
                <a:solidFill>
                  <a:schemeClr val="tx2"/>
                </a:solidFill>
                <a:latin typeface="Franklin Gothic Book" panose="020B0503020102020204" pitchFamily="34" charset="0"/>
              </a:rPr>
              <a:t>Accepts status quo</a:t>
            </a:r>
          </a:p>
          <a:p>
            <a:pPr>
              <a:spcBef>
                <a:spcPts val="600"/>
              </a:spcBef>
              <a:buClr>
                <a:schemeClr val="accent1"/>
              </a:buClr>
            </a:pPr>
            <a:r>
              <a:rPr lang="en-US" sz="2000" dirty="0">
                <a:solidFill>
                  <a:schemeClr val="tx2"/>
                </a:solidFill>
                <a:latin typeface="Franklin Gothic Book" panose="020B0503020102020204" pitchFamily="34" charset="0"/>
              </a:rPr>
              <a:t>Short-range view</a:t>
            </a:r>
          </a:p>
          <a:p>
            <a:pPr>
              <a:spcBef>
                <a:spcPts val="600"/>
              </a:spcBef>
              <a:buClr>
                <a:schemeClr val="accent1"/>
              </a:buClr>
            </a:pPr>
            <a:r>
              <a:rPr lang="en-US" sz="2000" dirty="0">
                <a:solidFill>
                  <a:schemeClr val="tx2"/>
                </a:solidFill>
                <a:latin typeface="Franklin Gothic Book" panose="020B0503020102020204" pitchFamily="34" charset="0"/>
              </a:rPr>
              <a:t>Eye on bottom line</a:t>
            </a:r>
          </a:p>
          <a:p>
            <a:pPr>
              <a:spcBef>
                <a:spcPts val="600"/>
              </a:spcBef>
              <a:buClr>
                <a:schemeClr val="accent1"/>
              </a:buClr>
            </a:pPr>
            <a:r>
              <a:rPr lang="en-US" sz="2000" dirty="0">
                <a:solidFill>
                  <a:schemeClr val="tx2"/>
                </a:solidFill>
                <a:latin typeface="Franklin Gothic Book" panose="020B0503020102020204" pitchFamily="34" charset="0"/>
              </a:rPr>
              <a:t>Climb ladder fast</a:t>
            </a:r>
          </a:p>
        </p:txBody>
      </p:sp>
      <p:sp>
        <p:nvSpPr>
          <p:cNvPr id="19462" name="Rectangle 6"/>
          <p:cNvSpPr>
            <a:spLocks noGrp="1" noChangeArrowheads="1"/>
          </p:cNvSpPr>
          <p:nvPr>
            <p:ph sz="half" idx="4294967295"/>
          </p:nvPr>
        </p:nvSpPr>
        <p:spPr>
          <a:xfrm>
            <a:off x="6781800" y="1785402"/>
            <a:ext cx="3232150" cy="3890962"/>
          </a:xfrm>
          <a:prstGeom prst="rect">
            <a:avLst/>
          </a:prstGeom>
          <a:noFill/>
          <a:ln w="57150">
            <a:solidFill>
              <a:schemeClr val="accent2"/>
            </a:solidFill>
          </a:ln>
        </p:spPr>
        <p:txBody>
          <a:bodyPr anchor="ctr"/>
          <a:lstStyle/>
          <a:p>
            <a:pPr>
              <a:spcBef>
                <a:spcPts val="600"/>
              </a:spcBef>
              <a:buClr>
                <a:schemeClr val="accent2"/>
              </a:buClr>
            </a:pPr>
            <a:r>
              <a:rPr lang="en-US" sz="2000" dirty="0">
                <a:solidFill>
                  <a:schemeClr val="tx2"/>
                </a:solidFill>
                <a:latin typeface="Franklin Gothic Book" panose="020B0503020102020204" pitchFamily="34" charset="0"/>
              </a:rPr>
              <a:t>Focus on people</a:t>
            </a:r>
          </a:p>
          <a:p>
            <a:pPr>
              <a:spcBef>
                <a:spcPts val="600"/>
              </a:spcBef>
              <a:buClr>
                <a:schemeClr val="accent2"/>
              </a:buClr>
            </a:pPr>
            <a:r>
              <a:rPr lang="en-US" sz="2000" dirty="0">
                <a:solidFill>
                  <a:schemeClr val="tx2"/>
                </a:solidFill>
                <a:latin typeface="Franklin Gothic Book" panose="020B0503020102020204" pitchFamily="34" charset="0"/>
              </a:rPr>
              <a:t>Does the right thing</a:t>
            </a:r>
          </a:p>
          <a:p>
            <a:pPr>
              <a:spcBef>
                <a:spcPts val="600"/>
              </a:spcBef>
              <a:buClr>
                <a:schemeClr val="accent2"/>
              </a:buClr>
            </a:pPr>
            <a:r>
              <a:rPr lang="en-US" sz="2000" dirty="0">
                <a:solidFill>
                  <a:schemeClr val="tx2"/>
                </a:solidFill>
                <a:latin typeface="Franklin Gothic Book" panose="020B0503020102020204" pitchFamily="34" charset="0"/>
              </a:rPr>
              <a:t>Innovates</a:t>
            </a:r>
          </a:p>
          <a:p>
            <a:pPr>
              <a:spcBef>
                <a:spcPts val="600"/>
              </a:spcBef>
              <a:buClr>
                <a:schemeClr val="accent2"/>
              </a:buClr>
            </a:pPr>
            <a:r>
              <a:rPr lang="en-US" sz="2000" dirty="0">
                <a:solidFill>
                  <a:schemeClr val="tx2"/>
                </a:solidFill>
                <a:latin typeface="Franklin Gothic Book" panose="020B0503020102020204" pitchFamily="34" charset="0"/>
              </a:rPr>
              <a:t>Develops</a:t>
            </a:r>
          </a:p>
          <a:p>
            <a:pPr>
              <a:spcBef>
                <a:spcPts val="600"/>
              </a:spcBef>
              <a:buClr>
                <a:schemeClr val="accent2"/>
              </a:buClr>
            </a:pPr>
            <a:r>
              <a:rPr lang="en-US" sz="2000" dirty="0">
                <a:solidFill>
                  <a:schemeClr val="tx2"/>
                </a:solidFill>
                <a:latin typeface="Franklin Gothic Book" panose="020B0503020102020204" pitchFamily="34" charset="0"/>
              </a:rPr>
              <a:t>Investigates reality</a:t>
            </a:r>
          </a:p>
          <a:p>
            <a:pPr>
              <a:spcBef>
                <a:spcPts val="600"/>
              </a:spcBef>
              <a:buClr>
                <a:schemeClr val="accent2"/>
              </a:buClr>
            </a:pPr>
            <a:r>
              <a:rPr lang="en-US" sz="2000" dirty="0">
                <a:solidFill>
                  <a:schemeClr val="tx2"/>
                </a:solidFill>
                <a:latin typeface="Franklin Gothic Book" panose="020B0503020102020204" pitchFamily="34" charset="0"/>
              </a:rPr>
              <a:t>Challenges status quo</a:t>
            </a:r>
          </a:p>
          <a:p>
            <a:pPr>
              <a:spcBef>
                <a:spcPts val="600"/>
              </a:spcBef>
              <a:buClr>
                <a:schemeClr val="accent2"/>
              </a:buClr>
            </a:pPr>
            <a:r>
              <a:rPr lang="en-US" sz="2000" dirty="0">
                <a:solidFill>
                  <a:schemeClr val="tx2"/>
                </a:solidFill>
                <a:latin typeface="Franklin Gothic Book" panose="020B0503020102020204" pitchFamily="34" charset="0"/>
              </a:rPr>
              <a:t>Long-range perspective</a:t>
            </a:r>
          </a:p>
          <a:p>
            <a:pPr>
              <a:spcBef>
                <a:spcPts val="600"/>
              </a:spcBef>
              <a:buClr>
                <a:schemeClr val="accent2"/>
              </a:buClr>
            </a:pPr>
            <a:r>
              <a:rPr lang="en-US" sz="2000" dirty="0">
                <a:solidFill>
                  <a:schemeClr val="tx2"/>
                </a:solidFill>
                <a:latin typeface="Franklin Gothic Book" panose="020B0503020102020204" pitchFamily="34" charset="0"/>
              </a:rPr>
              <a:t>Eye on horizon</a:t>
            </a:r>
          </a:p>
          <a:p>
            <a:pPr>
              <a:spcBef>
                <a:spcPts val="600"/>
              </a:spcBef>
              <a:buClr>
                <a:schemeClr val="accent2"/>
              </a:buClr>
            </a:pPr>
            <a:r>
              <a:rPr lang="en-US" sz="2000" dirty="0">
                <a:solidFill>
                  <a:schemeClr val="tx2"/>
                </a:solidFill>
                <a:latin typeface="Franklin Gothic Book" panose="020B0503020102020204" pitchFamily="34" charset="0"/>
              </a:rPr>
              <a:t>Is ladder on right wall?</a:t>
            </a:r>
          </a:p>
        </p:txBody>
      </p:sp>
      <p:sp>
        <p:nvSpPr>
          <p:cNvPr id="19463" name="Text Box 7"/>
          <p:cNvSpPr txBox="1">
            <a:spLocks noChangeArrowheads="1"/>
          </p:cNvSpPr>
          <p:nvPr/>
        </p:nvSpPr>
        <p:spPr bwMode="auto">
          <a:xfrm>
            <a:off x="1758270" y="6088458"/>
            <a:ext cx="4947331" cy="430887"/>
          </a:xfrm>
          <a:prstGeom prst="rect">
            <a:avLst/>
          </a:prstGeom>
          <a:noFill/>
          <a:ln w="9525">
            <a:noFill/>
            <a:miter lim="800000"/>
            <a:headEnd/>
            <a:tailEnd/>
          </a:ln>
        </p:spPr>
        <p:txBody>
          <a:bodyPr wrap="square">
            <a:spAutoFit/>
          </a:bodyPr>
          <a:lstStyle/>
          <a:p>
            <a:pPr eaLnBrk="0" fontAlgn="base" hangingPunct="0">
              <a:spcBef>
                <a:spcPct val="20000"/>
              </a:spcBef>
              <a:spcAft>
                <a:spcPct val="0"/>
              </a:spcAft>
              <a:defRPr/>
            </a:pPr>
            <a:r>
              <a:rPr lang="en-US" sz="1100" dirty="0">
                <a:solidFill>
                  <a:prstClr val="black"/>
                </a:solidFill>
                <a:latin typeface="Calibri"/>
              </a:rPr>
              <a:t>Bennis W, Goldsmith J. Learning to Lead: A Workbook on Becoming a Leader. Perseus Books, Reading, MA, 1997, p. 9-10.</a:t>
            </a:r>
          </a:p>
        </p:txBody>
      </p:sp>
      <p:sp>
        <p:nvSpPr>
          <p:cNvPr id="19464" name="Line 8"/>
          <p:cNvSpPr>
            <a:spLocks noChangeShapeType="1"/>
          </p:cNvSpPr>
          <p:nvPr/>
        </p:nvSpPr>
        <p:spPr bwMode="auto">
          <a:xfrm flipH="1">
            <a:off x="4038600" y="1143000"/>
            <a:ext cx="381001" cy="460148"/>
          </a:xfrm>
          <a:prstGeom prst="line">
            <a:avLst/>
          </a:prstGeom>
          <a:noFill/>
          <a:ln w="57150">
            <a:solidFill>
              <a:schemeClr val="accent1"/>
            </a:solidFill>
            <a:round/>
            <a:headEnd/>
            <a:tailEnd type="triangle" w="med" len="med"/>
          </a:ln>
        </p:spPr>
        <p:txBody>
          <a:bodyPr/>
          <a:lstStyle/>
          <a:p>
            <a:pPr eaLnBrk="0" fontAlgn="base" hangingPunct="0">
              <a:spcBef>
                <a:spcPct val="0"/>
              </a:spcBef>
              <a:spcAft>
                <a:spcPct val="0"/>
              </a:spcAft>
              <a:defRPr/>
            </a:pPr>
            <a:endParaRPr lang="en-US" sz="2400" dirty="0">
              <a:solidFill>
                <a:srgbClr val="000000"/>
              </a:solidFill>
              <a:latin typeface="Calibri"/>
            </a:endParaRPr>
          </a:p>
        </p:txBody>
      </p:sp>
      <p:sp>
        <p:nvSpPr>
          <p:cNvPr id="19465" name="Line 9"/>
          <p:cNvSpPr>
            <a:spLocks noChangeShapeType="1"/>
          </p:cNvSpPr>
          <p:nvPr/>
        </p:nvSpPr>
        <p:spPr bwMode="auto">
          <a:xfrm>
            <a:off x="7315200" y="1143000"/>
            <a:ext cx="293007" cy="460148"/>
          </a:xfrm>
          <a:prstGeom prst="line">
            <a:avLst/>
          </a:prstGeom>
          <a:noFill/>
          <a:ln w="57150">
            <a:solidFill>
              <a:schemeClr val="accent2"/>
            </a:solidFill>
            <a:round/>
            <a:headEnd/>
            <a:tailEnd type="triangle" w="med" len="med"/>
          </a:ln>
        </p:spPr>
        <p:txBody>
          <a:bodyPr/>
          <a:lstStyle/>
          <a:p>
            <a:pPr eaLnBrk="0" fontAlgn="base" hangingPunct="0">
              <a:spcBef>
                <a:spcPct val="0"/>
              </a:spcBef>
              <a:spcAft>
                <a:spcPct val="0"/>
              </a:spcAft>
              <a:defRPr/>
            </a:pPr>
            <a:endParaRPr lang="en-US" sz="2400" dirty="0">
              <a:solidFill>
                <a:srgbClr val="000000"/>
              </a:solidFill>
              <a:latin typeface="Calibri"/>
            </a:endParaRPr>
          </a:p>
        </p:txBody>
      </p:sp>
    </p:spTree>
    <p:extLst>
      <p:ext uri="{BB962C8B-B14F-4D97-AF65-F5344CB8AC3E}">
        <p14:creationId xmlns:p14="http://schemas.microsoft.com/office/powerpoint/2010/main" val="159982513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P Master PPT Template_AUG 2020" id="{282C7470-E12F-4B5E-9DA6-81340B6072E0}" vid="{55441E78-DCCA-424B-B5FA-4E61916D27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ASHP Master PPT Template_AUG 2020</Template>
  <TotalTime>21</TotalTime>
  <Words>6717</Words>
  <Application>Microsoft Office PowerPoint</Application>
  <PresentationFormat>Widescreen</PresentationFormat>
  <Paragraphs>661</Paragraphs>
  <Slides>50</Slides>
  <Notes>44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Arial</vt:lpstr>
      <vt:lpstr>Arial Black</vt:lpstr>
      <vt:lpstr>Avenir</vt:lpstr>
      <vt:lpstr>Calibri</vt:lpstr>
      <vt:lpstr>Calibri Light</vt:lpstr>
      <vt:lpstr>Franklin Gothic Book</vt:lpstr>
      <vt:lpstr>Franklin Gothic Demi</vt:lpstr>
      <vt:lpstr>Franklin Gothic Demi Cond</vt:lpstr>
      <vt:lpstr>Franklin Gothic Heavy</vt:lpstr>
      <vt:lpstr>Franklin Gothic Medium</vt:lpstr>
      <vt:lpstr>Garamond</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Low</dc:creator>
  <cp:lastModifiedBy>Karly Low</cp:lastModifiedBy>
  <cp:revision>4</cp:revision>
  <dcterms:created xsi:type="dcterms:W3CDTF">2022-09-08T17:07:31Z</dcterms:created>
  <dcterms:modified xsi:type="dcterms:W3CDTF">2022-09-08T17:29:09Z</dcterms:modified>
</cp:coreProperties>
</file>