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7"/>
  </p:notesMasterIdLst>
  <p:handoutMasterIdLst>
    <p:handoutMasterId r:id="rId38"/>
  </p:handoutMasterIdLst>
  <p:sldIdLst>
    <p:sldId id="259" r:id="rId2"/>
    <p:sldId id="323" r:id="rId3"/>
    <p:sldId id="303" r:id="rId4"/>
    <p:sldId id="261" r:id="rId5"/>
    <p:sldId id="274" r:id="rId6"/>
    <p:sldId id="272" r:id="rId7"/>
    <p:sldId id="273" r:id="rId8"/>
    <p:sldId id="304" r:id="rId9"/>
    <p:sldId id="277" r:id="rId10"/>
    <p:sldId id="300" r:id="rId11"/>
    <p:sldId id="319" r:id="rId12"/>
    <p:sldId id="320" r:id="rId13"/>
    <p:sldId id="280" r:id="rId14"/>
    <p:sldId id="281" r:id="rId15"/>
    <p:sldId id="278" r:id="rId16"/>
    <p:sldId id="301" r:id="rId17"/>
    <p:sldId id="295" r:id="rId18"/>
    <p:sldId id="318" r:id="rId19"/>
    <p:sldId id="312" r:id="rId20"/>
    <p:sldId id="322" r:id="rId21"/>
    <p:sldId id="296" r:id="rId22"/>
    <p:sldId id="297" r:id="rId23"/>
    <p:sldId id="298" r:id="rId24"/>
    <p:sldId id="306" r:id="rId25"/>
    <p:sldId id="302" r:id="rId26"/>
    <p:sldId id="313" r:id="rId27"/>
    <p:sldId id="308" r:id="rId28"/>
    <p:sldId id="309" r:id="rId29"/>
    <p:sldId id="314" r:id="rId30"/>
    <p:sldId id="315" r:id="rId31"/>
    <p:sldId id="286" r:id="rId32"/>
    <p:sldId id="287" r:id="rId33"/>
    <p:sldId id="288" r:id="rId34"/>
    <p:sldId id="289" r:id="rId35"/>
    <p:sldId id="32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 id="323"/>
          </p14:sldIdLst>
        </p14:section>
        <p14:section name="Project Overview" id="{087866C3-7028-482C-8D34-6BF5363FBD75}">
          <p14:sldIdLst>
            <p14:sldId id="303"/>
            <p14:sldId id="261"/>
            <p14:sldId id="274"/>
            <p14:sldId id="272"/>
            <p14:sldId id="273"/>
            <p14:sldId id="304"/>
            <p14:sldId id="277"/>
            <p14:sldId id="300"/>
            <p14:sldId id="319"/>
            <p14:sldId id="320"/>
            <p14:sldId id="280"/>
            <p14:sldId id="281"/>
            <p14:sldId id="278"/>
            <p14:sldId id="301"/>
            <p14:sldId id="295"/>
            <p14:sldId id="318"/>
            <p14:sldId id="312"/>
            <p14:sldId id="322"/>
            <p14:sldId id="296"/>
            <p14:sldId id="297"/>
            <p14:sldId id="298"/>
            <p14:sldId id="306"/>
            <p14:sldId id="302"/>
            <p14:sldId id="313"/>
            <p14:sldId id="308"/>
            <p14:sldId id="309"/>
            <p14:sldId id="314"/>
            <p14:sldId id="315"/>
            <p14:sldId id="286"/>
            <p14:sldId id="287"/>
            <p14:sldId id="288"/>
            <p14:sldId id="289"/>
            <p14:sldId id="321"/>
          </p14:sldIdLst>
        </p14:section>
        <p14:section name="Status Update" id="{521DEF98-8796-4632-831A-16252E9A6054}">
          <p14:sldIdLst/>
        </p14:section>
        <p14:section name="Timeline" id="{CF24EBA6-C924-424D-AC31-A4B9992A87E0}">
          <p14:sldIdLst/>
        </p14:section>
        <p14:section name="Next Steps and Action Items" id="{C24C98EC-938D-4034-8DB8-5E8DBF16E3CB}">
          <p14:sldIdLst/>
        </p14:section>
        <p14:section name="Appendix" id="{E35CCD6A-2288-476E-BC93-C75323AE1F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5" autoAdjust="0"/>
    <p:restoredTop sz="99650" autoAdjust="0"/>
  </p:normalViewPr>
  <p:slideViewPr>
    <p:cSldViewPr>
      <p:cViewPr>
        <p:scale>
          <a:sx n="66" d="100"/>
          <a:sy n="66" d="100"/>
        </p:scale>
        <p:origin x="-1014" y="-109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40"/>
    </p:cViewPr>
  </p:sorterViewPr>
  <p:notesViewPr>
    <p:cSldViewPr snapToGrid="0" snapToObjects="1">
      <p:cViewPr>
        <p:scale>
          <a:sx n="125" d="100"/>
          <a:sy n="125" d="100"/>
        </p:scale>
        <p:origin x="104"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43BEAF-0CCF-8045-B6C7-5FCB78E36571}" type="datetimeFigureOut">
              <a:rPr lang="en-US" smtClean="0"/>
              <a:t>3/4/2015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4260C5-EF2F-FD43-879E-80081F933F28}" type="slidenum">
              <a:rPr lang="en-US" smtClean="0"/>
              <a:t>‹#›</a:t>
            </a:fld>
            <a:endParaRPr lang="en-US"/>
          </a:p>
        </p:txBody>
      </p:sp>
    </p:spTree>
    <p:extLst>
      <p:ext uri="{BB962C8B-B14F-4D97-AF65-F5344CB8AC3E}">
        <p14:creationId xmlns:p14="http://schemas.microsoft.com/office/powerpoint/2010/main" val="1711537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3/4/2015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dirty="0"/>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esmith.com/thought-leadership/white-papers/10-questions-comprehensive-succession-plan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ls.gov/cps/wlf-databook-201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10</a:t>
            </a:fld>
            <a:endParaRPr lang="en-US" dirty="0"/>
          </a:p>
        </p:txBody>
      </p:sp>
    </p:spTree>
    <p:extLst>
      <p:ext uri="{BB962C8B-B14F-4D97-AF65-F5344CB8AC3E}">
        <p14:creationId xmlns:p14="http://schemas.microsoft.com/office/powerpoint/2010/main" val="114019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12</a:t>
            </a:fld>
            <a:endParaRPr lang="en-US" dirty="0"/>
          </a:p>
        </p:txBody>
      </p:sp>
    </p:spTree>
    <p:extLst>
      <p:ext uri="{BB962C8B-B14F-4D97-AF65-F5344CB8AC3E}">
        <p14:creationId xmlns:p14="http://schemas.microsoft.com/office/powerpoint/2010/main" val="114019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In order to do a better job of tapping into women as potential leaders, we have to better understand factors impacting their success in the workplace.</a:t>
            </a:r>
          </a:p>
          <a:p>
            <a:endParaRPr lang="en-US">
              <a:latin typeface="Calibri" charset="0"/>
              <a:ea typeface="MS PGothic" charset="0"/>
            </a:endParaRPr>
          </a:p>
          <a:p>
            <a:r>
              <a:rPr lang="en-US">
                <a:latin typeface="Calibri" charset="0"/>
                <a:ea typeface="MS PGothic" charset="0"/>
              </a:rPr>
              <a:t>Diversified’s research ask men and women healthcare leaders to indicate factors they believe have either helped or challenged their career advancement. Responses clearly differed by gender.</a:t>
            </a:r>
          </a:p>
          <a:p>
            <a:endParaRPr lang="en-US">
              <a:latin typeface="Calibri" charset="0"/>
              <a:ea typeface="MS PGothic" charset="0"/>
            </a:endParaRPr>
          </a:p>
          <a:p>
            <a:r>
              <a:rPr lang="en-US">
                <a:latin typeface="Calibri" charset="0"/>
                <a:ea typeface="MS PGothic" charset="0"/>
              </a:rPr>
              <a:t>Women in all cohorts surveyed—all healthcare leaders, C-suite executives, and CEOs—rated </a:t>
            </a:r>
            <a:r>
              <a:rPr lang="en-US" i="1">
                <a:latin typeface="Calibri" charset="0"/>
                <a:ea typeface="MS PGothic" charset="0"/>
              </a:rPr>
              <a:t>access to flexible work practices  </a:t>
            </a:r>
            <a:r>
              <a:rPr lang="en-US">
                <a:latin typeface="Calibri" charset="0"/>
                <a:ea typeface="MS PGothic" charset="0"/>
              </a:rPr>
              <a:t>significantly higher than their male peers.  In fact, men at all levels of leadership consistently rated access to flexible work practices at the bottom of their list.</a:t>
            </a:r>
          </a:p>
          <a:p>
            <a:endParaRPr lang="en-US">
              <a:latin typeface="Calibri" charset="0"/>
              <a:ea typeface="MS PGothic" charset="0"/>
            </a:endParaRPr>
          </a:p>
          <a:p>
            <a:r>
              <a:rPr lang="en-US">
                <a:latin typeface="Calibri" charset="0"/>
                <a:ea typeface="MS PGothic" charset="0"/>
              </a:rPr>
              <a:t>That said, when asked to report how much family life impacts their work, men reported much higher rates of conflict than women. Perhaps this is due to the fact that women not only value access to flexible work practice but are also more likely to leverage them</a:t>
            </a:r>
          </a:p>
          <a:p>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E529B3-08DA-B24D-8A84-916E1FA72CD0}" type="slidenum">
              <a:rPr lang="en-US" sz="1200">
                <a:latin typeface="Calibri" charset="0"/>
              </a:rPr>
              <a:pPr/>
              <a:t>13</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ea typeface="MS PGothic" charset="0"/>
              </a:rPr>
              <a:t>Women rated these 6 factors  as  more significant obstacles to career advancement than their male counterparts. </a:t>
            </a:r>
          </a:p>
          <a:p>
            <a:pPr marL="171450" indent="-171450">
              <a:buFontTx/>
              <a:buChar char="•"/>
            </a:pPr>
            <a:r>
              <a:rPr lang="en-US">
                <a:latin typeface="Calibri" charset="0"/>
                <a:ea typeface="MS PGothic" charset="0"/>
              </a:rPr>
              <a:t>Men rated only these 3 factors higher than the women did in terms of their impact on career advancement.</a:t>
            </a:r>
          </a:p>
          <a:p>
            <a:pPr marL="171450" indent="-171450">
              <a:buFontTx/>
              <a:buChar char="•"/>
            </a:pPr>
            <a:r>
              <a:rPr lang="en-US">
                <a:latin typeface="Calibri" charset="0"/>
                <a:ea typeface="MS PGothic" charset="0"/>
              </a:rPr>
              <a:t>Diversified research also showed men perceived their willingness to relocate throughout their careers as more beneficial than their female counterparts; yet the same research shows relocation is significantly more helpful for women’s career advancement than men’s .</a:t>
            </a:r>
          </a:p>
          <a:p>
            <a:pPr lvl="1"/>
            <a:r>
              <a:rPr lang="en-US">
                <a:latin typeface="Calibri" charset="0"/>
                <a:ea typeface="MS PGothic" charset="0"/>
              </a:rPr>
              <a:t>Possible explanations: </a:t>
            </a:r>
          </a:p>
          <a:p>
            <a:pPr lvl="1">
              <a:buFontTx/>
              <a:buAutoNum type="arabicParenBoth"/>
            </a:pPr>
            <a:r>
              <a:rPr lang="en-US">
                <a:latin typeface="Calibri" charset="0"/>
                <a:ea typeface="MS PGothic" charset="0"/>
              </a:rPr>
              <a:t>perhaps women who are willing to relocate get “rewarded” with promotions to a great extent than men because it is less likely to happen; </a:t>
            </a:r>
          </a:p>
          <a:p>
            <a:pPr lvl="1">
              <a:buFontTx/>
              <a:buAutoNum type="arabicParenBoth"/>
            </a:pPr>
            <a:r>
              <a:rPr lang="en-US">
                <a:latin typeface="Calibri" charset="0"/>
                <a:ea typeface="MS PGothic" charset="0"/>
              </a:rPr>
              <a:t>Perhaps it takes a major promotion to entice women to relocate whereas men may be willing to relocate for lateral job opportunities.</a:t>
            </a:r>
          </a:p>
          <a:p>
            <a:pPr marL="171450" indent="-171450"/>
            <a:endParaRPr lang="en-US">
              <a:latin typeface="Calibri" charset="0"/>
              <a:ea typeface="MS PGothic" charset="0"/>
            </a:endParaRPr>
          </a:p>
          <a:p>
            <a:pPr marL="171450" indent="-171450"/>
            <a:r>
              <a:rPr lang="en-US">
                <a:latin typeface="Calibri" charset="0"/>
                <a:ea typeface="MS PGothic" charset="0"/>
              </a:rPr>
              <a:t>Take Away: Women identify external challenges to their career advancement, while men identified internal limitations as the most significant challenges to advancement</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D78DC6-96E4-AB45-A2F4-F7B558DCF818}" type="slidenum">
              <a:rPr lang="en-US" sz="1200">
                <a:latin typeface="Calibri" charset="0"/>
              </a:rPr>
              <a:pPr/>
              <a:t>14</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xfrm>
            <a:off x="685800" y="4344024"/>
            <a:ext cx="5486400" cy="43409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sz="1000">
                <a:latin typeface="Calibri" charset="0"/>
                <a:ea typeface="MS PGothic" charset="0"/>
              </a:rPr>
              <a:t>A significantly greater number of women than men in Diversified’s research were promoted from within their organizations than hired externally, Men reported the opposite.  </a:t>
            </a:r>
          </a:p>
          <a:p>
            <a:pPr marL="171450" indent="-171450">
              <a:spcBef>
                <a:spcPct val="0"/>
              </a:spcBef>
              <a:buFontTx/>
              <a:buChar char="•"/>
            </a:pPr>
            <a:r>
              <a:rPr lang="en-US" sz="1000">
                <a:latin typeface="Calibri" charset="0"/>
                <a:ea typeface="MS PGothic" charset="0"/>
              </a:rPr>
              <a:t>Possible Explanations:</a:t>
            </a:r>
          </a:p>
          <a:p>
            <a:pPr marL="685800" lvl="1" indent="-228600">
              <a:spcBef>
                <a:spcPct val="0"/>
              </a:spcBef>
              <a:buFontTx/>
              <a:buAutoNum type="arabicPeriod"/>
            </a:pPr>
            <a:r>
              <a:rPr lang="en-US" sz="1000">
                <a:latin typeface="Calibri" charset="0"/>
                <a:ea typeface="MS PGothic" charset="0"/>
              </a:rPr>
              <a:t>Survey showed men are more willing to relocate for jobs than women--perhaps because women, if married, are more likely to have spouses with full time jobs; women reluctant to uproot children.</a:t>
            </a:r>
          </a:p>
          <a:p>
            <a:pPr marL="685800" lvl="1" indent="-228600">
              <a:spcBef>
                <a:spcPct val="0"/>
              </a:spcBef>
              <a:buFontTx/>
              <a:buAutoNum type="arabicPeriod"/>
            </a:pPr>
            <a:r>
              <a:rPr lang="en-US" sz="1000">
                <a:latin typeface="Calibri" charset="0"/>
                <a:ea typeface="MS PGothic" charset="0"/>
              </a:rPr>
              <a:t>Literature consistently suggests subtle bias in hiring process—women judged by performance, work she’s done while men are judged by potential. </a:t>
            </a:r>
          </a:p>
          <a:p>
            <a:pPr marL="171450" indent="-171450">
              <a:spcBef>
                <a:spcPct val="0"/>
              </a:spcBef>
            </a:pPr>
            <a:r>
              <a:rPr lang="en-US" sz="1000" b="1">
                <a:latin typeface="Calibri" charset="0"/>
                <a:ea typeface="MS PGothic" charset="0"/>
              </a:rPr>
              <a:t>Take Away</a:t>
            </a:r>
            <a:r>
              <a:rPr lang="en-US" sz="1000">
                <a:latin typeface="Calibri" charset="0"/>
                <a:ea typeface="MS PGothic" charset="0"/>
              </a:rPr>
              <a:t>: This mentality (a) makes it more likely that a woman will be promoted within her organization where  her work is known and (b) suggests it is easier for men to be hired into other organizations.</a:t>
            </a:r>
          </a:p>
          <a:p>
            <a:pPr marL="171450" indent="-171450">
              <a:spcBef>
                <a:spcPct val="0"/>
              </a:spcBef>
            </a:pPr>
            <a:endParaRPr lang="en-US" sz="1000">
              <a:latin typeface="Calibri" charset="0"/>
              <a:ea typeface="MS PGothic" charset="0"/>
            </a:endParaRPr>
          </a:p>
          <a:p>
            <a:pPr marL="171450" indent="-171450">
              <a:spcBef>
                <a:spcPct val="0"/>
              </a:spcBef>
              <a:buFontTx/>
              <a:buChar char="•"/>
            </a:pPr>
            <a:r>
              <a:rPr lang="en-US" sz="1000">
                <a:latin typeface="Calibri" charset="0"/>
                <a:ea typeface="MS PGothic" charset="0"/>
              </a:rPr>
              <a:t>This internal versus external dynamic has financial implications for individuals and the organization. </a:t>
            </a:r>
          </a:p>
          <a:p>
            <a:pPr marL="685800" lvl="1" indent="-228600">
              <a:spcBef>
                <a:spcPct val="0"/>
              </a:spcBef>
              <a:buFontTx/>
              <a:buAutoNum type="arabicPeriod"/>
            </a:pPr>
            <a:r>
              <a:rPr lang="en-US" sz="1000">
                <a:latin typeface="Calibri" charset="0"/>
                <a:ea typeface="MS PGothic" charset="0"/>
              </a:rPr>
              <a:t>In Diversified research study, external hires earn $389,500 on average, while internal hires make $364,567 on  average. These are not statistically significant differences, but do reflect the impact of internal versus external hiring on a person’s salary.</a:t>
            </a:r>
          </a:p>
          <a:p>
            <a:pPr marL="685800" lvl="1" indent="-228600">
              <a:spcBef>
                <a:spcPct val="0"/>
              </a:spcBef>
              <a:buFontTx/>
              <a:buAutoNum type="arabicPeriod"/>
            </a:pPr>
            <a:r>
              <a:rPr lang="en-US" sz="1000">
                <a:latin typeface="Calibri" charset="0"/>
                <a:ea typeface="MS PGothic" charset="0"/>
              </a:rPr>
              <a:t>The average cost of replacing one leader with an external candidate, at minimum, is approximately $50,000 — a cost that could reach as high as $1.5 million for a CEO. Source: Hospitals &amp; Health Networks magazine, </a:t>
            </a:r>
            <a:r>
              <a:rPr lang="en-US" sz="1000">
                <a:latin typeface="Calibri" charset="0"/>
                <a:ea typeface="MS PGothic" charset="0"/>
                <a:hlinkClick r:id="rId3"/>
              </a:rPr>
              <a:t>https://www.besmith.com/thought-leadership/white-papers/10-questions-comprehensive-succession-planning</a:t>
            </a:r>
            <a:endParaRPr lang="en-US" sz="1000">
              <a:latin typeface="Calibri" charset="0"/>
              <a:ea typeface="MS PGothic" charset="0"/>
            </a:endParaRPr>
          </a:p>
          <a:p>
            <a:pPr marL="171450" indent="-171450">
              <a:spcBef>
                <a:spcPct val="0"/>
              </a:spcBef>
            </a:pPr>
            <a:endParaRPr lang="en-US" sz="1000">
              <a:latin typeface="Calibri" charset="0"/>
              <a:ea typeface="MS PGothic" charset="0"/>
            </a:endParaRPr>
          </a:p>
          <a:p>
            <a:pPr marL="171450" indent="-171450">
              <a:spcBef>
                <a:spcPct val="0"/>
              </a:spcBef>
            </a:pPr>
            <a:r>
              <a:rPr lang="en-US" sz="1000" b="1">
                <a:latin typeface="Calibri" charset="0"/>
                <a:ea typeface="MS PGothic" charset="0"/>
              </a:rPr>
              <a:t>Take Away</a:t>
            </a:r>
            <a:r>
              <a:rPr lang="en-US" sz="1000">
                <a:latin typeface="Calibri" charset="0"/>
                <a:ea typeface="MS PGothic" charset="0"/>
              </a:rPr>
              <a:t>: External hires cost significantly more and are paid significantly more. Meanwhile, </a:t>
            </a:r>
          </a:p>
          <a:p>
            <a:pPr marL="685800" lvl="1" indent="-228600">
              <a:spcBef>
                <a:spcPct val="0"/>
              </a:spcBef>
              <a:buFontTx/>
              <a:buAutoNum type="arabicPeriod"/>
            </a:pPr>
            <a:r>
              <a:rPr lang="en-US" sz="1000">
                <a:latin typeface="Calibri" charset="0"/>
                <a:ea typeface="MS PGothic" charset="0"/>
              </a:rPr>
              <a:t>research by Wharton School of Management shows senior leaders hired from the outside have less tenure in their roles and perform lower when compared to internal promotions. </a:t>
            </a:r>
          </a:p>
          <a:p>
            <a:pPr marL="685800" lvl="1" indent="-228600">
              <a:spcBef>
                <a:spcPct val="0"/>
              </a:spcBef>
              <a:buFontTx/>
              <a:buAutoNum type="arabicPeriod"/>
            </a:pPr>
            <a:r>
              <a:rPr lang="en-US" sz="1000">
                <a:latin typeface="Calibri" charset="0"/>
                <a:ea typeface="MS PGothic" charset="0"/>
              </a:rPr>
              <a:t>Other research by Booz &amp; Co. showed 35 percent of the externally hired CEOs were let go versus 19 percent who were promoted from within.</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9F002A-9EF8-8740-ADAD-A71041ACDD1A}" type="slidenum">
              <a:rPr lang="en-US" sz="1200">
                <a:latin typeface="Calibri" charset="0"/>
              </a:rPr>
              <a:pPr/>
              <a:t>15</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16</a:t>
            </a:fld>
            <a:endParaRPr lang="en-US" dirty="0"/>
          </a:p>
        </p:txBody>
      </p:sp>
    </p:spTree>
    <p:extLst>
      <p:ext uri="{BB962C8B-B14F-4D97-AF65-F5344CB8AC3E}">
        <p14:creationId xmlns:p14="http://schemas.microsoft.com/office/powerpoint/2010/main" val="63419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Fundamentally comes down</a:t>
            </a:r>
            <a:r>
              <a:rPr lang="en-US" baseline="0" dirty="0" smtClean="0"/>
              <a:t> to:</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17</a:t>
            </a:fld>
            <a:endParaRPr lang="en-US" dirty="0"/>
          </a:p>
        </p:txBody>
      </p:sp>
    </p:spTree>
    <p:extLst>
      <p:ext uri="{BB962C8B-B14F-4D97-AF65-F5344CB8AC3E}">
        <p14:creationId xmlns:p14="http://schemas.microsoft.com/office/powerpoint/2010/main" val="52651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19</a:t>
            </a:fld>
            <a:endParaRPr lang="en-US" dirty="0"/>
          </a:p>
        </p:txBody>
      </p:sp>
    </p:spTree>
    <p:extLst>
      <p:ext uri="{BB962C8B-B14F-4D97-AF65-F5344CB8AC3E}">
        <p14:creationId xmlns:p14="http://schemas.microsoft.com/office/powerpoint/2010/main" val="53859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21</a:t>
            </a:fld>
            <a:endParaRPr lang="en-US" dirty="0"/>
          </a:p>
        </p:txBody>
      </p:sp>
    </p:spTree>
    <p:extLst>
      <p:ext uri="{BB962C8B-B14F-4D97-AF65-F5344CB8AC3E}">
        <p14:creationId xmlns:p14="http://schemas.microsoft.com/office/powerpoint/2010/main" val="3560160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22</a:t>
            </a:fld>
            <a:endParaRPr lang="en-US" dirty="0"/>
          </a:p>
        </p:txBody>
      </p:sp>
    </p:spTree>
    <p:extLst>
      <p:ext uri="{BB962C8B-B14F-4D97-AF65-F5344CB8AC3E}">
        <p14:creationId xmlns:p14="http://schemas.microsoft.com/office/powerpoint/2010/main" val="193325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a:t>
            </a:fld>
            <a:endParaRPr lang="en-US" dirty="0"/>
          </a:p>
        </p:txBody>
      </p:sp>
    </p:spTree>
    <p:extLst>
      <p:ext uri="{BB962C8B-B14F-4D97-AF65-F5344CB8AC3E}">
        <p14:creationId xmlns:p14="http://schemas.microsoft.com/office/powerpoint/2010/main" val="104933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little correlation between a group’s collective intelligence and the IQs</a:t>
            </a:r>
            <a:r>
              <a:rPr lang="en-US" baseline="0" dirty="0" smtClean="0"/>
              <a:t> of individual members but if a group includes more women, its collective </a:t>
            </a:r>
            <a:r>
              <a:rPr lang="en-US" baseline="0" dirty="0" err="1" smtClean="0"/>
              <a:t>intellingence</a:t>
            </a:r>
            <a:r>
              <a:rPr lang="en-US" baseline="0" dirty="0" smtClean="0"/>
              <a:t> rises according to MIT based Woolley and Malone.</a:t>
            </a:r>
          </a:p>
          <a:p>
            <a:endParaRPr lang="en-US" baseline="0" dirty="0" smtClean="0"/>
          </a:p>
          <a:p>
            <a:r>
              <a:rPr lang="en-US" baseline="0" dirty="0" smtClean="0"/>
              <a:t>What if you could measure the intelligence of a group? Or predict which team assigned to design a horse would end up with a camel or a </a:t>
            </a:r>
            <a:r>
              <a:rPr lang="en-US" baseline="0" dirty="0" err="1" smtClean="0"/>
              <a:t>thoroghbred</a:t>
            </a:r>
            <a:r>
              <a:rPr lang="en-US" baseline="0" dirty="0" smtClean="0"/>
              <a:t> . . . Or a race car?</a:t>
            </a:r>
          </a:p>
          <a:p>
            <a:endParaRPr lang="en-US" baseline="0" dirty="0" smtClean="0"/>
          </a:p>
          <a:p>
            <a:r>
              <a:rPr lang="en-US" baseline="0" dirty="0" smtClean="0"/>
              <a:t>This MIT group’s focus is on theories of group performance, integrating social psychology, group dynamics, crowdsourcing, computer science and their  own research in group behavior.  After a series of studies, Malone reports:  “If there were more women, the group performed better. In general, the higher the ratio of women to men, the better the performance. 50 50 had the worst scores.  More women than men, the best scores.  The conclusion: women function extremely well in the teaming function and the team and organization benefit from that skill.</a:t>
            </a:r>
          </a:p>
          <a:p>
            <a:endParaRPr lang="en-US" baseline="0" dirty="0" smtClean="0"/>
          </a:p>
          <a:p>
            <a:r>
              <a:rPr lang="en-US" baseline="0" dirty="0" smtClean="0"/>
              <a:t>For a profession among healthcare professions that are female dominated demographically, this is not a bad thing, but surely a dynamic to be on your radar.  </a:t>
            </a:r>
            <a:endParaRPr lang="en-US" dirty="0"/>
          </a:p>
        </p:txBody>
      </p:sp>
      <p:sp>
        <p:nvSpPr>
          <p:cNvPr id="4" name="Slide Number Placeholder 3"/>
          <p:cNvSpPr>
            <a:spLocks noGrp="1"/>
          </p:cNvSpPr>
          <p:nvPr>
            <p:ph type="sldNum" sz="quarter" idx="10"/>
          </p:nvPr>
        </p:nvSpPr>
        <p:spPr/>
        <p:txBody>
          <a:bodyPr/>
          <a:lstStyle/>
          <a:p>
            <a:fld id="{969E3233-28E6-534B-A783-ED0E673D1B8F}" type="slidenum">
              <a:rPr lang="en-US" smtClean="0"/>
              <a:pPr/>
              <a:t>23</a:t>
            </a:fld>
            <a:endParaRPr lang="en-US"/>
          </a:p>
        </p:txBody>
      </p:sp>
    </p:spTree>
    <p:extLst>
      <p:ext uri="{BB962C8B-B14F-4D97-AF65-F5344CB8AC3E}">
        <p14:creationId xmlns:p14="http://schemas.microsoft.com/office/powerpoint/2010/main" val="210325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24</a:t>
            </a:fld>
            <a:endParaRPr lang="en-US" dirty="0"/>
          </a:p>
        </p:txBody>
      </p:sp>
    </p:spTree>
    <p:extLst>
      <p:ext uri="{BB962C8B-B14F-4D97-AF65-F5344CB8AC3E}">
        <p14:creationId xmlns:p14="http://schemas.microsoft.com/office/powerpoint/2010/main" val="2724186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25</a:t>
            </a:fld>
            <a:endParaRPr lang="en-US" dirty="0"/>
          </a:p>
        </p:txBody>
      </p:sp>
      <p:pic>
        <p:nvPicPr>
          <p:cNvPr id="5" name="Picture 4" descr="m_men_leade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93" y="1584960"/>
            <a:ext cx="4073207" cy="2184400"/>
          </a:xfrm>
          <a:prstGeom prst="rect">
            <a:avLst/>
          </a:prstGeom>
        </p:spPr>
      </p:pic>
    </p:spTree>
    <p:extLst>
      <p:ext uri="{BB962C8B-B14F-4D97-AF65-F5344CB8AC3E}">
        <p14:creationId xmlns:p14="http://schemas.microsoft.com/office/powerpoint/2010/main" val="193704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27</a:t>
            </a:fld>
            <a:endParaRPr lang="en-US" dirty="0"/>
          </a:p>
        </p:txBody>
      </p:sp>
    </p:spTree>
    <p:extLst>
      <p:ext uri="{BB962C8B-B14F-4D97-AF65-F5344CB8AC3E}">
        <p14:creationId xmlns:p14="http://schemas.microsoft.com/office/powerpoint/2010/main" val="90496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28</a:t>
            </a:fld>
            <a:endParaRPr lang="en-US" dirty="0"/>
          </a:p>
        </p:txBody>
      </p:sp>
    </p:spTree>
    <p:extLst>
      <p:ext uri="{BB962C8B-B14F-4D97-AF65-F5344CB8AC3E}">
        <p14:creationId xmlns:p14="http://schemas.microsoft.com/office/powerpoint/2010/main" val="2079383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31</a:t>
            </a:fld>
            <a:endParaRPr lang="en-US" dirty="0"/>
          </a:p>
        </p:txBody>
      </p:sp>
    </p:spTree>
    <p:extLst>
      <p:ext uri="{BB962C8B-B14F-4D97-AF65-F5344CB8AC3E}">
        <p14:creationId xmlns:p14="http://schemas.microsoft.com/office/powerpoint/2010/main" val="148425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32</a:t>
            </a:fld>
            <a:endParaRPr lang="en-US" dirty="0"/>
          </a:p>
        </p:txBody>
      </p:sp>
    </p:spTree>
    <p:extLst>
      <p:ext uri="{BB962C8B-B14F-4D97-AF65-F5344CB8AC3E}">
        <p14:creationId xmlns:p14="http://schemas.microsoft.com/office/powerpoint/2010/main" val="3066824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33</a:t>
            </a:fld>
            <a:endParaRPr lang="en-US" dirty="0"/>
          </a:p>
        </p:txBody>
      </p:sp>
    </p:spTree>
    <p:extLst>
      <p:ext uri="{BB962C8B-B14F-4D97-AF65-F5344CB8AC3E}">
        <p14:creationId xmlns:p14="http://schemas.microsoft.com/office/powerpoint/2010/main" val="159514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34</a:t>
            </a:fld>
            <a:endParaRPr lang="en-US" dirty="0"/>
          </a:p>
        </p:txBody>
      </p:sp>
    </p:spTree>
    <p:extLst>
      <p:ext uri="{BB962C8B-B14F-4D97-AF65-F5344CB8AC3E}">
        <p14:creationId xmlns:p14="http://schemas.microsoft.com/office/powerpoint/2010/main" val="361856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a:t>
            </a:fld>
            <a:endParaRPr lang="en-US" dirty="0"/>
          </a:p>
        </p:txBody>
      </p:sp>
    </p:spTree>
    <p:extLst>
      <p:ext uri="{BB962C8B-B14F-4D97-AF65-F5344CB8AC3E}">
        <p14:creationId xmlns:p14="http://schemas.microsoft.com/office/powerpoint/2010/main" val="337503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WHY NOW?</a:t>
            </a:r>
            <a:r>
              <a:rPr lang="en-US" baseline="0" dirty="0" smtClean="0"/>
              <a:t> Section of Artificial Intelligence meets the C-suite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5</a:t>
            </a:fld>
            <a:endParaRPr lang="en-US" dirty="0"/>
          </a:p>
        </p:txBody>
      </p:sp>
    </p:spTree>
    <p:extLst>
      <p:ext uri="{BB962C8B-B14F-4D97-AF65-F5344CB8AC3E}">
        <p14:creationId xmlns:p14="http://schemas.microsoft.com/office/powerpoint/2010/main" val="198568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Longevity:</a:t>
            </a:r>
            <a:r>
              <a:rPr lang="en-US" baseline="0" dirty="0" smtClean="0"/>
              <a:t>  People are living longer;  by 2025, the number of Americans over 60 will increase by 70%</a:t>
            </a:r>
          </a:p>
          <a:p>
            <a:endParaRPr lang="en-US" baseline="0" dirty="0" smtClean="0"/>
          </a:p>
          <a:p>
            <a:r>
              <a:rPr lang="en-US" baseline="0" dirty="0" smtClean="0"/>
              <a:t>Technology:  Smart machines will  augment and extend our own capabilities;  workplace automation is killing repetitive jobs</a:t>
            </a:r>
          </a:p>
          <a:p>
            <a:endParaRPr lang="en-US" baseline="0" dirty="0" smtClean="0"/>
          </a:p>
          <a:p>
            <a:r>
              <a:rPr lang="en-US" baseline="0" dirty="0" smtClean="0"/>
              <a:t>Living in a computational world:  Increases in sensors and  processing makes the world a programmable system;  data will give us the ability to use things on a scale that has never been possible</a:t>
            </a:r>
          </a:p>
          <a:p>
            <a:endParaRPr lang="en-US" baseline="0" dirty="0" smtClean="0"/>
          </a:p>
          <a:p>
            <a:r>
              <a:rPr lang="en-US" baseline="0" dirty="0" smtClean="0"/>
              <a:t>New media ecology:  New communication tools require media literacies beyond text; visual communication is becoming the new vernacular</a:t>
            </a:r>
          </a:p>
          <a:p>
            <a:endParaRPr lang="en-US" baseline="0" dirty="0" smtClean="0"/>
          </a:p>
          <a:p>
            <a:r>
              <a:rPr lang="en-US" baseline="0" dirty="0" smtClean="0"/>
              <a:t>Superstructured organizations:  Social technologies will drive new forms of production and value creation (Friedman NYT July 2011:  Being a highly trained and skilled professional will not be enough;  each employee will need to bring new value to the organization every day.)</a:t>
            </a:r>
          </a:p>
          <a:p>
            <a:endParaRPr lang="en-US" baseline="0" dirty="0" smtClean="0"/>
          </a:p>
          <a:p>
            <a:r>
              <a:rPr lang="en-US" baseline="0" dirty="0" smtClean="0"/>
              <a:t>Global connectivity:  US &amp; Europe no longer hold a monopoly on market power, innovation &amp; opportunity</a:t>
            </a:r>
          </a:p>
          <a:p>
            <a:endParaRPr lang="en-US" baseline="0" dirty="0" smtClean="0"/>
          </a:p>
          <a:p>
            <a:r>
              <a:rPr lang="en-US" baseline="0" dirty="0" smtClean="0"/>
              <a:t>Backdrop 2 McKinsey Quarterly Reports:  Management Intuition for the next 50 years and Artificial Intelligence meets the C-suite.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6</a:t>
            </a:fld>
            <a:endParaRPr lang="en-US" dirty="0"/>
          </a:p>
        </p:txBody>
      </p:sp>
    </p:spTree>
    <p:extLst>
      <p:ext uri="{BB962C8B-B14F-4D97-AF65-F5344CB8AC3E}">
        <p14:creationId xmlns:p14="http://schemas.microsoft.com/office/powerpoint/2010/main" val="190848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combination of data and analytics growing exponentially to fill the gap:  the human brain cannot conceive of and process the level of complexity that we increasingly face.  What skills are needed in the future as we envision it</a:t>
            </a:r>
          </a:p>
          <a:p>
            <a:endParaRPr lang="en-US" baseline="0" dirty="0" smtClean="0"/>
          </a:p>
          <a:p>
            <a:r>
              <a:rPr lang="en-US" b="1" baseline="0" dirty="0" smtClean="0"/>
              <a:t>See The Future of Work:  10 skills you will need to be successful</a:t>
            </a:r>
            <a:endParaRPr lang="en-US" b="1" dirty="0" smtClean="0"/>
          </a:p>
          <a:p>
            <a:endParaRPr lang="en-US" b="1" dirty="0" smtClean="0"/>
          </a:p>
          <a:p>
            <a:endParaRPr lang="en-US" dirty="0" smtClean="0"/>
          </a:p>
          <a:p>
            <a:endParaRPr lang="en-US" dirty="0" smtClean="0"/>
          </a:p>
          <a:p>
            <a:endParaRPr lang="en-US" dirty="0" smtClean="0"/>
          </a:p>
          <a:p>
            <a:r>
              <a:rPr lang="en-US" dirty="0" smtClean="0"/>
              <a:t>Sensemaking: Ability to determine deeper meaning</a:t>
            </a:r>
            <a:r>
              <a:rPr lang="en-US" baseline="0" dirty="0" smtClean="0"/>
              <a:t> or significance of complex change and to develop options for moving forward</a:t>
            </a:r>
          </a:p>
          <a:p>
            <a:endParaRPr lang="en-US" baseline="0" dirty="0" smtClean="0"/>
          </a:p>
          <a:p>
            <a:r>
              <a:rPr lang="en-US" baseline="0" dirty="0" smtClean="0"/>
              <a:t>Adaptive thinking:  proficiency at thinking and coming up with solutions and responses beyond that which is rote or rule-based</a:t>
            </a:r>
          </a:p>
          <a:p>
            <a:endParaRPr lang="en-US" baseline="0" dirty="0" smtClean="0"/>
          </a:p>
          <a:p>
            <a:r>
              <a:rPr lang="en-US" baseline="0" dirty="0" smtClean="0"/>
              <a:t>Cross cultural competency:  Ability to operate in different cultural settings</a:t>
            </a:r>
          </a:p>
          <a:p>
            <a:endParaRPr lang="en-US" baseline="0" dirty="0" smtClean="0"/>
          </a:p>
          <a:p>
            <a:r>
              <a:rPr lang="en-US" baseline="0" dirty="0" smtClean="0"/>
              <a:t>Computational thinking:  Ability to translate vast amounts of data into abstract concepts and to understand date based reasoning</a:t>
            </a:r>
          </a:p>
          <a:p>
            <a:endParaRPr lang="en-US" baseline="0" dirty="0" smtClean="0"/>
          </a:p>
          <a:p>
            <a:r>
              <a:rPr lang="en-US" baseline="0" dirty="0" smtClean="0"/>
              <a:t>New media literacy:  Ability to critically assess and develop content that uses new media formats and to leverage these for persuasive communication</a:t>
            </a:r>
          </a:p>
          <a:p>
            <a:endParaRPr lang="en-US" baseline="0" dirty="0" smtClean="0"/>
          </a:p>
          <a:p>
            <a:r>
              <a:rPr lang="en-US" baseline="0" dirty="0" smtClean="0"/>
              <a:t>Transdisciplinary:  Literacy in and ability to understand concepts across multiple disciplines and to integrate oppositional thinking</a:t>
            </a:r>
          </a:p>
          <a:p>
            <a:endParaRPr lang="en-US" baseline="0" dirty="0" smtClean="0"/>
          </a:p>
          <a:p>
            <a:r>
              <a:rPr lang="en-US" baseline="0" dirty="0" smtClean="0"/>
              <a:t>Design mindset:  Ability to represent and develop tasks and work processes for desired outcomes</a:t>
            </a:r>
          </a:p>
          <a:p>
            <a:endParaRPr lang="en-US" baseline="0" dirty="0" smtClean="0"/>
          </a:p>
          <a:p>
            <a:r>
              <a:rPr lang="en-US" baseline="0" dirty="0" smtClean="0"/>
              <a:t>Cognitive load management:  Ability to discriminate and filter information for importance and to understand how to maximize cognitive functions</a:t>
            </a:r>
          </a:p>
          <a:p>
            <a:endParaRPr lang="en-US" baseline="0" dirty="0" smtClean="0"/>
          </a:p>
          <a:p>
            <a:r>
              <a:rPr lang="en-US" baseline="0" dirty="0" smtClean="0"/>
              <a:t>Virtual collaboration:  Ability to work productively, drive engagement and demonstrate presence as a member of a virtual team</a:t>
            </a:r>
          </a:p>
          <a:p>
            <a:endParaRPr lang="en-US" baseline="0" dirty="0" smtClean="0"/>
          </a:p>
          <a:p>
            <a:r>
              <a:rPr lang="en-US" baseline="0" dirty="0" smtClean="0"/>
              <a:t>Social intelligence:  Ability to connect to others in a deep and direct way, to sense and stimulate reactions and desired interactions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dirty="0"/>
          </a:p>
        </p:txBody>
      </p:sp>
    </p:spTree>
    <p:extLst>
      <p:ext uri="{BB962C8B-B14F-4D97-AF65-F5344CB8AC3E}">
        <p14:creationId xmlns:p14="http://schemas.microsoft.com/office/powerpoint/2010/main" val="322851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8</a:t>
            </a:fld>
            <a:endParaRPr lang="en-US" dirty="0"/>
          </a:p>
        </p:txBody>
      </p:sp>
    </p:spTree>
    <p:extLst>
      <p:ext uri="{BB962C8B-B14F-4D97-AF65-F5344CB8AC3E}">
        <p14:creationId xmlns:p14="http://schemas.microsoft.com/office/powerpoint/2010/main" val="1541492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extLst/>
        </p:spPr>
        <p:txBody>
          <a:bodyPr wrap="square" numCol="1" anchor="t" anchorCtr="0" compatLnSpc="1">
            <a:prstTxWarp prst="textNoShape">
              <a:avLst/>
            </a:prstTxWarp>
          </a:bodyPr>
          <a:lstStyle/>
          <a:p>
            <a:pPr eaLnBrk="1" fontAlgn="t" hangingPunct="1">
              <a:defRPr/>
            </a:pPr>
            <a:r>
              <a:rPr lang="en-US" altLang="en-US" dirty="0" smtClean="0">
                <a:ea typeface="+mn-ea"/>
                <a:cs typeface="+mn-cs"/>
              </a:rPr>
              <a:t>Perhaps the largest talent pool we are not fully leveraging: women.</a:t>
            </a:r>
          </a:p>
          <a:p>
            <a:pPr marL="171450" indent="-171450" eaLnBrk="1" fontAlgn="t" hangingPunct="1">
              <a:buFont typeface="Arial" panose="020B0604020202020204" pitchFamily="34" charset="0"/>
              <a:buChar char="•"/>
              <a:defRPr/>
            </a:pPr>
            <a:r>
              <a:rPr lang="en-US" altLang="en-US" dirty="0" smtClean="0">
                <a:ea typeface="+mn-ea"/>
                <a:cs typeface="+mn-cs"/>
              </a:rPr>
              <a:t>74% of healthcare workforce (Bureau of Labor Statistics, 2012)</a:t>
            </a:r>
          </a:p>
          <a:p>
            <a:pPr lvl="1" eaLnBrk="1" fontAlgn="t" hangingPunct="1">
              <a:defRPr/>
            </a:pPr>
            <a:r>
              <a:rPr lang="en-US" altLang="en-US" dirty="0" smtClean="0">
                <a:ea typeface="+mn-ea"/>
                <a:cs typeface="+mn-cs"/>
                <a:hlinkClick r:id="rId3"/>
              </a:rPr>
              <a:t>Source: http://www.bls.gov/cps/wlf-databook-2012.pdf</a:t>
            </a:r>
            <a:endParaRPr lang="en-US" altLang="en-US" dirty="0" smtClean="0">
              <a:ea typeface="+mn-ea"/>
              <a:cs typeface="+mn-cs"/>
            </a:endParaRPr>
          </a:p>
          <a:p>
            <a:pPr lvl="1" eaLnBrk="1" fontAlgn="t" hangingPunct="1">
              <a:defRPr/>
            </a:pPr>
            <a:endParaRPr lang="en-US" altLang="en-US" dirty="0" smtClean="0">
              <a:ea typeface="+mn-ea"/>
              <a:cs typeface="+mn-cs"/>
            </a:endParaRPr>
          </a:p>
          <a:p>
            <a:pPr marL="171450" indent="-171450" eaLnBrk="1" fontAlgn="t" hangingPunct="1">
              <a:buFont typeface="Arial" panose="020B0604020202020204" pitchFamily="34" charset="0"/>
              <a:buChar char="•"/>
              <a:defRPr/>
            </a:pPr>
            <a:r>
              <a:rPr lang="en-US" altLang="en-US" dirty="0" smtClean="0">
                <a:ea typeface="+mn-ea"/>
                <a:cs typeface="+mn-cs"/>
              </a:rPr>
              <a:t>71% of mid-level officer and management positions  (EEOC Employer Information Report for Hospitals, 2011)</a:t>
            </a:r>
          </a:p>
          <a:p>
            <a:pPr marL="171450" indent="-171450" eaLnBrk="1" fontAlgn="t" hangingPunct="1">
              <a:buFont typeface="Arial" panose="020B0604020202020204" pitchFamily="34" charset="0"/>
              <a:buChar char="•"/>
              <a:defRPr/>
            </a:pPr>
            <a:r>
              <a:rPr lang="en-US" altLang="en-US" dirty="0" smtClean="0">
                <a:ea typeface="+mn-ea"/>
                <a:cs typeface="+mn-cs"/>
              </a:rPr>
              <a:t>54% of executive and senior officer positions (EEOC Employer Information Report for Hospitals, 2011)</a:t>
            </a:r>
          </a:p>
          <a:p>
            <a:pPr marL="171450" indent="-171450" eaLnBrk="1" fontAlgn="t" hangingPunct="1">
              <a:buFont typeface="Arial" panose="020B0604020202020204" pitchFamily="34" charset="0"/>
              <a:buChar char="•"/>
              <a:defRPr/>
            </a:pPr>
            <a:r>
              <a:rPr lang="en-US" altLang="en-US" dirty="0" smtClean="0">
                <a:ea typeface="+mn-ea"/>
                <a:cs typeface="+mn-cs"/>
              </a:rPr>
              <a:t>24% of senior executives (AHA, 2010)</a:t>
            </a:r>
          </a:p>
          <a:p>
            <a:pPr marL="171450" indent="-171450" eaLnBrk="1" fontAlgn="t" hangingPunct="1">
              <a:buFont typeface="Arial" panose="020B0604020202020204" pitchFamily="34" charset="0"/>
              <a:buChar char="•"/>
              <a:defRPr/>
            </a:pPr>
            <a:r>
              <a:rPr lang="en-US" altLang="en-US" dirty="0" smtClean="0">
                <a:ea typeface="+mn-ea"/>
                <a:cs typeface="+mn-cs"/>
              </a:rPr>
              <a:t>18% of hospital CEOs (ACHE)</a:t>
            </a:r>
          </a:p>
          <a:p>
            <a:pPr lvl="1" eaLnBrk="1" fontAlgn="t" hangingPunct="1">
              <a:defRPr/>
            </a:pPr>
            <a:r>
              <a:rPr lang="en-US" altLang="en-US" dirty="0" smtClean="0">
                <a:ea typeface="+mn-ea"/>
                <a:cs typeface="+mn-cs"/>
              </a:rPr>
              <a:t>Collective Source: Changing Healthcare  by Design: Critical Career Inflection Points for Women Healthcare Executives. ACHE 2013 Congress  on Healthcare Leadership. </a:t>
            </a:r>
            <a:endParaRPr lang="en-US" altLang="en-US" dirty="0">
              <a:ea typeface="+mn-ea"/>
              <a:cs typeface="+mn-cs"/>
            </a:endParaRPr>
          </a:p>
          <a:p>
            <a:pPr eaLnBrk="1" fontAlgn="t" hangingPunct="1">
              <a:defRPr/>
            </a:pPr>
            <a:endParaRPr lang="en-US" altLang="en-US" dirty="0" smtClean="0">
              <a:ea typeface="+mn-ea"/>
              <a:cs typeface="+mn-cs"/>
            </a:endParaRPr>
          </a:p>
          <a:p>
            <a:pPr eaLnBrk="1" fontAlgn="t" hangingPunct="1">
              <a:defRPr/>
            </a:pPr>
            <a:r>
              <a:rPr lang="en-US" altLang="en-US" b="1" dirty="0" smtClean="0">
                <a:ea typeface="+mn-ea"/>
                <a:cs typeface="+mn-cs"/>
              </a:rPr>
              <a:t>Take Away</a:t>
            </a:r>
            <a:r>
              <a:rPr lang="en-US" altLang="en-US" dirty="0" smtClean="0">
                <a:ea typeface="+mn-ea"/>
                <a:cs typeface="+mn-cs"/>
              </a:rPr>
              <a:t>: Women are not making it to the top. Why?</a:t>
            </a:r>
          </a:p>
          <a:p>
            <a:pPr eaLnBrk="1" fontAlgn="t" hangingPunct="1">
              <a:defRPr/>
            </a:pPr>
            <a:endParaRPr lang="en-US" altLang="en-US" dirty="0" smtClean="0">
              <a:ea typeface="+mn-ea"/>
              <a:cs typeface="+mn-cs"/>
            </a:endParaRPr>
          </a:p>
          <a:p>
            <a:pPr>
              <a:defRPr/>
            </a:pPr>
            <a:endParaRPr lang="en-US" alt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1AF3B9-610E-BF46-AB78-0CBFED0DE234}" type="slidenum">
              <a:rPr lang="en-US" sz="1200">
                <a:latin typeface="Calibri" charset="0"/>
              </a:rPr>
              <a:pPr/>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188B604E-52F3-4DDC-9E46-47D8089DF671}" type="datetime1">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40748-8291-457C-A6AA-1B0C71682DE8}" type="datetime1">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5AFB6-0831-4E7B-A5ED-69A397D877C7}" type="datetime1">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990600" y="914400"/>
            <a:ext cx="6854952" cy="457200"/>
          </a:xfrm>
        </p:spPr>
        <p:txBody>
          <a:bodyPr/>
          <a:lstStyle>
            <a:lvl1pPr marL="0" indent="0">
              <a:lnSpc>
                <a:spcPct val="85000"/>
              </a:lnSpc>
              <a:spcBef>
                <a:spcPts val="0"/>
              </a:spcBef>
              <a:buNone/>
              <a:defRPr sz="1500" spc="-60" baseline="0">
                <a:solidFill>
                  <a:schemeClr val="accent2"/>
                </a:solidFill>
              </a:defRPr>
            </a:lvl1pPr>
            <a:lvl2pPr marL="154781" indent="0">
              <a:buNone/>
              <a:defRPr/>
            </a:lvl2pPr>
            <a:lvl3pPr marL="342900" indent="0">
              <a:buNone/>
              <a:defRPr/>
            </a:lvl3pPr>
            <a:lvl4pPr marL="473869" indent="0">
              <a:buNone/>
              <a:defRPr/>
            </a:lvl4pPr>
            <a:lvl5pPr marL="603647" indent="0">
              <a:buNone/>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00C61717-B2A3-4191-8D4D-445FC9E3FB93}" type="datetime1">
              <a:rPr lang="en-US" smtClean="0"/>
              <a:t>3/4/2015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1928CB1-086F-FA4C-898A-8E6D256B73F4}" type="slidenum">
              <a:rPr lang="en-US"/>
              <a:pPr>
                <a:defRPr/>
              </a:pPr>
              <a:t>‹#›</a:t>
            </a:fld>
            <a:endParaRPr lang="en-US"/>
          </a:p>
        </p:txBody>
      </p:sp>
    </p:spTree>
    <p:extLst>
      <p:ext uri="{BB962C8B-B14F-4D97-AF65-F5344CB8AC3E}">
        <p14:creationId xmlns:p14="http://schemas.microsoft.com/office/powerpoint/2010/main" val="36915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990600" y="914400"/>
            <a:ext cx="6854952" cy="457200"/>
          </a:xfrm>
        </p:spPr>
        <p:txBody>
          <a:bodyPr/>
          <a:lstStyle>
            <a:lvl1pPr marL="0" indent="0">
              <a:lnSpc>
                <a:spcPct val="85000"/>
              </a:lnSpc>
              <a:spcBef>
                <a:spcPts val="0"/>
              </a:spcBef>
              <a:buNone/>
              <a:defRPr sz="1500" spc="-60" baseline="0">
                <a:solidFill>
                  <a:schemeClr val="accent2"/>
                </a:solidFill>
              </a:defRPr>
            </a:lvl1pPr>
            <a:lvl2pPr marL="154781" indent="0">
              <a:buNone/>
              <a:defRPr/>
            </a:lvl2pPr>
            <a:lvl3pPr marL="342900" indent="0">
              <a:buNone/>
              <a:defRPr/>
            </a:lvl3pPr>
            <a:lvl4pPr marL="473869" indent="0">
              <a:buNone/>
              <a:defRPr/>
            </a:lvl4pPr>
            <a:lvl5pPr marL="603647" indent="0">
              <a:buNone/>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94B679ED-6588-47ED-9AE5-74311DE6380B}" type="datetime1">
              <a:rPr lang="en-US" smtClean="0"/>
              <a:t>3/4/2015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1928CB1-086F-FA4C-898A-8E6D256B73F4}" type="slidenum">
              <a:rPr lang="en-US"/>
              <a:pPr>
                <a:defRPr/>
              </a:pPr>
              <a:t>‹#›</a:t>
            </a:fld>
            <a:endParaRPr lang="en-US"/>
          </a:p>
        </p:txBody>
      </p:sp>
    </p:spTree>
    <p:extLst>
      <p:ext uri="{BB962C8B-B14F-4D97-AF65-F5344CB8AC3E}">
        <p14:creationId xmlns:p14="http://schemas.microsoft.com/office/powerpoint/2010/main" val="2934692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990600" y="914400"/>
            <a:ext cx="6854952" cy="457200"/>
          </a:xfrm>
        </p:spPr>
        <p:txBody>
          <a:bodyPr/>
          <a:lstStyle>
            <a:lvl1pPr marL="0" indent="0">
              <a:lnSpc>
                <a:spcPct val="85000"/>
              </a:lnSpc>
              <a:spcBef>
                <a:spcPts val="0"/>
              </a:spcBef>
              <a:buNone/>
              <a:defRPr sz="1500" spc="-60" baseline="0">
                <a:solidFill>
                  <a:schemeClr val="accent2"/>
                </a:solidFill>
              </a:defRPr>
            </a:lvl1pPr>
            <a:lvl2pPr marL="154781" indent="0">
              <a:buNone/>
              <a:defRPr/>
            </a:lvl2pPr>
            <a:lvl3pPr marL="342900" indent="0">
              <a:buNone/>
              <a:defRPr/>
            </a:lvl3pPr>
            <a:lvl4pPr marL="473869" indent="0">
              <a:buNone/>
              <a:defRPr/>
            </a:lvl4pPr>
            <a:lvl5pPr marL="603647" indent="0">
              <a:buNone/>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8E09601-BB29-4805-92FA-59BCDBC020C0}" type="datetime1">
              <a:rPr lang="en-US" smtClean="0"/>
              <a:t>3/4/2015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1928CB1-086F-FA4C-898A-8E6D256B73F4}" type="slidenum">
              <a:rPr lang="en-US"/>
              <a:pPr>
                <a:defRPr/>
              </a:pPr>
              <a:t>‹#›</a:t>
            </a:fld>
            <a:endParaRPr lang="en-US"/>
          </a:p>
        </p:txBody>
      </p:sp>
    </p:spTree>
    <p:extLst>
      <p:ext uri="{BB962C8B-B14F-4D97-AF65-F5344CB8AC3E}">
        <p14:creationId xmlns:p14="http://schemas.microsoft.com/office/powerpoint/2010/main" val="466976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990600" y="914400"/>
            <a:ext cx="6854952" cy="457200"/>
          </a:xfrm>
        </p:spPr>
        <p:txBody>
          <a:bodyPr/>
          <a:lstStyle>
            <a:lvl1pPr marL="0" indent="0">
              <a:lnSpc>
                <a:spcPct val="85000"/>
              </a:lnSpc>
              <a:spcBef>
                <a:spcPts val="0"/>
              </a:spcBef>
              <a:buNone/>
              <a:defRPr sz="1500" spc="-60" baseline="0">
                <a:solidFill>
                  <a:schemeClr val="accent2"/>
                </a:solidFill>
              </a:defRPr>
            </a:lvl1pPr>
            <a:lvl2pPr marL="154781" indent="0">
              <a:buNone/>
              <a:defRPr/>
            </a:lvl2pPr>
            <a:lvl3pPr marL="342900" indent="0">
              <a:buNone/>
              <a:defRPr/>
            </a:lvl3pPr>
            <a:lvl4pPr marL="473869" indent="0">
              <a:buNone/>
              <a:defRPr/>
            </a:lvl4pPr>
            <a:lvl5pPr marL="603647" indent="0">
              <a:buNone/>
              <a:defRPr/>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5E772724-0D9C-423C-B47D-B52F22B5DF6A}" type="datetime1">
              <a:rPr lang="en-US" smtClean="0"/>
              <a:t>3/4/2015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91928CB1-086F-FA4C-898A-8E6D256B73F4}" type="slidenum">
              <a:rPr lang="en-US"/>
              <a:pPr>
                <a:defRPr/>
              </a:pPr>
              <a:t>‹#›</a:t>
            </a:fld>
            <a:endParaRPr lang="en-US"/>
          </a:p>
        </p:txBody>
      </p:sp>
    </p:spTree>
    <p:extLst>
      <p:ext uri="{BB962C8B-B14F-4D97-AF65-F5344CB8AC3E}">
        <p14:creationId xmlns:p14="http://schemas.microsoft.com/office/powerpoint/2010/main" val="339940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A16DF-2D5A-4B32-A728-7AB62BE8289F}" type="datetime1">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6ECB9C2-8FB2-4570-BC8E-8986839B6CDE}" type="datetime1">
              <a:rPr lang="en-US" smtClean="0"/>
              <a:t>3/4/2015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68F05D-1BC8-4F7F-A57E-C5B136C705F2}" type="datetime1">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5E55E-4CBE-4D5A-A323-553204A4F68A}" type="datetime1">
              <a:rPr lang="en-US" smtClean="0"/>
              <a:t>3/4/2015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EC917C-5C53-4618-BDAB-D1D0FF3885F3}" type="datetime1">
              <a:rPr lang="en-US" smtClean="0"/>
              <a:t>3/4/2015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4018F-7C09-41EC-9EBF-6FADE1451AD3}" type="datetime1">
              <a:rPr lang="en-US" smtClean="0"/>
              <a:t>3/4/2015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8B242-089C-4119-895F-73621B7DA577}" type="datetime1">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AA3D1-25A0-4FB7-87B3-D5C41A6C380D}" type="datetime1">
              <a:rPr lang="en-US" smtClean="0"/>
              <a:t>3/4/2015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DB4A-F90B-4107-B707-C8A732D497E7}" type="datetime1">
              <a:rPr lang="en-US" smtClean="0"/>
              <a:t>3/4/2015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dirty="0"/>
          </a:p>
        </p:txBody>
      </p:sp>
      <p:pic>
        <p:nvPicPr>
          <p:cNvPr id="7" name="Picture 6"/>
          <p:cNvPicPr>
            <a:picLocks noChangeAspect="1"/>
          </p:cNvPicPr>
          <p:nvPr/>
        </p:nvPicPr>
        <p:blipFill rotWithShape="1">
          <a:blip r:embed="rId17"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ransition spd="slow">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ashp.org/knowledge_caf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Autofit/>
          </a:bodyPr>
          <a:lstStyle/>
          <a:p>
            <a:r>
              <a:rPr lang="en-US" sz="3200" dirty="0" smtClean="0">
                <a:solidFill>
                  <a:schemeClr val="accent1"/>
                </a:solidFill>
                <a:latin typeface="Verdana"/>
                <a:cs typeface="Verdana"/>
              </a:rPr>
              <a:t>Fostering Women Leaders in a Knowledge Café </a:t>
            </a:r>
            <a:endParaRPr lang="en-US" sz="3200" dirty="0">
              <a:solidFill>
                <a:schemeClr val="accent1"/>
              </a:solidFill>
              <a:latin typeface="Verdana"/>
              <a:cs typeface="Verdana"/>
            </a:endParaRPr>
          </a:p>
        </p:txBody>
      </p:sp>
      <p:sp>
        <p:nvSpPr>
          <p:cNvPr id="3" name="Subtitle 2"/>
          <p:cNvSpPr>
            <a:spLocks noGrp="1"/>
          </p:cNvSpPr>
          <p:nvPr>
            <p:ph type="subTitle" idx="1"/>
            <p:custDataLst>
              <p:tags r:id="rId3"/>
            </p:custDataLst>
          </p:nvPr>
        </p:nvSpPr>
        <p:spPr>
          <a:xfrm>
            <a:off x="5181600" y="5334000"/>
            <a:ext cx="5275052" cy="1295400"/>
          </a:xfrm>
        </p:spPr>
        <p:txBody>
          <a:bodyPr>
            <a:normAutofit/>
          </a:bodyPr>
          <a:lstStyle/>
          <a:p>
            <a:r>
              <a:rPr lang="en-US" sz="2800" dirty="0" smtClean="0">
                <a:solidFill>
                  <a:srgbClr val="2C7C9F"/>
                </a:solidFill>
                <a:latin typeface="Verdana"/>
                <a:cs typeface="Verdana"/>
              </a:rPr>
              <a:t>March 4, 2015</a:t>
            </a:r>
          </a:p>
          <a:p>
            <a:r>
              <a:rPr lang="en-US" sz="2800" dirty="0" smtClean="0">
                <a:solidFill>
                  <a:srgbClr val="2C7C9F"/>
                </a:solidFill>
                <a:latin typeface="Verdana"/>
                <a:cs typeface="Verdana"/>
              </a:rPr>
              <a:t>4-5:30 pm ET</a:t>
            </a:r>
            <a:endParaRPr lang="en-US" sz="2800" dirty="0">
              <a:solidFill>
                <a:srgbClr val="2C7C9F"/>
              </a:solidFill>
              <a:latin typeface="Verdana"/>
              <a:cs typeface="Verdana"/>
            </a:endParaRPr>
          </a:p>
        </p:txBody>
      </p:sp>
      <p:pic>
        <p:nvPicPr>
          <p:cNvPr id="6" name="Picture 5" descr="stormy-sky-sea_645x400.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4600" y="1219200"/>
            <a:ext cx="1143000" cy="1143000"/>
          </a:xfrm>
          <a:prstGeom prst="ellipse">
            <a:avLst/>
          </a:prstGeom>
        </p:spPr>
      </p:pic>
      <p:pic>
        <p:nvPicPr>
          <p:cNvPr id="7" name="Picture 6" descr="sea-change-.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91200" y="1905000"/>
            <a:ext cx="1295400" cy="1295400"/>
          </a:xfrm>
          <a:prstGeom prst="ellipse">
            <a:avLst/>
          </a:prstGeom>
        </p:spPr>
      </p:pic>
      <p:pic>
        <p:nvPicPr>
          <p:cNvPr id="8" name="Picture 7" descr="seachangefuture.jp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29400" y="2209800"/>
            <a:ext cx="1981200" cy="1828800"/>
          </a:xfrm>
          <a:prstGeom prst="ellipse">
            <a:avLst/>
          </a:prstGeom>
        </p:spPr>
      </p:pic>
      <p:sp>
        <p:nvSpPr>
          <p:cNvPr id="4" name="TextBox 3"/>
          <p:cNvSpPr txBox="1"/>
          <p:nvPr/>
        </p:nvSpPr>
        <p:spPr>
          <a:xfrm>
            <a:off x="-7112000" y="4572000"/>
            <a:ext cx="184666" cy="369332"/>
          </a:xfrm>
          <a:prstGeom prst="rect">
            <a:avLst/>
          </a:prstGeom>
          <a:noFill/>
        </p:spPr>
        <p:txBody>
          <a:bodyPr wrap="none" rtlCol="0">
            <a:spAutoFit/>
          </a:bodyPr>
          <a:lstStyle/>
          <a:p>
            <a:endParaRPr lang="en-US" dirty="0"/>
          </a:p>
        </p:txBody>
      </p:sp>
      <p:sp>
        <p:nvSpPr>
          <p:cNvPr id="5" name="TextBox 4"/>
          <p:cNvSpPr txBox="1"/>
          <p:nvPr/>
        </p:nvSpPr>
        <p:spPr>
          <a:xfrm>
            <a:off x="13843000" y="4699000"/>
            <a:ext cx="184666" cy="369332"/>
          </a:xfrm>
          <a:prstGeom prst="rect">
            <a:avLst/>
          </a:prstGeom>
          <a:noFill/>
        </p:spPr>
        <p:txBody>
          <a:bodyPr wrap="none" rtlCol="0">
            <a:spAutoFit/>
          </a:bodyPr>
          <a:lstStyle/>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2">
                    <a:lumMod val="50000"/>
                  </a:schemeClr>
                </a:solidFill>
                <a:latin typeface="Verdana"/>
                <a:cs typeface="Verdana"/>
              </a:rPr>
              <a:t>Is There Still a Glass Ceiling?</a:t>
            </a:r>
            <a:endParaRPr lang="en-US" dirty="0">
              <a:solidFill>
                <a:schemeClr val="bg2">
                  <a:lumMod val="50000"/>
                </a:schemeClr>
              </a:solidFill>
              <a:latin typeface="Verdana"/>
              <a:cs typeface="Verdana"/>
            </a:endParaRPr>
          </a:p>
        </p:txBody>
      </p:sp>
      <p:pic>
        <p:nvPicPr>
          <p:cNvPr id="6" name="Picture 5" descr="glass ceiling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11300"/>
            <a:ext cx="8077200" cy="49657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10</a:t>
            </a:fld>
            <a:endParaRPr lang="en-US" dirty="0"/>
          </a:p>
        </p:txBody>
      </p:sp>
    </p:spTree>
    <p:extLst>
      <p:ext uri="{BB962C8B-B14F-4D97-AF65-F5344CB8AC3E}">
        <p14:creationId xmlns:p14="http://schemas.microsoft.com/office/powerpoint/2010/main" val="159771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2133600"/>
            <a:ext cx="6019800" cy="3108544"/>
          </a:xfrm>
          <a:prstGeom prst="rect">
            <a:avLst/>
          </a:prstGeom>
          <a:noFill/>
        </p:spPr>
        <p:txBody>
          <a:bodyPr wrap="square" rtlCol="0">
            <a:spAutoFit/>
          </a:bodyPr>
          <a:lstStyle/>
          <a:p>
            <a:r>
              <a:rPr lang="en-US" sz="2800" b="1" dirty="0" smtClean="0">
                <a:latin typeface="Verdana"/>
                <a:cs typeface="Verdana"/>
              </a:rPr>
              <a:t>Have you experienced or observed the glass ceiling phenomena in your career?</a:t>
            </a:r>
          </a:p>
          <a:p>
            <a:endParaRPr lang="en-US" sz="2800" b="1" dirty="0">
              <a:latin typeface="Verdana"/>
              <a:cs typeface="Verdana"/>
            </a:endParaRPr>
          </a:p>
          <a:p>
            <a:r>
              <a:rPr lang="en-US" sz="2800" b="1" dirty="0" smtClean="0">
                <a:latin typeface="Verdana"/>
                <a:cs typeface="Verdana"/>
              </a:rPr>
              <a:t>YES</a:t>
            </a:r>
          </a:p>
          <a:p>
            <a:endParaRPr lang="en-US" sz="2800" b="1" dirty="0">
              <a:latin typeface="Verdana"/>
              <a:cs typeface="Verdana"/>
            </a:endParaRPr>
          </a:p>
          <a:p>
            <a:r>
              <a:rPr lang="en-US" sz="2800" b="1" dirty="0" smtClean="0">
                <a:latin typeface="Verdana"/>
                <a:cs typeface="Verdana"/>
              </a:rPr>
              <a:t>NO</a:t>
            </a:r>
            <a:endParaRPr lang="en-US" sz="2800" b="1" dirty="0">
              <a:latin typeface="Verdana"/>
              <a:cs typeface="Verdana"/>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11</a:t>
            </a:fld>
            <a:endParaRPr lang="en-US" dirty="0"/>
          </a:p>
        </p:txBody>
      </p:sp>
    </p:spTree>
    <p:extLst>
      <p:ext uri="{BB962C8B-B14F-4D97-AF65-F5344CB8AC3E}">
        <p14:creationId xmlns:p14="http://schemas.microsoft.com/office/powerpoint/2010/main" val="2139262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5BA2BC"/>
                </a:solidFill>
                <a:latin typeface="Verdana"/>
                <a:cs typeface="Verdana"/>
              </a:rPr>
              <a:t>Is There Still a Glass Ceiling?</a:t>
            </a:r>
            <a:endParaRPr lang="en-US" dirty="0">
              <a:solidFill>
                <a:srgbClr val="5BA2BC"/>
              </a:solidFill>
              <a:latin typeface="Verdana"/>
              <a:cs typeface="Verdana"/>
            </a:endParaRPr>
          </a:p>
        </p:txBody>
      </p:sp>
      <p:pic>
        <p:nvPicPr>
          <p:cNvPr id="6" name="Picture 5" descr="glass ceiling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11300"/>
            <a:ext cx="8077200" cy="49657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12</a:t>
            </a:fld>
            <a:endParaRPr lang="en-US" dirty="0"/>
          </a:p>
        </p:txBody>
      </p:sp>
    </p:spTree>
    <p:extLst>
      <p:ext uri="{BB962C8B-B14F-4D97-AF65-F5344CB8AC3E}">
        <p14:creationId xmlns:p14="http://schemas.microsoft.com/office/powerpoint/2010/main" val="186055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bwMode="auto">
          <a:xfrm>
            <a:off x="990600" y="609600"/>
            <a:ext cx="7713663"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numCol="1" compatLnSpc="1">
            <a:prstTxWarp prst="textNoShape">
              <a:avLst/>
            </a:prstTxWarp>
            <a:normAutofit/>
          </a:bodyPr>
          <a:lstStyle/>
          <a:p>
            <a:pPr eaLnBrk="1" fontAlgn="auto" hangingPunct="1">
              <a:spcAft>
                <a:spcPts val="0"/>
              </a:spcAft>
              <a:defRPr/>
            </a:pPr>
            <a:r>
              <a:rPr lang="en-US" altLang="en-US" dirty="0" smtClean="0">
                <a:solidFill>
                  <a:srgbClr val="5BA2BC"/>
                </a:solidFill>
                <a:latin typeface="Verdana"/>
                <a:ea typeface="+mj-ea"/>
                <a:cs typeface="Verdana"/>
              </a:rPr>
              <a:t>Factors Valuable to Career Success</a:t>
            </a:r>
            <a:endParaRPr lang="en-US" altLang="en-US" dirty="0">
              <a:solidFill>
                <a:srgbClr val="5BA2BC"/>
              </a:solidFill>
              <a:latin typeface="Verdana"/>
              <a:ea typeface="+mj-ea"/>
              <a:cs typeface="Verdana"/>
            </a:endParaRPr>
          </a:p>
        </p:txBody>
      </p:sp>
      <p:sp>
        <p:nvSpPr>
          <p:cNvPr id="51203" name="Content Placeholder 3"/>
          <p:cNvSpPr>
            <a:spLocks noGrp="1"/>
          </p:cNvSpPr>
          <p:nvPr>
            <p:ph idx="1"/>
          </p:nvPr>
        </p:nvSpPr>
        <p:spPr bwMode="auto">
          <a:xfrm>
            <a:off x="1520825" y="2205038"/>
            <a:ext cx="6708775" cy="3556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Leadership abilities</a:t>
            </a:r>
          </a:p>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Involvement in professional or community organizations</a:t>
            </a:r>
          </a:p>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Networking within their organizations</a:t>
            </a:r>
          </a:p>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Having sponsors to endorse them</a:t>
            </a:r>
          </a:p>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Access to flexible work practices</a:t>
            </a:r>
          </a:p>
          <a:p>
            <a:pPr marL="130969" indent="-130969" eaLnBrk="1" fontAlgn="auto" hangingPunct="1">
              <a:lnSpc>
                <a:spcPct val="150000"/>
              </a:lnSpc>
              <a:spcAft>
                <a:spcPts val="0"/>
              </a:spcAft>
              <a:buFont typeface="Arial" panose="020B0604020202020204" pitchFamily="34" charset="0"/>
              <a:buChar char="•"/>
              <a:defRPr/>
            </a:pPr>
            <a:r>
              <a:rPr lang="en-US" altLang="en-US" sz="2000" dirty="0" smtClean="0">
                <a:latin typeface="Verdana"/>
                <a:ea typeface="+mn-ea"/>
                <a:cs typeface="Verdana"/>
              </a:rPr>
              <a:t>Support from family members</a:t>
            </a:r>
          </a:p>
        </p:txBody>
      </p:sp>
      <p:sp>
        <p:nvSpPr>
          <p:cNvPr id="51202" name="Content Placeholder 2"/>
          <p:cNvSpPr>
            <a:spLocks noGrp="1"/>
          </p:cNvSpPr>
          <p:nvPr>
            <p:ph type="body" sz="quarter" idx="13"/>
          </p:nvPr>
        </p:nvSpPr>
        <p:spPr bwMode="auto">
          <a:xfrm>
            <a:off x="1112838" y="1371600"/>
            <a:ext cx="7573962" cy="10366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panose="020B0604020202020204" pitchFamily="34" charset="0"/>
              <a:buNone/>
              <a:defRPr/>
            </a:pPr>
            <a:r>
              <a:rPr lang="en-US" altLang="en-US" sz="2000" dirty="0" smtClean="0">
                <a:solidFill>
                  <a:schemeClr val="tx1"/>
                </a:solidFill>
                <a:latin typeface="Verdana"/>
                <a:ea typeface="+mn-ea"/>
                <a:cs typeface="Verdana"/>
              </a:rPr>
              <a:t>Women cited specific factors as more helpful to their careers than men did, including:</a:t>
            </a:r>
          </a:p>
        </p:txBody>
      </p:sp>
      <p:sp>
        <p:nvSpPr>
          <p:cNvPr id="6" name="Slide Number Placeholder 4"/>
          <p:cNvSpPr>
            <a:spLocks noGrp="1"/>
          </p:cNvSpPr>
          <p:nvPr>
            <p:ph type="sldNum" sz="quarter" idx="16"/>
          </p:nvPr>
        </p:nvSpPr>
        <p:spPr/>
        <p:txBody>
          <a:bodyPr rtlCol="0"/>
          <a:lstStyle/>
          <a:p>
            <a:pPr>
              <a:defRPr/>
            </a:pPr>
            <a:r>
              <a:rPr lang="en-US" sz="1050" dirty="0">
                <a:latin typeface="Arial" panose="020B0604020202020204" pitchFamily="34" charset="0"/>
                <a:ea typeface="MS PGothic" panose="020B0600070205080204" pitchFamily="34" charset="-128"/>
                <a:cs typeface="+mn-cs"/>
              </a:rPr>
              <a:t>12</a:t>
            </a:r>
          </a:p>
        </p:txBody>
      </p:sp>
    </p:spTree>
    <p:extLst>
      <p:ext uri="{BB962C8B-B14F-4D97-AF65-F5344CB8AC3E}">
        <p14:creationId xmlns:p14="http://schemas.microsoft.com/office/powerpoint/2010/main" val="3144433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a:xfrm>
            <a:off x="990600" y="838200"/>
            <a:ext cx="7713663"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numCol="1" compatLnSpc="1">
            <a:prstTxWarp prst="textNoShape">
              <a:avLst/>
            </a:prstTxWarp>
            <a:normAutofit/>
          </a:bodyPr>
          <a:lstStyle/>
          <a:p>
            <a:pPr eaLnBrk="1" fontAlgn="auto" hangingPunct="1">
              <a:spcAft>
                <a:spcPts val="0"/>
              </a:spcAft>
              <a:defRPr/>
            </a:pPr>
            <a:r>
              <a:rPr lang="en-US" altLang="en-US" dirty="0" smtClean="0">
                <a:solidFill>
                  <a:schemeClr val="accent2">
                    <a:lumMod val="60000"/>
                    <a:lumOff val="40000"/>
                  </a:schemeClr>
                </a:solidFill>
                <a:latin typeface="Verdana"/>
                <a:ea typeface="+mj-ea"/>
                <a:cs typeface="Verdana"/>
              </a:rPr>
              <a:t>Challenges to Career </a:t>
            </a:r>
            <a:r>
              <a:rPr lang="en-US" altLang="en-US" dirty="0">
                <a:solidFill>
                  <a:schemeClr val="accent2">
                    <a:lumMod val="60000"/>
                    <a:lumOff val="40000"/>
                  </a:schemeClr>
                </a:solidFill>
                <a:latin typeface="Verdana"/>
                <a:ea typeface="+mj-ea"/>
                <a:cs typeface="Verdana"/>
              </a:rPr>
              <a:t>Advancement</a:t>
            </a:r>
          </a:p>
        </p:txBody>
      </p:sp>
      <p:sp>
        <p:nvSpPr>
          <p:cNvPr id="55299" name="Content Placeholder 3"/>
          <p:cNvSpPr>
            <a:spLocks noGrp="1"/>
          </p:cNvSpPr>
          <p:nvPr>
            <p:ph idx="1"/>
          </p:nvPr>
        </p:nvSpPr>
        <p:spPr bwMode="auto">
          <a:xfrm>
            <a:off x="1371600" y="2438400"/>
            <a:ext cx="7315200" cy="213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Lack of supportive supervisors</a:t>
            </a:r>
          </a:p>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Exclusion from informal networks</a:t>
            </a:r>
          </a:p>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Lack of senior role models “like me”</a:t>
            </a:r>
          </a:p>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Inhospitable culture/biased attitudes</a:t>
            </a:r>
          </a:p>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Failure of senior leadership to help advance someone “like me”</a:t>
            </a:r>
          </a:p>
          <a:p>
            <a:pPr marL="274320" indent="-274320" eaLnBrk="1" hangingPunct="1">
              <a:lnSpc>
                <a:spcPct val="110000"/>
              </a:lnSpc>
              <a:spcBef>
                <a:spcPts val="400"/>
              </a:spcBef>
              <a:defRPr/>
            </a:pPr>
            <a:r>
              <a:rPr lang="en-US" dirty="0">
                <a:latin typeface="Verdana" panose="020B0604030504040204" pitchFamily="34" charset="0"/>
                <a:ea typeface="Verdana" panose="020B0604030504040204" pitchFamily="34" charset="0"/>
                <a:cs typeface="Verdana" panose="020B0604030504040204" pitchFamily="34" charset="0"/>
              </a:rPr>
              <a:t>The need to prioritize family over work</a:t>
            </a:r>
          </a:p>
          <a:p>
            <a:pPr eaLnBrk="1" hangingPunct="1">
              <a:lnSpc>
                <a:spcPct val="90000"/>
              </a:lnSpc>
              <a:defRPr/>
            </a:pPr>
            <a:endParaRPr lang="en-US" dirty="0">
              <a:latin typeface="Calibri" charset="0"/>
              <a:cs typeface="+mn-cs"/>
            </a:endParaRPr>
          </a:p>
        </p:txBody>
      </p:sp>
      <p:sp>
        <p:nvSpPr>
          <p:cNvPr id="55298" name="Content Placeholder 2"/>
          <p:cNvSpPr>
            <a:spLocks noGrp="1"/>
          </p:cNvSpPr>
          <p:nvPr>
            <p:ph type="body" sz="quarter" idx="13"/>
          </p:nvPr>
        </p:nvSpPr>
        <p:spPr bwMode="auto">
          <a:xfrm>
            <a:off x="1066800" y="1905000"/>
            <a:ext cx="7627937" cy="71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Arial" panose="020B0604020202020204" pitchFamily="34" charset="0"/>
              <a:buNone/>
              <a:defRPr/>
            </a:pPr>
            <a:r>
              <a:rPr lang="en-US" altLang="en-US" sz="2000" dirty="0" smtClean="0">
                <a:latin typeface="Verdana"/>
                <a:ea typeface="+mn-ea"/>
                <a:cs typeface="Verdana"/>
              </a:rPr>
              <a:t>Women identified challenges to career advancement:</a:t>
            </a:r>
          </a:p>
        </p:txBody>
      </p:sp>
      <p:sp>
        <p:nvSpPr>
          <p:cNvPr id="55300" name="Content Placeholder 2"/>
          <p:cNvSpPr txBox="1">
            <a:spLocks/>
          </p:cNvSpPr>
          <p:nvPr/>
        </p:nvSpPr>
        <p:spPr bwMode="auto">
          <a:xfrm>
            <a:off x="1066800" y="4495800"/>
            <a:ext cx="77406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685800" eaLnBrk="1" hangingPunct="1">
              <a:lnSpc>
                <a:spcPct val="85000"/>
              </a:lnSpc>
              <a:spcBef>
                <a:spcPts val="0"/>
              </a:spcBef>
              <a:buClr>
                <a:schemeClr val="accent1"/>
              </a:buClr>
              <a:defRPr/>
            </a:pPr>
            <a:r>
              <a:rPr lang="en-US" altLang="en-US" sz="2000" spc="-60" dirty="0">
                <a:solidFill>
                  <a:schemeClr val="accent2"/>
                </a:solidFill>
                <a:latin typeface="Verdana"/>
                <a:ea typeface="+mn-ea"/>
                <a:cs typeface="Verdana"/>
              </a:rPr>
              <a:t>Men identified different challenges to career advancement:</a:t>
            </a:r>
          </a:p>
        </p:txBody>
      </p:sp>
      <p:sp>
        <p:nvSpPr>
          <p:cNvPr id="58373" name="Content Placeholder 3"/>
          <p:cNvSpPr txBox="1">
            <a:spLocks/>
          </p:cNvSpPr>
          <p:nvPr/>
        </p:nvSpPr>
        <p:spPr bwMode="auto">
          <a:xfrm>
            <a:off x="1371600" y="4953000"/>
            <a:ext cx="72024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274320" indent="-274320">
              <a:spcBef>
                <a:spcPts val="400"/>
              </a:spcBef>
              <a:buFont typeface="Arial" charset="0"/>
              <a:buChar char="•"/>
            </a:pPr>
            <a:r>
              <a:rPr lang="en-US" sz="1700" dirty="0">
                <a:latin typeface="Verdana" panose="020B0604030504040204" pitchFamily="34" charset="0"/>
                <a:ea typeface="Verdana" panose="020B0604030504040204" pitchFamily="34" charset="0"/>
                <a:cs typeface="Verdana" panose="020B0604030504040204" pitchFamily="34" charset="0"/>
              </a:rPr>
              <a:t>Unwillingness to change organizations / companies</a:t>
            </a:r>
          </a:p>
          <a:p>
            <a:pPr marL="274320" indent="-274320">
              <a:spcBef>
                <a:spcPts val="400"/>
              </a:spcBef>
              <a:buFont typeface="Arial" charset="0"/>
              <a:buChar char="•"/>
            </a:pPr>
            <a:r>
              <a:rPr lang="en-US" sz="1700" dirty="0">
                <a:latin typeface="Verdana" panose="020B0604030504040204" pitchFamily="34" charset="0"/>
                <a:ea typeface="Verdana" panose="020B0604030504040204" pitchFamily="34" charset="0"/>
                <a:cs typeface="Verdana" panose="020B0604030504040204" pitchFamily="34" charset="0"/>
              </a:rPr>
              <a:t>Having an ineffective leadership style</a:t>
            </a:r>
          </a:p>
          <a:p>
            <a:pPr marL="274320" indent="-274320">
              <a:spcBef>
                <a:spcPts val="400"/>
              </a:spcBef>
              <a:buFont typeface="Arial" charset="0"/>
              <a:buChar char="•"/>
            </a:pPr>
            <a:r>
              <a:rPr lang="en-US" sz="1700" dirty="0">
                <a:latin typeface="Verdana" panose="020B0604030504040204" pitchFamily="34" charset="0"/>
                <a:ea typeface="Verdana" panose="020B0604030504040204" pitchFamily="34" charset="0"/>
                <a:cs typeface="Verdana" panose="020B0604030504040204" pitchFamily="34" charset="0"/>
              </a:rPr>
              <a:t>Lack of significant general or line management experience</a:t>
            </a:r>
          </a:p>
        </p:txBody>
      </p:sp>
      <p:sp>
        <p:nvSpPr>
          <p:cNvPr id="7" name="Slide Number Placeholder 4"/>
          <p:cNvSpPr>
            <a:spLocks noGrp="1"/>
          </p:cNvSpPr>
          <p:nvPr>
            <p:ph type="sldNum" sz="quarter" idx="16"/>
          </p:nvPr>
        </p:nvSpPr>
        <p:spPr/>
        <p:txBody>
          <a:bodyPr rtlCol="0"/>
          <a:lstStyle/>
          <a:p>
            <a:pPr>
              <a:defRPr/>
            </a:pPr>
            <a:r>
              <a:rPr lang="en-US" sz="1050" dirty="0">
                <a:latin typeface="Arial" panose="020B0604020202020204" pitchFamily="34" charset="0"/>
                <a:ea typeface="MS PGothic" panose="020B0600070205080204" pitchFamily="34" charset="-128"/>
                <a:cs typeface="+mn-cs"/>
              </a:rPr>
              <a:t>14</a:t>
            </a:r>
          </a:p>
        </p:txBody>
      </p:sp>
    </p:spTree>
    <p:extLst>
      <p:ext uri="{BB962C8B-B14F-4D97-AF65-F5344CB8AC3E}">
        <p14:creationId xmlns:p14="http://schemas.microsoft.com/office/powerpoint/2010/main" val="1135712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a:xfrm>
            <a:off x="914400" y="533400"/>
            <a:ext cx="8229600" cy="858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numCol="1" compatLnSpc="1">
            <a:prstTxWarp prst="textNoShape">
              <a:avLst/>
            </a:prstTxWarp>
            <a:normAutofit/>
          </a:bodyPr>
          <a:lstStyle/>
          <a:p>
            <a:pPr eaLnBrk="1" fontAlgn="auto" hangingPunct="1">
              <a:spcAft>
                <a:spcPts val="0"/>
              </a:spcAft>
              <a:defRPr/>
            </a:pPr>
            <a:r>
              <a:rPr lang="en-US" altLang="en-US" dirty="0">
                <a:solidFill>
                  <a:srgbClr val="5BA2BC"/>
                </a:solidFill>
                <a:latin typeface="Verdana"/>
                <a:ea typeface="+mj-ea"/>
                <a:cs typeface="Verdana"/>
              </a:rPr>
              <a:t>Career Paths </a:t>
            </a:r>
          </a:p>
        </p:txBody>
      </p:sp>
      <p:sp>
        <p:nvSpPr>
          <p:cNvPr id="38914" name="Content Placeholder 2"/>
          <p:cNvSpPr>
            <a:spLocks noGrp="1"/>
          </p:cNvSpPr>
          <p:nvPr>
            <p:ph idx="13"/>
          </p:nvPr>
        </p:nvSpPr>
        <p:spPr bwMode="auto">
          <a:xfrm>
            <a:off x="914400" y="1371600"/>
            <a:ext cx="74676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ctr" eaLnBrk="1" hangingPunct="1">
              <a:buFont typeface="Arial" panose="020B0604020202020204" pitchFamily="34" charset="0"/>
              <a:buNone/>
              <a:defRPr/>
            </a:pPr>
            <a:r>
              <a:rPr lang="en-US" altLang="en-US" sz="2000" dirty="0" smtClean="0">
                <a:latin typeface="Verdana"/>
                <a:ea typeface="+mn-ea"/>
                <a:cs typeface="Verdana"/>
              </a:rPr>
              <a:t>Women are more likely to be promoted internally than hired externally. </a:t>
            </a:r>
          </a:p>
        </p:txBody>
      </p:sp>
      <p:graphicFrame>
        <p:nvGraphicFramePr>
          <p:cNvPr id="51203" name="Chart 1"/>
          <p:cNvGraphicFramePr>
            <a:graphicFrameLocks/>
          </p:cNvGraphicFramePr>
          <p:nvPr/>
        </p:nvGraphicFramePr>
        <p:xfrm>
          <a:off x="1530350" y="2011363"/>
          <a:ext cx="6272213" cy="3795712"/>
        </p:xfrm>
        <a:graphic>
          <a:graphicData uri="http://schemas.openxmlformats.org/presentationml/2006/ole">
            <mc:AlternateContent xmlns:mc="http://schemas.openxmlformats.org/markup-compatibility/2006">
              <mc:Choice xmlns:v="urn:schemas-microsoft-com:vml" Requires="v">
                <p:oleObj spid="_x0000_s5164" name="Chart" r:id="rId5" imgW="6753222" imgH="3791014" progId="Excel.Chart.8">
                  <p:embed/>
                </p:oleObj>
              </mc:Choice>
              <mc:Fallback>
                <p:oleObj name="Chart" r:id="rId5" imgW="6753222" imgH="379101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350" y="2011363"/>
                        <a:ext cx="6272213"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6"/>
          </p:nvPr>
        </p:nvSpPr>
        <p:spPr/>
        <p:txBody>
          <a:bodyPr rtlCol="0"/>
          <a:lstStyle/>
          <a:p>
            <a:pPr>
              <a:defRPr/>
            </a:pPr>
            <a:r>
              <a:rPr lang="en-US" sz="1050" dirty="0">
                <a:latin typeface="Arial" panose="020B0604020202020204" pitchFamily="34" charset="0"/>
                <a:ea typeface="MS PGothic" panose="020B0600070205080204" pitchFamily="34" charset="-128"/>
                <a:cs typeface="+mn-cs"/>
              </a:rPr>
              <a:t>9</a:t>
            </a:r>
          </a:p>
        </p:txBody>
      </p:sp>
    </p:spTree>
    <p:extLst>
      <p:ext uri="{BB962C8B-B14F-4D97-AF65-F5344CB8AC3E}">
        <p14:creationId xmlns:p14="http://schemas.microsoft.com/office/powerpoint/2010/main" val="139613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Verdana"/>
                <a:cs typeface="Verdana"/>
              </a:rPr>
              <a:t>What About the Glass Cliff?</a:t>
            </a:r>
            <a:endParaRPr lang="en-US" dirty="0">
              <a:latin typeface="Verdana"/>
              <a:cs typeface="Verdana"/>
            </a:endParaRPr>
          </a:p>
        </p:txBody>
      </p:sp>
      <p:pic>
        <p:nvPicPr>
          <p:cNvPr id="6" name="Picture 5" descr="glasscliff-e1329413794790.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8600" y="762000"/>
            <a:ext cx="8686800" cy="5638800"/>
          </a:xfrm>
          <a:prstGeom prst="rect">
            <a:avLst/>
          </a:prstGeom>
        </p:spPr>
      </p:pic>
      <p:sp>
        <p:nvSpPr>
          <p:cNvPr id="7" name="TextBox 6"/>
          <p:cNvSpPr txBox="1"/>
          <p:nvPr/>
        </p:nvSpPr>
        <p:spPr>
          <a:xfrm>
            <a:off x="4419600" y="3276600"/>
            <a:ext cx="3962400" cy="1323439"/>
          </a:xfrm>
          <a:prstGeom prst="rect">
            <a:avLst/>
          </a:prstGeom>
          <a:noFill/>
        </p:spPr>
        <p:txBody>
          <a:bodyPr wrap="square" rtlCol="0">
            <a:spAutoFit/>
          </a:bodyPr>
          <a:lstStyle/>
          <a:p>
            <a:pPr algn="ctr"/>
            <a:r>
              <a:rPr lang="en-US" sz="2000" dirty="0" smtClean="0">
                <a:solidFill>
                  <a:schemeClr val="bg1"/>
                </a:solidFill>
                <a:latin typeface="Verdana"/>
                <a:cs typeface="Verdana"/>
              </a:rPr>
              <a:t>A senior job or important project, particularly one given to a woman with a high risk of failure</a:t>
            </a:r>
            <a:endParaRPr lang="en-US" sz="2000" dirty="0">
              <a:solidFill>
                <a:schemeClr val="bg1"/>
              </a:solidFill>
              <a:latin typeface="Verdana"/>
              <a:cs typeface="Verdana"/>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16</a:t>
            </a:fld>
            <a:endParaRPr lang="en-US" dirty="0"/>
          </a:p>
        </p:txBody>
      </p:sp>
    </p:spTree>
    <p:extLst>
      <p:ext uri="{BB962C8B-B14F-4D97-AF65-F5344CB8AC3E}">
        <p14:creationId xmlns:p14="http://schemas.microsoft.com/office/powerpoint/2010/main" val="3128326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adership-capability-model-fina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685800"/>
            <a:ext cx="5622793" cy="5961988"/>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17</a:t>
            </a:fld>
            <a:endParaRPr lang="en-US" dirty="0"/>
          </a:p>
        </p:txBody>
      </p:sp>
    </p:spTree>
    <p:extLst>
      <p:ext uri="{BB962C8B-B14F-4D97-AF65-F5344CB8AC3E}">
        <p14:creationId xmlns:p14="http://schemas.microsoft.com/office/powerpoint/2010/main" val="25814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ows-rev-6-Checked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0" y="1524000"/>
            <a:ext cx="7766304" cy="5108448"/>
          </a:xfrm>
          <a:prstGeom prst="rect">
            <a:avLst/>
          </a:prstGeom>
        </p:spPr>
      </p:pic>
      <p:sp>
        <p:nvSpPr>
          <p:cNvPr id="6" name="Title 5"/>
          <p:cNvSpPr>
            <a:spLocks noGrp="1"/>
          </p:cNvSpPr>
          <p:nvPr>
            <p:ph type="title"/>
          </p:nvPr>
        </p:nvSpPr>
        <p:spPr/>
        <p:txBody>
          <a:bodyPr/>
          <a:lstStyle/>
          <a:p>
            <a:r>
              <a:rPr lang="en-US" dirty="0" smtClean="0">
                <a:solidFill>
                  <a:srgbClr val="5BA2BC"/>
                </a:solidFill>
                <a:latin typeface="Verdana"/>
                <a:cs typeface="Verdana"/>
              </a:rPr>
              <a:t>Authentic  Leadership</a:t>
            </a:r>
            <a:endParaRPr lang="en-US" dirty="0">
              <a:solidFill>
                <a:srgbClr val="5BA2BC"/>
              </a:solidFill>
              <a:latin typeface="Verdana"/>
              <a:cs typeface="Verdana"/>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18</a:t>
            </a:fld>
            <a:endParaRPr lang="en-US" dirty="0"/>
          </a:p>
        </p:txBody>
      </p:sp>
    </p:spTree>
    <p:extLst>
      <p:ext uri="{BB962C8B-B14F-4D97-AF65-F5344CB8AC3E}">
        <p14:creationId xmlns:p14="http://schemas.microsoft.com/office/powerpoint/2010/main" val="134385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85800"/>
            <a:ext cx="8458200" cy="914400"/>
          </a:xfrm>
        </p:spPr>
        <p:txBody>
          <a:bodyPr>
            <a:normAutofit/>
          </a:bodyPr>
          <a:lstStyle/>
          <a:p>
            <a:r>
              <a:rPr lang="en-US" dirty="0" smtClean="0">
                <a:solidFill>
                  <a:schemeClr val="accent2">
                    <a:lumMod val="60000"/>
                    <a:lumOff val="40000"/>
                  </a:schemeClr>
                </a:solidFill>
                <a:latin typeface="Verdana"/>
                <a:cs typeface="Verdana"/>
              </a:rPr>
              <a:t>Gender Bias: Socialized or Personal</a:t>
            </a:r>
            <a:endParaRPr lang="en-US" dirty="0">
              <a:solidFill>
                <a:schemeClr val="accent2">
                  <a:lumMod val="60000"/>
                  <a:lumOff val="40000"/>
                </a:schemeClr>
              </a:solidFill>
              <a:latin typeface="Verdana"/>
              <a:cs typeface="Verdana"/>
            </a:endParaRPr>
          </a:p>
        </p:txBody>
      </p:sp>
      <p:sp>
        <p:nvSpPr>
          <p:cNvPr id="7" name="TextBox 6"/>
          <p:cNvSpPr txBox="1"/>
          <p:nvPr/>
        </p:nvSpPr>
        <p:spPr>
          <a:xfrm>
            <a:off x="533400" y="1374059"/>
            <a:ext cx="8305800" cy="5016758"/>
          </a:xfrm>
          <a:prstGeom prst="rect">
            <a:avLst/>
          </a:prstGeom>
          <a:noFill/>
        </p:spPr>
        <p:txBody>
          <a:bodyPr wrap="square" rtlCol="0">
            <a:spAutoFit/>
          </a:bodyPr>
          <a:lstStyle/>
          <a:p>
            <a:pPr marL="342900" indent="-342900">
              <a:buFont typeface="Arial"/>
              <a:buChar char="•"/>
            </a:pPr>
            <a:r>
              <a:rPr lang="en-US" sz="2000" dirty="0" smtClean="0">
                <a:latin typeface="Verdana"/>
                <a:cs typeface="Verdana"/>
              </a:rPr>
              <a:t>Leadership competencies for a changing healthcare world</a:t>
            </a:r>
          </a:p>
          <a:p>
            <a:pPr marL="800100" lvl="1" indent="-342900">
              <a:buFont typeface="Arial"/>
              <a:buChar char="•"/>
            </a:pPr>
            <a:r>
              <a:rPr lang="en-US" dirty="0" smtClean="0">
                <a:latin typeface="Verdana"/>
                <a:cs typeface="Verdana"/>
              </a:rPr>
              <a:t>Relationships</a:t>
            </a:r>
          </a:p>
          <a:p>
            <a:pPr marL="800100" lvl="1" indent="-342900">
              <a:buFont typeface="Arial"/>
              <a:buChar char="•"/>
            </a:pPr>
            <a:r>
              <a:rPr lang="en-US" dirty="0" smtClean="0">
                <a:latin typeface="Verdana"/>
                <a:cs typeface="Verdana"/>
              </a:rPr>
              <a:t>Empathy</a:t>
            </a:r>
          </a:p>
          <a:p>
            <a:pPr marL="800100" lvl="1" indent="-342900">
              <a:buFont typeface="Arial"/>
              <a:buChar char="•"/>
            </a:pPr>
            <a:r>
              <a:rPr lang="en-US" dirty="0" smtClean="0">
                <a:latin typeface="Verdana"/>
                <a:cs typeface="Verdana"/>
              </a:rPr>
              <a:t>Humility</a:t>
            </a:r>
          </a:p>
          <a:p>
            <a:pPr marL="800100" lvl="1" indent="-342900">
              <a:buFont typeface="Arial"/>
              <a:buChar char="•"/>
            </a:pPr>
            <a:r>
              <a:rPr lang="en-US" dirty="0" smtClean="0">
                <a:latin typeface="Verdana"/>
                <a:cs typeface="Verdana"/>
              </a:rPr>
              <a:t>Control, or not</a:t>
            </a:r>
          </a:p>
          <a:p>
            <a:endParaRPr lang="en-US" sz="2400" dirty="0">
              <a:latin typeface="Verdana"/>
              <a:cs typeface="Verdana"/>
            </a:endParaRPr>
          </a:p>
          <a:p>
            <a:pPr marL="342900" indent="-342900">
              <a:buFont typeface="Arial"/>
              <a:buChar char="•"/>
            </a:pPr>
            <a:r>
              <a:rPr lang="en-US" sz="2000" dirty="0" smtClean="0">
                <a:latin typeface="Verdana"/>
                <a:cs typeface="Verdana"/>
              </a:rPr>
              <a:t>Gender bias </a:t>
            </a:r>
          </a:p>
          <a:p>
            <a:pPr marL="800100" lvl="1" indent="-342900">
              <a:buFont typeface="Arial"/>
              <a:buChar char="•"/>
            </a:pPr>
            <a:r>
              <a:rPr lang="en-US" dirty="0" smtClean="0">
                <a:latin typeface="Verdana"/>
                <a:cs typeface="Verdana"/>
              </a:rPr>
              <a:t>(In)Visibility &amp; disappearing acts</a:t>
            </a:r>
          </a:p>
          <a:p>
            <a:pPr marL="800100" lvl="1" indent="-342900">
              <a:buFont typeface="Arial"/>
              <a:buChar char="•"/>
            </a:pPr>
            <a:r>
              <a:rPr lang="en-US" dirty="0" err="1" smtClean="0">
                <a:latin typeface="Verdana"/>
                <a:cs typeface="Verdana"/>
              </a:rPr>
              <a:t>Microinequities</a:t>
            </a:r>
            <a:endParaRPr lang="en-US" dirty="0" smtClean="0">
              <a:latin typeface="Verdana"/>
              <a:cs typeface="Verdana"/>
            </a:endParaRPr>
          </a:p>
          <a:p>
            <a:pPr lvl="1"/>
            <a:endParaRPr lang="en-US" sz="2400" dirty="0">
              <a:latin typeface="Verdana"/>
              <a:cs typeface="Verdana"/>
            </a:endParaRPr>
          </a:p>
          <a:p>
            <a:pPr marL="342900" indent="-342900">
              <a:buFont typeface="Arial"/>
              <a:buChar char="•"/>
            </a:pPr>
            <a:endParaRPr lang="en-US" sz="2400" dirty="0" smtClean="0">
              <a:latin typeface="Verdana"/>
              <a:cs typeface="Verdana"/>
            </a:endParaRPr>
          </a:p>
          <a:p>
            <a:endParaRPr lang="en-US" sz="2400" dirty="0">
              <a:latin typeface="Verdana"/>
              <a:cs typeface="Verdana"/>
            </a:endParaRPr>
          </a:p>
          <a:p>
            <a:endParaRPr lang="en-US" sz="2400" dirty="0" smtClean="0">
              <a:latin typeface="Verdana"/>
              <a:cs typeface="Verdana"/>
            </a:endParaRPr>
          </a:p>
          <a:p>
            <a:endParaRPr lang="en-US" sz="2400" dirty="0">
              <a:latin typeface="Verdana"/>
              <a:cs typeface="Verdana"/>
            </a:endParaRPr>
          </a:p>
          <a:p>
            <a:endParaRPr lang="en-US" sz="2400" dirty="0">
              <a:latin typeface="Verdana"/>
              <a:cs typeface="Verdana"/>
            </a:endParaRPr>
          </a:p>
        </p:txBody>
      </p:sp>
      <p:sp>
        <p:nvSpPr>
          <p:cNvPr id="8" name="TextBox 7"/>
          <p:cNvSpPr txBox="1"/>
          <p:nvPr/>
        </p:nvSpPr>
        <p:spPr>
          <a:xfrm>
            <a:off x="228600" y="5029200"/>
            <a:ext cx="8458200" cy="1200329"/>
          </a:xfrm>
          <a:prstGeom prst="rect">
            <a:avLst/>
          </a:prstGeom>
          <a:noFill/>
        </p:spPr>
        <p:txBody>
          <a:bodyPr wrap="square" rtlCol="0">
            <a:spAutoFit/>
          </a:bodyPr>
          <a:lstStyle/>
          <a:p>
            <a:pPr algn="ctr"/>
            <a:r>
              <a:rPr lang="en-US" b="1" dirty="0" smtClean="0">
                <a:solidFill>
                  <a:srgbClr val="3366FF"/>
                </a:solidFill>
                <a:latin typeface="Verdana"/>
                <a:cs typeface="Verdana"/>
              </a:rPr>
              <a:t>Bottom Line</a:t>
            </a:r>
          </a:p>
          <a:p>
            <a:pPr algn="ctr"/>
            <a:r>
              <a:rPr lang="en-US" b="1" dirty="0" smtClean="0">
                <a:solidFill>
                  <a:srgbClr val="3366FF"/>
                </a:solidFill>
                <a:latin typeface="Verdana"/>
                <a:cs typeface="Verdana"/>
              </a:rPr>
              <a:t>  </a:t>
            </a:r>
          </a:p>
          <a:p>
            <a:pPr algn="ctr"/>
            <a:r>
              <a:rPr lang="en-US" b="1" dirty="0" smtClean="0">
                <a:solidFill>
                  <a:srgbClr val="3366FF"/>
                </a:solidFill>
                <a:latin typeface="Verdana"/>
                <a:cs typeface="Verdana"/>
              </a:rPr>
              <a:t>Women (and men) excel with opportunity.  Nurturing opportunity may be an issue . . .</a:t>
            </a:r>
            <a:endParaRPr lang="en-US" b="1" dirty="0">
              <a:solidFill>
                <a:srgbClr val="3366FF"/>
              </a:solidFill>
              <a:latin typeface="Verdana"/>
              <a:cs typeface="Verdana"/>
            </a:endParaRPr>
          </a:p>
        </p:txBody>
      </p:sp>
      <p:pic>
        <p:nvPicPr>
          <p:cNvPr id="3" name="Content Placeholder 2" descr="gender bias.jp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5334000" y="2286000"/>
            <a:ext cx="3124200" cy="2620963"/>
          </a:xfrm>
        </p:spPr>
      </p:pic>
      <p:sp>
        <p:nvSpPr>
          <p:cNvPr id="2" name="Slide Number Placeholder 1"/>
          <p:cNvSpPr>
            <a:spLocks noGrp="1"/>
          </p:cNvSpPr>
          <p:nvPr>
            <p:ph type="sldNum" sz="quarter" idx="12"/>
          </p:nvPr>
        </p:nvSpPr>
        <p:spPr/>
        <p:txBody>
          <a:bodyPr/>
          <a:lstStyle/>
          <a:p>
            <a:fld id="{515FC477-0A05-4F3E-8EE9-E015C9089D56}" type="slidenum">
              <a:rPr lang="en-US" smtClean="0"/>
              <a:t>19</a:t>
            </a:fld>
            <a:endParaRPr lang="en-US" dirty="0"/>
          </a:p>
        </p:txBody>
      </p:sp>
    </p:spTree>
    <p:extLst>
      <p:ext uri="{BB962C8B-B14F-4D97-AF65-F5344CB8AC3E}">
        <p14:creationId xmlns:p14="http://schemas.microsoft.com/office/powerpoint/2010/main" val="2217229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Verdana"/>
                <a:cs typeface="Verdana"/>
              </a:rPr>
              <a:t>Fostering</a:t>
            </a:r>
            <a:r>
              <a:rPr lang="en-US" dirty="0" smtClean="0">
                <a:solidFill>
                  <a:srgbClr val="5BA2BC"/>
                </a:solidFill>
                <a:latin typeface="Verdana"/>
                <a:cs typeface="Verdana"/>
              </a:rPr>
              <a:t> Women Leaders</a:t>
            </a:r>
            <a:endParaRPr lang="en-US" dirty="0">
              <a:solidFill>
                <a:srgbClr val="5BA2BC"/>
              </a:solidFill>
              <a:latin typeface="Verdana"/>
              <a:cs typeface="Verdana"/>
            </a:endParaRPr>
          </a:p>
        </p:txBody>
      </p:sp>
      <p:sp>
        <p:nvSpPr>
          <p:cNvPr id="4" name="TextBox 3"/>
          <p:cNvSpPr txBox="1"/>
          <p:nvPr/>
        </p:nvSpPr>
        <p:spPr>
          <a:xfrm>
            <a:off x="1143000" y="2057400"/>
            <a:ext cx="6934200" cy="2585323"/>
          </a:xfrm>
          <a:prstGeom prst="rect">
            <a:avLst/>
          </a:prstGeom>
          <a:noFill/>
        </p:spPr>
        <p:txBody>
          <a:bodyPr wrap="square" rtlCol="0">
            <a:spAutoFit/>
          </a:bodyPr>
          <a:lstStyle/>
          <a:p>
            <a:pPr algn="ctr"/>
            <a:r>
              <a:rPr lang="en-US" dirty="0" smtClean="0">
                <a:latin typeface="Verdana"/>
                <a:cs typeface="Verdana"/>
              </a:rPr>
              <a:t>The challenges are well known: women in business continue to face a formidable gender gap for senior leadership positions.  Moreover, there are fewer and fewer women at each step along the path, although they represent the majority of entry level employees.  Barriers are too well known: cultural factors, ingrained mindsets and </a:t>
            </a:r>
            <a:r>
              <a:rPr lang="en-US" dirty="0" err="1" smtClean="0">
                <a:latin typeface="Verdana"/>
                <a:cs typeface="Verdana"/>
              </a:rPr>
              <a:t>mindlocks</a:t>
            </a:r>
            <a:r>
              <a:rPr lang="en-US" dirty="0" smtClean="0">
                <a:latin typeface="Verdana"/>
                <a:cs typeface="Verdana"/>
              </a:rPr>
              <a:t>, and stubborn forms of behavior, including a tendency to tap a much narrower band of women leaders than is possible given the talent pool.</a:t>
            </a:r>
            <a:endParaRPr lang="en-US" dirty="0">
              <a:latin typeface="Verdana"/>
              <a:cs typeface="Verdana"/>
            </a:endParaRPr>
          </a:p>
        </p:txBody>
      </p:sp>
      <p:sp>
        <p:nvSpPr>
          <p:cNvPr id="5" name="TextBox 4"/>
          <p:cNvSpPr txBox="1"/>
          <p:nvPr/>
        </p:nvSpPr>
        <p:spPr>
          <a:xfrm>
            <a:off x="304800" y="5867400"/>
            <a:ext cx="5867400" cy="246221"/>
          </a:xfrm>
          <a:prstGeom prst="rect">
            <a:avLst/>
          </a:prstGeom>
          <a:noFill/>
        </p:spPr>
        <p:txBody>
          <a:bodyPr wrap="square" rtlCol="0">
            <a:spAutoFit/>
          </a:bodyPr>
          <a:lstStyle/>
          <a:p>
            <a:r>
              <a:rPr lang="en-US" sz="1000" dirty="0" smtClean="0">
                <a:latin typeface="Verdana"/>
                <a:cs typeface="Verdana"/>
              </a:rPr>
              <a:t>McKinsey.  Fostering women leaders:  a fitness test for your top team. January 2015</a:t>
            </a:r>
            <a:endParaRPr lang="en-US" sz="1000" dirty="0">
              <a:latin typeface="Verdana"/>
              <a:cs typeface="Verdana"/>
            </a:endParaRPr>
          </a:p>
        </p:txBody>
      </p:sp>
      <p:sp>
        <p:nvSpPr>
          <p:cNvPr id="3" name="Slide Number Placeholder 2"/>
          <p:cNvSpPr>
            <a:spLocks noGrp="1"/>
          </p:cNvSpPr>
          <p:nvPr>
            <p:ph type="sldNum" sz="quarter" idx="12"/>
          </p:nvPr>
        </p:nvSpPr>
        <p:spPr/>
        <p:txBody>
          <a:bodyPr/>
          <a:lstStyle/>
          <a:p>
            <a:fld id="{515FC477-0A05-4F3E-8EE9-E015C9089D56}" type="slidenum">
              <a:rPr lang="en-US" smtClean="0"/>
              <a:t>2</a:t>
            </a:fld>
            <a:endParaRPr lang="en-US" dirty="0"/>
          </a:p>
        </p:txBody>
      </p:sp>
    </p:spTree>
    <p:extLst>
      <p:ext uri="{BB962C8B-B14F-4D97-AF65-F5344CB8AC3E}">
        <p14:creationId xmlns:p14="http://schemas.microsoft.com/office/powerpoint/2010/main" val="1233252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133600"/>
            <a:ext cx="6324600" cy="2739211"/>
          </a:xfrm>
          <a:prstGeom prst="rect">
            <a:avLst/>
          </a:prstGeom>
          <a:noFill/>
        </p:spPr>
        <p:txBody>
          <a:bodyPr wrap="square" rtlCol="0">
            <a:spAutoFit/>
          </a:bodyPr>
          <a:lstStyle/>
          <a:p>
            <a:r>
              <a:rPr lang="en-US" sz="2800" b="1" dirty="0" smtClean="0">
                <a:latin typeface="Verdana"/>
                <a:cs typeface="Verdana"/>
              </a:rPr>
              <a:t>Have you felt or observed gender bias in the workplace?</a:t>
            </a:r>
          </a:p>
          <a:p>
            <a:endParaRPr lang="en-US" sz="3200" b="1" dirty="0">
              <a:latin typeface="Verdana"/>
              <a:cs typeface="Verdana"/>
            </a:endParaRPr>
          </a:p>
          <a:p>
            <a:r>
              <a:rPr lang="en-US" sz="2800" b="1" dirty="0" smtClean="0">
                <a:latin typeface="Verdana"/>
                <a:cs typeface="Verdana"/>
              </a:rPr>
              <a:t>YES</a:t>
            </a:r>
          </a:p>
          <a:p>
            <a:endParaRPr lang="en-US" sz="2800" b="1" dirty="0">
              <a:latin typeface="Verdana"/>
              <a:cs typeface="Verdana"/>
            </a:endParaRPr>
          </a:p>
          <a:p>
            <a:r>
              <a:rPr lang="en-US" sz="2800" b="1" dirty="0" smtClean="0">
                <a:latin typeface="Verdana"/>
                <a:cs typeface="Verdana"/>
              </a:rPr>
              <a:t>NO</a:t>
            </a:r>
            <a:endParaRPr lang="en-US" sz="2800" b="1" dirty="0">
              <a:latin typeface="Verdana"/>
              <a:cs typeface="Verdana"/>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20</a:t>
            </a:fld>
            <a:endParaRPr lang="en-US" dirty="0"/>
          </a:p>
        </p:txBody>
      </p:sp>
    </p:spTree>
    <p:extLst>
      <p:ext uri="{BB962C8B-B14F-4D97-AF65-F5344CB8AC3E}">
        <p14:creationId xmlns:p14="http://schemas.microsoft.com/office/powerpoint/2010/main" val="393251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914400"/>
          </a:xfrm>
        </p:spPr>
        <p:txBody>
          <a:bodyPr>
            <a:noAutofit/>
          </a:bodyPr>
          <a:lstStyle/>
          <a:p>
            <a:r>
              <a:rPr lang="en-US" dirty="0" smtClean="0">
                <a:solidFill>
                  <a:srgbClr val="5BA2BC"/>
                </a:solidFill>
                <a:latin typeface="Verdana"/>
                <a:cs typeface="Verdana"/>
              </a:rPr>
              <a:t>Leadership Competencies </a:t>
            </a:r>
            <a:br>
              <a:rPr lang="en-US" dirty="0" smtClean="0">
                <a:solidFill>
                  <a:srgbClr val="5BA2BC"/>
                </a:solidFill>
                <a:latin typeface="Verdana"/>
                <a:cs typeface="Verdana"/>
              </a:rPr>
            </a:br>
            <a:r>
              <a:rPr lang="en-US" dirty="0" smtClean="0">
                <a:solidFill>
                  <a:srgbClr val="5BA2BC"/>
                </a:solidFill>
                <a:latin typeface="Verdana"/>
                <a:cs typeface="Verdana"/>
              </a:rPr>
              <a:t>Where Men are Perceived to Excel</a:t>
            </a:r>
            <a:endParaRPr lang="en-US" dirty="0">
              <a:solidFill>
                <a:srgbClr val="5BA2BC"/>
              </a:solidFill>
              <a:latin typeface="Verdana"/>
              <a:cs typeface="Verdana"/>
            </a:endParaRPr>
          </a:p>
        </p:txBody>
      </p:sp>
      <p:sp>
        <p:nvSpPr>
          <p:cNvPr id="4" name="Content Placeholder 3"/>
          <p:cNvSpPr>
            <a:spLocks noGrp="1"/>
          </p:cNvSpPr>
          <p:nvPr>
            <p:ph sz="half" idx="1"/>
          </p:nvPr>
        </p:nvSpPr>
        <p:spPr>
          <a:xfrm>
            <a:off x="3124200" y="2971801"/>
            <a:ext cx="6019800" cy="2362200"/>
          </a:xfrm>
        </p:spPr>
        <p:txBody>
          <a:bodyPr>
            <a:normAutofit/>
          </a:bodyPr>
          <a:lstStyle/>
          <a:p>
            <a:r>
              <a:rPr lang="en-US" sz="2000" dirty="0" smtClean="0">
                <a:latin typeface="Verdana"/>
                <a:cs typeface="Verdana"/>
              </a:rPr>
              <a:t>Problem analysis/resolution</a:t>
            </a:r>
          </a:p>
          <a:p>
            <a:r>
              <a:rPr lang="en-US" sz="2000" dirty="0" smtClean="0">
                <a:latin typeface="Verdana"/>
                <a:cs typeface="Verdana"/>
              </a:rPr>
              <a:t>Effective communication</a:t>
            </a:r>
          </a:p>
          <a:p>
            <a:r>
              <a:rPr lang="en-US" sz="2000" dirty="0" smtClean="0">
                <a:latin typeface="Verdana"/>
                <a:cs typeface="Verdana"/>
              </a:rPr>
              <a:t>Bridges to external environment</a:t>
            </a:r>
          </a:p>
          <a:p>
            <a:r>
              <a:rPr lang="en-US" sz="2000" dirty="0" smtClean="0">
                <a:latin typeface="Verdana"/>
                <a:cs typeface="Verdana"/>
              </a:rPr>
              <a:t>Innovation</a:t>
            </a:r>
            <a:endParaRPr lang="en-US" sz="2000" dirty="0">
              <a:latin typeface="Verdana"/>
              <a:cs typeface="Verdana"/>
            </a:endParaRPr>
          </a:p>
        </p:txBody>
      </p:sp>
      <p:pic>
        <p:nvPicPr>
          <p:cNvPr id="6" name="Picture 5" descr="men v womenleaders.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7200" y="1905000"/>
            <a:ext cx="2497667" cy="4378842"/>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21</a:t>
            </a:fld>
            <a:endParaRPr lang="en-US" dirty="0"/>
          </a:p>
        </p:txBody>
      </p:sp>
    </p:spTree>
    <p:extLst>
      <p:ext uri="{BB962C8B-B14F-4D97-AF65-F5344CB8AC3E}">
        <p14:creationId xmlns:p14="http://schemas.microsoft.com/office/powerpoint/2010/main" val="34923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5BA2BC"/>
                </a:solidFill>
                <a:latin typeface="Verdana"/>
                <a:cs typeface="Verdana"/>
              </a:rPr>
              <a:t>Leadership Competency Differences</a:t>
            </a:r>
            <a:endParaRPr lang="en-US" dirty="0">
              <a:solidFill>
                <a:srgbClr val="5BA2BC"/>
              </a:solidFill>
              <a:latin typeface="Verdana"/>
              <a:cs typeface="Verdana"/>
            </a:endParaRPr>
          </a:p>
        </p:txBody>
      </p:sp>
      <p:sp>
        <p:nvSpPr>
          <p:cNvPr id="8" name="Text Placeholder 7"/>
          <p:cNvSpPr>
            <a:spLocks noGrp="1"/>
          </p:cNvSpPr>
          <p:nvPr>
            <p:ph type="body" idx="1"/>
          </p:nvPr>
        </p:nvSpPr>
        <p:spPr/>
        <p:txBody>
          <a:bodyPr/>
          <a:lstStyle/>
          <a:p>
            <a:r>
              <a:rPr lang="en-US" dirty="0" smtClean="0">
                <a:latin typeface="Verdana"/>
                <a:cs typeface="Verdana"/>
              </a:rPr>
              <a:t>Where Women Excel</a:t>
            </a:r>
            <a:endParaRPr lang="en-US" dirty="0">
              <a:latin typeface="Verdana"/>
              <a:cs typeface="Verdana"/>
            </a:endParaRPr>
          </a:p>
        </p:txBody>
      </p:sp>
      <p:sp>
        <p:nvSpPr>
          <p:cNvPr id="6" name="Content Placeholder 5"/>
          <p:cNvSpPr>
            <a:spLocks noGrp="1"/>
          </p:cNvSpPr>
          <p:nvPr>
            <p:ph sz="half" idx="2"/>
          </p:nvPr>
        </p:nvSpPr>
        <p:spPr/>
        <p:txBody>
          <a:bodyPr/>
          <a:lstStyle/>
          <a:p>
            <a:r>
              <a:rPr lang="en-US" dirty="0" smtClean="0">
                <a:latin typeface="Verdana"/>
                <a:cs typeface="Verdana"/>
              </a:rPr>
              <a:t>Initiative</a:t>
            </a:r>
          </a:p>
          <a:p>
            <a:r>
              <a:rPr lang="en-US" dirty="0" smtClean="0">
                <a:latin typeface="Verdana"/>
                <a:cs typeface="Verdana"/>
              </a:rPr>
              <a:t>Integrity, honesty</a:t>
            </a:r>
          </a:p>
          <a:p>
            <a:r>
              <a:rPr lang="en-US" dirty="0" smtClean="0">
                <a:latin typeface="Verdana"/>
                <a:cs typeface="Verdana"/>
              </a:rPr>
              <a:t>Drives for results</a:t>
            </a:r>
          </a:p>
          <a:p>
            <a:r>
              <a:rPr lang="en-US" dirty="0" smtClean="0">
                <a:latin typeface="Verdana"/>
                <a:cs typeface="Verdana"/>
              </a:rPr>
              <a:t>Develops others</a:t>
            </a:r>
          </a:p>
          <a:p>
            <a:r>
              <a:rPr lang="en-US" dirty="0" smtClean="0">
                <a:latin typeface="Verdana"/>
                <a:cs typeface="Verdana"/>
              </a:rPr>
              <a:t>Inspires, motivates</a:t>
            </a:r>
          </a:p>
          <a:p>
            <a:r>
              <a:rPr lang="en-US" dirty="0" smtClean="0">
                <a:latin typeface="Verdana"/>
                <a:cs typeface="Verdana"/>
              </a:rPr>
              <a:t>Relationship building</a:t>
            </a:r>
          </a:p>
          <a:p>
            <a:r>
              <a:rPr lang="en-US" dirty="0" smtClean="0">
                <a:latin typeface="Verdana"/>
                <a:cs typeface="Verdana"/>
              </a:rPr>
              <a:t>Collaboration, teamwork</a:t>
            </a:r>
          </a:p>
          <a:p>
            <a:r>
              <a:rPr lang="en-US" dirty="0" smtClean="0">
                <a:latin typeface="Verdana"/>
                <a:cs typeface="Verdana"/>
              </a:rPr>
              <a:t>Champions change</a:t>
            </a:r>
          </a:p>
          <a:p>
            <a:r>
              <a:rPr lang="en-US" dirty="0" smtClean="0">
                <a:latin typeface="Verdana"/>
                <a:cs typeface="Verdana"/>
              </a:rPr>
              <a:t>Establish stretch goals</a:t>
            </a:r>
            <a:endParaRPr lang="en-US" dirty="0">
              <a:latin typeface="Verdana"/>
              <a:cs typeface="Verdana"/>
            </a:endParaRPr>
          </a:p>
        </p:txBody>
      </p:sp>
      <p:sp>
        <p:nvSpPr>
          <p:cNvPr id="9" name="Text Placeholder 8"/>
          <p:cNvSpPr>
            <a:spLocks noGrp="1"/>
          </p:cNvSpPr>
          <p:nvPr>
            <p:ph type="body" sz="quarter" idx="3"/>
          </p:nvPr>
        </p:nvSpPr>
        <p:spPr/>
        <p:txBody>
          <a:bodyPr/>
          <a:lstStyle/>
          <a:p>
            <a:r>
              <a:rPr lang="en-US" dirty="0" smtClean="0">
                <a:latin typeface="Verdana"/>
                <a:cs typeface="Verdana"/>
              </a:rPr>
              <a:t>Where Men Excel</a:t>
            </a:r>
            <a:endParaRPr lang="en-US" dirty="0">
              <a:latin typeface="Verdana"/>
              <a:cs typeface="Verdana"/>
            </a:endParaRPr>
          </a:p>
        </p:txBody>
      </p:sp>
      <p:sp>
        <p:nvSpPr>
          <p:cNvPr id="10" name="Content Placeholder 9"/>
          <p:cNvSpPr>
            <a:spLocks noGrp="1"/>
          </p:cNvSpPr>
          <p:nvPr>
            <p:ph sz="quarter" idx="4"/>
          </p:nvPr>
        </p:nvSpPr>
        <p:spPr>
          <a:xfrm>
            <a:off x="4645025" y="2174875"/>
            <a:ext cx="4041775" cy="1101725"/>
          </a:xfrm>
        </p:spPr>
        <p:txBody>
          <a:bodyPr/>
          <a:lstStyle/>
          <a:p>
            <a:r>
              <a:rPr lang="en-US" dirty="0" smtClean="0">
                <a:latin typeface="Verdana"/>
                <a:cs typeface="Verdana"/>
              </a:rPr>
              <a:t>Technical expertise</a:t>
            </a:r>
          </a:p>
          <a:p>
            <a:r>
              <a:rPr lang="en-US" dirty="0" smtClean="0">
                <a:latin typeface="Verdana"/>
                <a:cs typeface="Verdana"/>
              </a:rPr>
              <a:t>Strategic perspective</a:t>
            </a:r>
            <a:endParaRPr lang="en-US" dirty="0">
              <a:latin typeface="Verdana"/>
              <a:cs typeface="Verdana"/>
            </a:endParaRPr>
          </a:p>
        </p:txBody>
      </p:sp>
      <p:pic>
        <p:nvPicPr>
          <p:cNvPr id="11" name="Picture 10" descr="men v wom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4800" y="3124200"/>
            <a:ext cx="4089400" cy="2349500"/>
          </a:xfrm>
          <a:prstGeom prst="rect">
            <a:avLst/>
          </a:prstGeom>
        </p:spPr>
      </p:pic>
      <p:sp>
        <p:nvSpPr>
          <p:cNvPr id="12" name="TextBox 11"/>
          <p:cNvSpPr txBox="1"/>
          <p:nvPr/>
        </p:nvSpPr>
        <p:spPr>
          <a:xfrm>
            <a:off x="533400" y="6082713"/>
            <a:ext cx="3429000" cy="261610"/>
          </a:xfrm>
          <a:prstGeom prst="rect">
            <a:avLst/>
          </a:prstGeom>
          <a:noFill/>
        </p:spPr>
        <p:txBody>
          <a:bodyPr wrap="square" rtlCol="0">
            <a:spAutoFit/>
          </a:bodyPr>
          <a:lstStyle/>
          <a:p>
            <a:r>
              <a:rPr lang="en-US" sz="1100" dirty="0" smtClean="0">
                <a:latin typeface="Verdana"/>
                <a:cs typeface="Verdana"/>
              </a:rPr>
              <a:t>Zenger, </a:t>
            </a:r>
            <a:r>
              <a:rPr lang="en-US" sz="1100" dirty="0" err="1" smtClean="0">
                <a:latin typeface="Verdana"/>
                <a:cs typeface="Verdana"/>
              </a:rPr>
              <a:t>Folkman</a:t>
            </a:r>
            <a:endParaRPr lang="en-US" sz="1100" dirty="0">
              <a:latin typeface="Verdana"/>
              <a:cs typeface="Verdana"/>
            </a:endParaRPr>
          </a:p>
        </p:txBody>
      </p:sp>
      <p:sp>
        <p:nvSpPr>
          <p:cNvPr id="2" name="Slide Number Placeholder 1"/>
          <p:cNvSpPr>
            <a:spLocks noGrp="1"/>
          </p:cNvSpPr>
          <p:nvPr>
            <p:ph type="sldNum" sz="quarter" idx="12"/>
          </p:nvPr>
        </p:nvSpPr>
        <p:spPr/>
        <p:txBody>
          <a:bodyPr/>
          <a:lstStyle/>
          <a:p>
            <a:fld id="{515FC477-0A05-4F3E-8EE9-E015C9089D56}" type="slidenum">
              <a:rPr lang="en-US" smtClean="0"/>
              <a:t>22</a:t>
            </a:fld>
            <a:endParaRPr lang="en-US" dirty="0"/>
          </a:p>
        </p:txBody>
      </p:sp>
    </p:spTree>
    <p:extLst>
      <p:ext uri="{BB962C8B-B14F-4D97-AF65-F5344CB8AC3E}">
        <p14:creationId xmlns:p14="http://schemas.microsoft.com/office/powerpoint/2010/main" val="221484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Verdana"/>
                <a:cs typeface="Verdana"/>
              </a:rPr>
              <a:t>What?  More Women?</a:t>
            </a:r>
            <a:endParaRPr lang="en-US" dirty="0">
              <a:solidFill>
                <a:schemeClr val="accent1"/>
              </a:solidFill>
              <a:latin typeface="Verdana"/>
              <a:cs typeface="Verdana"/>
            </a:endParaRPr>
          </a:p>
        </p:txBody>
      </p:sp>
      <p:sp>
        <p:nvSpPr>
          <p:cNvPr id="4" name="TextBox 3"/>
          <p:cNvSpPr txBox="1"/>
          <p:nvPr/>
        </p:nvSpPr>
        <p:spPr>
          <a:xfrm>
            <a:off x="850900" y="1794808"/>
            <a:ext cx="7785100" cy="1938992"/>
          </a:xfrm>
          <a:prstGeom prst="rect">
            <a:avLst/>
          </a:prstGeom>
          <a:noFill/>
        </p:spPr>
        <p:txBody>
          <a:bodyPr wrap="square" rtlCol="0">
            <a:spAutoFit/>
          </a:bodyPr>
          <a:lstStyle/>
          <a:p>
            <a:pPr algn="ctr"/>
            <a:r>
              <a:rPr lang="en-US" sz="2000" dirty="0" smtClean="0">
                <a:latin typeface="Verdana"/>
                <a:cs typeface="Verdana"/>
              </a:rPr>
              <a:t>Many factors you might think would be predictive of group performance were not.  Group intelligence had little to do with individual intelligence.</a:t>
            </a:r>
          </a:p>
          <a:p>
            <a:pPr algn="ctr"/>
            <a:endParaRPr lang="en-US" sz="2000" dirty="0">
              <a:latin typeface="Verdana"/>
              <a:cs typeface="Verdana"/>
            </a:endParaRPr>
          </a:p>
          <a:p>
            <a:pPr algn="ctr"/>
            <a:r>
              <a:rPr lang="en-US" sz="2000" dirty="0" smtClean="0">
                <a:latin typeface="Verdana"/>
                <a:cs typeface="Verdana"/>
              </a:rPr>
              <a:t>Women’s social sensitivity is higher.  And team diversity – of every type -- is essential.</a:t>
            </a:r>
          </a:p>
        </p:txBody>
      </p:sp>
      <p:pic>
        <p:nvPicPr>
          <p:cNvPr id="5" name="Picture 4" descr="more wome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800" y="4572000"/>
            <a:ext cx="8813800" cy="1435100"/>
          </a:xfrm>
          <a:prstGeom prst="rect">
            <a:avLst/>
          </a:prstGeom>
        </p:spPr>
      </p:pic>
      <p:sp>
        <p:nvSpPr>
          <p:cNvPr id="6" name="Rectangle 5"/>
          <p:cNvSpPr/>
          <p:nvPr/>
        </p:nvSpPr>
        <p:spPr>
          <a:xfrm>
            <a:off x="7023100" y="4666302"/>
            <a:ext cx="1968500" cy="1246495"/>
          </a:xfrm>
          <a:prstGeom prst="rect">
            <a:avLst/>
          </a:prstGeom>
        </p:spPr>
        <p:txBody>
          <a:bodyPr wrap="square">
            <a:spAutoFit/>
          </a:bodyPr>
          <a:lstStyle/>
          <a:p>
            <a:r>
              <a:rPr lang="en-US" sz="1400" dirty="0">
                <a:latin typeface="Verdana"/>
                <a:cs typeface="Verdana"/>
              </a:rPr>
              <a:t>What Makes a Team Smarter? More Women . . .</a:t>
            </a:r>
          </a:p>
          <a:p>
            <a:endParaRPr lang="en-US" sz="1100" dirty="0">
              <a:latin typeface="Verdana"/>
              <a:cs typeface="Verdana"/>
            </a:endParaRPr>
          </a:p>
          <a:p>
            <a:pPr algn="r"/>
            <a:r>
              <a:rPr lang="en-US" sz="1100" dirty="0" smtClean="0">
                <a:latin typeface="Verdana"/>
                <a:cs typeface="Verdana"/>
              </a:rPr>
              <a:t>Woolley </a:t>
            </a:r>
            <a:r>
              <a:rPr lang="en-US" sz="1100" dirty="0">
                <a:latin typeface="Verdana"/>
                <a:cs typeface="Verdana"/>
              </a:rPr>
              <a:t>&amp; Malone</a:t>
            </a:r>
          </a:p>
          <a:p>
            <a:pPr algn="r"/>
            <a:r>
              <a:rPr lang="en-US" sz="1100" dirty="0" smtClean="0">
                <a:latin typeface="Verdana"/>
                <a:cs typeface="Verdana"/>
              </a:rPr>
              <a:t>HBR</a:t>
            </a:r>
            <a:r>
              <a:rPr lang="en-US" sz="1100" dirty="0">
                <a:latin typeface="Verdana"/>
                <a:cs typeface="Verdana"/>
              </a:rPr>
              <a:t>, Jun </a:t>
            </a:r>
            <a:r>
              <a:rPr lang="en-US" sz="1100" dirty="0" smtClean="0">
                <a:latin typeface="Verdana"/>
                <a:cs typeface="Verdana"/>
              </a:rPr>
              <a:t>2011</a:t>
            </a:r>
            <a:endParaRPr lang="en-US" sz="1100" dirty="0">
              <a:latin typeface="Verdana"/>
              <a:cs typeface="Verdana"/>
            </a:endParaRPr>
          </a:p>
        </p:txBody>
      </p:sp>
      <p:sp>
        <p:nvSpPr>
          <p:cNvPr id="3" name="Slide Number Placeholder 2"/>
          <p:cNvSpPr>
            <a:spLocks noGrp="1"/>
          </p:cNvSpPr>
          <p:nvPr>
            <p:ph type="sldNum" sz="quarter" idx="12"/>
          </p:nvPr>
        </p:nvSpPr>
        <p:spPr/>
        <p:txBody>
          <a:bodyPr/>
          <a:lstStyle/>
          <a:p>
            <a:fld id="{515FC477-0A05-4F3E-8EE9-E015C9089D56}" type="slidenum">
              <a:rPr lang="en-US" smtClean="0"/>
              <a:t>23</a:t>
            </a:fld>
            <a:endParaRPr lang="en-US" dirty="0"/>
          </a:p>
        </p:txBody>
      </p:sp>
    </p:spTree>
    <p:extLst>
      <p:ext uri="{BB962C8B-B14F-4D97-AF65-F5344CB8AC3E}">
        <p14:creationId xmlns:p14="http://schemas.microsoft.com/office/powerpoint/2010/main" val="1420235557"/>
      </p:ext>
    </p:extLst>
  </p:cSld>
  <p:clrMapOvr>
    <a:masterClrMapping/>
  </p:clrMapOvr>
  <mc:AlternateContent xmlns:mc="http://schemas.openxmlformats.org/markup-compatibility/2006" xmlns:p14="http://schemas.microsoft.com/office/powerpoint/2010/main">
    <mc:Choice Requires="p14">
      <p:transition p14:dur="0" advTm="77190"/>
    </mc:Choice>
    <mc:Fallback xmlns="">
      <p:transition advTm="7719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A2BC"/>
                </a:solidFill>
                <a:latin typeface="Verdana"/>
                <a:cs typeface="Verdana"/>
              </a:rPr>
              <a:t>A Fitness Test for Your Top Team</a:t>
            </a:r>
            <a:endParaRPr lang="en-US" dirty="0">
              <a:solidFill>
                <a:srgbClr val="5BA2BC"/>
              </a:solidFill>
              <a:latin typeface="Verdana"/>
              <a:cs typeface="Verdana"/>
            </a:endParaRPr>
          </a:p>
        </p:txBody>
      </p:sp>
      <p:sp>
        <p:nvSpPr>
          <p:cNvPr id="3" name="Content Placeholder 2"/>
          <p:cNvSpPr>
            <a:spLocks noGrp="1"/>
          </p:cNvSpPr>
          <p:nvPr>
            <p:ph idx="1"/>
          </p:nvPr>
        </p:nvSpPr>
        <p:spPr/>
        <p:txBody>
          <a:bodyPr/>
          <a:lstStyle/>
          <a:p>
            <a:r>
              <a:rPr lang="en-US" dirty="0" smtClean="0">
                <a:latin typeface="Verdana"/>
                <a:cs typeface="Verdana"/>
              </a:rPr>
              <a:t>Where are the women in our talent pipeline?</a:t>
            </a:r>
          </a:p>
          <a:p>
            <a:r>
              <a:rPr lang="en-US" dirty="0" smtClean="0">
                <a:latin typeface="Verdana"/>
                <a:cs typeface="Verdana"/>
              </a:rPr>
              <a:t>What skills are we helping women build?</a:t>
            </a:r>
          </a:p>
          <a:p>
            <a:r>
              <a:rPr lang="en-US" dirty="0" smtClean="0">
                <a:latin typeface="Verdana"/>
                <a:cs typeface="Verdana"/>
              </a:rPr>
              <a:t>Do we provide sponsors along with role models &amp; mentors?</a:t>
            </a:r>
          </a:p>
          <a:p>
            <a:r>
              <a:rPr lang="en-US" dirty="0" smtClean="0">
                <a:latin typeface="Verdana"/>
                <a:cs typeface="Verdana"/>
              </a:rPr>
              <a:t>Are we rooting out unconscious bias(</a:t>
            </a:r>
            <a:r>
              <a:rPr lang="en-US" dirty="0" err="1" smtClean="0">
                <a:latin typeface="Verdana"/>
                <a:cs typeface="Verdana"/>
              </a:rPr>
              <a:t>es</a:t>
            </a:r>
            <a:r>
              <a:rPr lang="en-US" dirty="0" smtClean="0">
                <a:latin typeface="Verdana"/>
                <a:cs typeface="Verdana"/>
              </a:rPr>
              <a:t>)?</a:t>
            </a:r>
          </a:p>
          <a:p>
            <a:r>
              <a:rPr lang="en-US" dirty="0" smtClean="0">
                <a:latin typeface="Verdana"/>
                <a:cs typeface="Verdana"/>
              </a:rPr>
              <a:t>Are our policies helping or hurting?</a:t>
            </a:r>
          </a:p>
          <a:p>
            <a:endParaRPr lang="en-US" dirty="0">
              <a:latin typeface="Verdana"/>
              <a:cs typeface="Verdana"/>
            </a:endParaRPr>
          </a:p>
        </p:txBody>
      </p:sp>
      <p:sp>
        <p:nvSpPr>
          <p:cNvPr id="4" name="TextBox 3"/>
          <p:cNvSpPr txBox="1"/>
          <p:nvPr/>
        </p:nvSpPr>
        <p:spPr>
          <a:xfrm>
            <a:off x="322943" y="6254352"/>
            <a:ext cx="5867400" cy="246221"/>
          </a:xfrm>
          <a:prstGeom prst="rect">
            <a:avLst/>
          </a:prstGeom>
          <a:noFill/>
        </p:spPr>
        <p:txBody>
          <a:bodyPr wrap="square" rtlCol="0">
            <a:spAutoFit/>
          </a:bodyPr>
          <a:lstStyle/>
          <a:p>
            <a:r>
              <a:rPr lang="en-US" sz="1000" dirty="0" smtClean="0">
                <a:latin typeface="Verdana"/>
                <a:cs typeface="Verdana"/>
              </a:rPr>
              <a:t>McKinsey.  Fostering women leaders:  a fitness test for your top team. January 2015</a:t>
            </a:r>
            <a:endParaRPr lang="en-US" sz="1000" dirty="0">
              <a:latin typeface="Verdana"/>
              <a:cs typeface="Verdana"/>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24</a:t>
            </a:fld>
            <a:endParaRPr lang="en-US" dirty="0"/>
          </a:p>
        </p:txBody>
      </p:sp>
    </p:spTree>
    <p:extLst>
      <p:ext uri="{BB962C8B-B14F-4D97-AF65-F5344CB8AC3E}">
        <p14:creationId xmlns:p14="http://schemas.microsoft.com/office/powerpoint/2010/main" val="184020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_men_leadership.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609600"/>
            <a:ext cx="9143999" cy="6248400"/>
          </a:xfrm>
          <a:prstGeom prst="rect">
            <a:avLst/>
          </a:prstGeom>
        </p:spPr>
      </p:pic>
      <p:sp>
        <p:nvSpPr>
          <p:cNvPr id="2" name="Title 1"/>
          <p:cNvSpPr>
            <a:spLocks noGrp="1"/>
          </p:cNvSpPr>
          <p:nvPr>
            <p:ph type="title"/>
          </p:nvPr>
        </p:nvSpPr>
        <p:spPr>
          <a:xfrm>
            <a:off x="4114800" y="5105400"/>
            <a:ext cx="4661388" cy="914400"/>
          </a:xfrm>
        </p:spPr>
        <p:txBody>
          <a:bodyPr>
            <a:normAutofit/>
          </a:bodyPr>
          <a:lstStyle/>
          <a:p>
            <a:pPr algn="ctr"/>
            <a:r>
              <a:rPr lang="en-US" sz="2400" dirty="0" smtClean="0">
                <a:solidFill>
                  <a:schemeClr val="bg1"/>
                </a:solidFill>
                <a:latin typeface="Verdana"/>
                <a:cs typeface="Verdana"/>
              </a:rPr>
              <a:t>How We Encourage Aspiring Women Leaders . . .</a:t>
            </a:r>
            <a:endParaRPr lang="en-US" sz="2400" dirty="0">
              <a:solidFill>
                <a:schemeClr val="bg1"/>
              </a:solidFill>
              <a:latin typeface="Verdana"/>
              <a:cs typeface="Verdana"/>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t>25</a:t>
            </a:fld>
            <a:endParaRPr lang="en-US" dirty="0"/>
          </a:p>
        </p:txBody>
      </p:sp>
    </p:spTree>
    <p:extLst>
      <p:ext uri="{BB962C8B-B14F-4D97-AF65-F5344CB8AC3E}">
        <p14:creationId xmlns:p14="http://schemas.microsoft.com/office/powerpoint/2010/main" val="1243874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omen-who-help-wom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
        <p:nvSpPr>
          <p:cNvPr id="4" name="Slide Number Placeholder 3"/>
          <p:cNvSpPr>
            <a:spLocks noGrp="1"/>
          </p:cNvSpPr>
          <p:nvPr>
            <p:ph type="sldNum" sz="quarter" idx="12"/>
          </p:nvPr>
        </p:nvSpPr>
        <p:spPr/>
        <p:txBody>
          <a:bodyPr/>
          <a:lstStyle/>
          <a:p>
            <a:fld id="{515FC477-0A05-4F3E-8EE9-E015C9089D56}" type="slidenum">
              <a:rPr lang="en-US" smtClean="0"/>
              <a:t>26</a:t>
            </a:fld>
            <a:endParaRPr lang="en-US" dirty="0"/>
          </a:p>
        </p:txBody>
      </p:sp>
    </p:spTree>
    <p:extLst>
      <p:ext uri="{BB962C8B-B14F-4D97-AF65-F5344CB8AC3E}">
        <p14:creationId xmlns:p14="http://schemas.microsoft.com/office/powerpoint/2010/main" val="17969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BA2BC"/>
                </a:solidFill>
                <a:latin typeface="Verdana"/>
                <a:cs typeface="Verdana"/>
              </a:rPr>
              <a:t>Recruiting and Retaining Women Leaders</a:t>
            </a:r>
            <a:endParaRPr lang="en-US" dirty="0">
              <a:solidFill>
                <a:srgbClr val="5BA2BC"/>
              </a:solidFill>
              <a:latin typeface="Verdana"/>
              <a:cs typeface="Verdana"/>
            </a:endParaRPr>
          </a:p>
        </p:txBody>
      </p:sp>
      <p:pic>
        <p:nvPicPr>
          <p:cNvPr id="4" name="Content Placeholder 3" descr="recruiting women.jpg"/>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a:stretch/>
        </p:blipFill>
        <p:spPr>
          <a:xfrm>
            <a:off x="457200" y="1828800"/>
            <a:ext cx="3276600" cy="4297363"/>
          </a:xfrm>
        </p:spPr>
      </p:pic>
      <p:sp>
        <p:nvSpPr>
          <p:cNvPr id="5" name="Content Placeholder 4"/>
          <p:cNvSpPr>
            <a:spLocks noGrp="1"/>
          </p:cNvSpPr>
          <p:nvPr>
            <p:ph sz="half" idx="2"/>
          </p:nvPr>
        </p:nvSpPr>
        <p:spPr>
          <a:xfrm>
            <a:off x="3733800" y="2560503"/>
            <a:ext cx="5410200" cy="3078297"/>
          </a:xfrm>
        </p:spPr>
        <p:txBody>
          <a:bodyPr>
            <a:normAutofit/>
          </a:bodyPr>
          <a:lstStyle/>
          <a:p>
            <a:r>
              <a:rPr lang="en-US" sz="2000" dirty="0" smtClean="0">
                <a:latin typeface="Verdana"/>
                <a:cs typeface="Verdana"/>
              </a:rPr>
              <a:t>Is the role a defining issue?</a:t>
            </a:r>
          </a:p>
          <a:p>
            <a:r>
              <a:rPr lang="en-US" sz="2000" dirty="0" smtClean="0">
                <a:latin typeface="Verdana"/>
                <a:cs typeface="Verdana"/>
              </a:rPr>
              <a:t>Do women bring a different mindset to negotiation?</a:t>
            </a:r>
          </a:p>
          <a:p>
            <a:r>
              <a:rPr lang="en-US" sz="2000" dirty="0" smtClean="0">
                <a:latin typeface="Verdana"/>
                <a:cs typeface="Verdana"/>
              </a:rPr>
              <a:t>Salary Issues</a:t>
            </a:r>
          </a:p>
          <a:p>
            <a:pPr lvl="1"/>
            <a:r>
              <a:rPr lang="en-US" dirty="0" smtClean="0">
                <a:latin typeface="Verdana"/>
                <a:cs typeface="Verdana"/>
              </a:rPr>
              <a:t>Fair market value</a:t>
            </a:r>
          </a:p>
          <a:p>
            <a:pPr lvl="1"/>
            <a:r>
              <a:rPr lang="en-US" dirty="0" smtClean="0">
                <a:latin typeface="Verdana"/>
                <a:cs typeface="Verdana"/>
              </a:rPr>
              <a:t>The process</a:t>
            </a:r>
          </a:p>
          <a:p>
            <a:r>
              <a:rPr lang="en-US" sz="2000" dirty="0" smtClean="0">
                <a:latin typeface="Verdana"/>
                <a:cs typeface="Verdana"/>
              </a:rPr>
              <a:t>Benefit issues</a:t>
            </a:r>
          </a:p>
          <a:p>
            <a:r>
              <a:rPr lang="en-US" sz="2000" dirty="0" smtClean="0">
                <a:latin typeface="Verdana"/>
                <a:cs typeface="Verdana"/>
              </a:rPr>
              <a:t>Stories . . . </a:t>
            </a:r>
          </a:p>
        </p:txBody>
      </p:sp>
      <p:sp>
        <p:nvSpPr>
          <p:cNvPr id="3" name="Slide Number Placeholder 2"/>
          <p:cNvSpPr>
            <a:spLocks noGrp="1"/>
          </p:cNvSpPr>
          <p:nvPr>
            <p:ph type="sldNum" sz="quarter" idx="12"/>
          </p:nvPr>
        </p:nvSpPr>
        <p:spPr/>
        <p:txBody>
          <a:bodyPr/>
          <a:lstStyle/>
          <a:p>
            <a:fld id="{515FC477-0A05-4F3E-8EE9-E015C9089D56}" type="slidenum">
              <a:rPr lang="en-US" smtClean="0"/>
              <a:t>27</a:t>
            </a:fld>
            <a:endParaRPr lang="en-US" dirty="0"/>
          </a:p>
        </p:txBody>
      </p:sp>
    </p:spTree>
    <p:extLst>
      <p:ext uri="{BB962C8B-B14F-4D97-AF65-F5344CB8AC3E}">
        <p14:creationId xmlns:p14="http://schemas.microsoft.com/office/powerpoint/2010/main" val="48205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adershipI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
        <p:nvSpPr>
          <p:cNvPr id="2" name="Slide Number Placeholder 1"/>
          <p:cNvSpPr>
            <a:spLocks noGrp="1"/>
          </p:cNvSpPr>
          <p:nvPr>
            <p:ph type="sldNum" sz="quarter" idx="12"/>
          </p:nvPr>
        </p:nvSpPr>
        <p:spPr/>
        <p:txBody>
          <a:bodyPr/>
          <a:lstStyle/>
          <a:p>
            <a:fld id="{515FC477-0A05-4F3E-8EE9-E015C9089D56}" type="slidenum">
              <a:rPr lang="en-US" smtClean="0"/>
              <a:t>28</a:t>
            </a:fld>
            <a:endParaRPr lang="en-US" dirty="0"/>
          </a:p>
        </p:txBody>
      </p:sp>
    </p:spTree>
    <p:extLst>
      <p:ext uri="{BB962C8B-B14F-4D97-AF65-F5344CB8AC3E}">
        <p14:creationId xmlns:p14="http://schemas.microsoft.com/office/powerpoint/2010/main" val="285746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al care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6172200"/>
          </a:xfrm>
          <a:prstGeom prst="rect">
            <a:avLst/>
          </a:prstGeom>
        </p:spPr>
      </p:pic>
      <p:sp>
        <p:nvSpPr>
          <p:cNvPr id="2" name="Title 1"/>
          <p:cNvSpPr>
            <a:spLocks noGrp="1"/>
          </p:cNvSpPr>
          <p:nvPr>
            <p:ph type="title"/>
          </p:nvPr>
        </p:nvSpPr>
        <p:spPr>
          <a:xfrm>
            <a:off x="381000" y="2971800"/>
            <a:ext cx="8229600" cy="914400"/>
          </a:xfrm>
        </p:spPr>
        <p:txBody>
          <a:bodyPr/>
          <a:lstStyle/>
          <a:p>
            <a:pPr algn="ctr"/>
            <a:r>
              <a:rPr lang="en-US" dirty="0" smtClean="0">
                <a:solidFill>
                  <a:srgbClr val="5BA2BC"/>
                </a:solidFill>
                <a:latin typeface="Verdana"/>
                <a:cs typeface="Verdana"/>
              </a:rPr>
              <a:t>Dual Career Issues</a:t>
            </a:r>
            <a:endParaRPr lang="en-US" dirty="0">
              <a:solidFill>
                <a:srgbClr val="5BA2BC"/>
              </a:solidFill>
              <a:latin typeface="Verdana"/>
              <a:cs typeface="Verdana"/>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t>29</a:t>
            </a:fld>
            <a:endParaRPr lang="en-US" dirty="0"/>
          </a:p>
        </p:txBody>
      </p:sp>
    </p:spTree>
    <p:extLst>
      <p:ext uri="{BB962C8B-B14F-4D97-AF65-F5344CB8AC3E}">
        <p14:creationId xmlns:p14="http://schemas.microsoft.com/office/powerpoint/2010/main" val="307683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latin typeface="Verdana"/>
                <a:cs typeface="Verdana"/>
              </a:rPr>
              <a:t>Our Expert Panel</a:t>
            </a:r>
            <a:endParaRPr lang="en-US" dirty="0">
              <a:solidFill>
                <a:schemeClr val="bg2">
                  <a:lumMod val="50000"/>
                </a:schemeClr>
              </a:solidFill>
              <a:latin typeface="Verdana"/>
              <a:cs typeface="Verdana"/>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9538" y="2057399"/>
            <a:ext cx="1363695" cy="1907977"/>
          </a:xfrm>
          <a:prstGeom prst="rect">
            <a:avLst/>
          </a:prstGeom>
          <a:ln w="19050">
            <a:solidFill>
              <a:schemeClr val="tx1"/>
            </a:solidFill>
          </a:ln>
        </p:spPr>
      </p:pic>
      <p:pic>
        <p:nvPicPr>
          <p:cNvPr id="3" name="Picture 2" descr="SJW photo.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400" y="1600200"/>
            <a:ext cx="1395984" cy="1950720"/>
          </a:xfrm>
          <a:prstGeom prst="rect">
            <a:avLst/>
          </a:prstGeom>
          <a:ln w="19050">
            <a:solidFill>
              <a:schemeClr val="tx1"/>
            </a:solidFill>
          </a:ln>
        </p:spPr>
      </p:pic>
      <p:pic>
        <p:nvPicPr>
          <p:cNvPr id="6" name="Picture 5" descr="Kotis, Desi.jp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257800" y="4114800"/>
            <a:ext cx="1270000" cy="1828800"/>
          </a:xfrm>
          <a:prstGeom prst="rect">
            <a:avLst/>
          </a:prstGeom>
          <a:ln w="19050">
            <a:solidFill>
              <a:schemeClr val="tx1"/>
            </a:solidFill>
          </a:ln>
        </p:spPr>
      </p:pic>
      <p:pic>
        <p:nvPicPr>
          <p:cNvPr id="7" name="Picture 6" descr="Noelle Chapman 3x4.JP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2590800" y="4114800"/>
            <a:ext cx="1333500" cy="1841500"/>
          </a:xfrm>
          <a:prstGeom prst="rect">
            <a:avLst/>
          </a:prstGeom>
          <a:ln w="19050">
            <a:solidFill>
              <a:schemeClr val="tx1"/>
            </a:solidFill>
          </a:ln>
        </p:spPr>
      </p:pic>
      <p:pic>
        <p:nvPicPr>
          <p:cNvPr id="8" name="Picture 7" descr="MikePowellPhoto201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2057400"/>
            <a:ext cx="1447800" cy="1933575"/>
          </a:xfrm>
          <a:prstGeom prst="rect">
            <a:avLst/>
          </a:prstGeom>
          <a:ln w="19050">
            <a:solidFill>
              <a:schemeClr val="tx1"/>
            </a:solidFill>
          </a:ln>
        </p:spPr>
      </p:pic>
      <p:sp>
        <p:nvSpPr>
          <p:cNvPr id="9" name="TextBox 8"/>
          <p:cNvSpPr txBox="1"/>
          <p:nvPr/>
        </p:nvSpPr>
        <p:spPr>
          <a:xfrm>
            <a:off x="838200" y="4114800"/>
            <a:ext cx="1524000" cy="307777"/>
          </a:xfrm>
          <a:prstGeom prst="rect">
            <a:avLst/>
          </a:prstGeom>
          <a:noFill/>
        </p:spPr>
        <p:txBody>
          <a:bodyPr wrap="square" rtlCol="0">
            <a:spAutoFit/>
          </a:bodyPr>
          <a:lstStyle/>
          <a:p>
            <a:r>
              <a:rPr lang="en-US" sz="1400" dirty="0" smtClean="0">
                <a:latin typeface="Verdana"/>
                <a:cs typeface="Verdana"/>
              </a:rPr>
              <a:t>Michael Powell</a:t>
            </a:r>
            <a:endParaRPr lang="en-US" sz="1400" dirty="0">
              <a:latin typeface="Verdana"/>
              <a:cs typeface="Verdana"/>
            </a:endParaRPr>
          </a:p>
        </p:txBody>
      </p:sp>
      <p:sp>
        <p:nvSpPr>
          <p:cNvPr id="10" name="TextBox 9"/>
          <p:cNvSpPr txBox="1"/>
          <p:nvPr/>
        </p:nvSpPr>
        <p:spPr>
          <a:xfrm>
            <a:off x="3810000" y="3657600"/>
            <a:ext cx="1752600" cy="307777"/>
          </a:xfrm>
          <a:prstGeom prst="rect">
            <a:avLst/>
          </a:prstGeom>
          <a:noFill/>
        </p:spPr>
        <p:txBody>
          <a:bodyPr wrap="square" rtlCol="0">
            <a:spAutoFit/>
          </a:bodyPr>
          <a:lstStyle/>
          <a:p>
            <a:pPr algn="ctr"/>
            <a:r>
              <a:rPr lang="en-US" sz="1400" dirty="0" smtClean="0">
                <a:latin typeface="Verdana"/>
                <a:cs typeface="Verdana"/>
              </a:rPr>
              <a:t>Sara White</a:t>
            </a:r>
            <a:endParaRPr lang="en-US" sz="1400" dirty="0">
              <a:latin typeface="Verdana"/>
              <a:cs typeface="Verdana"/>
            </a:endParaRPr>
          </a:p>
        </p:txBody>
      </p:sp>
      <p:sp>
        <p:nvSpPr>
          <p:cNvPr id="11" name="TextBox 10"/>
          <p:cNvSpPr txBox="1"/>
          <p:nvPr/>
        </p:nvSpPr>
        <p:spPr>
          <a:xfrm>
            <a:off x="7086600" y="4114800"/>
            <a:ext cx="1295400" cy="307777"/>
          </a:xfrm>
          <a:prstGeom prst="rect">
            <a:avLst/>
          </a:prstGeom>
          <a:noFill/>
        </p:spPr>
        <p:txBody>
          <a:bodyPr wrap="square" rtlCol="0">
            <a:spAutoFit/>
          </a:bodyPr>
          <a:lstStyle/>
          <a:p>
            <a:r>
              <a:rPr lang="en-US" sz="1400" dirty="0" smtClean="0">
                <a:latin typeface="Verdana"/>
                <a:cs typeface="Verdana"/>
              </a:rPr>
              <a:t>Chris Fortier</a:t>
            </a:r>
            <a:endParaRPr lang="en-US" sz="1400" dirty="0">
              <a:latin typeface="Verdana"/>
              <a:cs typeface="Verdana"/>
            </a:endParaRPr>
          </a:p>
        </p:txBody>
      </p:sp>
      <p:sp>
        <p:nvSpPr>
          <p:cNvPr id="12" name="TextBox 11"/>
          <p:cNvSpPr txBox="1"/>
          <p:nvPr/>
        </p:nvSpPr>
        <p:spPr>
          <a:xfrm>
            <a:off x="5334000" y="6019800"/>
            <a:ext cx="1219200" cy="307777"/>
          </a:xfrm>
          <a:prstGeom prst="rect">
            <a:avLst/>
          </a:prstGeom>
          <a:noFill/>
        </p:spPr>
        <p:txBody>
          <a:bodyPr wrap="square" rtlCol="0">
            <a:spAutoFit/>
          </a:bodyPr>
          <a:lstStyle/>
          <a:p>
            <a:pPr algn="ctr"/>
            <a:r>
              <a:rPr lang="en-US" sz="1400" dirty="0" err="1" smtClean="0">
                <a:latin typeface="Verdana"/>
                <a:cs typeface="Verdana"/>
              </a:rPr>
              <a:t>Desi</a:t>
            </a:r>
            <a:r>
              <a:rPr lang="en-US" sz="1400" dirty="0" smtClean="0">
                <a:latin typeface="Verdana"/>
                <a:cs typeface="Verdana"/>
              </a:rPr>
              <a:t> </a:t>
            </a:r>
            <a:r>
              <a:rPr lang="en-US" sz="1400" dirty="0" err="1" smtClean="0">
                <a:latin typeface="Verdana"/>
                <a:cs typeface="Verdana"/>
              </a:rPr>
              <a:t>Kotis</a:t>
            </a:r>
            <a:endParaRPr lang="en-US" sz="1400" dirty="0">
              <a:latin typeface="Verdana"/>
              <a:cs typeface="Verdana"/>
            </a:endParaRPr>
          </a:p>
        </p:txBody>
      </p:sp>
      <p:sp>
        <p:nvSpPr>
          <p:cNvPr id="13" name="TextBox 12"/>
          <p:cNvSpPr txBox="1"/>
          <p:nvPr/>
        </p:nvSpPr>
        <p:spPr>
          <a:xfrm>
            <a:off x="2286000" y="6019800"/>
            <a:ext cx="1905000" cy="307777"/>
          </a:xfrm>
          <a:prstGeom prst="rect">
            <a:avLst/>
          </a:prstGeom>
          <a:noFill/>
        </p:spPr>
        <p:txBody>
          <a:bodyPr wrap="square" rtlCol="0">
            <a:spAutoFit/>
          </a:bodyPr>
          <a:lstStyle/>
          <a:p>
            <a:pPr algn="ctr"/>
            <a:r>
              <a:rPr lang="en-US" sz="1400" dirty="0" smtClean="0">
                <a:latin typeface="Verdana"/>
                <a:cs typeface="Verdana"/>
              </a:rPr>
              <a:t>Noelle Chapman</a:t>
            </a:r>
            <a:endParaRPr lang="en-US" sz="1400" dirty="0">
              <a:latin typeface="Verdana"/>
              <a:cs typeface="Verdana"/>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t>3</a:t>
            </a:fld>
            <a:endParaRPr lang="en-US" dirty="0"/>
          </a:p>
        </p:txBody>
      </p:sp>
    </p:spTree>
    <p:extLst>
      <p:ext uri="{BB962C8B-B14F-4D97-AF65-F5344CB8AC3E}">
        <p14:creationId xmlns:p14="http://schemas.microsoft.com/office/powerpoint/2010/main" val="98827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cce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4521200"/>
          </a:xfrm>
          <a:prstGeom prst="rect">
            <a:avLst/>
          </a:prstGeom>
        </p:spPr>
      </p:pic>
      <p:sp>
        <p:nvSpPr>
          <p:cNvPr id="2" name="Title 1"/>
          <p:cNvSpPr>
            <a:spLocks noGrp="1"/>
          </p:cNvSpPr>
          <p:nvPr>
            <p:ph type="title"/>
          </p:nvPr>
        </p:nvSpPr>
        <p:spPr>
          <a:xfrm>
            <a:off x="381000" y="2057400"/>
            <a:ext cx="8229600" cy="914400"/>
          </a:xfrm>
        </p:spPr>
        <p:txBody>
          <a:bodyPr/>
          <a:lstStyle/>
          <a:p>
            <a:pPr algn="ctr"/>
            <a:r>
              <a:rPr lang="en-US" dirty="0" smtClean="0">
                <a:solidFill>
                  <a:schemeClr val="accent2">
                    <a:lumMod val="60000"/>
                    <a:lumOff val="40000"/>
                  </a:schemeClr>
                </a:solidFill>
                <a:latin typeface="Verdana"/>
                <a:cs typeface="Verdana"/>
              </a:rPr>
              <a:t>Succession Planning</a:t>
            </a:r>
            <a:endParaRPr lang="en-US" dirty="0">
              <a:solidFill>
                <a:schemeClr val="accent2">
                  <a:lumMod val="60000"/>
                  <a:lumOff val="40000"/>
                </a:schemeClr>
              </a:solidFill>
              <a:latin typeface="Verdana"/>
              <a:cs typeface="Verdana"/>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t>30</a:t>
            </a:fld>
            <a:endParaRPr lang="en-US" dirty="0"/>
          </a:p>
        </p:txBody>
      </p:sp>
    </p:spTree>
    <p:extLst>
      <p:ext uri="{BB962C8B-B14F-4D97-AF65-F5344CB8AC3E}">
        <p14:creationId xmlns:p14="http://schemas.microsoft.com/office/powerpoint/2010/main" val="124210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BA2BC"/>
                </a:solidFill>
                <a:latin typeface="Verdana"/>
                <a:cs typeface="Verdana"/>
              </a:rPr>
              <a:t>WELCOME TO THE KNOWLEDGE CAFÉ </a:t>
            </a:r>
            <a:endParaRPr lang="en-US" dirty="0">
              <a:solidFill>
                <a:srgbClr val="5BA2BC"/>
              </a:solidFill>
              <a:latin typeface="Verdana"/>
              <a:cs typeface="Verdana"/>
            </a:endParaRPr>
          </a:p>
        </p:txBody>
      </p:sp>
      <p:sp>
        <p:nvSpPr>
          <p:cNvPr id="3" name="Rectangle 2"/>
          <p:cNvSpPr/>
          <p:nvPr/>
        </p:nvSpPr>
        <p:spPr>
          <a:xfrm>
            <a:off x="304800" y="1905000"/>
            <a:ext cx="5867400" cy="3046988"/>
          </a:xfrm>
          <a:prstGeom prst="rect">
            <a:avLst/>
          </a:prstGeom>
        </p:spPr>
        <p:txBody>
          <a:bodyPr wrap="square">
            <a:spAutoFit/>
          </a:bodyPr>
          <a:lstStyle/>
          <a:p>
            <a:pPr lvl="0" algn="ctr"/>
            <a:r>
              <a:rPr lang="en-US" sz="2400" dirty="0">
                <a:solidFill>
                  <a:schemeClr val="accent2">
                    <a:lumMod val="60000"/>
                    <a:lumOff val="40000"/>
                  </a:schemeClr>
                </a:solidFill>
                <a:latin typeface="Verdana"/>
                <a:cs typeface="Verdana"/>
              </a:rPr>
              <a:t>Nothing is more powerful than sharing knowledge and creating innovative approaches for critical issues . . .</a:t>
            </a:r>
          </a:p>
          <a:p>
            <a:pPr algn="ctr"/>
            <a:r>
              <a:rPr lang="en-US" sz="2400" dirty="0">
                <a:solidFill>
                  <a:schemeClr val="accent2">
                    <a:lumMod val="60000"/>
                    <a:lumOff val="40000"/>
                  </a:schemeClr>
                </a:solidFill>
                <a:latin typeface="Verdana"/>
                <a:cs typeface="Verdana"/>
              </a:rPr>
              <a:t> </a:t>
            </a:r>
          </a:p>
          <a:p>
            <a:pPr lvl="0" algn="ctr"/>
            <a:r>
              <a:rPr lang="en-US" sz="2400" dirty="0">
                <a:solidFill>
                  <a:schemeClr val="accent2">
                    <a:lumMod val="60000"/>
                    <a:lumOff val="40000"/>
                  </a:schemeClr>
                </a:solidFill>
                <a:latin typeface="Verdana"/>
                <a:cs typeface="Verdana"/>
              </a:rPr>
              <a:t>Pull up a chair; Sit down and talk; Listen and learn.  You might be surprised at the outcome. . </a:t>
            </a:r>
            <a:r>
              <a:rPr lang="en-US" sz="2400" dirty="0" smtClean="0">
                <a:solidFill>
                  <a:schemeClr val="accent2">
                    <a:lumMod val="60000"/>
                    <a:lumOff val="40000"/>
                  </a:schemeClr>
                </a:solidFill>
                <a:latin typeface="Verdana"/>
                <a:cs typeface="Verdana"/>
              </a:rPr>
              <a:t>.</a:t>
            </a:r>
            <a:endParaRPr lang="en-US" sz="2400" dirty="0">
              <a:solidFill>
                <a:schemeClr val="accent2">
                  <a:lumMod val="60000"/>
                  <a:lumOff val="40000"/>
                </a:schemeClr>
              </a:solidFill>
              <a:latin typeface="Verdana"/>
              <a:cs typeface="Verdana"/>
            </a:endParaRPr>
          </a:p>
        </p:txBody>
      </p:sp>
      <p:pic>
        <p:nvPicPr>
          <p:cNvPr id="4" name="Picture 3" descr="cafe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600" y="1828800"/>
            <a:ext cx="3073400" cy="4254500"/>
          </a:xfrm>
          <a:prstGeom prst="rect">
            <a:avLst/>
          </a:prstGeom>
        </p:spPr>
      </p:pic>
      <p:sp>
        <p:nvSpPr>
          <p:cNvPr id="5" name="Oval 4"/>
          <p:cNvSpPr/>
          <p:nvPr/>
        </p:nvSpPr>
        <p:spPr>
          <a:xfrm>
            <a:off x="6934200" y="2971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934200" y="3124200"/>
            <a:ext cx="609600" cy="338554"/>
          </a:xfrm>
          <a:prstGeom prst="rect">
            <a:avLst/>
          </a:prstGeom>
          <a:noFill/>
        </p:spPr>
        <p:txBody>
          <a:bodyPr wrap="square" rtlCol="0">
            <a:spAutoFit/>
          </a:bodyPr>
          <a:lstStyle/>
          <a:p>
            <a:pPr algn="ctr"/>
            <a:r>
              <a:rPr lang="en-US" sz="1600" dirty="0" smtClean="0">
                <a:latin typeface="Verdana"/>
                <a:cs typeface="Verdana"/>
              </a:rPr>
              <a:t>WIL</a:t>
            </a:r>
            <a:endParaRPr lang="en-US" sz="1600" dirty="0">
              <a:latin typeface="Verdana"/>
              <a:cs typeface="Verdana"/>
            </a:endParaRPr>
          </a:p>
        </p:txBody>
      </p:sp>
      <p:sp>
        <p:nvSpPr>
          <p:cNvPr id="7" name="Slide Number Placeholder 6"/>
          <p:cNvSpPr>
            <a:spLocks noGrp="1"/>
          </p:cNvSpPr>
          <p:nvPr>
            <p:ph type="sldNum" sz="quarter" idx="12"/>
          </p:nvPr>
        </p:nvSpPr>
        <p:spPr/>
        <p:txBody>
          <a:bodyPr/>
          <a:lstStyle/>
          <a:p>
            <a:fld id="{515FC477-0A05-4F3E-8EE9-E015C9089D56}" type="slidenum">
              <a:rPr lang="en-US" smtClean="0"/>
              <a:t>31</a:t>
            </a:fld>
            <a:endParaRPr lang="en-US" dirty="0"/>
          </a:p>
        </p:txBody>
      </p:sp>
    </p:spTree>
    <p:extLst>
      <p:ext uri="{BB962C8B-B14F-4D97-AF65-F5344CB8AC3E}">
        <p14:creationId xmlns:p14="http://schemas.microsoft.com/office/powerpoint/2010/main" val="226776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50000"/>
                  </a:schemeClr>
                </a:solidFill>
                <a:latin typeface="Verdana"/>
                <a:cs typeface="Verdana"/>
              </a:rPr>
              <a:t>KNOWLEDGE CAFÉ ETIQUETTE</a:t>
            </a:r>
            <a:endParaRPr lang="en-US" dirty="0">
              <a:solidFill>
                <a:schemeClr val="bg2">
                  <a:lumMod val="50000"/>
                </a:schemeClr>
              </a:solidFill>
              <a:latin typeface="Verdana"/>
              <a:cs typeface="Verdana"/>
            </a:endParaRPr>
          </a:p>
        </p:txBody>
      </p:sp>
      <p:sp>
        <p:nvSpPr>
          <p:cNvPr id="5" name="Content Placeholder 4"/>
          <p:cNvSpPr>
            <a:spLocks noGrp="1"/>
          </p:cNvSpPr>
          <p:nvPr>
            <p:ph sz="half" idx="2"/>
          </p:nvPr>
        </p:nvSpPr>
        <p:spPr>
          <a:xfrm>
            <a:off x="5334000" y="1828800"/>
            <a:ext cx="3581400" cy="3429000"/>
          </a:xfrm>
        </p:spPr>
        <p:txBody>
          <a:bodyPr>
            <a:noAutofit/>
          </a:bodyPr>
          <a:lstStyle/>
          <a:p>
            <a:pPr marL="274320">
              <a:spcBef>
                <a:spcPts val="400"/>
              </a:spcBef>
            </a:pPr>
            <a:r>
              <a:rPr lang="en-US" sz="2000" dirty="0" smtClean="0">
                <a:solidFill>
                  <a:srgbClr val="5BA2BC"/>
                </a:solidFill>
                <a:latin typeface="Verdana" panose="020B0604030504040204" pitchFamily="34" charset="0"/>
                <a:ea typeface="Verdana" panose="020B0604030504040204" pitchFamily="34" charset="0"/>
                <a:cs typeface="Verdana" panose="020B0604030504040204" pitchFamily="34" charset="0"/>
              </a:rPr>
              <a:t>Contribute thoughtfully to the dialog</a:t>
            </a:r>
          </a:p>
          <a:p>
            <a:pPr marL="274320">
              <a:spcBef>
                <a:spcPts val="400"/>
              </a:spcBef>
            </a:pPr>
            <a:r>
              <a:rPr lang="en-US" sz="2000" dirty="0" smtClean="0">
                <a:solidFill>
                  <a:srgbClr val="5BA2BC"/>
                </a:solidFill>
                <a:latin typeface="Verdana" panose="020B0604030504040204" pitchFamily="34" charset="0"/>
                <a:ea typeface="Verdana" panose="020B0604030504040204" pitchFamily="34" charset="0"/>
                <a:cs typeface="Verdana" panose="020B0604030504040204" pitchFamily="34" charset="0"/>
              </a:rPr>
              <a:t>Listen </a:t>
            </a:r>
            <a:endParaRPr lang="en-US" sz="2000" dirty="0">
              <a:solidFill>
                <a:srgbClr val="5BA2BC"/>
              </a:solidFill>
              <a:latin typeface="Verdana" panose="020B0604030504040204" pitchFamily="34" charset="0"/>
              <a:ea typeface="Verdana" panose="020B0604030504040204" pitchFamily="34" charset="0"/>
              <a:cs typeface="Verdana" panose="020B0604030504040204" pitchFamily="34" charset="0"/>
            </a:endParaRPr>
          </a:p>
          <a:p>
            <a:pPr marL="674370" lvl="1">
              <a:spcBef>
                <a:spcPts val="400"/>
              </a:spcBef>
            </a:pPr>
            <a:r>
              <a:rPr lang="en-US" dirty="0" smtClean="0">
                <a:solidFill>
                  <a:srgbClr val="5BA2BC"/>
                </a:solidFill>
                <a:latin typeface="Verdana" panose="020B0604030504040204" pitchFamily="34" charset="0"/>
                <a:ea typeface="Verdana" panose="020B0604030504040204" pitchFamily="34" charset="0"/>
                <a:cs typeface="Verdana" panose="020B0604030504040204" pitchFamily="34" charset="0"/>
              </a:rPr>
              <a:t>to learn</a:t>
            </a:r>
          </a:p>
          <a:p>
            <a:pPr marL="674370" lvl="1">
              <a:spcBef>
                <a:spcPts val="400"/>
              </a:spcBef>
            </a:pPr>
            <a:r>
              <a:rPr lang="en-US" dirty="0" smtClean="0">
                <a:solidFill>
                  <a:srgbClr val="5BA2BC"/>
                </a:solidFill>
                <a:latin typeface="Verdana" panose="020B0604030504040204" pitchFamily="34" charset="0"/>
                <a:ea typeface="Verdana" panose="020B0604030504040204" pitchFamily="34" charset="0"/>
                <a:cs typeface="Verdana" panose="020B0604030504040204" pitchFamily="34" charset="0"/>
              </a:rPr>
              <a:t>for perception differences</a:t>
            </a:r>
          </a:p>
          <a:p>
            <a:pPr marL="674370" lvl="1">
              <a:spcBef>
                <a:spcPts val="400"/>
              </a:spcBef>
            </a:pPr>
            <a:r>
              <a:rPr lang="en-US" dirty="0" smtClean="0">
                <a:solidFill>
                  <a:srgbClr val="5BA2BC"/>
                </a:solidFill>
                <a:latin typeface="Verdana" panose="020B0604030504040204" pitchFamily="34" charset="0"/>
                <a:ea typeface="Verdana" panose="020B0604030504040204" pitchFamily="34" charset="0"/>
                <a:cs typeface="Verdana" panose="020B0604030504040204" pitchFamily="34" charset="0"/>
              </a:rPr>
              <a:t>to reflect</a:t>
            </a:r>
          </a:p>
          <a:p>
            <a:pPr marL="674370" lvl="1">
              <a:spcBef>
                <a:spcPts val="400"/>
              </a:spcBef>
            </a:pPr>
            <a:r>
              <a:rPr lang="en-US" dirty="0" smtClean="0">
                <a:solidFill>
                  <a:srgbClr val="5BA2BC"/>
                </a:solidFill>
                <a:latin typeface="Verdana" panose="020B0604030504040204" pitchFamily="34" charset="0"/>
                <a:ea typeface="Verdana" panose="020B0604030504040204" pitchFamily="34" charset="0"/>
                <a:cs typeface="Verdana" panose="020B0604030504040204" pitchFamily="34" charset="0"/>
              </a:rPr>
              <a:t>together for shared meaning</a:t>
            </a:r>
          </a:p>
          <a:p>
            <a:pPr marL="365760" indent="0" algn="ctr">
              <a:spcBef>
                <a:spcPts val="400"/>
              </a:spcBef>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world_cafe_etiquette_-engl_he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57400"/>
            <a:ext cx="4876800" cy="4203700"/>
          </a:xfrm>
          <a:prstGeom prst="rect">
            <a:avLst/>
          </a:prstGeom>
        </p:spPr>
      </p:pic>
      <p:sp>
        <p:nvSpPr>
          <p:cNvPr id="4" name="TextBox 3"/>
          <p:cNvSpPr txBox="1"/>
          <p:nvPr/>
        </p:nvSpPr>
        <p:spPr>
          <a:xfrm>
            <a:off x="5181600" y="5453975"/>
            <a:ext cx="3657600" cy="1251625"/>
          </a:xfrm>
          <a:prstGeom prst="rect">
            <a:avLst/>
          </a:prstGeom>
          <a:noFill/>
        </p:spPr>
        <p:txBody>
          <a:bodyPr wrap="square" rtlCol="0">
            <a:spAutoFit/>
          </a:bodyPr>
          <a:lstStyle/>
          <a:p>
            <a:pPr marL="91440" indent="0">
              <a:spcBef>
                <a:spcPts val="200"/>
              </a:spcBef>
              <a:buNone/>
            </a:pPr>
            <a:r>
              <a:rPr lang="en-US" dirty="0">
                <a:solidFill>
                  <a:schemeClr val="tx2">
                    <a:lumMod val="50000"/>
                    <a:lumOff val="50000"/>
                  </a:schemeClr>
                </a:solidFill>
                <a:latin typeface="Verdana" panose="020B0604030504040204" pitchFamily="34" charset="0"/>
                <a:ea typeface="Verdana" panose="020B0604030504040204" pitchFamily="34" charset="0"/>
                <a:cs typeface="Verdana" panose="020B0604030504040204" pitchFamily="34" charset="0"/>
              </a:rPr>
              <a:t>Link and connect ideas</a:t>
            </a:r>
          </a:p>
          <a:p>
            <a:pPr marL="91440" indent="0">
              <a:spcBef>
                <a:spcPts val="200"/>
              </a:spcBef>
              <a:buNone/>
            </a:pPr>
            <a:r>
              <a:rPr lang="en-US" dirty="0">
                <a:solidFill>
                  <a:schemeClr val="tx2">
                    <a:lumMod val="50000"/>
                    <a:lumOff val="50000"/>
                  </a:schemeClr>
                </a:solidFill>
                <a:latin typeface="Verdana" panose="020B0604030504040204" pitchFamily="34" charset="0"/>
                <a:ea typeface="Verdana" panose="020B0604030504040204" pitchFamily="34" charset="0"/>
                <a:cs typeface="Verdana" panose="020B0604030504040204" pitchFamily="34" charset="0"/>
              </a:rPr>
              <a:t>Jot notes &amp; Doodle on the Table</a:t>
            </a:r>
          </a:p>
          <a:p>
            <a:endParaRPr lang="en-US" dirty="0"/>
          </a:p>
        </p:txBody>
      </p:sp>
      <p:sp>
        <p:nvSpPr>
          <p:cNvPr id="6" name="Slide Number Placeholder 5"/>
          <p:cNvSpPr>
            <a:spLocks noGrp="1"/>
          </p:cNvSpPr>
          <p:nvPr>
            <p:ph type="sldNum" sz="quarter" idx="12"/>
          </p:nvPr>
        </p:nvSpPr>
        <p:spPr/>
        <p:txBody>
          <a:bodyPr/>
          <a:lstStyle/>
          <a:p>
            <a:fld id="{515FC477-0A05-4F3E-8EE9-E015C9089D56}" type="slidenum">
              <a:rPr lang="en-US" smtClean="0"/>
              <a:t>32</a:t>
            </a:fld>
            <a:endParaRPr lang="en-US" dirty="0"/>
          </a:p>
        </p:txBody>
      </p:sp>
    </p:spTree>
    <p:extLst>
      <p:ext uri="{BB962C8B-B14F-4D97-AF65-F5344CB8AC3E}">
        <p14:creationId xmlns:p14="http://schemas.microsoft.com/office/powerpoint/2010/main" val="2175023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2F97B5"/>
                </a:solidFill>
                <a:latin typeface="Verdana"/>
                <a:cs typeface="Verdana"/>
              </a:rPr>
              <a:t>Agenda and Discussion Flow</a:t>
            </a:r>
            <a:endParaRPr lang="en-US" dirty="0">
              <a:solidFill>
                <a:srgbClr val="2F97B5"/>
              </a:solidFill>
              <a:latin typeface="Verdana"/>
              <a:cs typeface="Verdana"/>
            </a:endParaRPr>
          </a:p>
        </p:txBody>
      </p:sp>
      <p:pic>
        <p:nvPicPr>
          <p:cNvPr id="3" name="Picture 2" descr="world-café move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972" y="1981200"/>
            <a:ext cx="4777185" cy="3962400"/>
          </a:xfrm>
          <a:prstGeom prst="rect">
            <a:avLst/>
          </a:prstGeom>
        </p:spPr>
      </p:pic>
      <p:sp>
        <p:nvSpPr>
          <p:cNvPr id="4" name="TextBox 3"/>
          <p:cNvSpPr txBox="1"/>
          <p:nvPr/>
        </p:nvSpPr>
        <p:spPr>
          <a:xfrm>
            <a:off x="457200" y="1752600"/>
            <a:ext cx="4191000" cy="4708981"/>
          </a:xfrm>
          <a:prstGeom prst="rect">
            <a:avLst/>
          </a:prstGeom>
          <a:noFill/>
        </p:spPr>
        <p:txBody>
          <a:bodyPr wrap="square" rtlCol="0">
            <a:spAutoFit/>
          </a:bodyPr>
          <a:lstStyle/>
          <a:p>
            <a:r>
              <a:rPr lang="en-US" sz="2000" dirty="0" smtClean="0">
                <a:latin typeface="Verdana"/>
                <a:cs typeface="Verdana"/>
              </a:rPr>
              <a:t>4 thought provoking presentations</a:t>
            </a:r>
          </a:p>
          <a:p>
            <a:r>
              <a:rPr lang="en-US" sz="2000" dirty="0">
                <a:latin typeface="Verdana"/>
                <a:cs typeface="Verdana"/>
              </a:rPr>
              <a:t>f</a:t>
            </a:r>
            <a:r>
              <a:rPr lang="en-US" sz="2000" dirty="0" smtClean="0">
                <a:latin typeface="Verdana"/>
                <a:cs typeface="Verdana"/>
              </a:rPr>
              <a:t>ollowed by open, creative dialog to share ideas and understanding</a:t>
            </a:r>
          </a:p>
          <a:p>
            <a:endParaRPr lang="en-US" sz="2000" dirty="0">
              <a:latin typeface="Verdana"/>
              <a:cs typeface="Verdana"/>
            </a:endParaRPr>
          </a:p>
          <a:p>
            <a:r>
              <a:rPr lang="en-US" sz="2000" dirty="0" smtClean="0">
                <a:latin typeface="Verdana"/>
                <a:cs typeface="Verdana"/>
              </a:rPr>
              <a:t>Host will focus dialog segments on powerful questions (20 min x 3)</a:t>
            </a:r>
          </a:p>
          <a:p>
            <a:endParaRPr lang="en-US" sz="2000" dirty="0">
              <a:latin typeface="Verdana"/>
              <a:cs typeface="Verdana"/>
            </a:endParaRPr>
          </a:p>
          <a:p>
            <a:r>
              <a:rPr lang="en-US" sz="2000" dirty="0" smtClean="0">
                <a:latin typeface="Verdana"/>
                <a:cs typeface="Verdana"/>
              </a:rPr>
              <a:t>Table host remains </a:t>
            </a:r>
          </a:p>
          <a:p>
            <a:endParaRPr lang="en-US" sz="2000" dirty="0">
              <a:latin typeface="Verdana"/>
              <a:cs typeface="Verdana"/>
            </a:endParaRPr>
          </a:p>
          <a:p>
            <a:r>
              <a:rPr lang="en-US" sz="2000" dirty="0" smtClean="0">
                <a:latin typeface="Verdana"/>
                <a:cs typeface="Verdana"/>
              </a:rPr>
              <a:t>Thought ambassadors migrate</a:t>
            </a:r>
          </a:p>
          <a:p>
            <a:endParaRPr lang="en-US" sz="2000" dirty="0">
              <a:latin typeface="Verdana"/>
              <a:cs typeface="Verdana"/>
            </a:endParaRPr>
          </a:p>
          <a:p>
            <a:r>
              <a:rPr lang="en-US" sz="2000" dirty="0" smtClean="0">
                <a:latin typeface="Verdana"/>
                <a:cs typeface="Verdana"/>
              </a:rPr>
              <a:t>Harvesting ideas </a:t>
            </a:r>
            <a:endParaRPr lang="en-US" sz="2000" dirty="0">
              <a:latin typeface="Verdana"/>
              <a:cs typeface="Verdana"/>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33</a:t>
            </a:fld>
            <a:endParaRPr lang="en-US" dirty="0"/>
          </a:p>
        </p:txBody>
      </p:sp>
    </p:spTree>
    <p:extLst>
      <p:ext uri="{BB962C8B-B14F-4D97-AF65-F5344CB8AC3E}">
        <p14:creationId xmlns:p14="http://schemas.microsoft.com/office/powerpoint/2010/main" val="195390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algn="ctr"/>
            <a:r>
              <a:rPr lang="en-US" sz="3200" dirty="0" smtClean="0">
                <a:solidFill>
                  <a:schemeClr val="accent2">
                    <a:lumMod val="60000"/>
                    <a:lumOff val="40000"/>
                  </a:schemeClr>
                </a:solidFill>
                <a:latin typeface="Verdana"/>
                <a:cs typeface="Verdana"/>
              </a:rPr>
              <a:t>Dealing with Tangles:</a:t>
            </a:r>
            <a:br>
              <a:rPr lang="en-US" sz="3200" dirty="0" smtClean="0">
                <a:solidFill>
                  <a:schemeClr val="accent2">
                    <a:lumMod val="60000"/>
                    <a:lumOff val="40000"/>
                  </a:schemeClr>
                </a:solidFill>
                <a:latin typeface="Verdana"/>
                <a:cs typeface="Verdana"/>
              </a:rPr>
            </a:br>
            <a:r>
              <a:rPr lang="en-US" sz="3100" dirty="0" smtClean="0">
                <a:solidFill>
                  <a:schemeClr val="accent2">
                    <a:lumMod val="60000"/>
                    <a:lumOff val="40000"/>
                  </a:schemeClr>
                </a:solidFill>
                <a:latin typeface="Verdana"/>
                <a:cs typeface="Verdana"/>
              </a:rPr>
              <a:t>If We Only Knew What We Know</a:t>
            </a:r>
            <a:endParaRPr lang="en-US" sz="3100" dirty="0">
              <a:solidFill>
                <a:schemeClr val="accent2">
                  <a:lumMod val="60000"/>
                  <a:lumOff val="40000"/>
                </a:schemeClr>
              </a:solidFill>
              <a:latin typeface="Verdana"/>
              <a:cs typeface="Verdana"/>
            </a:endParaRPr>
          </a:p>
        </p:txBody>
      </p:sp>
      <p:pic>
        <p:nvPicPr>
          <p:cNvPr id="3" name="Picture 2" descr="yarntang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8344" y="1828800"/>
            <a:ext cx="4607668" cy="4851400"/>
          </a:xfrm>
          <a:prstGeom prst="rect">
            <a:avLst/>
          </a:prstGeom>
        </p:spPr>
      </p:pic>
      <p:sp>
        <p:nvSpPr>
          <p:cNvPr id="4" name="Slide Number Placeholder 3"/>
          <p:cNvSpPr>
            <a:spLocks noGrp="1"/>
          </p:cNvSpPr>
          <p:nvPr>
            <p:ph type="sldNum" sz="quarter" idx="12"/>
          </p:nvPr>
        </p:nvSpPr>
        <p:spPr/>
        <p:txBody>
          <a:bodyPr/>
          <a:lstStyle/>
          <a:p>
            <a:fld id="{515FC477-0A05-4F3E-8EE9-E015C9089D56}" type="slidenum">
              <a:rPr lang="en-US" smtClean="0"/>
              <a:t>34</a:t>
            </a:fld>
            <a:endParaRPr lang="en-US" dirty="0"/>
          </a:p>
        </p:txBody>
      </p:sp>
    </p:spTree>
    <p:extLst>
      <p:ext uri="{BB962C8B-B14F-4D97-AF65-F5344CB8AC3E}">
        <p14:creationId xmlns:p14="http://schemas.microsoft.com/office/powerpoint/2010/main" val="6110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5BA2BC"/>
                </a:solidFill>
                <a:latin typeface="Verdana"/>
                <a:cs typeface="Verdana"/>
              </a:rPr>
              <a:t>Resources</a:t>
            </a:r>
            <a:endParaRPr lang="en-US" dirty="0">
              <a:solidFill>
                <a:srgbClr val="5BA2BC"/>
              </a:solidFill>
              <a:latin typeface="Verdana"/>
              <a:cs typeface="Verdana"/>
            </a:endParaRPr>
          </a:p>
        </p:txBody>
      </p:sp>
      <p:sp>
        <p:nvSpPr>
          <p:cNvPr id="4" name="TextBox 3"/>
          <p:cNvSpPr txBox="1"/>
          <p:nvPr/>
        </p:nvSpPr>
        <p:spPr>
          <a:xfrm>
            <a:off x="1371600" y="1828800"/>
            <a:ext cx="7086600" cy="2862322"/>
          </a:xfrm>
          <a:prstGeom prst="rect">
            <a:avLst/>
          </a:prstGeom>
          <a:noFill/>
        </p:spPr>
        <p:txBody>
          <a:bodyPr wrap="square" rtlCol="0">
            <a:spAutoFit/>
          </a:bodyPr>
          <a:lstStyle/>
          <a:p>
            <a:pPr algn="ctr"/>
            <a:r>
              <a:rPr lang="en-US" sz="2000" dirty="0">
                <a:latin typeface="Verdana" panose="020B0604030504040204" pitchFamily="34" charset="0"/>
                <a:ea typeface="Verdana" panose="020B0604030504040204" pitchFamily="34" charset="0"/>
                <a:cs typeface="Verdana" panose="020B0604030504040204" pitchFamily="34" charset="0"/>
              </a:rPr>
              <a:t>Additional </a:t>
            </a:r>
            <a:r>
              <a:rPr lang="en-US" sz="2000" dirty="0" smtClean="0">
                <a:latin typeface="Verdana" panose="020B0604030504040204" pitchFamily="34" charset="0"/>
                <a:ea typeface="Verdana" panose="020B0604030504040204" pitchFamily="34" charset="0"/>
                <a:cs typeface="Verdana" panose="020B0604030504040204" pitchFamily="34" charset="0"/>
              </a:rPr>
              <a:t>information is available </a:t>
            </a:r>
            <a:r>
              <a:rPr lang="en-US" sz="2000" dirty="0">
                <a:latin typeface="Verdana" panose="020B0604030504040204" pitchFamily="34" charset="0"/>
                <a:ea typeface="Verdana" panose="020B0604030504040204" pitchFamily="34" charset="0"/>
                <a:cs typeface="Verdana" panose="020B0604030504040204" pitchFamily="34" charset="0"/>
              </a:rPr>
              <a:t>on the website </a:t>
            </a:r>
            <a:r>
              <a:rPr lang="en-US" sz="2000" dirty="0" smtClean="0">
                <a:latin typeface="Verdana" panose="020B0604030504040204" pitchFamily="34" charset="0"/>
                <a:ea typeface="Verdana" panose="020B0604030504040204" pitchFamily="34" charset="0"/>
                <a:cs typeface="Verdana" panose="020B0604030504040204" pitchFamily="34" charset="0"/>
              </a:rPr>
              <a:t>at</a:t>
            </a:r>
          </a:p>
          <a:p>
            <a:pPr algn="ctr"/>
            <a:endParaRPr lang="en-US" sz="2000" u="sng" dirty="0" smtClean="0">
              <a:latin typeface="Verdana" panose="020B0604030504040204" pitchFamily="34" charset="0"/>
              <a:ea typeface="Verdana" panose="020B0604030504040204" pitchFamily="34" charset="0"/>
              <a:cs typeface="Verdana" panose="020B0604030504040204" pitchFamily="34" charset="0"/>
              <a:hlinkClick r:id="rId2"/>
            </a:endParaRPr>
          </a:p>
          <a:p>
            <a:pPr algn="ctr"/>
            <a:r>
              <a:rPr lang="en-US" sz="2000" u="sng" dirty="0" smtClean="0">
                <a:latin typeface="Verdana" panose="020B0604030504040204" pitchFamily="34" charset="0"/>
                <a:ea typeface="Verdana" panose="020B0604030504040204" pitchFamily="34" charset="0"/>
                <a:cs typeface="Verdana" panose="020B0604030504040204" pitchFamily="34" charset="0"/>
                <a:hlinkClick r:id="rId2"/>
              </a:rPr>
              <a:t>http</a:t>
            </a:r>
            <a:r>
              <a:rPr lang="en-US" sz="2000" u="sng" dirty="0">
                <a:latin typeface="Verdana" panose="020B0604030504040204" pitchFamily="34" charset="0"/>
                <a:ea typeface="Verdana" panose="020B0604030504040204" pitchFamily="34" charset="0"/>
                <a:cs typeface="Verdana" panose="020B0604030504040204" pitchFamily="34" charset="0"/>
                <a:hlinkClick r:id="rId2"/>
              </a:rPr>
              <a:t>://www.ashp.org/</a:t>
            </a:r>
            <a:r>
              <a:rPr lang="en-US" sz="2000" u="sng" dirty="0" smtClean="0">
                <a:latin typeface="Verdana" panose="020B0604030504040204" pitchFamily="34" charset="0"/>
                <a:ea typeface="Verdana" panose="020B0604030504040204" pitchFamily="34" charset="0"/>
                <a:cs typeface="Verdana" panose="020B0604030504040204" pitchFamily="34" charset="0"/>
                <a:hlinkClick r:id="rId2"/>
              </a:rPr>
              <a:t>knowledge_cafe</a:t>
            </a:r>
            <a:endParaRPr lang="en-US" sz="2000" u="sng"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2000" u="sng" dirty="0">
              <a:latin typeface="Verdana" panose="020B0604030504040204" pitchFamily="34" charset="0"/>
              <a:ea typeface="Verdana" panose="020B0604030504040204" pitchFamily="34" charset="0"/>
              <a:cs typeface="Verdana" panose="020B0604030504040204" pitchFamily="34" charset="0"/>
            </a:endParaRPr>
          </a:p>
          <a:p>
            <a:pPr algn="ct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References</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Speaker contacts</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Slides</a:t>
            </a:r>
          </a:p>
          <a:p>
            <a:pPr algn="ctr"/>
            <a:r>
              <a:rPr lang="en-US" sz="2000" dirty="0" smtClean="0">
                <a:latin typeface="Verdana" panose="020B0604030504040204" pitchFamily="34" charset="0"/>
                <a:ea typeface="Verdana" panose="020B0604030504040204" pitchFamily="34" charset="0"/>
                <a:cs typeface="Verdana" panose="020B0604030504040204" pitchFamily="34" charset="0"/>
              </a:rPr>
              <a:t>Knowledge Café Instructions &amp; Resources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515FC477-0A05-4F3E-8EE9-E015C9089D56}" type="slidenum">
              <a:rPr lang="en-US" smtClean="0"/>
              <a:t>35</a:t>
            </a:fld>
            <a:endParaRPr lang="en-US" dirty="0"/>
          </a:p>
        </p:txBody>
      </p:sp>
    </p:spTree>
    <p:extLst>
      <p:ext uri="{BB962C8B-B14F-4D97-AF65-F5344CB8AC3E}">
        <p14:creationId xmlns:p14="http://schemas.microsoft.com/office/powerpoint/2010/main" val="1822987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5638800" cy="914400"/>
          </a:xfrm>
        </p:spPr>
        <p:txBody>
          <a:bodyPr>
            <a:noAutofit/>
          </a:bodyPr>
          <a:lstStyle/>
          <a:p>
            <a:r>
              <a:rPr lang="en-US" dirty="0" smtClean="0">
                <a:solidFill>
                  <a:schemeClr val="bg2">
                    <a:lumMod val="50000"/>
                  </a:schemeClr>
                </a:solidFill>
                <a:latin typeface="Verdana"/>
                <a:cs typeface="Verdana"/>
              </a:rPr>
              <a:t>Leading in a World of Change</a:t>
            </a:r>
            <a:endParaRPr lang="en-US" dirty="0">
              <a:solidFill>
                <a:schemeClr val="bg2">
                  <a:lumMod val="50000"/>
                </a:schemeClr>
              </a:solidFill>
              <a:latin typeface="Verdana"/>
              <a:cs typeface="Verdana"/>
            </a:endParaRPr>
          </a:p>
        </p:txBody>
      </p:sp>
      <p:pic>
        <p:nvPicPr>
          <p:cNvPr id="3" name="Picture 2" descr="stormy-sky-sea_645x4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sp>
        <p:nvSpPr>
          <p:cNvPr id="5" name="Content Placeholder 4"/>
          <p:cNvSpPr>
            <a:spLocks noGrp="1"/>
          </p:cNvSpPr>
          <p:nvPr>
            <p:ph idx="1"/>
          </p:nvPr>
        </p:nvSpPr>
        <p:spPr>
          <a:xfrm>
            <a:off x="1371600" y="3733800"/>
            <a:ext cx="4343400" cy="1676400"/>
          </a:xfrm>
        </p:spPr>
        <p:txBody>
          <a:bodyPr>
            <a:normAutofit/>
          </a:bodyPr>
          <a:lstStyle/>
          <a:p>
            <a:pPr marL="0" indent="0" algn="ctr">
              <a:buNone/>
            </a:pPr>
            <a:r>
              <a:rPr lang="en-US" dirty="0" smtClean="0">
                <a:solidFill>
                  <a:srgbClr val="D5EDF4"/>
                </a:solidFill>
                <a:latin typeface="Verdana"/>
                <a:cs typeface="Verdana"/>
              </a:rPr>
              <a:t>What is driving change &amp; molding future work?</a:t>
            </a:r>
            <a:endParaRPr lang="en-US" dirty="0">
              <a:solidFill>
                <a:srgbClr val="D5EDF4"/>
              </a:solidFill>
              <a:latin typeface="Verdana"/>
              <a:cs typeface="Verdana"/>
            </a:endParaRPr>
          </a:p>
          <a:p>
            <a:endParaRPr lang="en-US" sz="1600" dirty="0">
              <a:solidFill>
                <a:srgbClr val="D5EDF4"/>
              </a:solidFill>
              <a:latin typeface="Verdana"/>
              <a:cs typeface="Verdana"/>
            </a:endParaRPr>
          </a:p>
          <a:p>
            <a:pPr marL="0" indent="0">
              <a:buNone/>
            </a:pPr>
            <a:endParaRPr lang="en-US" sz="1600" dirty="0">
              <a:solidFill>
                <a:srgbClr val="D5EDF4"/>
              </a:solidFill>
              <a:latin typeface="Verdana"/>
              <a:cs typeface="Verdana"/>
            </a:endParaRPr>
          </a:p>
        </p:txBody>
      </p:sp>
      <p:sp>
        <p:nvSpPr>
          <p:cNvPr id="4" name="Slide Number Placeholder 3"/>
          <p:cNvSpPr>
            <a:spLocks noGrp="1"/>
          </p:cNvSpPr>
          <p:nvPr>
            <p:ph type="sldNum" sz="quarter" idx="12"/>
          </p:nvPr>
        </p:nvSpPr>
        <p:spPr/>
        <p:txBody>
          <a:bodyPr/>
          <a:lstStyle/>
          <a:p>
            <a:fld id="{515FC477-0A05-4F3E-8EE9-E015C9089D56}" type="slidenum">
              <a:rPr lang="en-US" smtClean="0"/>
              <a:t>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97B5"/>
                </a:solidFill>
                <a:latin typeface="Verdana"/>
                <a:cs typeface="Verdana"/>
              </a:rPr>
              <a:t>Slow Pace of Fast Change</a:t>
            </a:r>
            <a:endParaRPr lang="en-US" dirty="0">
              <a:solidFill>
                <a:srgbClr val="2F97B5"/>
              </a:solidFill>
              <a:latin typeface="Verdana"/>
              <a:cs typeface="Verdana"/>
            </a:endParaRPr>
          </a:p>
        </p:txBody>
      </p:sp>
      <p:pic>
        <p:nvPicPr>
          <p:cNvPr id="4" name="Picture 3" descr="cybersp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5181600"/>
          </a:xfrm>
          <a:prstGeom prst="rect">
            <a:avLst/>
          </a:prstGeom>
        </p:spPr>
      </p:pic>
      <p:sp>
        <p:nvSpPr>
          <p:cNvPr id="3" name="Content Placeholder 2"/>
          <p:cNvSpPr>
            <a:spLocks noGrp="1"/>
          </p:cNvSpPr>
          <p:nvPr>
            <p:ph idx="1"/>
          </p:nvPr>
        </p:nvSpPr>
        <p:spPr>
          <a:xfrm>
            <a:off x="3581400" y="4419600"/>
            <a:ext cx="8229600" cy="4297363"/>
          </a:xfrm>
        </p:spPr>
        <p:txBody>
          <a:bodyPr/>
          <a:lstStyle/>
          <a:p>
            <a:r>
              <a:rPr lang="en-US" dirty="0" smtClean="0">
                <a:solidFill>
                  <a:schemeClr val="bg2"/>
                </a:solidFill>
                <a:latin typeface="Verdana"/>
                <a:cs typeface="Verdana"/>
              </a:rPr>
              <a:t>“Gradually, then suddenly”</a:t>
            </a:r>
          </a:p>
          <a:p>
            <a:r>
              <a:rPr lang="en-US" dirty="0" smtClean="0">
                <a:solidFill>
                  <a:schemeClr val="bg2"/>
                </a:solidFill>
                <a:latin typeface="Verdana"/>
                <a:cs typeface="Verdana"/>
              </a:rPr>
              <a:t>Inability to grasp exponential change</a:t>
            </a:r>
          </a:p>
          <a:p>
            <a:r>
              <a:rPr lang="en-US" dirty="0" smtClean="0">
                <a:solidFill>
                  <a:schemeClr val="bg2"/>
                </a:solidFill>
                <a:latin typeface="Verdana"/>
                <a:cs typeface="Verdana"/>
              </a:rPr>
              <a:t>Staying aware is a challenge</a:t>
            </a:r>
            <a:endParaRPr lang="en-US" dirty="0">
              <a:solidFill>
                <a:schemeClr val="bg2"/>
              </a:solidFill>
              <a:latin typeface="Verdana"/>
              <a:cs typeface="Verdana"/>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5</a:t>
            </a:fld>
            <a:endParaRPr lang="en-US" dirty="0"/>
          </a:p>
        </p:txBody>
      </p:sp>
    </p:spTree>
    <p:extLst>
      <p:ext uri="{BB962C8B-B14F-4D97-AF65-F5344CB8AC3E}">
        <p14:creationId xmlns:p14="http://schemas.microsoft.com/office/powerpoint/2010/main" val="60782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F97B5"/>
                </a:solidFill>
                <a:latin typeface="Verdana"/>
                <a:cs typeface="Verdana"/>
              </a:rPr>
              <a:t>6 Key Change Drivers</a:t>
            </a:r>
            <a:endParaRPr lang="en-US" dirty="0">
              <a:solidFill>
                <a:srgbClr val="2F97B5"/>
              </a:solidFill>
              <a:latin typeface="Verdana"/>
              <a:cs typeface="Verdana"/>
            </a:endParaRPr>
          </a:p>
        </p:txBody>
      </p:sp>
      <p:pic>
        <p:nvPicPr>
          <p:cNvPr id="4" name="Picture 3" descr="sea-ch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5410200"/>
          </a:xfrm>
          <a:prstGeom prst="rect">
            <a:avLst/>
          </a:prstGeom>
        </p:spPr>
      </p:pic>
      <p:sp>
        <p:nvSpPr>
          <p:cNvPr id="3" name="Content Placeholder 2"/>
          <p:cNvSpPr>
            <a:spLocks noGrp="1"/>
          </p:cNvSpPr>
          <p:nvPr>
            <p:ph idx="1"/>
          </p:nvPr>
        </p:nvSpPr>
        <p:spPr>
          <a:xfrm>
            <a:off x="533400" y="1828800"/>
            <a:ext cx="8229600" cy="4525963"/>
          </a:xfrm>
        </p:spPr>
        <p:txBody>
          <a:bodyPr/>
          <a:lstStyle/>
          <a:p>
            <a:r>
              <a:rPr lang="en-US" dirty="0" smtClean="0">
                <a:solidFill>
                  <a:schemeClr val="bg2"/>
                </a:solidFill>
                <a:latin typeface="Verdana"/>
                <a:cs typeface="Verdana"/>
              </a:rPr>
              <a:t>Longevity</a:t>
            </a:r>
          </a:p>
          <a:p>
            <a:r>
              <a:rPr lang="en-US" dirty="0" smtClean="0">
                <a:solidFill>
                  <a:schemeClr val="bg2"/>
                </a:solidFill>
                <a:latin typeface="Verdana"/>
                <a:cs typeface="Verdana"/>
              </a:rPr>
              <a:t>Technology</a:t>
            </a:r>
          </a:p>
          <a:p>
            <a:r>
              <a:rPr lang="en-US" dirty="0" smtClean="0">
                <a:solidFill>
                  <a:schemeClr val="bg2"/>
                </a:solidFill>
                <a:latin typeface="Verdana"/>
                <a:cs typeface="Verdana"/>
              </a:rPr>
              <a:t>World as a programmable system</a:t>
            </a:r>
          </a:p>
          <a:p>
            <a:r>
              <a:rPr lang="en-US" dirty="0" smtClean="0">
                <a:solidFill>
                  <a:schemeClr val="bg2"/>
                </a:solidFill>
                <a:latin typeface="Verdana"/>
                <a:cs typeface="Verdana"/>
              </a:rPr>
              <a:t>Media literacy</a:t>
            </a:r>
          </a:p>
          <a:p>
            <a:r>
              <a:rPr lang="en-US" dirty="0" smtClean="0">
                <a:solidFill>
                  <a:schemeClr val="bg2"/>
                </a:solidFill>
                <a:latin typeface="Verdana"/>
                <a:cs typeface="Verdana"/>
              </a:rPr>
              <a:t>Organizational redesign</a:t>
            </a:r>
          </a:p>
          <a:p>
            <a:r>
              <a:rPr lang="en-US" dirty="0" smtClean="0">
                <a:solidFill>
                  <a:schemeClr val="bg2"/>
                </a:solidFill>
                <a:latin typeface="Verdana"/>
                <a:cs typeface="Verdana"/>
              </a:rPr>
              <a:t>Global connectivity</a:t>
            </a:r>
            <a:endParaRPr lang="en-US" dirty="0">
              <a:solidFill>
                <a:schemeClr val="bg2"/>
              </a:solidFill>
              <a:latin typeface="Verdana"/>
              <a:cs typeface="Verdana"/>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6</a:t>
            </a:fld>
            <a:endParaRPr lang="en-US" dirty="0"/>
          </a:p>
        </p:txBody>
      </p:sp>
    </p:spTree>
    <p:extLst>
      <p:ext uri="{BB962C8B-B14F-4D97-AF65-F5344CB8AC3E}">
        <p14:creationId xmlns:p14="http://schemas.microsoft.com/office/powerpoint/2010/main" val="2420691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latin typeface="Verdana"/>
                <a:cs typeface="Verdana"/>
              </a:rPr>
              <a:t>Changing How We Act &amp; Think</a:t>
            </a:r>
            <a:endParaRPr lang="en-US" dirty="0">
              <a:solidFill>
                <a:schemeClr val="bg2">
                  <a:lumMod val="50000"/>
                </a:schemeClr>
              </a:solidFill>
              <a:latin typeface="Verdana"/>
              <a:cs typeface="Verdana"/>
            </a:endParaRPr>
          </a:p>
        </p:txBody>
      </p:sp>
      <p:pic>
        <p:nvPicPr>
          <p:cNvPr id="4" name="Picture 3" descr="seachangefuture.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578428"/>
            <a:ext cx="9144000" cy="5279572"/>
          </a:xfrm>
          <a:prstGeom prst="rect">
            <a:avLst/>
          </a:prstGeom>
        </p:spPr>
      </p:pic>
      <p:sp>
        <p:nvSpPr>
          <p:cNvPr id="3" name="Content Placeholder 2"/>
          <p:cNvSpPr>
            <a:spLocks noGrp="1"/>
          </p:cNvSpPr>
          <p:nvPr>
            <p:ph idx="1"/>
          </p:nvPr>
        </p:nvSpPr>
        <p:spPr>
          <a:xfrm>
            <a:off x="4800600" y="2057400"/>
            <a:ext cx="4343400" cy="4297363"/>
          </a:xfrm>
        </p:spPr>
        <p:txBody>
          <a:bodyPr/>
          <a:lstStyle/>
          <a:p>
            <a:r>
              <a:rPr lang="en-US" dirty="0" smtClean="0">
                <a:solidFill>
                  <a:schemeClr val="bg2"/>
                </a:solidFill>
                <a:latin typeface="Verdana"/>
                <a:cs typeface="Verdana"/>
              </a:rPr>
              <a:t>Sensemaking</a:t>
            </a:r>
          </a:p>
          <a:p>
            <a:r>
              <a:rPr lang="en-US" dirty="0" smtClean="0">
                <a:solidFill>
                  <a:schemeClr val="bg2"/>
                </a:solidFill>
                <a:latin typeface="Verdana"/>
                <a:cs typeface="Verdana"/>
              </a:rPr>
              <a:t>Adaptive thinking</a:t>
            </a:r>
          </a:p>
          <a:p>
            <a:r>
              <a:rPr lang="en-US" dirty="0" smtClean="0">
                <a:solidFill>
                  <a:schemeClr val="bg2"/>
                </a:solidFill>
                <a:latin typeface="Verdana"/>
                <a:cs typeface="Verdana"/>
              </a:rPr>
              <a:t>Cross-cultural competency</a:t>
            </a:r>
          </a:p>
          <a:p>
            <a:r>
              <a:rPr lang="en-US" dirty="0" smtClean="0">
                <a:solidFill>
                  <a:schemeClr val="bg2"/>
                </a:solidFill>
                <a:latin typeface="Verdana"/>
                <a:cs typeface="Verdana"/>
              </a:rPr>
              <a:t>Computational thinking</a:t>
            </a:r>
          </a:p>
          <a:p>
            <a:r>
              <a:rPr lang="en-US" dirty="0" smtClean="0">
                <a:solidFill>
                  <a:schemeClr val="bg2"/>
                </a:solidFill>
                <a:latin typeface="Verdana"/>
                <a:cs typeface="Verdana"/>
              </a:rPr>
              <a:t>New media literacy</a:t>
            </a:r>
          </a:p>
          <a:p>
            <a:r>
              <a:rPr lang="en-US" dirty="0" smtClean="0">
                <a:solidFill>
                  <a:schemeClr val="bg2"/>
                </a:solidFill>
                <a:latin typeface="Verdana"/>
                <a:cs typeface="Verdana"/>
              </a:rPr>
              <a:t>Transdisiplinary focus </a:t>
            </a:r>
          </a:p>
          <a:p>
            <a:r>
              <a:rPr lang="en-US" dirty="0" smtClean="0">
                <a:solidFill>
                  <a:schemeClr val="bg2"/>
                </a:solidFill>
                <a:latin typeface="Verdana"/>
                <a:cs typeface="Verdana"/>
              </a:rPr>
              <a:t>Design mindset</a:t>
            </a:r>
          </a:p>
          <a:p>
            <a:r>
              <a:rPr lang="en-US" dirty="0" smtClean="0">
                <a:solidFill>
                  <a:schemeClr val="bg2"/>
                </a:solidFill>
                <a:latin typeface="Verdana"/>
                <a:cs typeface="Verdana"/>
              </a:rPr>
              <a:t>Cognitive load management</a:t>
            </a:r>
          </a:p>
          <a:p>
            <a:r>
              <a:rPr lang="en-US" dirty="0" smtClean="0">
                <a:solidFill>
                  <a:schemeClr val="bg2"/>
                </a:solidFill>
                <a:latin typeface="Verdana"/>
                <a:cs typeface="Verdana"/>
              </a:rPr>
              <a:t>Social intelligence</a:t>
            </a:r>
          </a:p>
          <a:p>
            <a:endParaRPr lang="en-US" dirty="0">
              <a:solidFill>
                <a:schemeClr val="bg2"/>
              </a:solidFill>
              <a:latin typeface="Verdana"/>
              <a:cs typeface="Verdana"/>
            </a:endParaRPr>
          </a:p>
        </p:txBody>
      </p:sp>
      <p:sp>
        <p:nvSpPr>
          <p:cNvPr id="5" name="Slide Number Placeholder 4"/>
          <p:cNvSpPr>
            <a:spLocks noGrp="1"/>
          </p:cNvSpPr>
          <p:nvPr>
            <p:ph type="sldNum" sz="quarter" idx="12"/>
          </p:nvPr>
        </p:nvSpPr>
        <p:spPr/>
        <p:txBody>
          <a:bodyPr/>
          <a:lstStyle/>
          <a:p>
            <a:fld id="{515FC477-0A05-4F3E-8EE9-E015C9089D56}" type="slidenum">
              <a:rPr lang="en-US" smtClean="0"/>
              <a:t>7</a:t>
            </a:fld>
            <a:endParaRPr lang="en-US" dirty="0"/>
          </a:p>
        </p:txBody>
      </p:sp>
    </p:spTree>
    <p:extLst>
      <p:ext uri="{BB962C8B-B14F-4D97-AF65-F5344CB8AC3E}">
        <p14:creationId xmlns:p14="http://schemas.microsoft.com/office/powerpoint/2010/main" val="5817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Verdana"/>
                <a:cs typeface="Verdana"/>
              </a:rPr>
              <a:t>Why Focus on Developing Women Leaders?</a:t>
            </a:r>
            <a:endParaRPr lang="en-US" dirty="0">
              <a:solidFill>
                <a:schemeClr val="accent2">
                  <a:lumMod val="60000"/>
                  <a:lumOff val="40000"/>
                </a:schemeClr>
              </a:solidFill>
              <a:latin typeface="Verdana"/>
              <a:cs typeface="Verdana"/>
            </a:endParaRPr>
          </a:p>
        </p:txBody>
      </p:sp>
      <p:sp>
        <p:nvSpPr>
          <p:cNvPr id="3" name="Content Placeholder 2"/>
          <p:cNvSpPr>
            <a:spLocks noGrp="1"/>
          </p:cNvSpPr>
          <p:nvPr>
            <p:ph idx="1"/>
          </p:nvPr>
        </p:nvSpPr>
        <p:spPr>
          <a:xfrm>
            <a:off x="457200" y="2743200"/>
            <a:ext cx="3048000" cy="4297363"/>
          </a:xfrm>
        </p:spPr>
        <p:txBody>
          <a:bodyPr/>
          <a:lstStyle/>
          <a:p>
            <a:r>
              <a:rPr lang="en-US" dirty="0" smtClean="0">
                <a:latin typeface="Verdana"/>
                <a:cs typeface="Verdana"/>
              </a:rPr>
              <a:t>Talent</a:t>
            </a:r>
          </a:p>
          <a:p>
            <a:r>
              <a:rPr lang="en-US" dirty="0" smtClean="0">
                <a:latin typeface="Verdana"/>
                <a:cs typeface="Verdana"/>
              </a:rPr>
              <a:t>Demographics</a:t>
            </a:r>
          </a:p>
          <a:p>
            <a:r>
              <a:rPr lang="en-US" dirty="0" smtClean="0">
                <a:latin typeface="Verdana"/>
                <a:cs typeface="Verdana"/>
              </a:rPr>
              <a:t>Pragmatic realities</a:t>
            </a:r>
          </a:p>
          <a:p>
            <a:endParaRPr lang="en-US" dirty="0" smtClean="0">
              <a:latin typeface="Verdana"/>
              <a:cs typeface="Verdana"/>
            </a:endParaRPr>
          </a:p>
          <a:p>
            <a:endParaRPr lang="en-US" dirty="0"/>
          </a:p>
        </p:txBody>
      </p:sp>
      <p:pic>
        <p:nvPicPr>
          <p:cNvPr id="4" name="Picture 3" descr="women leaders pipeline leaks.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81400" y="1905000"/>
            <a:ext cx="5334000" cy="4648200"/>
          </a:xfrm>
          <a:prstGeom prst="rect">
            <a:avLst/>
          </a:prstGeom>
        </p:spPr>
      </p:pic>
      <p:sp>
        <p:nvSpPr>
          <p:cNvPr id="5" name="Slide Number Placeholder 4"/>
          <p:cNvSpPr>
            <a:spLocks noGrp="1"/>
          </p:cNvSpPr>
          <p:nvPr>
            <p:ph type="sldNum" sz="quarter" idx="12"/>
          </p:nvPr>
        </p:nvSpPr>
        <p:spPr/>
        <p:txBody>
          <a:bodyPr/>
          <a:lstStyle/>
          <a:p>
            <a:fld id="{515FC477-0A05-4F3E-8EE9-E015C9089D56}" type="slidenum">
              <a:rPr lang="en-US" smtClean="0"/>
              <a:t>8</a:t>
            </a:fld>
            <a:endParaRPr lang="en-US" dirty="0"/>
          </a:p>
        </p:txBody>
      </p:sp>
    </p:spTree>
    <p:extLst>
      <p:ext uri="{BB962C8B-B14F-4D97-AF65-F5344CB8AC3E}">
        <p14:creationId xmlns:p14="http://schemas.microsoft.com/office/powerpoint/2010/main" val="238760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bwMode="auto">
          <a:xfrm>
            <a:off x="381000" y="1041400"/>
            <a:ext cx="8291513" cy="467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defRPr/>
            </a:pPr>
            <a:r>
              <a:rPr lang="en-US" altLang="en-US" sz="2000" dirty="0" smtClean="0">
                <a:solidFill>
                  <a:srgbClr val="5BA2BC"/>
                </a:solidFill>
                <a:latin typeface="Verdana"/>
                <a:ea typeface="+mn-ea"/>
                <a:cs typeface="Verdana"/>
              </a:rPr>
              <a:t>Women Continue to be Underrepresented as Senior </a:t>
            </a:r>
            <a:r>
              <a:rPr lang="en-US" altLang="en-US" sz="2000" dirty="0" smtClean="0">
                <a:solidFill>
                  <a:srgbClr val="5BA2BC"/>
                </a:solidFill>
                <a:latin typeface="Verdana"/>
                <a:cs typeface="Verdana"/>
              </a:rPr>
              <a:t>L</a:t>
            </a:r>
            <a:r>
              <a:rPr lang="en-US" altLang="en-US" sz="2000" dirty="0" smtClean="0">
                <a:solidFill>
                  <a:srgbClr val="5BA2BC"/>
                </a:solidFill>
                <a:latin typeface="Verdana"/>
                <a:ea typeface="+mn-ea"/>
                <a:cs typeface="Verdana"/>
              </a:rPr>
              <a:t>eaders</a:t>
            </a:r>
          </a:p>
          <a:p>
            <a:pPr marL="130969" indent="-130969" eaLnBrk="1" hangingPunct="1">
              <a:buFont typeface="Arial" panose="020B0604020202020204" pitchFamily="34" charset="0"/>
              <a:buChar char="•"/>
              <a:defRPr/>
            </a:pPr>
            <a:endParaRPr lang="en-US" altLang="en-US" sz="1388" dirty="0" smtClean="0">
              <a:solidFill>
                <a:srgbClr val="5BA2BC"/>
              </a:solidFill>
              <a:ea typeface="+mn-ea"/>
              <a:cs typeface="+mn-cs"/>
            </a:endParaRPr>
          </a:p>
        </p:txBody>
      </p:sp>
      <p:graphicFrame>
        <p:nvGraphicFramePr>
          <p:cNvPr id="45059" name="Chart 2"/>
          <p:cNvGraphicFramePr>
            <a:graphicFrameLocks/>
          </p:cNvGraphicFramePr>
          <p:nvPr/>
        </p:nvGraphicFramePr>
        <p:xfrm>
          <a:off x="406400" y="1778000"/>
          <a:ext cx="7874000" cy="3976688"/>
        </p:xfrm>
        <a:graphic>
          <a:graphicData uri="http://schemas.openxmlformats.org/presentationml/2006/ole">
            <mc:AlternateContent xmlns:mc="http://schemas.openxmlformats.org/markup-compatibility/2006">
              <mc:Choice xmlns:v="urn:schemas-microsoft-com:vml" Requires="v">
                <p:oleObj spid="_x0000_s2092" name="Chart" r:id="rId5" imgW="7877140" imgH="3971848" progId="Excel.Chart.8">
                  <p:embed/>
                </p:oleObj>
              </mc:Choice>
              <mc:Fallback>
                <p:oleObj name="Chart" r:id="rId5" imgW="7877140" imgH="397184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1778000"/>
                        <a:ext cx="7874000"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TextBox 4"/>
          <p:cNvSpPr txBox="1">
            <a:spLocks noChangeArrowheads="1"/>
          </p:cNvSpPr>
          <p:nvPr/>
        </p:nvSpPr>
        <p:spPr bwMode="auto">
          <a:xfrm>
            <a:off x="381000" y="6172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000" dirty="0">
                <a:latin typeface="Verdana" panose="020B0604030504040204" pitchFamily="34" charset="0"/>
                <a:ea typeface="Verdana" panose="020B0604030504040204" pitchFamily="34" charset="0"/>
                <a:cs typeface="Verdana" panose="020B0604030504040204" pitchFamily="34" charset="0"/>
              </a:rPr>
              <a:t>Sources: Bureau of Labor Statistics (2011), EEOC Employer Information Report for Hospitals (2011), American Hospital Association (2010), American College of Healthcare Executives (2013). </a:t>
            </a:r>
          </a:p>
        </p:txBody>
      </p:sp>
      <p:sp>
        <p:nvSpPr>
          <p:cNvPr id="6" name="Slide Number Placeholder 4"/>
          <p:cNvSpPr>
            <a:spLocks noGrp="1"/>
          </p:cNvSpPr>
          <p:nvPr>
            <p:ph type="sldNum" sz="quarter" idx="16"/>
          </p:nvPr>
        </p:nvSpPr>
        <p:spPr/>
        <p:txBody>
          <a:bodyPr rtlCol="0"/>
          <a:lstStyle/>
          <a:p>
            <a:pPr>
              <a:defRPr/>
            </a:pPr>
            <a:r>
              <a:rPr lang="en-US" sz="1050" dirty="0">
                <a:latin typeface="Arial" panose="020B0604020202020204" pitchFamily="34" charset="0"/>
                <a:ea typeface="MS PGothic" panose="020B0600070205080204" pitchFamily="34" charset="-128"/>
                <a:cs typeface="+mn-cs"/>
              </a:rPr>
              <a:t>6</a:t>
            </a:r>
          </a:p>
        </p:txBody>
      </p:sp>
    </p:spTree>
    <p:extLst>
      <p:ext uri="{BB962C8B-B14F-4D97-AF65-F5344CB8AC3E}">
        <p14:creationId xmlns:p14="http://schemas.microsoft.com/office/powerpoint/2010/main" val="1484186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Project Status Report_v2_optimized">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Status Report.potx</Template>
  <TotalTime>0</TotalTime>
  <Words>2220</Words>
  <Application>Microsoft Office PowerPoint</Application>
  <PresentationFormat>On-screen Show (4:3)</PresentationFormat>
  <Paragraphs>327</Paragraphs>
  <Slides>35</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Project Status Report_v2_optimized</vt:lpstr>
      <vt:lpstr>Chart</vt:lpstr>
      <vt:lpstr>Fostering Women Leaders in a Knowledge Café </vt:lpstr>
      <vt:lpstr>Fostering Women Leaders</vt:lpstr>
      <vt:lpstr>Our Expert Panel</vt:lpstr>
      <vt:lpstr>Leading in a World of Change</vt:lpstr>
      <vt:lpstr>Slow Pace of Fast Change</vt:lpstr>
      <vt:lpstr>6 Key Change Drivers</vt:lpstr>
      <vt:lpstr>Changing How We Act &amp; Think</vt:lpstr>
      <vt:lpstr>Why Focus on Developing Women Leaders?</vt:lpstr>
      <vt:lpstr>PowerPoint Presentation</vt:lpstr>
      <vt:lpstr>Is There Still a Glass Ceiling?</vt:lpstr>
      <vt:lpstr>PowerPoint Presentation</vt:lpstr>
      <vt:lpstr>Is There Still a Glass Ceiling?</vt:lpstr>
      <vt:lpstr>Factors Valuable to Career Success</vt:lpstr>
      <vt:lpstr>Challenges to Career Advancement</vt:lpstr>
      <vt:lpstr>Career Paths </vt:lpstr>
      <vt:lpstr>What About the Glass Cliff?</vt:lpstr>
      <vt:lpstr>PowerPoint Presentation</vt:lpstr>
      <vt:lpstr>Authentic  Leadership</vt:lpstr>
      <vt:lpstr>Gender Bias: Socialized or Personal</vt:lpstr>
      <vt:lpstr>PowerPoint Presentation</vt:lpstr>
      <vt:lpstr>Leadership Competencies  Where Men are Perceived to Excel</vt:lpstr>
      <vt:lpstr>Leadership Competency Differences</vt:lpstr>
      <vt:lpstr>What?  More Women?</vt:lpstr>
      <vt:lpstr>A Fitness Test for Your Top Team</vt:lpstr>
      <vt:lpstr>How We Encourage Aspiring Women Leaders . . .</vt:lpstr>
      <vt:lpstr>PowerPoint Presentation</vt:lpstr>
      <vt:lpstr>Recruiting and Retaining Women Leaders</vt:lpstr>
      <vt:lpstr>PowerPoint Presentation</vt:lpstr>
      <vt:lpstr>Dual Career Issues</vt:lpstr>
      <vt:lpstr>Succession Planning</vt:lpstr>
      <vt:lpstr>WELCOME TO THE KNOWLEDGE CAFÉ </vt:lpstr>
      <vt:lpstr>KNOWLEDGE CAFÉ ETIQUETTE</vt:lpstr>
      <vt:lpstr>Agenda and Discussion Flow</vt:lpstr>
      <vt:lpstr>Dealing with Tangles: If We Only Knew What We Know</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2010-02-01T21:08:06Z</dcterms:created>
  <dcterms:modified xsi:type="dcterms:W3CDTF">2015-03-04T17:16:28Z</dcterms:modified>
</cp:coreProperties>
</file>