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6" r:id="rId2"/>
    <p:sldMasterId id="2147483696" r:id="rId3"/>
    <p:sldMasterId id="2147483706" r:id="rId4"/>
  </p:sldMasterIdLst>
  <p:notesMasterIdLst>
    <p:notesMasterId r:id="rId70"/>
  </p:notesMasterIdLst>
  <p:sldIdLst>
    <p:sldId id="257" r:id="rId5"/>
    <p:sldId id="258" r:id="rId6"/>
    <p:sldId id="259" r:id="rId7"/>
    <p:sldId id="261" r:id="rId8"/>
    <p:sldId id="262" r:id="rId9"/>
    <p:sldId id="263" r:id="rId10"/>
    <p:sldId id="260" r:id="rId11"/>
    <p:sldId id="264" r:id="rId12"/>
    <p:sldId id="265" r:id="rId13"/>
    <p:sldId id="266" r:id="rId14"/>
    <p:sldId id="267" r:id="rId15"/>
    <p:sldId id="268" r:id="rId16"/>
    <p:sldId id="269" r:id="rId17"/>
    <p:sldId id="270" r:id="rId18"/>
    <p:sldId id="271" r:id="rId19"/>
    <p:sldId id="272" r:id="rId20"/>
    <p:sldId id="273" r:id="rId21"/>
    <p:sldId id="276" r:id="rId22"/>
    <p:sldId id="277" r:id="rId23"/>
    <p:sldId id="278" r:id="rId24"/>
    <p:sldId id="275" r:id="rId25"/>
    <p:sldId id="279" r:id="rId26"/>
    <p:sldId id="280" r:id="rId27"/>
    <p:sldId id="335" r:id="rId28"/>
    <p:sldId id="365" r:id="rId29"/>
    <p:sldId id="337" r:id="rId30"/>
    <p:sldId id="338" r:id="rId31"/>
    <p:sldId id="339" r:id="rId32"/>
    <p:sldId id="340" r:id="rId33"/>
    <p:sldId id="341" r:id="rId34"/>
    <p:sldId id="366"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12" r:id="rId57"/>
    <p:sldId id="313" r:id="rId58"/>
    <p:sldId id="314" r:id="rId59"/>
    <p:sldId id="315" r:id="rId60"/>
    <p:sldId id="321" r:id="rId61"/>
    <p:sldId id="322" r:id="rId62"/>
    <p:sldId id="323" r:id="rId63"/>
    <p:sldId id="329" r:id="rId64"/>
    <p:sldId id="331" r:id="rId65"/>
    <p:sldId id="364" r:id="rId66"/>
    <p:sldId id="333" r:id="rId67"/>
    <p:sldId id="318" r:id="rId68"/>
    <p:sldId id="319"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7" autoAdjust="0"/>
    <p:restoredTop sz="73218" autoAdjust="0"/>
  </p:normalViewPr>
  <p:slideViewPr>
    <p:cSldViewPr>
      <p:cViewPr>
        <p:scale>
          <a:sx n="50" d="100"/>
          <a:sy n="50" d="100"/>
        </p:scale>
        <p:origin x="-3384" y="-1032"/>
      </p:cViewPr>
      <p:guideLst>
        <p:guide orient="horz" pos="2160"/>
        <p:guide pos="2880"/>
      </p:guideLst>
    </p:cSldViewPr>
  </p:slideViewPr>
  <p:notesTextViewPr>
    <p:cViewPr>
      <p:scale>
        <a:sx n="1" d="1"/>
        <a:sy n="1" d="1"/>
      </p:scale>
      <p:origin x="0" y="0"/>
    </p:cViewPr>
  </p:notesTextViewPr>
  <p:sorterViewPr>
    <p:cViewPr>
      <p:scale>
        <a:sx n="130" d="100"/>
        <a:sy n="130" d="100"/>
      </p:scale>
      <p:origin x="0" y="1007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210C1-473C-4522-8F02-AA66C118BA48}" type="doc">
      <dgm:prSet loTypeId="urn:microsoft.com/office/officeart/2005/8/layout/default#2" loCatId="list" qsTypeId="urn:microsoft.com/office/officeart/2005/8/quickstyle/simple3" qsCatId="simple" csTypeId="urn:microsoft.com/office/officeart/2005/8/colors/accent2_2" csCatId="accent2" phldr="1"/>
      <dgm:spPr/>
      <dgm:t>
        <a:bodyPr/>
        <a:lstStyle/>
        <a:p>
          <a:endParaRPr lang="en-US"/>
        </a:p>
      </dgm:t>
    </dgm:pt>
    <dgm:pt modelId="{7F9F189D-5ED9-4465-ABBA-D99F37FF3B3B}">
      <dgm:prSet phldrT="[Text]"/>
      <dgm:spPr/>
      <dgm:t>
        <a:bodyPr/>
        <a:lstStyle/>
        <a:p>
          <a:r>
            <a:rPr lang="en-US" b="1" dirty="0" smtClean="0"/>
            <a:t>Modeling</a:t>
          </a:r>
          <a:endParaRPr lang="en-US" b="1" dirty="0"/>
        </a:p>
      </dgm:t>
    </dgm:pt>
    <dgm:pt modelId="{04DE4C6C-5A47-4592-9737-A7D2B20FB28A}" type="parTrans" cxnId="{7ACF8A69-0C68-4477-B21D-8B6742C50B5F}">
      <dgm:prSet/>
      <dgm:spPr/>
      <dgm:t>
        <a:bodyPr/>
        <a:lstStyle/>
        <a:p>
          <a:endParaRPr lang="en-US" b="1"/>
        </a:p>
      </dgm:t>
    </dgm:pt>
    <dgm:pt modelId="{342D0280-65F5-4859-A4FD-96C4D0FD0476}" type="sibTrans" cxnId="{7ACF8A69-0C68-4477-B21D-8B6742C50B5F}">
      <dgm:prSet/>
      <dgm:spPr/>
      <dgm:t>
        <a:bodyPr/>
        <a:lstStyle/>
        <a:p>
          <a:endParaRPr lang="en-US" b="1"/>
        </a:p>
      </dgm:t>
    </dgm:pt>
    <dgm:pt modelId="{4E497CAD-F472-4DB6-9FB1-597980E838F9}">
      <dgm:prSet phldrT="[Text]"/>
      <dgm:spPr/>
      <dgm:t>
        <a:bodyPr/>
        <a:lstStyle/>
        <a:p>
          <a:r>
            <a:rPr lang="en-US" b="1" dirty="0" smtClean="0"/>
            <a:t>Positive Attitude</a:t>
          </a:r>
          <a:endParaRPr lang="en-US" b="1" dirty="0"/>
        </a:p>
      </dgm:t>
    </dgm:pt>
    <dgm:pt modelId="{C113C139-823A-41D9-96E5-9E07C975AD44}" type="parTrans" cxnId="{C5C97894-361F-427A-BF91-F55673297D51}">
      <dgm:prSet/>
      <dgm:spPr/>
      <dgm:t>
        <a:bodyPr/>
        <a:lstStyle/>
        <a:p>
          <a:endParaRPr lang="en-US" b="1"/>
        </a:p>
      </dgm:t>
    </dgm:pt>
    <dgm:pt modelId="{5B8ED9D5-8892-43E8-8176-ED77B82AC9D5}" type="sibTrans" cxnId="{C5C97894-361F-427A-BF91-F55673297D51}">
      <dgm:prSet/>
      <dgm:spPr/>
      <dgm:t>
        <a:bodyPr/>
        <a:lstStyle/>
        <a:p>
          <a:endParaRPr lang="en-US" b="1"/>
        </a:p>
      </dgm:t>
    </dgm:pt>
    <dgm:pt modelId="{272B3AE3-2BA5-46F8-A105-51F30BC9C31A}">
      <dgm:prSet phldrT="[Text]"/>
      <dgm:spPr/>
      <dgm:t>
        <a:bodyPr/>
        <a:lstStyle/>
        <a:p>
          <a:r>
            <a:rPr lang="en-US" b="1" dirty="0" smtClean="0"/>
            <a:t>Commitment to Succeed</a:t>
          </a:r>
          <a:endParaRPr lang="en-US" b="1" dirty="0"/>
        </a:p>
      </dgm:t>
    </dgm:pt>
    <dgm:pt modelId="{96BEC146-00F7-4BBE-A3FE-630EA0258DBF}" type="parTrans" cxnId="{EC3D30AE-D3E8-4432-B551-D38DF9B21997}">
      <dgm:prSet/>
      <dgm:spPr/>
      <dgm:t>
        <a:bodyPr/>
        <a:lstStyle/>
        <a:p>
          <a:endParaRPr lang="en-US" b="1"/>
        </a:p>
      </dgm:t>
    </dgm:pt>
    <dgm:pt modelId="{8DF8F503-EBC6-47CF-BD20-9B42B7B347D3}" type="sibTrans" cxnId="{EC3D30AE-D3E8-4432-B551-D38DF9B21997}">
      <dgm:prSet/>
      <dgm:spPr/>
      <dgm:t>
        <a:bodyPr/>
        <a:lstStyle/>
        <a:p>
          <a:endParaRPr lang="en-US" b="1"/>
        </a:p>
      </dgm:t>
    </dgm:pt>
    <dgm:pt modelId="{313C61C6-10C4-4FDB-86EF-A9559F166C43}">
      <dgm:prSet phldrT="[Text]"/>
      <dgm:spPr/>
      <dgm:t>
        <a:bodyPr/>
        <a:lstStyle/>
        <a:p>
          <a:r>
            <a:rPr lang="en-US" b="1" dirty="0" smtClean="0"/>
            <a:t>Relationship Building</a:t>
          </a:r>
          <a:endParaRPr lang="en-US" b="1" dirty="0"/>
        </a:p>
      </dgm:t>
    </dgm:pt>
    <dgm:pt modelId="{13D0EA7A-A219-4C9B-98EF-F939194D0C63}" type="parTrans" cxnId="{55E35FE9-E377-40E7-84B2-8A70D4571086}">
      <dgm:prSet/>
      <dgm:spPr/>
      <dgm:t>
        <a:bodyPr/>
        <a:lstStyle/>
        <a:p>
          <a:endParaRPr lang="en-US" b="1"/>
        </a:p>
      </dgm:t>
    </dgm:pt>
    <dgm:pt modelId="{58134B4F-ABC8-4BFD-99C3-17C8574312F8}" type="sibTrans" cxnId="{55E35FE9-E377-40E7-84B2-8A70D4571086}">
      <dgm:prSet/>
      <dgm:spPr/>
      <dgm:t>
        <a:bodyPr/>
        <a:lstStyle/>
        <a:p>
          <a:endParaRPr lang="en-US" b="1"/>
        </a:p>
      </dgm:t>
    </dgm:pt>
    <dgm:pt modelId="{1B0680F9-2A14-4610-81B9-01D3E8B9AC1E}">
      <dgm:prSet phldrT="[Text]"/>
      <dgm:spPr/>
      <dgm:t>
        <a:bodyPr/>
        <a:lstStyle/>
        <a:p>
          <a:r>
            <a:rPr lang="en-US" b="1" dirty="0" smtClean="0"/>
            <a:t>Listening</a:t>
          </a:r>
          <a:endParaRPr lang="en-US" b="1" dirty="0"/>
        </a:p>
      </dgm:t>
    </dgm:pt>
    <dgm:pt modelId="{A97F9EAC-D994-4DEF-AB1A-39B29BDCC7A6}" type="parTrans" cxnId="{69473337-7246-44D6-8333-343C5271B492}">
      <dgm:prSet/>
      <dgm:spPr/>
      <dgm:t>
        <a:bodyPr/>
        <a:lstStyle/>
        <a:p>
          <a:endParaRPr lang="en-US" b="1"/>
        </a:p>
      </dgm:t>
    </dgm:pt>
    <dgm:pt modelId="{073A655A-291B-43F5-8D62-9A222AD48410}" type="sibTrans" cxnId="{69473337-7246-44D6-8333-343C5271B492}">
      <dgm:prSet/>
      <dgm:spPr/>
      <dgm:t>
        <a:bodyPr/>
        <a:lstStyle/>
        <a:p>
          <a:endParaRPr lang="en-US" b="1"/>
        </a:p>
      </dgm:t>
    </dgm:pt>
    <dgm:pt modelId="{65FD2899-FAFC-4542-A9E8-7A312F467530}">
      <dgm:prSet phldrT="[Text]"/>
      <dgm:spPr/>
      <dgm:t>
        <a:bodyPr/>
        <a:lstStyle/>
        <a:p>
          <a:r>
            <a:rPr lang="en-US" b="1" dirty="0" smtClean="0"/>
            <a:t>Open to Change</a:t>
          </a:r>
          <a:endParaRPr lang="en-US" b="1" dirty="0"/>
        </a:p>
      </dgm:t>
    </dgm:pt>
    <dgm:pt modelId="{B99231AC-9DE2-4E20-8D7F-E975AA016886}" type="parTrans" cxnId="{79C5C410-C112-4676-83F0-411BA89C5A59}">
      <dgm:prSet/>
      <dgm:spPr/>
      <dgm:t>
        <a:bodyPr/>
        <a:lstStyle/>
        <a:p>
          <a:endParaRPr lang="en-US" b="1"/>
        </a:p>
      </dgm:t>
    </dgm:pt>
    <dgm:pt modelId="{9639B0A8-684D-4067-839C-D736936EE4CD}" type="sibTrans" cxnId="{79C5C410-C112-4676-83F0-411BA89C5A59}">
      <dgm:prSet/>
      <dgm:spPr/>
      <dgm:t>
        <a:bodyPr/>
        <a:lstStyle/>
        <a:p>
          <a:endParaRPr lang="en-US" b="1"/>
        </a:p>
      </dgm:t>
    </dgm:pt>
    <dgm:pt modelId="{8FB5BC1E-2BC2-4086-8AB5-3D5A3539CBA8}">
      <dgm:prSet phldrT="[Text]"/>
      <dgm:spPr/>
      <dgm:t>
        <a:bodyPr/>
        <a:lstStyle/>
        <a:p>
          <a:r>
            <a:rPr lang="en-US" b="1" dirty="0" smtClean="0"/>
            <a:t>Clear Communicator</a:t>
          </a:r>
          <a:endParaRPr lang="en-US" b="1" dirty="0"/>
        </a:p>
      </dgm:t>
    </dgm:pt>
    <dgm:pt modelId="{592E61EA-9BEC-46C9-91A4-D2BC40482648}" type="parTrans" cxnId="{327624D7-76D8-4811-877C-EFD2B2371BF6}">
      <dgm:prSet/>
      <dgm:spPr/>
      <dgm:t>
        <a:bodyPr/>
        <a:lstStyle/>
        <a:p>
          <a:endParaRPr lang="en-US" b="1"/>
        </a:p>
      </dgm:t>
    </dgm:pt>
    <dgm:pt modelId="{63169674-8730-40D2-B64F-BC9D989967D1}" type="sibTrans" cxnId="{327624D7-76D8-4811-877C-EFD2B2371BF6}">
      <dgm:prSet/>
      <dgm:spPr/>
      <dgm:t>
        <a:bodyPr/>
        <a:lstStyle/>
        <a:p>
          <a:endParaRPr lang="en-US" b="1"/>
        </a:p>
      </dgm:t>
    </dgm:pt>
    <dgm:pt modelId="{BEC1B3D4-F105-4473-92BA-7B81AF49B45D}">
      <dgm:prSet phldrT="[Text]"/>
      <dgm:spPr/>
      <dgm:t>
        <a:bodyPr/>
        <a:lstStyle/>
        <a:p>
          <a:r>
            <a:rPr lang="en-US" b="1" dirty="0" smtClean="0"/>
            <a:t>Trustworthy and Honest</a:t>
          </a:r>
          <a:endParaRPr lang="en-US" b="1" dirty="0"/>
        </a:p>
      </dgm:t>
    </dgm:pt>
    <dgm:pt modelId="{4307D757-39FB-4063-A807-06FE6792DE26}" type="parTrans" cxnId="{9531836D-3DB1-4FDC-9C97-6BB262479A27}">
      <dgm:prSet/>
      <dgm:spPr/>
      <dgm:t>
        <a:bodyPr/>
        <a:lstStyle/>
        <a:p>
          <a:endParaRPr lang="en-US" b="1"/>
        </a:p>
      </dgm:t>
    </dgm:pt>
    <dgm:pt modelId="{51AF5822-A4FE-4A2D-919B-5350B45298D5}" type="sibTrans" cxnId="{9531836D-3DB1-4FDC-9C97-6BB262479A27}">
      <dgm:prSet/>
      <dgm:spPr/>
      <dgm:t>
        <a:bodyPr/>
        <a:lstStyle/>
        <a:p>
          <a:endParaRPr lang="en-US" b="1"/>
        </a:p>
      </dgm:t>
    </dgm:pt>
    <dgm:pt modelId="{8958FC58-416C-43B2-94E4-3BFE0C13A16D}">
      <dgm:prSet phldrT="[Text]"/>
      <dgm:spPr/>
      <dgm:t>
        <a:bodyPr/>
        <a:lstStyle/>
        <a:p>
          <a:r>
            <a:rPr lang="en-US" b="1" dirty="0" smtClean="0"/>
            <a:t>Respectful</a:t>
          </a:r>
          <a:endParaRPr lang="en-US" b="1" dirty="0"/>
        </a:p>
      </dgm:t>
    </dgm:pt>
    <dgm:pt modelId="{CE172AB9-44DE-4207-8557-4663DE803F6B}" type="parTrans" cxnId="{05203524-4880-4B7D-8F87-874C536E679E}">
      <dgm:prSet/>
      <dgm:spPr/>
      <dgm:t>
        <a:bodyPr/>
        <a:lstStyle/>
        <a:p>
          <a:endParaRPr lang="en-US" b="1"/>
        </a:p>
      </dgm:t>
    </dgm:pt>
    <dgm:pt modelId="{4FC23E03-0D2E-4D76-805E-D30859F0C155}" type="sibTrans" cxnId="{05203524-4880-4B7D-8F87-874C536E679E}">
      <dgm:prSet/>
      <dgm:spPr/>
      <dgm:t>
        <a:bodyPr/>
        <a:lstStyle/>
        <a:p>
          <a:endParaRPr lang="en-US" b="1"/>
        </a:p>
      </dgm:t>
    </dgm:pt>
    <dgm:pt modelId="{9480E9B3-4A9D-49C5-8993-B853B910946F}">
      <dgm:prSet phldrT="[Text]"/>
      <dgm:spPr/>
      <dgm:t>
        <a:bodyPr/>
        <a:lstStyle/>
        <a:p>
          <a:r>
            <a:rPr lang="en-US" b="1" dirty="0" smtClean="0"/>
            <a:t>Decisive</a:t>
          </a:r>
          <a:endParaRPr lang="en-US" b="1" dirty="0"/>
        </a:p>
      </dgm:t>
    </dgm:pt>
    <dgm:pt modelId="{C8572424-4100-4021-9395-649D270F0AC9}" type="parTrans" cxnId="{C66CEC70-819D-48AC-B6F2-38F970A24446}">
      <dgm:prSet/>
      <dgm:spPr/>
      <dgm:t>
        <a:bodyPr/>
        <a:lstStyle/>
        <a:p>
          <a:endParaRPr lang="en-US" b="1"/>
        </a:p>
      </dgm:t>
    </dgm:pt>
    <dgm:pt modelId="{BB45A7C5-0745-481A-BAC2-9FD11E1297D7}" type="sibTrans" cxnId="{C66CEC70-819D-48AC-B6F2-38F970A24446}">
      <dgm:prSet/>
      <dgm:spPr/>
      <dgm:t>
        <a:bodyPr/>
        <a:lstStyle/>
        <a:p>
          <a:endParaRPr lang="en-US" b="1"/>
        </a:p>
      </dgm:t>
    </dgm:pt>
    <dgm:pt modelId="{BF0ABD21-CC8E-4D8E-9030-BB12C1FF4F64}">
      <dgm:prSet phldrT="[Text]"/>
      <dgm:spPr/>
      <dgm:t>
        <a:bodyPr/>
        <a:lstStyle/>
        <a:p>
          <a:r>
            <a:rPr lang="en-US" b="1" dirty="0" smtClean="0"/>
            <a:t>Give Credit</a:t>
          </a:r>
          <a:endParaRPr lang="en-US" b="1" dirty="0"/>
        </a:p>
      </dgm:t>
    </dgm:pt>
    <dgm:pt modelId="{8CBFD6AB-8219-4412-BC48-68D0C50CE5D8}" type="parTrans" cxnId="{15BDD828-3450-4766-9837-28D39F8E7559}">
      <dgm:prSet/>
      <dgm:spPr/>
      <dgm:t>
        <a:bodyPr/>
        <a:lstStyle/>
        <a:p>
          <a:endParaRPr lang="en-US" b="1"/>
        </a:p>
      </dgm:t>
    </dgm:pt>
    <dgm:pt modelId="{8C97EB52-34B6-4867-9B00-B062FE8D632F}" type="sibTrans" cxnId="{15BDD828-3450-4766-9837-28D39F8E7559}">
      <dgm:prSet/>
      <dgm:spPr/>
      <dgm:t>
        <a:bodyPr/>
        <a:lstStyle/>
        <a:p>
          <a:endParaRPr lang="en-US" b="1"/>
        </a:p>
      </dgm:t>
    </dgm:pt>
    <dgm:pt modelId="{7E730C21-29A9-49CD-9C41-4DDE06D1C6CA}" type="pres">
      <dgm:prSet presAssocID="{310210C1-473C-4522-8F02-AA66C118BA48}" presName="diagram" presStyleCnt="0">
        <dgm:presLayoutVars>
          <dgm:dir/>
          <dgm:resizeHandles val="exact"/>
        </dgm:presLayoutVars>
      </dgm:prSet>
      <dgm:spPr/>
      <dgm:t>
        <a:bodyPr/>
        <a:lstStyle/>
        <a:p>
          <a:endParaRPr lang="en-US"/>
        </a:p>
      </dgm:t>
    </dgm:pt>
    <dgm:pt modelId="{CE6343B0-9944-47C7-A300-139F0A3D428E}" type="pres">
      <dgm:prSet presAssocID="{7F9F189D-5ED9-4465-ABBA-D99F37FF3B3B}" presName="node" presStyleLbl="node1" presStyleIdx="0" presStyleCnt="11">
        <dgm:presLayoutVars>
          <dgm:bulletEnabled val="1"/>
        </dgm:presLayoutVars>
      </dgm:prSet>
      <dgm:spPr/>
      <dgm:t>
        <a:bodyPr/>
        <a:lstStyle/>
        <a:p>
          <a:endParaRPr lang="en-US"/>
        </a:p>
      </dgm:t>
    </dgm:pt>
    <dgm:pt modelId="{BFE751BE-EA35-49B4-8D9B-A9ABC45EF1DB}" type="pres">
      <dgm:prSet presAssocID="{342D0280-65F5-4859-A4FD-96C4D0FD0476}" presName="sibTrans" presStyleCnt="0"/>
      <dgm:spPr/>
      <dgm:t>
        <a:bodyPr/>
        <a:lstStyle/>
        <a:p>
          <a:endParaRPr lang="en-US"/>
        </a:p>
      </dgm:t>
    </dgm:pt>
    <dgm:pt modelId="{9CAF5E8C-9E56-4C04-9620-422BFBD9B348}" type="pres">
      <dgm:prSet presAssocID="{4E497CAD-F472-4DB6-9FB1-597980E838F9}" presName="node" presStyleLbl="node1" presStyleIdx="1" presStyleCnt="11">
        <dgm:presLayoutVars>
          <dgm:bulletEnabled val="1"/>
        </dgm:presLayoutVars>
      </dgm:prSet>
      <dgm:spPr/>
      <dgm:t>
        <a:bodyPr/>
        <a:lstStyle/>
        <a:p>
          <a:endParaRPr lang="en-US"/>
        </a:p>
      </dgm:t>
    </dgm:pt>
    <dgm:pt modelId="{A1B76DCC-08A5-45F0-9269-ED44BDC6EB6B}" type="pres">
      <dgm:prSet presAssocID="{5B8ED9D5-8892-43E8-8176-ED77B82AC9D5}" presName="sibTrans" presStyleCnt="0"/>
      <dgm:spPr/>
      <dgm:t>
        <a:bodyPr/>
        <a:lstStyle/>
        <a:p>
          <a:endParaRPr lang="en-US"/>
        </a:p>
      </dgm:t>
    </dgm:pt>
    <dgm:pt modelId="{D7607770-A4C0-465E-A8AF-D523F7A18A1A}" type="pres">
      <dgm:prSet presAssocID="{272B3AE3-2BA5-46F8-A105-51F30BC9C31A}" presName="node" presStyleLbl="node1" presStyleIdx="2" presStyleCnt="11">
        <dgm:presLayoutVars>
          <dgm:bulletEnabled val="1"/>
        </dgm:presLayoutVars>
      </dgm:prSet>
      <dgm:spPr/>
      <dgm:t>
        <a:bodyPr/>
        <a:lstStyle/>
        <a:p>
          <a:endParaRPr lang="en-US"/>
        </a:p>
      </dgm:t>
    </dgm:pt>
    <dgm:pt modelId="{166FFB17-3231-4C36-AFDF-E2FB4D20A9FE}" type="pres">
      <dgm:prSet presAssocID="{8DF8F503-EBC6-47CF-BD20-9B42B7B347D3}" presName="sibTrans" presStyleCnt="0"/>
      <dgm:spPr/>
      <dgm:t>
        <a:bodyPr/>
        <a:lstStyle/>
        <a:p>
          <a:endParaRPr lang="en-US"/>
        </a:p>
      </dgm:t>
    </dgm:pt>
    <dgm:pt modelId="{FD3538C9-158D-439E-95F4-E0937E18BD3C}" type="pres">
      <dgm:prSet presAssocID="{313C61C6-10C4-4FDB-86EF-A9559F166C43}" presName="node" presStyleLbl="node1" presStyleIdx="3" presStyleCnt="11">
        <dgm:presLayoutVars>
          <dgm:bulletEnabled val="1"/>
        </dgm:presLayoutVars>
      </dgm:prSet>
      <dgm:spPr/>
      <dgm:t>
        <a:bodyPr/>
        <a:lstStyle/>
        <a:p>
          <a:endParaRPr lang="en-US"/>
        </a:p>
      </dgm:t>
    </dgm:pt>
    <dgm:pt modelId="{AFF75F4E-8BB4-41C7-BE79-3768AC7FA523}" type="pres">
      <dgm:prSet presAssocID="{58134B4F-ABC8-4BFD-99C3-17C8574312F8}" presName="sibTrans" presStyleCnt="0"/>
      <dgm:spPr/>
      <dgm:t>
        <a:bodyPr/>
        <a:lstStyle/>
        <a:p>
          <a:endParaRPr lang="en-US"/>
        </a:p>
      </dgm:t>
    </dgm:pt>
    <dgm:pt modelId="{2C8F0E40-1549-4FFB-83CF-E28EC00B6AEE}" type="pres">
      <dgm:prSet presAssocID="{1B0680F9-2A14-4610-81B9-01D3E8B9AC1E}" presName="node" presStyleLbl="node1" presStyleIdx="4" presStyleCnt="11">
        <dgm:presLayoutVars>
          <dgm:bulletEnabled val="1"/>
        </dgm:presLayoutVars>
      </dgm:prSet>
      <dgm:spPr/>
      <dgm:t>
        <a:bodyPr/>
        <a:lstStyle/>
        <a:p>
          <a:endParaRPr lang="en-US"/>
        </a:p>
      </dgm:t>
    </dgm:pt>
    <dgm:pt modelId="{0CD9AAE6-4D71-403E-987A-19BDA1BCD6A8}" type="pres">
      <dgm:prSet presAssocID="{073A655A-291B-43F5-8D62-9A222AD48410}" presName="sibTrans" presStyleCnt="0"/>
      <dgm:spPr/>
      <dgm:t>
        <a:bodyPr/>
        <a:lstStyle/>
        <a:p>
          <a:endParaRPr lang="en-US"/>
        </a:p>
      </dgm:t>
    </dgm:pt>
    <dgm:pt modelId="{FC1667E0-390C-4F57-BBE2-06D406836305}" type="pres">
      <dgm:prSet presAssocID="{65FD2899-FAFC-4542-A9E8-7A312F467530}" presName="node" presStyleLbl="node1" presStyleIdx="5" presStyleCnt="11">
        <dgm:presLayoutVars>
          <dgm:bulletEnabled val="1"/>
        </dgm:presLayoutVars>
      </dgm:prSet>
      <dgm:spPr/>
      <dgm:t>
        <a:bodyPr/>
        <a:lstStyle/>
        <a:p>
          <a:endParaRPr lang="en-US"/>
        </a:p>
      </dgm:t>
    </dgm:pt>
    <dgm:pt modelId="{20631781-1DCA-40CD-B61E-3387C056243C}" type="pres">
      <dgm:prSet presAssocID="{9639B0A8-684D-4067-839C-D736936EE4CD}" presName="sibTrans" presStyleCnt="0"/>
      <dgm:spPr/>
      <dgm:t>
        <a:bodyPr/>
        <a:lstStyle/>
        <a:p>
          <a:endParaRPr lang="en-US"/>
        </a:p>
      </dgm:t>
    </dgm:pt>
    <dgm:pt modelId="{B2F62539-04EE-415F-99EC-007979BD0879}" type="pres">
      <dgm:prSet presAssocID="{8FB5BC1E-2BC2-4086-8AB5-3D5A3539CBA8}" presName="node" presStyleLbl="node1" presStyleIdx="6" presStyleCnt="11">
        <dgm:presLayoutVars>
          <dgm:bulletEnabled val="1"/>
        </dgm:presLayoutVars>
      </dgm:prSet>
      <dgm:spPr/>
      <dgm:t>
        <a:bodyPr/>
        <a:lstStyle/>
        <a:p>
          <a:endParaRPr lang="en-US"/>
        </a:p>
      </dgm:t>
    </dgm:pt>
    <dgm:pt modelId="{A595A9D9-42CC-434A-8CDA-011984BC0174}" type="pres">
      <dgm:prSet presAssocID="{63169674-8730-40D2-B64F-BC9D989967D1}" presName="sibTrans" presStyleCnt="0"/>
      <dgm:spPr/>
      <dgm:t>
        <a:bodyPr/>
        <a:lstStyle/>
        <a:p>
          <a:endParaRPr lang="en-US"/>
        </a:p>
      </dgm:t>
    </dgm:pt>
    <dgm:pt modelId="{2574D396-6C1F-48BF-9641-91BEF7BED1DB}" type="pres">
      <dgm:prSet presAssocID="{BEC1B3D4-F105-4473-92BA-7B81AF49B45D}" presName="node" presStyleLbl="node1" presStyleIdx="7" presStyleCnt="11">
        <dgm:presLayoutVars>
          <dgm:bulletEnabled val="1"/>
        </dgm:presLayoutVars>
      </dgm:prSet>
      <dgm:spPr/>
      <dgm:t>
        <a:bodyPr/>
        <a:lstStyle/>
        <a:p>
          <a:endParaRPr lang="en-US"/>
        </a:p>
      </dgm:t>
    </dgm:pt>
    <dgm:pt modelId="{B8005465-6DA0-46A7-9CE1-F7F484F4A3F4}" type="pres">
      <dgm:prSet presAssocID="{51AF5822-A4FE-4A2D-919B-5350B45298D5}" presName="sibTrans" presStyleCnt="0"/>
      <dgm:spPr/>
      <dgm:t>
        <a:bodyPr/>
        <a:lstStyle/>
        <a:p>
          <a:endParaRPr lang="en-US"/>
        </a:p>
      </dgm:t>
    </dgm:pt>
    <dgm:pt modelId="{AE2D8641-6F20-4835-9B2C-BC43E5DC89E4}" type="pres">
      <dgm:prSet presAssocID="{8958FC58-416C-43B2-94E4-3BFE0C13A16D}" presName="node" presStyleLbl="node1" presStyleIdx="8" presStyleCnt="11">
        <dgm:presLayoutVars>
          <dgm:bulletEnabled val="1"/>
        </dgm:presLayoutVars>
      </dgm:prSet>
      <dgm:spPr/>
      <dgm:t>
        <a:bodyPr/>
        <a:lstStyle/>
        <a:p>
          <a:endParaRPr lang="en-US"/>
        </a:p>
      </dgm:t>
    </dgm:pt>
    <dgm:pt modelId="{F3C7473D-7608-49C1-BDE2-4EE003DCA7D1}" type="pres">
      <dgm:prSet presAssocID="{4FC23E03-0D2E-4D76-805E-D30859F0C155}" presName="sibTrans" presStyleCnt="0"/>
      <dgm:spPr/>
      <dgm:t>
        <a:bodyPr/>
        <a:lstStyle/>
        <a:p>
          <a:endParaRPr lang="en-US"/>
        </a:p>
      </dgm:t>
    </dgm:pt>
    <dgm:pt modelId="{63A5EAD9-855C-42F4-8621-DA43D228ACFB}" type="pres">
      <dgm:prSet presAssocID="{9480E9B3-4A9D-49C5-8993-B853B910946F}" presName="node" presStyleLbl="node1" presStyleIdx="9" presStyleCnt="11">
        <dgm:presLayoutVars>
          <dgm:bulletEnabled val="1"/>
        </dgm:presLayoutVars>
      </dgm:prSet>
      <dgm:spPr/>
      <dgm:t>
        <a:bodyPr/>
        <a:lstStyle/>
        <a:p>
          <a:endParaRPr lang="en-US"/>
        </a:p>
      </dgm:t>
    </dgm:pt>
    <dgm:pt modelId="{928EAB58-2ADD-4184-97E4-B1441572E9CD}" type="pres">
      <dgm:prSet presAssocID="{BB45A7C5-0745-481A-BAC2-9FD11E1297D7}" presName="sibTrans" presStyleCnt="0"/>
      <dgm:spPr/>
      <dgm:t>
        <a:bodyPr/>
        <a:lstStyle/>
        <a:p>
          <a:endParaRPr lang="en-US"/>
        </a:p>
      </dgm:t>
    </dgm:pt>
    <dgm:pt modelId="{47010268-A7A1-4F9D-BA8B-CB0EDB3C530E}" type="pres">
      <dgm:prSet presAssocID="{BF0ABD21-CC8E-4D8E-9030-BB12C1FF4F64}" presName="node" presStyleLbl="node1" presStyleIdx="10" presStyleCnt="11">
        <dgm:presLayoutVars>
          <dgm:bulletEnabled val="1"/>
        </dgm:presLayoutVars>
      </dgm:prSet>
      <dgm:spPr/>
      <dgm:t>
        <a:bodyPr/>
        <a:lstStyle/>
        <a:p>
          <a:endParaRPr lang="en-US"/>
        </a:p>
      </dgm:t>
    </dgm:pt>
  </dgm:ptLst>
  <dgm:cxnLst>
    <dgm:cxn modelId="{327624D7-76D8-4811-877C-EFD2B2371BF6}" srcId="{310210C1-473C-4522-8F02-AA66C118BA48}" destId="{8FB5BC1E-2BC2-4086-8AB5-3D5A3539CBA8}" srcOrd="6" destOrd="0" parTransId="{592E61EA-9BEC-46C9-91A4-D2BC40482648}" sibTransId="{63169674-8730-40D2-B64F-BC9D989967D1}"/>
    <dgm:cxn modelId="{C069BDCE-655F-403D-BC1C-AA65681E27A8}" type="presOf" srcId="{BF0ABD21-CC8E-4D8E-9030-BB12C1FF4F64}" destId="{47010268-A7A1-4F9D-BA8B-CB0EDB3C530E}" srcOrd="0" destOrd="0" presId="urn:microsoft.com/office/officeart/2005/8/layout/default#2"/>
    <dgm:cxn modelId="{79C5C410-C112-4676-83F0-411BA89C5A59}" srcId="{310210C1-473C-4522-8F02-AA66C118BA48}" destId="{65FD2899-FAFC-4542-A9E8-7A312F467530}" srcOrd="5" destOrd="0" parTransId="{B99231AC-9DE2-4E20-8D7F-E975AA016886}" sibTransId="{9639B0A8-684D-4067-839C-D736936EE4CD}"/>
    <dgm:cxn modelId="{250AD85A-0670-4BF3-9CC2-6CDF40252F98}" type="presOf" srcId="{8FB5BC1E-2BC2-4086-8AB5-3D5A3539CBA8}" destId="{B2F62539-04EE-415F-99EC-007979BD0879}" srcOrd="0" destOrd="0" presId="urn:microsoft.com/office/officeart/2005/8/layout/default#2"/>
    <dgm:cxn modelId="{D5648D56-E455-483B-BF0E-D47A58F803EF}" type="presOf" srcId="{1B0680F9-2A14-4610-81B9-01D3E8B9AC1E}" destId="{2C8F0E40-1549-4FFB-83CF-E28EC00B6AEE}" srcOrd="0" destOrd="0" presId="urn:microsoft.com/office/officeart/2005/8/layout/default#2"/>
    <dgm:cxn modelId="{9531836D-3DB1-4FDC-9C97-6BB262479A27}" srcId="{310210C1-473C-4522-8F02-AA66C118BA48}" destId="{BEC1B3D4-F105-4473-92BA-7B81AF49B45D}" srcOrd="7" destOrd="0" parTransId="{4307D757-39FB-4063-A807-06FE6792DE26}" sibTransId="{51AF5822-A4FE-4A2D-919B-5350B45298D5}"/>
    <dgm:cxn modelId="{55E35FE9-E377-40E7-84B2-8A70D4571086}" srcId="{310210C1-473C-4522-8F02-AA66C118BA48}" destId="{313C61C6-10C4-4FDB-86EF-A9559F166C43}" srcOrd="3" destOrd="0" parTransId="{13D0EA7A-A219-4C9B-98EF-F939194D0C63}" sibTransId="{58134B4F-ABC8-4BFD-99C3-17C8574312F8}"/>
    <dgm:cxn modelId="{49A72F45-79CA-44F2-8A21-0DAFCA775D3E}" type="presOf" srcId="{272B3AE3-2BA5-46F8-A105-51F30BC9C31A}" destId="{D7607770-A4C0-465E-A8AF-D523F7A18A1A}" srcOrd="0" destOrd="0" presId="urn:microsoft.com/office/officeart/2005/8/layout/default#2"/>
    <dgm:cxn modelId="{3A1539FC-AE25-41A3-9157-F4AAA2EAC852}" type="presOf" srcId="{310210C1-473C-4522-8F02-AA66C118BA48}" destId="{7E730C21-29A9-49CD-9C41-4DDE06D1C6CA}" srcOrd="0" destOrd="0" presId="urn:microsoft.com/office/officeart/2005/8/layout/default#2"/>
    <dgm:cxn modelId="{EA99F127-C593-4CAA-8F77-52B74370DFA8}" type="presOf" srcId="{313C61C6-10C4-4FDB-86EF-A9559F166C43}" destId="{FD3538C9-158D-439E-95F4-E0937E18BD3C}" srcOrd="0" destOrd="0" presId="urn:microsoft.com/office/officeart/2005/8/layout/default#2"/>
    <dgm:cxn modelId="{05203524-4880-4B7D-8F87-874C536E679E}" srcId="{310210C1-473C-4522-8F02-AA66C118BA48}" destId="{8958FC58-416C-43B2-94E4-3BFE0C13A16D}" srcOrd="8" destOrd="0" parTransId="{CE172AB9-44DE-4207-8557-4663DE803F6B}" sibTransId="{4FC23E03-0D2E-4D76-805E-D30859F0C155}"/>
    <dgm:cxn modelId="{9905EF70-961D-4B99-8839-59BCCA0182FF}" type="presOf" srcId="{7F9F189D-5ED9-4465-ABBA-D99F37FF3B3B}" destId="{CE6343B0-9944-47C7-A300-139F0A3D428E}" srcOrd="0" destOrd="0" presId="urn:microsoft.com/office/officeart/2005/8/layout/default#2"/>
    <dgm:cxn modelId="{15BDD828-3450-4766-9837-28D39F8E7559}" srcId="{310210C1-473C-4522-8F02-AA66C118BA48}" destId="{BF0ABD21-CC8E-4D8E-9030-BB12C1FF4F64}" srcOrd="10" destOrd="0" parTransId="{8CBFD6AB-8219-4412-BC48-68D0C50CE5D8}" sibTransId="{8C97EB52-34B6-4867-9B00-B062FE8D632F}"/>
    <dgm:cxn modelId="{EC3D30AE-D3E8-4432-B551-D38DF9B21997}" srcId="{310210C1-473C-4522-8F02-AA66C118BA48}" destId="{272B3AE3-2BA5-46F8-A105-51F30BC9C31A}" srcOrd="2" destOrd="0" parTransId="{96BEC146-00F7-4BBE-A3FE-630EA0258DBF}" sibTransId="{8DF8F503-EBC6-47CF-BD20-9B42B7B347D3}"/>
    <dgm:cxn modelId="{7ACF8A69-0C68-4477-B21D-8B6742C50B5F}" srcId="{310210C1-473C-4522-8F02-AA66C118BA48}" destId="{7F9F189D-5ED9-4465-ABBA-D99F37FF3B3B}" srcOrd="0" destOrd="0" parTransId="{04DE4C6C-5A47-4592-9737-A7D2B20FB28A}" sibTransId="{342D0280-65F5-4859-A4FD-96C4D0FD0476}"/>
    <dgm:cxn modelId="{533C9D28-7EE4-491A-A038-9C2FE433102A}" type="presOf" srcId="{65FD2899-FAFC-4542-A9E8-7A312F467530}" destId="{FC1667E0-390C-4F57-BBE2-06D406836305}" srcOrd="0" destOrd="0" presId="urn:microsoft.com/office/officeart/2005/8/layout/default#2"/>
    <dgm:cxn modelId="{B9AA5611-0009-48DF-9F24-2B0C8BC0D8E8}" type="presOf" srcId="{8958FC58-416C-43B2-94E4-3BFE0C13A16D}" destId="{AE2D8641-6F20-4835-9B2C-BC43E5DC89E4}" srcOrd="0" destOrd="0" presId="urn:microsoft.com/office/officeart/2005/8/layout/default#2"/>
    <dgm:cxn modelId="{C66CEC70-819D-48AC-B6F2-38F970A24446}" srcId="{310210C1-473C-4522-8F02-AA66C118BA48}" destId="{9480E9B3-4A9D-49C5-8993-B853B910946F}" srcOrd="9" destOrd="0" parTransId="{C8572424-4100-4021-9395-649D270F0AC9}" sibTransId="{BB45A7C5-0745-481A-BAC2-9FD11E1297D7}"/>
    <dgm:cxn modelId="{8948ED1D-49A4-436F-A688-C7E60F67EDC0}" type="presOf" srcId="{4E497CAD-F472-4DB6-9FB1-597980E838F9}" destId="{9CAF5E8C-9E56-4C04-9620-422BFBD9B348}" srcOrd="0" destOrd="0" presId="urn:microsoft.com/office/officeart/2005/8/layout/default#2"/>
    <dgm:cxn modelId="{5E3F5469-BAF3-4EDB-BF90-DE94887D3895}" type="presOf" srcId="{9480E9B3-4A9D-49C5-8993-B853B910946F}" destId="{63A5EAD9-855C-42F4-8621-DA43D228ACFB}" srcOrd="0" destOrd="0" presId="urn:microsoft.com/office/officeart/2005/8/layout/default#2"/>
    <dgm:cxn modelId="{C5C97894-361F-427A-BF91-F55673297D51}" srcId="{310210C1-473C-4522-8F02-AA66C118BA48}" destId="{4E497CAD-F472-4DB6-9FB1-597980E838F9}" srcOrd="1" destOrd="0" parTransId="{C113C139-823A-41D9-96E5-9E07C975AD44}" sibTransId="{5B8ED9D5-8892-43E8-8176-ED77B82AC9D5}"/>
    <dgm:cxn modelId="{EA35D33B-7A10-4014-B49D-6A8AE1F8D57B}" type="presOf" srcId="{BEC1B3D4-F105-4473-92BA-7B81AF49B45D}" destId="{2574D396-6C1F-48BF-9641-91BEF7BED1DB}" srcOrd="0" destOrd="0" presId="urn:microsoft.com/office/officeart/2005/8/layout/default#2"/>
    <dgm:cxn modelId="{69473337-7246-44D6-8333-343C5271B492}" srcId="{310210C1-473C-4522-8F02-AA66C118BA48}" destId="{1B0680F9-2A14-4610-81B9-01D3E8B9AC1E}" srcOrd="4" destOrd="0" parTransId="{A97F9EAC-D994-4DEF-AB1A-39B29BDCC7A6}" sibTransId="{073A655A-291B-43F5-8D62-9A222AD48410}"/>
    <dgm:cxn modelId="{A20988DB-939E-44FF-9460-E62B3E763694}" type="presParOf" srcId="{7E730C21-29A9-49CD-9C41-4DDE06D1C6CA}" destId="{CE6343B0-9944-47C7-A300-139F0A3D428E}" srcOrd="0" destOrd="0" presId="urn:microsoft.com/office/officeart/2005/8/layout/default#2"/>
    <dgm:cxn modelId="{808D2FC8-2C6A-4CC2-916F-372D66AB6208}" type="presParOf" srcId="{7E730C21-29A9-49CD-9C41-4DDE06D1C6CA}" destId="{BFE751BE-EA35-49B4-8D9B-A9ABC45EF1DB}" srcOrd="1" destOrd="0" presId="urn:microsoft.com/office/officeart/2005/8/layout/default#2"/>
    <dgm:cxn modelId="{9DCAA44D-BCA5-4770-BEEC-67D1986E3AF6}" type="presParOf" srcId="{7E730C21-29A9-49CD-9C41-4DDE06D1C6CA}" destId="{9CAF5E8C-9E56-4C04-9620-422BFBD9B348}" srcOrd="2" destOrd="0" presId="urn:microsoft.com/office/officeart/2005/8/layout/default#2"/>
    <dgm:cxn modelId="{14F4B619-E190-41B8-8F64-D3A18B2423E5}" type="presParOf" srcId="{7E730C21-29A9-49CD-9C41-4DDE06D1C6CA}" destId="{A1B76DCC-08A5-45F0-9269-ED44BDC6EB6B}" srcOrd="3" destOrd="0" presId="urn:microsoft.com/office/officeart/2005/8/layout/default#2"/>
    <dgm:cxn modelId="{9449A58F-17A4-4A53-A91C-8831CD115280}" type="presParOf" srcId="{7E730C21-29A9-49CD-9C41-4DDE06D1C6CA}" destId="{D7607770-A4C0-465E-A8AF-D523F7A18A1A}" srcOrd="4" destOrd="0" presId="urn:microsoft.com/office/officeart/2005/8/layout/default#2"/>
    <dgm:cxn modelId="{4712DF98-48ED-4BF3-915B-2FF5AFEE51FC}" type="presParOf" srcId="{7E730C21-29A9-49CD-9C41-4DDE06D1C6CA}" destId="{166FFB17-3231-4C36-AFDF-E2FB4D20A9FE}" srcOrd="5" destOrd="0" presId="urn:microsoft.com/office/officeart/2005/8/layout/default#2"/>
    <dgm:cxn modelId="{293C4F7E-ACF1-45C4-9D24-2BD7A37EE50D}" type="presParOf" srcId="{7E730C21-29A9-49CD-9C41-4DDE06D1C6CA}" destId="{FD3538C9-158D-439E-95F4-E0937E18BD3C}" srcOrd="6" destOrd="0" presId="urn:microsoft.com/office/officeart/2005/8/layout/default#2"/>
    <dgm:cxn modelId="{751AD53C-A295-4F48-9303-FFCB3532EB16}" type="presParOf" srcId="{7E730C21-29A9-49CD-9C41-4DDE06D1C6CA}" destId="{AFF75F4E-8BB4-41C7-BE79-3768AC7FA523}" srcOrd="7" destOrd="0" presId="urn:microsoft.com/office/officeart/2005/8/layout/default#2"/>
    <dgm:cxn modelId="{FD3BD86C-2CA5-40C5-BC96-4FFD65268BDB}" type="presParOf" srcId="{7E730C21-29A9-49CD-9C41-4DDE06D1C6CA}" destId="{2C8F0E40-1549-4FFB-83CF-E28EC00B6AEE}" srcOrd="8" destOrd="0" presId="urn:microsoft.com/office/officeart/2005/8/layout/default#2"/>
    <dgm:cxn modelId="{ACA3E7DA-1504-46F7-B557-ECC29E382830}" type="presParOf" srcId="{7E730C21-29A9-49CD-9C41-4DDE06D1C6CA}" destId="{0CD9AAE6-4D71-403E-987A-19BDA1BCD6A8}" srcOrd="9" destOrd="0" presId="urn:microsoft.com/office/officeart/2005/8/layout/default#2"/>
    <dgm:cxn modelId="{BC6CDC36-186A-4AC3-8031-9A82681DC073}" type="presParOf" srcId="{7E730C21-29A9-49CD-9C41-4DDE06D1C6CA}" destId="{FC1667E0-390C-4F57-BBE2-06D406836305}" srcOrd="10" destOrd="0" presId="urn:microsoft.com/office/officeart/2005/8/layout/default#2"/>
    <dgm:cxn modelId="{AE2F6318-166C-45C6-925A-BB57C7544D4D}" type="presParOf" srcId="{7E730C21-29A9-49CD-9C41-4DDE06D1C6CA}" destId="{20631781-1DCA-40CD-B61E-3387C056243C}" srcOrd="11" destOrd="0" presId="urn:microsoft.com/office/officeart/2005/8/layout/default#2"/>
    <dgm:cxn modelId="{958CFD69-3F2B-4819-98D8-97129A8F5C5F}" type="presParOf" srcId="{7E730C21-29A9-49CD-9C41-4DDE06D1C6CA}" destId="{B2F62539-04EE-415F-99EC-007979BD0879}" srcOrd="12" destOrd="0" presId="urn:microsoft.com/office/officeart/2005/8/layout/default#2"/>
    <dgm:cxn modelId="{465A4CFA-1C80-480E-A5EC-954B4BA8CDD0}" type="presParOf" srcId="{7E730C21-29A9-49CD-9C41-4DDE06D1C6CA}" destId="{A595A9D9-42CC-434A-8CDA-011984BC0174}" srcOrd="13" destOrd="0" presId="urn:microsoft.com/office/officeart/2005/8/layout/default#2"/>
    <dgm:cxn modelId="{57DEAAF7-66D0-46A3-9CA2-D1B81ABF41AF}" type="presParOf" srcId="{7E730C21-29A9-49CD-9C41-4DDE06D1C6CA}" destId="{2574D396-6C1F-48BF-9641-91BEF7BED1DB}" srcOrd="14" destOrd="0" presId="urn:microsoft.com/office/officeart/2005/8/layout/default#2"/>
    <dgm:cxn modelId="{EA68779C-010E-4631-8E16-2EB879195D5F}" type="presParOf" srcId="{7E730C21-29A9-49CD-9C41-4DDE06D1C6CA}" destId="{B8005465-6DA0-46A7-9CE1-F7F484F4A3F4}" srcOrd="15" destOrd="0" presId="urn:microsoft.com/office/officeart/2005/8/layout/default#2"/>
    <dgm:cxn modelId="{A16D28B5-CEFB-47E1-BF1C-44606B4BDAA7}" type="presParOf" srcId="{7E730C21-29A9-49CD-9C41-4DDE06D1C6CA}" destId="{AE2D8641-6F20-4835-9B2C-BC43E5DC89E4}" srcOrd="16" destOrd="0" presId="urn:microsoft.com/office/officeart/2005/8/layout/default#2"/>
    <dgm:cxn modelId="{4A7C3193-2697-418A-A87D-1C79AD2BEFE9}" type="presParOf" srcId="{7E730C21-29A9-49CD-9C41-4DDE06D1C6CA}" destId="{F3C7473D-7608-49C1-BDE2-4EE003DCA7D1}" srcOrd="17" destOrd="0" presId="urn:microsoft.com/office/officeart/2005/8/layout/default#2"/>
    <dgm:cxn modelId="{24AAFC81-BDC8-4FFC-9CBC-FCED100B309E}" type="presParOf" srcId="{7E730C21-29A9-49CD-9C41-4DDE06D1C6CA}" destId="{63A5EAD9-855C-42F4-8621-DA43D228ACFB}" srcOrd="18" destOrd="0" presId="urn:microsoft.com/office/officeart/2005/8/layout/default#2"/>
    <dgm:cxn modelId="{18FCA59B-5F38-4BC6-8683-85CF6A25B1A5}" type="presParOf" srcId="{7E730C21-29A9-49CD-9C41-4DDE06D1C6CA}" destId="{928EAB58-2ADD-4184-97E4-B1441572E9CD}" srcOrd="19" destOrd="0" presId="urn:microsoft.com/office/officeart/2005/8/layout/default#2"/>
    <dgm:cxn modelId="{DEB332FE-9A28-4B60-9813-0C294B653663}" type="presParOf" srcId="{7E730C21-29A9-49CD-9C41-4DDE06D1C6CA}" destId="{47010268-A7A1-4F9D-BA8B-CB0EDB3C530E}" srcOrd="2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E9ED6-4372-4CA0-A1A1-59BD54A3F9FF}" type="doc">
      <dgm:prSet loTypeId="urn:microsoft.com/office/officeart/2005/8/layout/matrix2" loCatId="matrix" qsTypeId="urn:microsoft.com/office/officeart/2005/8/quickstyle/simple4" qsCatId="simple" csTypeId="urn:microsoft.com/office/officeart/2005/8/colors/accent0_3" csCatId="mainScheme" phldr="1"/>
      <dgm:spPr/>
      <dgm:t>
        <a:bodyPr/>
        <a:lstStyle/>
        <a:p>
          <a:endParaRPr lang="en-US"/>
        </a:p>
      </dgm:t>
    </dgm:pt>
    <dgm:pt modelId="{BD7C054B-29A6-4947-B7E0-4B1E85408641}">
      <dgm:prSet phldrT="[Text]" custT="1"/>
      <dgm:spPr/>
      <dgm:t>
        <a:bodyPr/>
        <a:lstStyle/>
        <a:p>
          <a:pPr algn="ctr"/>
          <a:r>
            <a:rPr lang="en-US" sz="2000" b="1" u="sng" dirty="0" smtClean="0">
              <a:latin typeface="Calibri" pitchFamily="34" charset="0"/>
            </a:rPr>
            <a:t>Student Organizations</a:t>
          </a:r>
          <a:endParaRPr lang="en-US" sz="2000" b="1" u="sng" dirty="0">
            <a:latin typeface="Calibri" pitchFamily="34" charset="0"/>
          </a:endParaRPr>
        </a:p>
      </dgm:t>
    </dgm:pt>
    <dgm:pt modelId="{BBD4DEED-6A3A-4E30-9A86-50D00968039C}" type="parTrans" cxnId="{19602F73-64F3-4782-8D3A-E4B0775F3AAA}">
      <dgm:prSet/>
      <dgm:spPr/>
      <dgm:t>
        <a:bodyPr/>
        <a:lstStyle/>
        <a:p>
          <a:endParaRPr lang="en-US" sz="1600"/>
        </a:p>
      </dgm:t>
    </dgm:pt>
    <dgm:pt modelId="{0B583C17-B39C-4B6E-A839-5E69FFC6CE34}" type="sibTrans" cxnId="{19602F73-64F3-4782-8D3A-E4B0775F3AAA}">
      <dgm:prSet/>
      <dgm:spPr/>
      <dgm:t>
        <a:bodyPr/>
        <a:lstStyle/>
        <a:p>
          <a:endParaRPr lang="en-US" sz="1600"/>
        </a:p>
      </dgm:t>
    </dgm:pt>
    <dgm:pt modelId="{8B45C418-A805-4563-8951-09BECB0D5DF6}">
      <dgm:prSet phldrT="[Text]" custT="1"/>
      <dgm:spPr/>
      <dgm:t>
        <a:bodyPr/>
        <a:lstStyle/>
        <a:p>
          <a:pPr algn="l"/>
          <a:r>
            <a:rPr lang="en-US" sz="1800" dirty="0" smtClean="0">
              <a:latin typeface="Calibri" pitchFamily="34" charset="0"/>
            </a:rPr>
            <a:t>Join or lead a committee or initiative</a:t>
          </a:r>
          <a:endParaRPr lang="en-US" sz="1800" dirty="0">
            <a:latin typeface="Calibri" pitchFamily="34" charset="0"/>
          </a:endParaRPr>
        </a:p>
      </dgm:t>
    </dgm:pt>
    <dgm:pt modelId="{9F6FEC04-F97E-4643-8323-C54B2AE4535C}" type="parTrans" cxnId="{AD72D7D5-7964-465D-87A7-25F7CD77F5AF}">
      <dgm:prSet/>
      <dgm:spPr/>
      <dgm:t>
        <a:bodyPr/>
        <a:lstStyle/>
        <a:p>
          <a:endParaRPr lang="en-US" sz="1600"/>
        </a:p>
      </dgm:t>
    </dgm:pt>
    <dgm:pt modelId="{8709E9F2-F609-4FCB-9A78-34C16CBCF55B}" type="sibTrans" cxnId="{AD72D7D5-7964-465D-87A7-25F7CD77F5AF}">
      <dgm:prSet/>
      <dgm:spPr/>
      <dgm:t>
        <a:bodyPr/>
        <a:lstStyle/>
        <a:p>
          <a:endParaRPr lang="en-US" sz="1600"/>
        </a:p>
      </dgm:t>
    </dgm:pt>
    <dgm:pt modelId="{AF7B17F7-16AC-4A44-A541-E31BDF78347C}">
      <dgm:prSet phldrT="[Text]" custT="1"/>
      <dgm:spPr/>
      <dgm:t>
        <a:bodyPr/>
        <a:lstStyle/>
        <a:p>
          <a:pPr algn="l"/>
          <a:r>
            <a:rPr lang="en-US" sz="1800" dirty="0" smtClean="0">
              <a:latin typeface="Calibri" pitchFamily="34" charset="0"/>
            </a:rPr>
            <a:t>Run for office</a:t>
          </a:r>
          <a:endParaRPr lang="en-US" sz="1800" dirty="0">
            <a:latin typeface="Calibri" pitchFamily="34" charset="0"/>
          </a:endParaRPr>
        </a:p>
      </dgm:t>
    </dgm:pt>
    <dgm:pt modelId="{681DDF4A-3633-4023-AEDC-E273B3D97BA9}" type="parTrans" cxnId="{474D5E40-5FA7-4CAC-8FF0-D7FD18490D37}">
      <dgm:prSet/>
      <dgm:spPr/>
      <dgm:t>
        <a:bodyPr/>
        <a:lstStyle/>
        <a:p>
          <a:endParaRPr lang="en-US" sz="1600"/>
        </a:p>
      </dgm:t>
    </dgm:pt>
    <dgm:pt modelId="{A96EA85C-6531-41DB-92B1-8BE44616560A}" type="sibTrans" cxnId="{474D5E40-5FA7-4CAC-8FF0-D7FD18490D37}">
      <dgm:prSet/>
      <dgm:spPr/>
      <dgm:t>
        <a:bodyPr/>
        <a:lstStyle/>
        <a:p>
          <a:endParaRPr lang="en-US" sz="1600"/>
        </a:p>
      </dgm:t>
    </dgm:pt>
    <dgm:pt modelId="{8596E081-BD51-429C-AA4E-DEE32DAAF225}">
      <dgm:prSet phldrT="[Text]" custT="1"/>
      <dgm:spPr/>
      <dgm:t>
        <a:bodyPr/>
        <a:lstStyle/>
        <a:p>
          <a:pPr algn="ctr"/>
          <a:r>
            <a:rPr lang="en-US" sz="2000" b="1" u="sng" dirty="0" smtClean="0">
              <a:latin typeface="Calibri" pitchFamily="34" charset="0"/>
            </a:rPr>
            <a:t>Alumni Groups</a:t>
          </a:r>
          <a:endParaRPr lang="en-US" sz="2000" b="1" u="sng" dirty="0">
            <a:latin typeface="Calibri" pitchFamily="34" charset="0"/>
          </a:endParaRPr>
        </a:p>
      </dgm:t>
    </dgm:pt>
    <dgm:pt modelId="{AC3E211E-CCC7-46A7-A7D2-CE173008FA7D}" type="parTrans" cxnId="{46816B09-485A-411B-8FCF-298F52AFF63A}">
      <dgm:prSet/>
      <dgm:spPr/>
      <dgm:t>
        <a:bodyPr/>
        <a:lstStyle/>
        <a:p>
          <a:endParaRPr lang="en-US" sz="1600"/>
        </a:p>
      </dgm:t>
    </dgm:pt>
    <dgm:pt modelId="{C2A95AC9-8D82-42E3-8ECA-53DB1527EF80}" type="sibTrans" cxnId="{46816B09-485A-411B-8FCF-298F52AFF63A}">
      <dgm:prSet/>
      <dgm:spPr/>
      <dgm:t>
        <a:bodyPr/>
        <a:lstStyle/>
        <a:p>
          <a:endParaRPr lang="en-US" sz="1600"/>
        </a:p>
      </dgm:t>
    </dgm:pt>
    <dgm:pt modelId="{3D22F736-52B7-4018-B6B8-66DED10581F6}">
      <dgm:prSet phldrT="[Text]" custT="1"/>
      <dgm:spPr/>
      <dgm:t>
        <a:bodyPr/>
        <a:lstStyle/>
        <a:p>
          <a:pPr algn="l"/>
          <a:r>
            <a:rPr lang="en-US" sz="1800" dirty="0" smtClean="0">
              <a:latin typeface="Calibri" pitchFamily="34" charset="0"/>
            </a:rPr>
            <a:t>Join and attend CEs and Meetings</a:t>
          </a:r>
          <a:endParaRPr lang="en-US" sz="1800" dirty="0">
            <a:latin typeface="Calibri" pitchFamily="34" charset="0"/>
          </a:endParaRPr>
        </a:p>
      </dgm:t>
    </dgm:pt>
    <dgm:pt modelId="{5B2779F0-FF63-4ED3-A3D4-AB2D8C67F34A}" type="parTrans" cxnId="{72CCC40E-8B18-4661-8239-C0CBE3393876}">
      <dgm:prSet/>
      <dgm:spPr/>
      <dgm:t>
        <a:bodyPr/>
        <a:lstStyle/>
        <a:p>
          <a:endParaRPr lang="en-US" sz="1600"/>
        </a:p>
      </dgm:t>
    </dgm:pt>
    <dgm:pt modelId="{70061165-8425-4ADE-9205-517B61870E0E}" type="sibTrans" cxnId="{72CCC40E-8B18-4661-8239-C0CBE3393876}">
      <dgm:prSet/>
      <dgm:spPr/>
      <dgm:t>
        <a:bodyPr/>
        <a:lstStyle/>
        <a:p>
          <a:endParaRPr lang="en-US" sz="1600"/>
        </a:p>
      </dgm:t>
    </dgm:pt>
    <dgm:pt modelId="{5B601EC0-1363-4E20-B9DC-A6015179F83C}">
      <dgm:prSet phldrT="[Text]" custT="1"/>
      <dgm:spPr/>
      <dgm:t>
        <a:bodyPr/>
        <a:lstStyle/>
        <a:p>
          <a:pPr algn="l"/>
          <a:r>
            <a:rPr lang="en-US" sz="1800" dirty="0" smtClean="0">
              <a:latin typeface="Calibri" pitchFamily="34" charset="0"/>
            </a:rPr>
            <a:t>Volunteer </a:t>
          </a:r>
          <a:endParaRPr lang="en-US" sz="1800" dirty="0">
            <a:latin typeface="Calibri" pitchFamily="34" charset="0"/>
          </a:endParaRPr>
        </a:p>
      </dgm:t>
    </dgm:pt>
    <dgm:pt modelId="{06FC3C0B-C3A6-4806-AAEC-C5E0AAC25B0B}" type="parTrans" cxnId="{53EE5475-49C0-4D8C-B7B7-807B26E88A1B}">
      <dgm:prSet/>
      <dgm:spPr/>
      <dgm:t>
        <a:bodyPr/>
        <a:lstStyle/>
        <a:p>
          <a:endParaRPr lang="en-US" sz="1600"/>
        </a:p>
      </dgm:t>
    </dgm:pt>
    <dgm:pt modelId="{E754318B-B0F8-468A-A060-CF3C5A305899}" type="sibTrans" cxnId="{53EE5475-49C0-4D8C-B7B7-807B26E88A1B}">
      <dgm:prSet/>
      <dgm:spPr/>
      <dgm:t>
        <a:bodyPr/>
        <a:lstStyle/>
        <a:p>
          <a:endParaRPr lang="en-US" sz="1600"/>
        </a:p>
      </dgm:t>
    </dgm:pt>
    <dgm:pt modelId="{605EA089-D39A-4034-BF5A-BE2F14E5A553}">
      <dgm:prSet phldrT="[Text]" custT="1"/>
      <dgm:spPr/>
      <dgm:t>
        <a:bodyPr/>
        <a:lstStyle/>
        <a:p>
          <a:pPr algn="ctr"/>
          <a:r>
            <a:rPr lang="en-US" sz="2000" b="1" i="0" u="sng" dirty="0" smtClean="0">
              <a:latin typeface="Calibri" pitchFamily="34" charset="0"/>
            </a:rPr>
            <a:t>National Pharmacy Organizations</a:t>
          </a:r>
          <a:endParaRPr lang="en-US" sz="2000" b="1" i="0" u="sng" dirty="0">
            <a:latin typeface="Calibri" pitchFamily="34" charset="0"/>
          </a:endParaRPr>
        </a:p>
      </dgm:t>
    </dgm:pt>
    <dgm:pt modelId="{E1C60377-55A1-479C-AC9A-F3DBED3A7D8B}" type="parTrans" cxnId="{56B778EB-1E5B-4E8B-9088-CB7787C50341}">
      <dgm:prSet/>
      <dgm:spPr/>
      <dgm:t>
        <a:bodyPr/>
        <a:lstStyle/>
        <a:p>
          <a:endParaRPr lang="en-US" sz="1600"/>
        </a:p>
      </dgm:t>
    </dgm:pt>
    <dgm:pt modelId="{D3E4AD1B-A094-4709-BB78-24302CF7680A}" type="sibTrans" cxnId="{56B778EB-1E5B-4E8B-9088-CB7787C50341}">
      <dgm:prSet/>
      <dgm:spPr/>
      <dgm:t>
        <a:bodyPr/>
        <a:lstStyle/>
        <a:p>
          <a:endParaRPr lang="en-US" sz="1600"/>
        </a:p>
      </dgm:t>
    </dgm:pt>
    <dgm:pt modelId="{C0ADACD9-E892-45F4-A1CF-61F43513DD7A}">
      <dgm:prSet phldrT="[Text]" custT="1"/>
      <dgm:spPr/>
      <dgm:t>
        <a:bodyPr/>
        <a:lstStyle/>
        <a:p>
          <a:pPr algn="l"/>
          <a:r>
            <a:rPr lang="en-US" sz="1800" dirty="0" smtClean="0">
              <a:latin typeface="Calibri" pitchFamily="34" charset="0"/>
            </a:rPr>
            <a:t>Apply for leadership positions</a:t>
          </a:r>
          <a:endParaRPr lang="en-US" sz="1800" dirty="0">
            <a:latin typeface="Calibri" pitchFamily="34" charset="0"/>
          </a:endParaRPr>
        </a:p>
      </dgm:t>
    </dgm:pt>
    <dgm:pt modelId="{D2684BEE-A1ED-40DF-8F16-4329CCD1B528}" type="parTrans" cxnId="{0A1072D4-B4CF-4970-B4FB-A21B51ABC0FB}">
      <dgm:prSet/>
      <dgm:spPr/>
      <dgm:t>
        <a:bodyPr/>
        <a:lstStyle/>
        <a:p>
          <a:endParaRPr lang="en-US" sz="1600"/>
        </a:p>
      </dgm:t>
    </dgm:pt>
    <dgm:pt modelId="{86E7FA51-3A89-4836-9A1C-35DFC5DCECF8}" type="sibTrans" cxnId="{0A1072D4-B4CF-4970-B4FB-A21B51ABC0FB}">
      <dgm:prSet/>
      <dgm:spPr/>
      <dgm:t>
        <a:bodyPr/>
        <a:lstStyle/>
        <a:p>
          <a:endParaRPr lang="en-US" sz="1600"/>
        </a:p>
      </dgm:t>
    </dgm:pt>
    <dgm:pt modelId="{6A369742-5B5D-4AFE-8BF5-2B8D7FAE7D00}">
      <dgm:prSet phldrT="[Text]" custT="1"/>
      <dgm:spPr/>
      <dgm:t>
        <a:bodyPr/>
        <a:lstStyle/>
        <a:p>
          <a:pPr algn="l"/>
          <a:r>
            <a:rPr lang="en-US" sz="1800" dirty="0" smtClean="0">
              <a:latin typeface="Calibri" pitchFamily="34" charset="0"/>
            </a:rPr>
            <a:t>Participate in competitions</a:t>
          </a:r>
          <a:endParaRPr lang="en-US" sz="1800" dirty="0">
            <a:latin typeface="Calibri" pitchFamily="34" charset="0"/>
          </a:endParaRPr>
        </a:p>
      </dgm:t>
    </dgm:pt>
    <dgm:pt modelId="{02102023-55C2-494F-A3EC-9B5B0FCE5E3D}" type="parTrans" cxnId="{7EFF58E3-A8A5-490E-B702-073E2FF7E686}">
      <dgm:prSet/>
      <dgm:spPr/>
      <dgm:t>
        <a:bodyPr/>
        <a:lstStyle/>
        <a:p>
          <a:endParaRPr lang="en-US" sz="1600"/>
        </a:p>
      </dgm:t>
    </dgm:pt>
    <dgm:pt modelId="{9264C2BA-0820-4673-80E1-F113B127E627}" type="sibTrans" cxnId="{7EFF58E3-A8A5-490E-B702-073E2FF7E686}">
      <dgm:prSet/>
      <dgm:spPr/>
      <dgm:t>
        <a:bodyPr/>
        <a:lstStyle/>
        <a:p>
          <a:endParaRPr lang="en-US" sz="1600"/>
        </a:p>
      </dgm:t>
    </dgm:pt>
    <dgm:pt modelId="{D675AE82-A60E-4C1E-8C50-7D4954AEE375}">
      <dgm:prSet phldrT="[Text]" custT="1"/>
      <dgm:spPr/>
      <dgm:t>
        <a:bodyPr/>
        <a:lstStyle/>
        <a:p>
          <a:pPr algn="ctr"/>
          <a:r>
            <a:rPr lang="en-US" sz="2000" b="1" u="sng" dirty="0" smtClean="0">
              <a:latin typeface="Calibri" pitchFamily="34" charset="0"/>
            </a:rPr>
            <a:t>State or Local Pharmacy Organization</a:t>
          </a:r>
          <a:endParaRPr lang="en-US" sz="2000" b="1" u="sng" dirty="0">
            <a:latin typeface="Calibri" pitchFamily="34" charset="0"/>
          </a:endParaRPr>
        </a:p>
      </dgm:t>
    </dgm:pt>
    <dgm:pt modelId="{6C730F78-68E4-4F5F-A954-170B6F9BD20E}" type="parTrans" cxnId="{13FEC447-35D7-4072-B26E-83BDB7C4D8A8}">
      <dgm:prSet/>
      <dgm:spPr/>
      <dgm:t>
        <a:bodyPr/>
        <a:lstStyle/>
        <a:p>
          <a:endParaRPr lang="en-US" sz="1600"/>
        </a:p>
      </dgm:t>
    </dgm:pt>
    <dgm:pt modelId="{1C7ECD55-1DAE-4563-A7EE-03F5C4B5A659}" type="sibTrans" cxnId="{13FEC447-35D7-4072-B26E-83BDB7C4D8A8}">
      <dgm:prSet/>
      <dgm:spPr/>
      <dgm:t>
        <a:bodyPr/>
        <a:lstStyle/>
        <a:p>
          <a:endParaRPr lang="en-US" sz="1600"/>
        </a:p>
      </dgm:t>
    </dgm:pt>
    <dgm:pt modelId="{F2C54E3F-FD1B-46F7-A501-181D6FC6C021}">
      <dgm:prSet phldrT="[Text]" custT="1"/>
      <dgm:spPr/>
      <dgm:t>
        <a:bodyPr/>
        <a:lstStyle/>
        <a:p>
          <a:pPr algn="l"/>
          <a:r>
            <a:rPr lang="en-US" sz="1800" dirty="0" smtClean="0">
              <a:latin typeface="Calibri" pitchFamily="34" charset="0"/>
            </a:rPr>
            <a:t>Join (or start) an alumni group</a:t>
          </a:r>
          <a:endParaRPr lang="en-US" sz="1800" dirty="0">
            <a:latin typeface="Calibri" pitchFamily="34" charset="0"/>
          </a:endParaRPr>
        </a:p>
      </dgm:t>
    </dgm:pt>
    <dgm:pt modelId="{66FD4A68-1EDD-4828-8F20-E79C92EBAFEE}" type="parTrans" cxnId="{884E1A24-A9FF-4A8D-BFC9-E4A5B97527C9}">
      <dgm:prSet/>
      <dgm:spPr/>
      <dgm:t>
        <a:bodyPr/>
        <a:lstStyle/>
        <a:p>
          <a:endParaRPr lang="en-US" sz="1600"/>
        </a:p>
      </dgm:t>
    </dgm:pt>
    <dgm:pt modelId="{C5900A35-2E35-4A7E-8FFF-184C272A1F44}" type="sibTrans" cxnId="{884E1A24-A9FF-4A8D-BFC9-E4A5B97527C9}">
      <dgm:prSet/>
      <dgm:spPr/>
      <dgm:t>
        <a:bodyPr/>
        <a:lstStyle/>
        <a:p>
          <a:endParaRPr lang="en-US" sz="1600"/>
        </a:p>
      </dgm:t>
    </dgm:pt>
    <dgm:pt modelId="{C8808072-0E37-48B1-A23A-E2E6CA471D7B}">
      <dgm:prSet phldrT="[Text]" custT="1"/>
      <dgm:spPr/>
      <dgm:t>
        <a:bodyPr/>
        <a:lstStyle/>
        <a:p>
          <a:pPr algn="l"/>
          <a:r>
            <a:rPr lang="en-US" sz="1800" dirty="0" smtClean="0">
              <a:latin typeface="Calibri" pitchFamily="34" charset="0"/>
            </a:rPr>
            <a:t>Volunteer your experience</a:t>
          </a:r>
          <a:endParaRPr lang="en-US" sz="1800" dirty="0">
            <a:latin typeface="Calibri" pitchFamily="34" charset="0"/>
          </a:endParaRPr>
        </a:p>
      </dgm:t>
    </dgm:pt>
    <dgm:pt modelId="{65869350-C1AB-420F-BB2B-32291979CA83}" type="parTrans" cxnId="{B6640CD7-0131-4727-9A25-093811FCEC41}">
      <dgm:prSet/>
      <dgm:spPr/>
      <dgm:t>
        <a:bodyPr/>
        <a:lstStyle/>
        <a:p>
          <a:endParaRPr lang="en-US" sz="1600"/>
        </a:p>
      </dgm:t>
    </dgm:pt>
    <dgm:pt modelId="{7DCEAB84-F213-472A-BD57-00D5A65D93F5}" type="sibTrans" cxnId="{B6640CD7-0131-4727-9A25-093811FCEC41}">
      <dgm:prSet/>
      <dgm:spPr/>
      <dgm:t>
        <a:bodyPr/>
        <a:lstStyle/>
        <a:p>
          <a:endParaRPr lang="en-US" sz="1600"/>
        </a:p>
      </dgm:t>
    </dgm:pt>
    <dgm:pt modelId="{720BDBAF-947B-464E-BB48-882756CB0E68}">
      <dgm:prSet phldrT="[Text]" custT="1"/>
      <dgm:spPr/>
      <dgm:t>
        <a:bodyPr/>
        <a:lstStyle/>
        <a:p>
          <a:pPr algn="l"/>
          <a:r>
            <a:rPr lang="en-US" sz="1800" dirty="0" smtClean="0">
              <a:latin typeface="Calibri" pitchFamily="34" charset="0"/>
            </a:rPr>
            <a:t>Publish an article</a:t>
          </a:r>
          <a:endParaRPr lang="en-US" sz="1800" dirty="0">
            <a:latin typeface="Calibri" pitchFamily="34" charset="0"/>
          </a:endParaRPr>
        </a:p>
      </dgm:t>
    </dgm:pt>
    <dgm:pt modelId="{89DD0BDB-4C16-44B8-8DD4-97D91B07D76B}" type="parTrans" cxnId="{DE393CD2-2F83-45A0-AC92-E4D1E947DF9C}">
      <dgm:prSet/>
      <dgm:spPr/>
      <dgm:t>
        <a:bodyPr/>
        <a:lstStyle/>
        <a:p>
          <a:endParaRPr lang="en-US" sz="1600"/>
        </a:p>
      </dgm:t>
    </dgm:pt>
    <dgm:pt modelId="{82E9DF35-3AF7-48DC-9C68-898C7DC545C5}" type="sibTrans" cxnId="{DE393CD2-2F83-45A0-AC92-E4D1E947DF9C}">
      <dgm:prSet/>
      <dgm:spPr/>
      <dgm:t>
        <a:bodyPr/>
        <a:lstStyle/>
        <a:p>
          <a:endParaRPr lang="en-US" sz="1600"/>
        </a:p>
      </dgm:t>
    </dgm:pt>
    <dgm:pt modelId="{FC8D44A8-D948-4C84-9F8F-F4C2990AC4CE}">
      <dgm:prSet phldrT="[Text]" custT="1"/>
      <dgm:spPr/>
      <dgm:t>
        <a:bodyPr/>
        <a:lstStyle/>
        <a:p>
          <a:pPr algn="l"/>
          <a:r>
            <a:rPr lang="en-US" sz="1800" dirty="0" smtClean="0">
              <a:latin typeface="Calibri" pitchFamily="34" charset="0"/>
            </a:rPr>
            <a:t>Join or lead a committee or initiative</a:t>
          </a:r>
          <a:endParaRPr lang="en-US" sz="1800" dirty="0">
            <a:latin typeface="Calibri" pitchFamily="34" charset="0"/>
          </a:endParaRPr>
        </a:p>
      </dgm:t>
    </dgm:pt>
    <dgm:pt modelId="{B1487B87-D737-45D3-9144-5A6AFCBD9506}" type="parTrans" cxnId="{437D9BC0-2BAD-42EC-AFE7-E21B80436CE5}">
      <dgm:prSet/>
      <dgm:spPr/>
      <dgm:t>
        <a:bodyPr/>
        <a:lstStyle/>
        <a:p>
          <a:endParaRPr lang="en-US" sz="1600"/>
        </a:p>
      </dgm:t>
    </dgm:pt>
    <dgm:pt modelId="{C39CC9FF-149C-40FB-AC59-1ED47CCBBFD8}" type="sibTrans" cxnId="{437D9BC0-2BAD-42EC-AFE7-E21B80436CE5}">
      <dgm:prSet/>
      <dgm:spPr/>
      <dgm:t>
        <a:bodyPr/>
        <a:lstStyle/>
        <a:p>
          <a:endParaRPr lang="en-US" sz="1600"/>
        </a:p>
      </dgm:t>
    </dgm:pt>
    <dgm:pt modelId="{B18B25B4-5E43-4641-A0B5-CEB34347F285}" type="pres">
      <dgm:prSet presAssocID="{E8EE9ED6-4372-4CA0-A1A1-59BD54A3F9FF}" presName="matrix" presStyleCnt="0">
        <dgm:presLayoutVars>
          <dgm:chMax val="1"/>
          <dgm:dir/>
          <dgm:resizeHandles val="exact"/>
        </dgm:presLayoutVars>
      </dgm:prSet>
      <dgm:spPr/>
      <dgm:t>
        <a:bodyPr/>
        <a:lstStyle/>
        <a:p>
          <a:endParaRPr lang="en-US"/>
        </a:p>
      </dgm:t>
    </dgm:pt>
    <dgm:pt modelId="{96070D55-0703-4554-9312-3E266646B7A6}" type="pres">
      <dgm:prSet presAssocID="{E8EE9ED6-4372-4CA0-A1A1-59BD54A3F9FF}" presName="axisShape" presStyleLbl="bgShp" presStyleIdx="0" presStyleCnt="1" custScaleX="152702"/>
      <dgm:spPr/>
      <dgm:t>
        <a:bodyPr/>
        <a:lstStyle/>
        <a:p>
          <a:endParaRPr lang="en-US"/>
        </a:p>
      </dgm:t>
    </dgm:pt>
    <dgm:pt modelId="{C1942973-7F88-4452-AD9C-3E66059C6B85}" type="pres">
      <dgm:prSet presAssocID="{E8EE9ED6-4372-4CA0-A1A1-59BD54A3F9FF}" presName="rect1" presStyleLbl="node1" presStyleIdx="0" presStyleCnt="4" custScaleX="182089" custScaleY="113406" custLinFactY="25542" custLinFactNeighborX="-38988" custLinFactNeighborY="100000">
        <dgm:presLayoutVars>
          <dgm:chMax val="0"/>
          <dgm:chPref val="0"/>
          <dgm:bulletEnabled val="1"/>
        </dgm:presLayoutVars>
      </dgm:prSet>
      <dgm:spPr/>
      <dgm:t>
        <a:bodyPr/>
        <a:lstStyle/>
        <a:p>
          <a:endParaRPr lang="en-US"/>
        </a:p>
      </dgm:t>
    </dgm:pt>
    <dgm:pt modelId="{0F0EA37A-2B60-4A9B-B842-CD7B144CFE3F}" type="pres">
      <dgm:prSet presAssocID="{E8EE9ED6-4372-4CA0-A1A1-59BD54A3F9FF}" presName="rect2" presStyleLbl="node1" presStyleIdx="1" presStyleCnt="4" custScaleX="181918" custScaleY="113406" custLinFactNeighborX="40417" custLinFactNeighborY="-5785">
        <dgm:presLayoutVars>
          <dgm:chMax val="0"/>
          <dgm:chPref val="0"/>
          <dgm:bulletEnabled val="1"/>
        </dgm:presLayoutVars>
      </dgm:prSet>
      <dgm:spPr/>
      <dgm:t>
        <a:bodyPr/>
        <a:lstStyle/>
        <a:p>
          <a:endParaRPr lang="en-US"/>
        </a:p>
      </dgm:t>
    </dgm:pt>
    <dgm:pt modelId="{DBEDE64F-4A1B-4B71-97C7-165B12C1D8C6}" type="pres">
      <dgm:prSet presAssocID="{E8EE9ED6-4372-4CA0-A1A1-59BD54A3F9FF}" presName="rect3" presStyleLbl="node1" presStyleIdx="2" presStyleCnt="4" custScaleX="179071" custScaleY="113406" custLinFactY="-23285" custLinFactNeighborX="-44601" custLinFactNeighborY="-100000">
        <dgm:presLayoutVars>
          <dgm:chMax val="0"/>
          <dgm:chPref val="0"/>
          <dgm:bulletEnabled val="1"/>
        </dgm:presLayoutVars>
      </dgm:prSet>
      <dgm:spPr/>
      <dgm:t>
        <a:bodyPr/>
        <a:lstStyle/>
        <a:p>
          <a:endParaRPr lang="en-US"/>
        </a:p>
      </dgm:t>
    </dgm:pt>
    <dgm:pt modelId="{F4AA4B9D-3805-46FF-A69A-EC30E7DD6BB5}" type="pres">
      <dgm:prSet presAssocID="{E8EE9ED6-4372-4CA0-A1A1-59BD54A3F9FF}" presName="rect4" presStyleLbl="node1" presStyleIdx="3" presStyleCnt="4" custScaleX="177985" custScaleY="113406" custLinFactNeighborX="38450" custLinFactNeighborY="8042">
        <dgm:presLayoutVars>
          <dgm:chMax val="0"/>
          <dgm:chPref val="0"/>
          <dgm:bulletEnabled val="1"/>
        </dgm:presLayoutVars>
      </dgm:prSet>
      <dgm:spPr/>
      <dgm:t>
        <a:bodyPr/>
        <a:lstStyle/>
        <a:p>
          <a:endParaRPr lang="en-US"/>
        </a:p>
      </dgm:t>
    </dgm:pt>
  </dgm:ptLst>
  <dgm:cxnLst>
    <dgm:cxn modelId="{BA240A6D-43C8-4880-A777-B3FFAFA0DD26}" type="presOf" srcId="{FC8D44A8-D948-4C84-9F8F-F4C2990AC4CE}" destId="{F4AA4B9D-3805-46FF-A69A-EC30E7DD6BB5}" srcOrd="0" destOrd="2" presId="urn:microsoft.com/office/officeart/2005/8/layout/matrix2"/>
    <dgm:cxn modelId="{39EB22F6-0B18-4F9B-9A9D-A2937D1632A4}" type="presOf" srcId="{8B45C418-A805-4563-8951-09BECB0D5DF6}" destId="{C1942973-7F88-4452-AD9C-3E66059C6B85}" srcOrd="0" destOrd="1" presId="urn:microsoft.com/office/officeart/2005/8/layout/matrix2"/>
    <dgm:cxn modelId="{19602F73-64F3-4782-8D3A-E4B0775F3AAA}" srcId="{E8EE9ED6-4372-4CA0-A1A1-59BD54A3F9FF}" destId="{BD7C054B-29A6-4947-B7E0-4B1E85408641}" srcOrd="0" destOrd="0" parTransId="{BBD4DEED-6A3A-4E30-9A86-50D00968039C}" sibTransId="{0B583C17-B39C-4B6E-A839-5E69FFC6CE34}"/>
    <dgm:cxn modelId="{53EE5475-49C0-4D8C-B7B7-807B26E88A1B}" srcId="{D675AE82-A60E-4C1E-8C50-7D4954AEE375}" destId="{5B601EC0-1363-4E20-B9DC-A6015179F83C}" srcOrd="1" destOrd="0" parTransId="{06FC3C0B-C3A6-4806-AAEC-C5E0AAC25B0B}" sibTransId="{E754318B-B0F8-468A-A060-CF3C5A305899}"/>
    <dgm:cxn modelId="{A037B3AA-14E4-4742-B1A4-96F45960FE1F}" type="presOf" srcId="{F2C54E3F-FD1B-46F7-A501-181D6FC6C021}" destId="{0F0EA37A-2B60-4A9B-B842-CD7B144CFE3F}" srcOrd="0" destOrd="1" presId="urn:microsoft.com/office/officeart/2005/8/layout/matrix2"/>
    <dgm:cxn modelId="{4D70C26A-4E81-425D-8B5F-680C9C8E6BCD}" type="presOf" srcId="{D675AE82-A60E-4C1E-8C50-7D4954AEE375}" destId="{DBEDE64F-4A1B-4B71-97C7-165B12C1D8C6}" srcOrd="0" destOrd="0" presId="urn:microsoft.com/office/officeart/2005/8/layout/matrix2"/>
    <dgm:cxn modelId="{5C397295-EBB4-4F27-91E1-828724C8AB98}" type="presOf" srcId="{720BDBAF-947B-464E-BB48-882756CB0E68}" destId="{DBEDE64F-4A1B-4B71-97C7-165B12C1D8C6}" srcOrd="0" destOrd="3" presId="urn:microsoft.com/office/officeart/2005/8/layout/matrix2"/>
    <dgm:cxn modelId="{AD72D7D5-7964-465D-87A7-25F7CD77F5AF}" srcId="{BD7C054B-29A6-4947-B7E0-4B1E85408641}" destId="{8B45C418-A805-4563-8951-09BECB0D5DF6}" srcOrd="0" destOrd="0" parTransId="{9F6FEC04-F97E-4643-8323-C54B2AE4535C}" sibTransId="{8709E9F2-F609-4FCB-9A78-34C16CBCF55B}"/>
    <dgm:cxn modelId="{B4050D20-71DA-4480-8B78-3B65EC4FC5EC}" type="presOf" srcId="{5B601EC0-1363-4E20-B9DC-A6015179F83C}" destId="{DBEDE64F-4A1B-4B71-97C7-165B12C1D8C6}" srcOrd="0" destOrd="2" presId="urn:microsoft.com/office/officeart/2005/8/layout/matrix2"/>
    <dgm:cxn modelId="{F240989A-959B-42B5-BD1B-74E51330E2CD}" type="presOf" srcId="{E8EE9ED6-4372-4CA0-A1A1-59BD54A3F9FF}" destId="{B18B25B4-5E43-4641-A0B5-CEB34347F285}" srcOrd="0" destOrd="0" presId="urn:microsoft.com/office/officeart/2005/8/layout/matrix2"/>
    <dgm:cxn modelId="{46816B09-485A-411B-8FCF-298F52AFF63A}" srcId="{E8EE9ED6-4372-4CA0-A1A1-59BD54A3F9FF}" destId="{8596E081-BD51-429C-AA4E-DEE32DAAF225}" srcOrd="1" destOrd="0" parTransId="{AC3E211E-CCC7-46A7-A7D2-CE173008FA7D}" sibTransId="{C2A95AC9-8D82-42E3-8ECA-53DB1527EF80}"/>
    <dgm:cxn modelId="{DE393CD2-2F83-45A0-AC92-E4D1E947DF9C}" srcId="{D675AE82-A60E-4C1E-8C50-7D4954AEE375}" destId="{720BDBAF-947B-464E-BB48-882756CB0E68}" srcOrd="2" destOrd="0" parTransId="{89DD0BDB-4C16-44B8-8DD4-97D91B07D76B}" sibTransId="{82E9DF35-3AF7-48DC-9C68-898C7DC545C5}"/>
    <dgm:cxn modelId="{A806A2B8-7DE3-48AB-AF14-7219AC1ABEE4}" type="presOf" srcId="{3D22F736-52B7-4018-B6B8-66DED10581F6}" destId="{DBEDE64F-4A1B-4B71-97C7-165B12C1D8C6}" srcOrd="0" destOrd="1" presId="urn:microsoft.com/office/officeart/2005/8/layout/matrix2"/>
    <dgm:cxn modelId="{474D5E40-5FA7-4CAC-8FF0-D7FD18490D37}" srcId="{BD7C054B-29A6-4947-B7E0-4B1E85408641}" destId="{AF7B17F7-16AC-4A44-A541-E31BDF78347C}" srcOrd="1" destOrd="0" parTransId="{681DDF4A-3633-4023-AEDC-E273B3D97BA9}" sibTransId="{A96EA85C-6531-41DB-92B1-8BE44616560A}"/>
    <dgm:cxn modelId="{9CA02A2B-3195-42AD-83D3-58E3208178E9}" type="presOf" srcId="{C0ADACD9-E892-45F4-A1CF-61F43513DD7A}" destId="{F4AA4B9D-3805-46FF-A69A-EC30E7DD6BB5}" srcOrd="0" destOrd="1" presId="urn:microsoft.com/office/officeart/2005/8/layout/matrix2"/>
    <dgm:cxn modelId="{B6640CD7-0131-4727-9A25-093811FCEC41}" srcId="{8596E081-BD51-429C-AA4E-DEE32DAAF225}" destId="{C8808072-0E37-48B1-A23A-E2E6CA471D7B}" srcOrd="1" destOrd="0" parTransId="{65869350-C1AB-420F-BB2B-32291979CA83}" sibTransId="{7DCEAB84-F213-472A-BD57-00D5A65D93F5}"/>
    <dgm:cxn modelId="{5AE8387F-EC06-47EF-902C-2D0EAA66F977}" type="presOf" srcId="{605EA089-D39A-4034-BF5A-BE2F14E5A553}" destId="{F4AA4B9D-3805-46FF-A69A-EC30E7DD6BB5}" srcOrd="0" destOrd="0" presId="urn:microsoft.com/office/officeart/2005/8/layout/matrix2"/>
    <dgm:cxn modelId="{0A1072D4-B4CF-4970-B4FB-A21B51ABC0FB}" srcId="{605EA089-D39A-4034-BF5A-BE2F14E5A553}" destId="{C0ADACD9-E892-45F4-A1CF-61F43513DD7A}" srcOrd="0" destOrd="0" parTransId="{D2684BEE-A1ED-40DF-8F16-4329CCD1B528}" sibTransId="{86E7FA51-3A89-4836-9A1C-35DFC5DCECF8}"/>
    <dgm:cxn modelId="{A051991F-4D63-4AB6-B519-0642272AB3A8}" type="presOf" srcId="{BD7C054B-29A6-4947-B7E0-4B1E85408641}" destId="{C1942973-7F88-4452-AD9C-3E66059C6B85}" srcOrd="0" destOrd="0" presId="urn:microsoft.com/office/officeart/2005/8/layout/matrix2"/>
    <dgm:cxn modelId="{56D64FCF-888A-4301-8A28-DE6875C8DC69}" type="presOf" srcId="{8596E081-BD51-429C-AA4E-DEE32DAAF225}" destId="{0F0EA37A-2B60-4A9B-B842-CD7B144CFE3F}" srcOrd="0" destOrd="0" presId="urn:microsoft.com/office/officeart/2005/8/layout/matrix2"/>
    <dgm:cxn modelId="{2160B62A-7332-471E-82F6-4CE16E9C02C2}" type="presOf" srcId="{AF7B17F7-16AC-4A44-A541-E31BDF78347C}" destId="{C1942973-7F88-4452-AD9C-3E66059C6B85}" srcOrd="0" destOrd="2" presId="urn:microsoft.com/office/officeart/2005/8/layout/matrix2"/>
    <dgm:cxn modelId="{72CCC40E-8B18-4661-8239-C0CBE3393876}" srcId="{D675AE82-A60E-4C1E-8C50-7D4954AEE375}" destId="{3D22F736-52B7-4018-B6B8-66DED10581F6}" srcOrd="0" destOrd="0" parTransId="{5B2779F0-FF63-4ED3-A3D4-AB2D8C67F34A}" sibTransId="{70061165-8425-4ADE-9205-517B61870E0E}"/>
    <dgm:cxn modelId="{437D9BC0-2BAD-42EC-AFE7-E21B80436CE5}" srcId="{605EA089-D39A-4034-BF5A-BE2F14E5A553}" destId="{FC8D44A8-D948-4C84-9F8F-F4C2990AC4CE}" srcOrd="1" destOrd="0" parTransId="{B1487B87-D737-45D3-9144-5A6AFCBD9506}" sibTransId="{C39CC9FF-149C-40FB-AC59-1ED47CCBBFD8}"/>
    <dgm:cxn modelId="{884E1A24-A9FF-4A8D-BFC9-E4A5B97527C9}" srcId="{8596E081-BD51-429C-AA4E-DEE32DAAF225}" destId="{F2C54E3F-FD1B-46F7-A501-181D6FC6C021}" srcOrd="0" destOrd="0" parTransId="{66FD4A68-1EDD-4828-8F20-E79C92EBAFEE}" sibTransId="{C5900A35-2E35-4A7E-8FFF-184C272A1F44}"/>
    <dgm:cxn modelId="{56B778EB-1E5B-4E8B-9088-CB7787C50341}" srcId="{E8EE9ED6-4372-4CA0-A1A1-59BD54A3F9FF}" destId="{605EA089-D39A-4034-BF5A-BE2F14E5A553}" srcOrd="3" destOrd="0" parTransId="{E1C60377-55A1-479C-AC9A-F3DBED3A7D8B}" sibTransId="{D3E4AD1B-A094-4709-BB78-24302CF7680A}"/>
    <dgm:cxn modelId="{638306B6-945D-4038-92D3-93EB8F18150E}" type="presOf" srcId="{6A369742-5B5D-4AFE-8BF5-2B8D7FAE7D00}" destId="{F4AA4B9D-3805-46FF-A69A-EC30E7DD6BB5}" srcOrd="0" destOrd="3" presId="urn:microsoft.com/office/officeart/2005/8/layout/matrix2"/>
    <dgm:cxn modelId="{13FEC447-35D7-4072-B26E-83BDB7C4D8A8}" srcId="{E8EE9ED6-4372-4CA0-A1A1-59BD54A3F9FF}" destId="{D675AE82-A60E-4C1E-8C50-7D4954AEE375}" srcOrd="2" destOrd="0" parTransId="{6C730F78-68E4-4F5F-A954-170B6F9BD20E}" sibTransId="{1C7ECD55-1DAE-4563-A7EE-03F5C4B5A659}"/>
    <dgm:cxn modelId="{A882B243-4360-4C04-8162-BB5F75376E8A}" type="presOf" srcId="{C8808072-0E37-48B1-A23A-E2E6CA471D7B}" destId="{0F0EA37A-2B60-4A9B-B842-CD7B144CFE3F}" srcOrd="0" destOrd="2" presId="urn:microsoft.com/office/officeart/2005/8/layout/matrix2"/>
    <dgm:cxn modelId="{7EFF58E3-A8A5-490E-B702-073E2FF7E686}" srcId="{605EA089-D39A-4034-BF5A-BE2F14E5A553}" destId="{6A369742-5B5D-4AFE-8BF5-2B8D7FAE7D00}" srcOrd="2" destOrd="0" parTransId="{02102023-55C2-494F-A3EC-9B5B0FCE5E3D}" sibTransId="{9264C2BA-0820-4673-80E1-F113B127E627}"/>
    <dgm:cxn modelId="{C58301A4-9032-4BFA-B296-5197BBFEE839}" type="presParOf" srcId="{B18B25B4-5E43-4641-A0B5-CEB34347F285}" destId="{96070D55-0703-4554-9312-3E266646B7A6}" srcOrd="0" destOrd="0" presId="urn:microsoft.com/office/officeart/2005/8/layout/matrix2"/>
    <dgm:cxn modelId="{4ECA0C02-D954-4458-97A8-69B83C4EBA95}" type="presParOf" srcId="{B18B25B4-5E43-4641-A0B5-CEB34347F285}" destId="{C1942973-7F88-4452-AD9C-3E66059C6B85}" srcOrd="1" destOrd="0" presId="urn:microsoft.com/office/officeart/2005/8/layout/matrix2"/>
    <dgm:cxn modelId="{1824EB73-05C1-4984-A21E-855FB826EDEB}" type="presParOf" srcId="{B18B25B4-5E43-4641-A0B5-CEB34347F285}" destId="{0F0EA37A-2B60-4A9B-B842-CD7B144CFE3F}" srcOrd="2" destOrd="0" presId="urn:microsoft.com/office/officeart/2005/8/layout/matrix2"/>
    <dgm:cxn modelId="{877F79DB-79F7-4E8C-8F55-C79A63E5DE31}" type="presParOf" srcId="{B18B25B4-5E43-4641-A0B5-CEB34347F285}" destId="{DBEDE64F-4A1B-4B71-97C7-165B12C1D8C6}" srcOrd="3" destOrd="0" presId="urn:microsoft.com/office/officeart/2005/8/layout/matrix2"/>
    <dgm:cxn modelId="{E361B31C-1D91-4630-8017-27C9F2C33175}" type="presParOf" srcId="{B18B25B4-5E43-4641-A0B5-CEB34347F285}" destId="{F4AA4B9D-3805-46FF-A69A-EC30E7DD6BB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34524-ED67-44DB-A735-0CF247C55C8A}" type="datetimeFigureOut">
              <a:rPr lang="en-US" smtClean="0"/>
              <a:pPr/>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D8D5F-6FA7-430A-9204-43E4020537F9}" type="slidenum">
              <a:rPr lang="en-US" smtClean="0"/>
              <a:pPr/>
              <a:t>‹#›</a:t>
            </a:fld>
            <a:endParaRPr lang="en-US"/>
          </a:p>
        </p:txBody>
      </p:sp>
    </p:spTree>
    <p:extLst>
      <p:ext uri="{BB962C8B-B14F-4D97-AF65-F5344CB8AC3E}">
        <p14:creationId xmlns:p14="http://schemas.microsoft.com/office/powerpoint/2010/main" val="17283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connect.ashp.org/blogs/sara-white"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www.ashpmedia.org/ppmi" TargetMode="External"/><Relationship Id="rId5" Type="http://schemas.openxmlformats.org/officeDocument/2006/relationships/hyperlink" Target="http://www.ashp.org/menu/PracticePolicy/ResourceCenters" TargetMode="External"/><Relationship Id="rId4" Type="http://schemas.openxmlformats.org/officeDocument/2006/relationships/hyperlink" Target="http://www.ashp.org/menu/AboutUs/Awards/WebbAward/Webb-Award-Lectures"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4"/>
          <p:cNvSpPr>
            <a:spLocks noGrp="1" noChangeArrowheads="1"/>
          </p:cNvSpPr>
          <p:nvPr>
            <p:ph type="body" idx="1"/>
          </p:nvPr>
        </p:nvSpPr>
        <p:spPr>
          <a:noFill/>
          <a:ln/>
        </p:spPr>
        <p:txBody>
          <a:bodyPr/>
          <a:lstStyle/>
          <a:p>
            <a:r>
              <a:rPr lang="en-US" dirty="0" smtClean="0"/>
              <a:t>Where do they fall on this continuum?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4"/>
          <p:cNvSpPr>
            <a:spLocks noGrp="1" noChangeArrowheads="1"/>
          </p:cNvSpPr>
          <p:nvPr>
            <p:ph type="body" idx="1"/>
          </p:nvPr>
        </p:nvSpPr>
        <p:spPr>
          <a:noFill/>
          <a:ln/>
        </p:spPr>
        <p:txBody>
          <a:bodyPr/>
          <a:lstStyle/>
          <a:p>
            <a:r>
              <a:rPr lang="en-US" dirty="0" smtClean="0"/>
              <a:t>In 2005, Sara White served as a scholar in residence at ASHP. She completed some research which indicated that there will be a significant gap in pharmacy leadership in the next 5 – 10 years. In</a:t>
            </a:r>
            <a:r>
              <a:rPr lang="en-US" baseline="0" dirty="0" smtClean="0"/>
              <a:t> 2013, she completed a seven-year follow-up assessment. </a:t>
            </a:r>
            <a:endParaRPr lang="en-US" dirty="0" smtClean="0"/>
          </a:p>
          <a:p>
            <a:endParaRPr lang="en-US" dirty="0" smtClean="0"/>
          </a:p>
          <a:p>
            <a:r>
              <a:rPr lang="en-US" dirty="0" smtClean="0"/>
              <a:t>In fact, while most pharmacy directors and middle managers are satisfied with their current positions, </a:t>
            </a:r>
            <a:r>
              <a:rPr lang="en-US" sz="1500" dirty="0"/>
              <a:t>75% of directors and 74% of middle managers anticipate leaving their jobs in the next decade. Many of these directors are reaching retirement with no succession plan.</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4"/>
          <p:cNvSpPr>
            <a:spLocks noGrp="1" noChangeArrowheads="1"/>
          </p:cNvSpPr>
          <p:nvPr>
            <p:ph type="body" idx="1"/>
          </p:nvPr>
        </p:nvSpPr>
        <p:spPr>
          <a:noFill/>
          <a:ln/>
        </p:spPr>
        <p:txBody>
          <a:bodyPr/>
          <a:lstStyle/>
          <a:p>
            <a:r>
              <a:rPr lang="en-US" dirty="0" smtClean="0"/>
              <a:t>So, how did we get here? Well, there are about 6,000 hospitals nationwide and over 4,000 new directors may be needed in the next decade due to job departures.</a:t>
            </a:r>
          </a:p>
          <a:p>
            <a:endParaRPr lang="en-US" dirty="0" smtClean="0"/>
          </a:p>
          <a:p>
            <a:r>
              <a:rPr lang="en-US" dirty="0" smtClean="0"/>
              <a:t>The problem is that more than half of these directors have no one on staff they would recommend if they left their positions today. And, to make matters worse, only </a:t>
            </a:r>
            <a:r>
              <a:rPr lang="en-US" b="1" dirty="0" smtClean="0">
                <a:solidFill>
                  <a:srgbClr val="FF0000"/>
                </a:solidFill>
              </a:rPr>
              <a:t>45% </a:t>
            </a:r>
            <a:r>
              <a:rPr lang="en-US" dirty="0" smtClean="0"/>
              <a:t>of current practitioners are willing to consider leadership positions.</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4"/>
          <p:cNvSpPr>
            <a:spLocks noGrp="1" noChangeArrowheads="1"/>
          </p:cNvSpPr>
          <p:nvPr>
            <p:ph type="body" idx="1"/>
          </p:nvPr>
        </p:nvSpPr>
        <p:spPr>
          <a:noFill/>
          <a:ln/>
        </p:spPr>
        <p:txBody>
          <a:bodyPr/>
          <a:lstStyle/>
          <a:p>
            <a:r>
              <a:rPr lang="en-US" dirty="0" smtClean="0"/>
              <a:t>Pharmacy is on the brink of an impending leadership crisis and the lack of young leaders entering formal leadership training programs will not compensate for the expected exodus.  For many hospitals, it will simply not be possible to externally recruit qualified people to replace key staff lost to other organizations or to retirement. If we do not step up to the plate, somebody will.</a:t>
            </a:r>
          </a:p>
          <a:p>
            <a:endParaRPr lang="en-US" dirty="0" smtClean="0"/>
          </a:p>
          <a:p>
            <a:r>
              <a:rPr lang="en-US" dirty="0" smtClean="0"/>
              <a:t>How do you feel about non-pharmacists leading our profession? (open discussion)</a:t>
            </a:r>
          </a:p>
          <a:p>
            <a:endParaRPr lang="en-US" dirty="0" smtClean="0"/>
          </a:p>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6"/>
          <p:cNvSpPr>
            <a:spLocks noGrp="1" noChangeArrowheads="1"/>
          </p:cNvSpPr>
          <p:nvPr>
            <p:ph type="body" idx="1"/>
          </p:nvPr>
        </p:nvSpPr>
        <p:spPr>
          <a:noFill/>
          <a:ln/>
        </p:spPr>
        <p:txBody>
          <a:bodyPr/>
          <a:lstStyle/>
          <a:p>
            <a:r>
              <a:rPr lang="en-US" dirty="0" smtClean="0"/>
              <a:t>You all just gave some really great examples and definitions of leadership.  </a:t>
            </a:r>
          </a:p>
          <a:p>
            <a:endParaRPr lang="en-US" dirty="0" smtClean="0"/>
          </a:p>
          <a:p>
            <a:r>
              <a:rPr lang="en-US" dirty="0" smtClean="0"/>
              <a:t>Do you think there is an abundance of qualified leaders in the profession of pharmacy today?</a:t>
            </a:r>
          </a:p>
          <a:p>
            <a:endParaRPr lang="en-US" dirty="0" smtClean="0"/>
          </a:p>
          <a:p>
            <a:r>
              <a:rPr lang="en-US" dirty="0" smtClean="0"/>
              <a:t>If so, why do you think Mick Hunt made this remark in his Presidential Address in 2000? Take a moment to read this quote…</a:t>
            </a:r>
          </a:p>
          <a:p>
            <a:endParaRPr lang="en-US" dirty="0" smtClean="0"/>
          </a:p>
          <a:p>
            <a:r>
              <a:rPr lang="en-US" dirty="0" smtClean="0"/>
              <a:t>(pause)</a:t>
            </a:r>
          </a:p>
          <a:p>
            <a:endParaRPr lang="en-US" dirty="0" smtClean="0"/>
          </a:p>
          <a:p>
            <a:r>
              <a:rPr lang="en-US" dirty="0" smtClean="0"/>
              <a:t>Has anyone heard or read about the impending “Leadership Crisis” in the pharmacy profession? What does that mean for you?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4"/>
          <p:cNvSpPr>
            <a:spLocks noGrp="1" noChangeArrowheads="1"/>
          </p:cNvSpPr>
          <p:nvPr>
            <p:ph type="body" idx="1"/>
          </p:nvPr>
        </p:nvSpPr>
        <p:spPr>
          <a:noFill/>
          <a:ln/>
        </p:spPr>
        <p:txBody>
          <a:bodyPr/>
          <a:lstStyle/>
          <a:p>
            <a:r>
              <a:rPr lang="en-US" dirty="0" smtClean="0"/>
              <a:t>There is a light at the end of the tunnel and this is part of the reason you are here today. Just the fact that you are attending the summer meeting says a lot about your potential future as a leader in our profession. In Sara White’s research she found that </a:t>
            </a:r>
            <a:r>
              <a:rPr lang="en-US" b="1" dirty="0" smtClean="0"/>
              <a:t>63%</a:t>
            </a:r>
            <a:r>
              <a:rPr lang="en-US" dirty="0" smtClean="0"/>
              <a:t> of student surveyed would consider a leadership role. </a:t>
            </a:r>
          </a:p>
          <a:p>
            <a:endParaRPr lang="en-US" dirty="0" smtClean="0"/>
          </a:p>
          <a:p>
            <a:r>
              <a:rPr lang="en-US" dirty="0" smtClean="0"/>
              <a:t>I want to stop here and ask you to consider again the concept of “leadership.” For those of you in the room considering a leadership position, what does this mean to you? What is your end goal? What would your ideal “leadership position” entail?</a:t>
            </a:r>
          </a:p>
          <a:p>
            <a:endParaRPr lang="en-US" dirty="0" smtClean="0"/>
          </a:p>
          <a:p>
            <a:r>
              <a:rPr lang="en-US" dirty="0" smtClean="0"/>
              <a:t>There are 2 different types of leaders…</a:t>
            </a:r>
          </a:p>
          <a:p>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14665"/>
            <a:fld id="{73F9D3E3-A7B4-4040-BAF5-90B7480C9800}" type="slidenum">
              <a:rPr lang="en-US">
                <a:solidFill>
                  <a:prstClr val="black"/>
                </a:solidFill>
              </a:rPr>
              <a:pPr defTabSz="914665"/>
              <a:t>16</a:t>
            </a:fld>
            <a:endParaRPr lang="en-US" dirty="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6"/>
          <p:cNvSpPr>
            <a:spLocks noGrp="1" noChangeArrowheads="1"/>
          </p:cNvSpPr>
          <p:nvPr>
            <p:ph type="body" idx="1"/>
          </p:nvPr>
        </p:nvSpPr>
        <p:spPr>
          <a:noFill/>
          <a:ln/>
        </p:spPr>
        <p:txBody>
          <a:bodyPr/>
          <a:lstStyle/>
          <a:p>
            <a:pPr marL="702025" lvl="1" indent="-268927">
              <a:lnSpc>
                <a:spcPct val="90000"/>
              </a:lnSpc>
            </a:pPr>
            <a:r>
              <a:rPr lang="en-US" sz="1500" dirty="0"/>
              <a:t>There are two categories that “leaders” can fall into. The first is probably the most intuitive – “Assigned” or “Legitimate” leaders. These are your traditional managers who have authority over the people they are leading and ultimately are responsible for getting the job done. </a:t>
            </a:r>
          </a:p>
          <a:p>
            <a:pPr marL="702025" lvl="1" indent="-268927">
              <a:lnSpc>
                <a:spcPct val="90000"/>
              </a:lnSpc>
            </a:pPr>
            <a:endParaRPr lang="en-US" sz="1500" dirty="0"/>
          </a:p>
          <a:p>
            <a:pPr marL="702025" lvl="1" indent="-268927">
              <a:lnSpc>
                <a:spcPct val="90000"/>
              </a:lnSpc>
            </a:pPr>
            <a:r>
              <a:rPr lang="en-US" sz="1500" dirty="0"/>
              <a:t>The other category are the “</a:t>
            </a:r>
            <a:r>
              <a:rPr lang="en-US" sz="1500" b="1" dirty="0"/>
              <a:t>Influence”</a:t>
            </a:r>
            <a:r>
              <a:rPr lang="en-US" sz="1500" dirty="0"/>
              <a:t> leaders who lead people over whom they have no official authority. </a:t>
            </a:r>
            <a:r>
              <a:rPr lang="en-US" dirty="0" smtClean="0"/>
              <a:t>These are the type of leaders who provide a culture where staff (professionals) accept responsibility for leading and implementing change. Pharmacists are naturally put into influential leadership roles by the nature of our profession, it is what we do with that role that makes us leaders.</a:t>
            </a:r>
          </a:p>
          <a:p>
            <a:pPr marL="702025" lvl="1" indent="-268927">
              <a:lnSpc>
                <a:spcPct val="90000"/>
              </a:lnSpc>
            </a:pPr>
            <a:endParaRPr lang="en-US" dirty="0" smtClean="0"/>
          </a:p>
          <a:p>
            <a:pPr marL="702025" lvl="1" indent="-268927">
              <a:lnSpc>
                <a:spcPct val="90000"/>
              </a:lnSpc>
            </a:pPr>
            <a:r>
              <a:rPr lang="en-US" dirty="0" smtClean="0"/>
              <a:t>These are sometimes referred to as the “Big L’s” and the “Little L’s.”</a:t>
            </a:r>
          </a:p>
          <a:p>
            <a:pPr marL="702025" lvl="1" indent="-268927">
              <a:lnSpc>
                <a:spcPct val="90000"/>
              </a:lnSpc>
            </a:pPr>
            <a:endParaRPr lang="en-US" dirty="0" smtClean="0"/>
          </a:p>
          <a:p>
            <a:pPr marL="702025" lvl="1" indent="-268927">
              <a:lnSpc>
                <a:spcPct val="90000"/>
              </a:lnSpc>
            </a:pPr>
            <a:r>
              <a:rPr lang="en-US" dirty="0" smtClean="0"/>
              <a:t>Okay, so that is a pretty easy concept. Now let’s discuss the difference in “Managing” versus “Leading”…</a:t>
            </a:r>
          </a:p>
          <a:p>
            <a:pPr>
              <a:lnSpc>
                <a:spcPct val="90000"/>
              </a:lnSpc>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4"/>
          <p:cNvSpPr>
            <a:spLocks noGrp="1" noChangeArrowheads="1"/>
          </p:cNvSpPr>
          <p:nvPr>
            <p:ph type="body" idx="1"/>
          </p:nvPr>
        </p:nvSpPr>
        <p:spPr>
          <a:noFill/>
          <a:ln/>
        </p:spPr>
        <p:txBody>
          <a:bodyPr/>
          <a:lstStyle/>
          <a:p>
            <a:r>
              <a:rPr lang="en-US" dirty="0" smtClean="0"/>
              <a:t>Summary:  A Manager “Carries things Out”, a Leader “Puts first things first”</a:t>
            </a:r>
          </a:p>
          <a:p>
            <a:endParaRPr lang="en-US" dirty="0" smtClean="0"/>
          </a:p>
          <a:p>
            <a:r>
              <a:rPr lang="en-US" dirty="0" smtClean="0"/>
              <a:t>The important thing to note is that there is a difference between management and leadership.  Both are important. </a:t>
            </a:r>
            <a:r>
              <a:rPr lang="en-US" sz="1000" dirty="0"/>
              <a:t>Here is the catch – </a:t>
            </a:r>
          </a:p>
          <a:p>
            <a:r>
              <a:rPr lang="en-US" sz="1000" dirty="0"/>
              <a:t>You can manage and not be a leader or;</a:t>
            </a:r>
          </a:p>
          <a:p>
            <a:r>
              <a:rPr lang="en-US" sz="1000" dirty="0"/>
              <a:t>You can lead and not be a manager or;</a:t>
            </a:r>
          </a:p>
          <a:p>
            <a:r>
              <a:rPr lang="en-US" sz="1000" dirty="0"/>
              <a:t>You can manage </a:t>
            </a:r>
            <a:r>
              <a:rPr lang="en-US" sz="1000" i="1" dirty="0"/>
              <a:t>and</a:t>
            </a:r>
            <a:r>
              <a:rPr lang="en-US" sz="1000" dirty="0"/>
              <a:t> be a leader</a:t>
            </a:r>
          </a:p>
          <a:p>
            <a:endParaRPr lang="en-US" sz="1000" dirty="0"/>
          </a:p>
          <a:p>
            <a:r>
              <a:rPr lang="en-US" sz="1000" dirty="0"/>
              <a:t>So, good managers carry things out and are very disciplined.  Good leadership put first things first.  </a:t>
            </a:r>
            <a:r>
              <a:rPr lang="en-US" dirty="0" smtClean="0"/>
              <a:t>Do you see yourself as more of a manager or leader, or both?  </a:t>
            </a:r>
          </a:p>
          <a:p>
            <a:endParaRPr lang="en-US" dirty="0" smtClean="0"/>
          </a:p>
          <a:p>
            <a:r>
              <a:rPr lang="en-US" dirty="0" smtClean="0"/>
              <a:t>Why do we need both?  </a:t>
            </a:r>
          </a:p>
          <a:p>
            <a:endParaRPr lang="en-US" b="1" dirty="0" smtClean="0"/>
          </a:p>
          <a:p>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4"/>
          <p:cNvSpPr>
            <a:spLocks noGrp="1" noChangeArrowheads="1"/>
          </p:cNvSpPr>
          <p:nvPr>
            <p:ph type="body" idx="1"/>
          </p:nvPr>
        </p:nvSpPr>
        <p:spPr>
          <a:noFill/>
          <a:ln/>
        </p:spPr>
        <p:txBody>
          <a:bodyPr/>
          <a:lstStyle/>
          <a:p>
            <a:r>
              <a:rPr lang="en-US" dirty="0" smtClean="0"/>
              <a:t>Leadership, as a career goal may appear too daunting, too lofty and too far fetched at this point in your career.  </a:t>
            </a:r>
          </a:p>
          <a:p>
            <a:endParaRPr lang="en-US" dirty="0" smtClean="0"/>
          </a:p>
          <a:p>
            <a:r>
              <a:rPr lang="en-US" dirty="0" smtClean="0"/>
              <a:t>In previous workshops with students, we have heard one thing loud and clear – students want practical advice on leadership options, opportunities, and how to navigate the great unknown. </a:t>
            </a:r>
          </a:p>
          <a:p>
            <a:endParaRPr lang="en-US" dirty="0" smtClean="0"/>
          </a:p>
          <a:p>
            <a:r>
              <a:rPr lang="en-US" dirty="0" smtClean="0"/>
              <a:t>Hopefully the information we have covered this morning gave you a good sense of the “state of the pharmacy profession” and convinced you that we need your leadership to move the profession forward.</a:t>
            </a:r>
          </a:p>
          <a:p>
            <a:endParaRPr lang="en-US" dirty="0" smtClean="0"/>
          </a:p>
          <a:p>
            <a:r>
              <a:rPr lang="en-US" dirty="0" smtClean="0"/>
              <a:t>Now let’s talk about how you can position yourself to lead the profession…</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4"/>
          <p:cNvSpPr>
            <a:spLocks noGrp="1" noChangeArrowheads="1"/>
          </p:cNvSpPr>
          <p:nvPr>
            <p:ph type="body" idx="1"/>
          </p:nvPr>
        </p:nvSpPr>
        <p:spPr>
          <a:noFill/>
          <a:ln/>
        </p:spPr>
        <p:txBody>
          <a:bodyPr/>
          <a:lstStyle/>
          <a:p>
            <a:r>
              <a:rPr lang="en-US" sz="1000" dirty="0"/>
              <a:t>When looking at health system pharmacy departments there are many different types of leadership roles, some “administrative” (assigned, legitimate) and some not.  Traditional leadership roles within health systems are typically referred to as “administrative” however there are a growing number of leadership positions amongst all areas of practice and they are not all administrative.  More and more departments have individuals who fall into the hybrid role, which is a person who has a blend of both administrative and non-administrative responsibilities. These people may be managers of teams but may be providing direct patient care during a portion of the week and spending the rest of their time performing administrative duties such as implementing project initiatives. Pharmacy administrators need to be careful not to get too far removed from practice, and many pharmacy administrators want to maintain some level of clinical practice. Clinical leaders also need some administrative training and focus to maximize their success.</a:t>
            </a:r>
            <a:br>
              <a:rPr lang="en-US" sz="1000" dirty="0"/>
            </a:br>
            <a:endParaRPr lang="en-US" sz="1000" dirty="0"/>
          </a:p>
          <a:p>
            <a:r>
              <a:rPr lang="en-US" sz="1000" u="sng" dirty="0"/>
              <a:t>The “hybrid” positions really allow individuals to be exposed to both the clinical and administrative sides of practice</a:t>
            </a:r>
            <a:r>
              <a:rPr lang="en-US" sz="1000" dirty="0"/>
              <a:t>.  In the end they are willing to make decisions based on clinical experiences that improve patient care.   The presence of hybrid-type leadership positions with both managerial and clinical practice roles is </a:t>
            </a:r>
            <a:r>
              <a:rPr lang="en-US" sz="1000" u="sng" dirty="0"/>
              <a:t>really  on the rise</a:t>
            </a:r>
            <a:r>
              <a:rPr lang="en-US" sz="1000" dirty="0"/>
              <a:t> in the profession as students graduate with a strong desire to assume a leadership position yet they don’t want to entirely give up their patient care roles.</a:t>
            </a:r>
          </a:p>
          <a:p>
            <a:endParaRPr lang="en-US" sz="1000" dirty="0"/>
          </a:p>
          <a:p>
            <a:r>
              <a:rPr lang="en-US" sz="1000" dirty="0"/>
              <a:t>As you can see, there is </a:t>
            </a:r>
            <a:r>
              <a:rPr lang="en-US" sz="1000" u="sng" dirty="0"/>
              <a:t>LOTS of flexibility and there are many options</a:t>
            </a:r>
            <a:r>
              <a:rPr lang="en-US" sz="1000" dirty="0"/>
              <a:t> to select from along the continuum of leadership and management within our profession.</a:t>
            </a:r>
          </a:p>
          <a:p>
            <a:endParaRPr lang="en-US" sz="1000" dirty="0"/>
          </a:p>
          <a:p>
            <a:r>
              <a:rPr lang="en-US" sz="1000" dirty="0"/>
              <a:t>I know many of you in this room feel that </a:t>
            </a:r>
            <a:r>
              <a:rPr lang="en-US" sz="1000" u="sng" dirty="0"/>
              <a:t>maintaining a clinical aspect to your practice</a:t>
            </a:r>
            <a:r>
              <a:rPr lang="en-US" sz="1000" dirty="0"/>
              <a:t> is critical. Let’s look at some ways you can achieve this…</a:t>
            </a:r>
            <a:br>
              <a:rPr lang="en-US" sz="1000" dirty="0"/>
            </a:br>
            <a:endParaRPr lang="en-US" sz="1000" dirty="0"/>
          </a:p>
          <a:p>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5"/>
          <p:cNvSpPr>
            <a:spLocks noGrp="1" noChangeArrowheads="1"/>
          </p:cNvSpPr>
          <p:nvPr>
            <p:ph type="body" idx="1"/>
          </p:nvPr>
        </p:nvSpPr>
        <p:spPr>
          <a:noFill/>
          <a:ln/>
        </p:spPr>
        <p:txBody>
          <a:bodyPr/>
          <a:lstStyle/>
          <a:p>
            <a:pPr>
              <a:lnSpc>
                <a:spcPct val="80000"/>
              </a:lnSpc>
            </a:pPr>
            <a:r>
              <a:rPr lang="en-US" sz="1000" dirty="0"/>
              <a:t>To build upon this “hybrid” approach to management and leadership, let’s spend some time reviewing the many options available today for leadership positions in hospitals and health systems.  Pharmacy Leadership is needed in many different areas of practice.  Many of these bubbles contain areas of practice where leaders have emerged within our profession, and most leaders today have roles that expand many of these bubbles.  </a:t>
            </a:r>
            <a:r>
              <a:rPr lang="en-US" sz="1000" u="sng" dirty="0"/>
              <a:t>These areas are in need of both administrative and clinical leaders.  Each one of these areas can influence the care that is provided to our patients</a:t>
            </a:r>
            <a:r>
              <a:rPr lang="en-US" sz="1000" dirty="0"/>
              <a:t>.  Understanding the system and how it impacts patient care is vital, and leaders in pharmacy can’t get too removed from practice.</a:t>
            </a:r>
          </a:p>
          <a:p>
            <a:pPr>
              <a:lnSpc>
                <a:spcPct val="80000"/>
              </a:lnSpc>
            </a:pPr>
            <a:endParaRPr lang="en-US" sz="1000" dirty="0"/>
          </a:p>
          <a:p>
            <a:pPr>
              <a:lnSpc>
                <a:spcPct val="80000"/>
              </a:lnSpc>
            </a:pPr>
            <a:r>
              <a:rPr lang="en-US" sz="1000" dirty="0"/>
              <a:t>While some are more direct and others are more behind the scenes, they all impact the quality and safety of care provided to patients.</a:t>
            </a:r>
          </a:p>
          <a:p>
            <a:pPr>
              <a:lnSpc>
                <a:spcPct val="80000"/>
              </a:lnSpc>
            </a:pPr>
            <a:endParaRPr lang="en-US" sz="1000" dirty="0"/>
          </a:p>
          <a:p>
            <a:pPr>
              <a:lnSpc>
                <a:spcPct val="80000"/>
              </a:lnSpc>
            </a:pPr>
            <a:r>
              <a:rPr lang="en-US" sz="1000" dirty="0"/>
              <a:t>Can you think of some examples where a position in the pharmacy department over quality and safety would be both a “patient care” and “administrative” responsibility?</a:t>
            </a:r>
            <a:br>
              <a:rPr lang="en-US" sz="1000" dirty="0"/>
            </a:br>
            <a:r>
              <a:rPr lang="en-US" sz="1000" dirty="0"/>
              <a:t>	Patient care: Implementing a pharmacist medication reconciliation program. </a:t>
            </a:r>
            <a:br>
              <a:rPr lang="en-US" sz="1000" dirty="0"/>
            </a:br>
            <a:r>
              <a:rPr lang="en-US" sz="1000" dirty="0"/>
              <a:t>	Administrative: Gathering the results and presenting them to hospital senior leadership to get more pharmacist positions to expand the program.</a:t>
            </a:r>
            <a:br>
              <a:rPr lang="en-US" sz="1000" dirty="0"/>
            </a:br>
            <a:endParaRPr lang="en-US" sz="1000" dirty="0"/>
          </a:p>
          <a:p>
            <a:pPr>
              <a:lnSpc>
                <a:spcPct val="80000"/>
              </a:lnSpc>
            </a:pPr>
            <a:r>
              <a:rPr lang="en-US" sz="1000" dirty="0"/>
              <a:t>What about “supply chain management”? </a:t>
            </a:r>
            <a:br>
              <a:rPr lang="en-US" sz="1000" dirty="0"/>
            </a:br>
            <a:r>
              <a:rPr lang="en-US" sz="1000" dirty="0"/>
              <a:t> 	Administrative:  Managing technical staff to maintain efficient inventory systems so you don’t run out of drugs on the shelf, and making sure best pricing contracts are obtained from manufacturers.</a:t>
            </a:r>
            <a:br>
              <a:rPr lang="en-US" sz="1000" dirty="0"/>
            </a:br>
            <a:r>
              <a:rPr lang="en-US" sz="1000" dirty="0"/>
              <a:t>	Patient care:  Communicating with physicians about drug shortages and strategies to use alternative drug products so that patient care is not compromised, adding new drugs to the formulary.</a:t>
            </a:r>
          </a:p>
          <a:p>
            <a:pPr>
              <a:lnSpc>
                <a:spcPct val="80000"/>
              </a:lnSpc>
            </a:pPr>
            <a:endParaRPr lang="en-US" sz="1000" dirty="0"/>
          </a:p>
          <a:p>
            <a:pPr>
              <a:lnSpc>
                <a:spcPct val="80000"/>
              </a:lnSpc>
            </a:pPr>
            <a:r>
              <a:rPr lang="en-US" sz="1000" dirty="0"/>
              <a:t>Presenters should feel free to add in other examples here.  Key is to get students thinking that management and patient care roles should ideally overlap and need to collaborate, and very patient focused clinicians are often ideal for administrative positions.</a:t>
            </a:r>
          </a:p>
          <a:p>
            <a:pPr>
              <a:lnSpc>
                <a:spcPct val="80000"/>
              </a:lnSpc>
            </a:pPr>
            <a:endParaRPr lang="en-US" sz="1000" dirty="0"/>
          </a:p>
          <a:p>
            <a:pPr>
              <a:lnSpc>
                <a:spcPct val="80000"/>
              </a:lnSpc>
            </a:pPr>
            <a:endParaRPr lang="en-US" sz="9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4"/>
          <p:cNvSpPr>
            <a:spLocks noGrp="1" noChangeArrowheads="1"/>
          </p:cNvSpPr>
          <p:nvPr>
            <p:ph type="body" idx="1"/>
          </p:nvPr>
        </p:nvSpPr>
        <p:spPr>
          <a:noFill/>
          <a:ln/>
        </p:spPr>
        <p:txBody>
          <a:bodyPr/>
          <a:lstStyle/>
          <a:p>
            <a:pPr>
              <a:lnSpc>
                <a:spcPct val="90000"/>
              </a:lnSpc>
            </a:pPr>
            <a:r>
              <a:rPr lang="en-US" sz="1300" dirty="0">
                <a:latin typeface="Arial" charset="0"/>
              </a:rPr>
              <a:t>Why do we need strong leaders? Well, it is no secret that h</a:t>
            </a:r>
            <a:r>
              <a:rPr lang="en-US" sz="1300" dirty="0"/>
              <a:t>ealthcare is evolving and changing every day. How do we keep up with the emerging issues?</a:t>
            </a:r>
          </a:p>
          <a:p>
            <a:pPr>
              <a:lnSpc>
                <a:spcPct val="90000"/>
              </a:lnSpc>
            </a:pPr>
            <a:endParaRPr lang="en-US" sz="1300" dirty="0"/>
          </a:p>
          <a:p>
            <a:pPr>
              <a:lnSpc>
                <a:spcPct val="90000"/>
              </a:lnSpc>
            </a:pPr>
            <a:r>
              <a:rPr lang="en-US" sz="1300" dirty="0"/>
              <a:t>I am sure most,  if not all, of you in this room would agree that pharmacists must be involved in the care of all patients to e</a:t>
            </a:r>
            <a:r>
              <a:rPr lang="en-US" dirty="0" smtClean="0"/>
              <a:t>nsure safe medication use systems and optimal outcomes. Unfortunately, pharmacy is too often left out of the loop. There could be many explanations for this, one being that pharmacists are more expensive than other midlevel providers. We must demonstrate our value!</a:t>
            </a:r>
          </a:p>
          <a:p>
            <a:pPr>
              <a:lnSpc>
                <a:spcPct val="90000"/>
              </a:lnSpc>
            </a:pPr>
            <a:endParaRPr lang="en-US" sz="1300" dirty="0"/>
          </a:p>
          <a:p>
            <a:pPr>
              <a:lnSpc>
                <a:spcPct val="90000"/>
              </a:lnSpc>
            </a:pPr>
            <a:r>
              <a:rPr lang="en-US" sz="1300" dirty="0"/>
              <a:t>Another explanation is that pharmacy directors are not speaking up and taking leadership roles in areas where pharmacists should be considered the experts. A strong leader can change that. </a:t>
            </a:r>
          </a:p>
          <a:p>
            <a:pPr>
              <a:lnSpc>
                <a:spcPct val="90000"/>
              </a:lnSpc>
            </a:pPr>
            <a:endParaRPr lang="en-US" sz="1300" dirty="0"/>
          </a:p>
          <a:p>
            <a:pPr>
              <a:lnSpc>
                <a:spcPct val="90000"/>
              </a:lnSpc>
            </a:pPr>
            <a:r>
              <a:rPr lang="en-US" sz="1300" dirty="0"/>
              <a:t>Can anyone share with us an issue you have encountered in the pharmacies in which you have interned which is in need of someone possessing both leadership and managerial skills to move it forward?</a:t>
            </a:r>
          </a:p>
          <a:p>
            <a:pPr>
              <a:lnSpc>
                <a:spcPct val="90000"/>
              </a:lnSpc>
            </a:pPr>
            <a:endParaRPr lang="en-US" dirty="0" smtClean="0"/>
          </a:p>
          <a:p>
            <a:pPr>
              <a:lnSpc>
                <a:spcPct val="90000"/>
              </a:lnSpc>
            </a:pPr>
            <a:r>
              <a:rPr lang="en-US" dirty="0" smtClean="0"/>
              <a:t>[If no one volunteers an example, share one of your own OR share this example: Advancing pharmacy services by getting funding for new and existing pharmacy services.  For example anticoagulation management, ID management and Heart failure management teams]</a:t>
            </a:r>
          </a:p>
          <a:p>
            <a:pPr>
              <a:lnSpc>
                <a:spcPct val="90000"/>
              </a:lnSpc>
            </a:pPr>
            <a:endParaRPr lang="en-US" dirty="0" smtClean="0"/>
          </a:p>
          <a:p>
            <a:pPr>
              <a:lnSpc>
                <a:spcPct val="90000"/>
              </a:lnSpc>
            </a:pPr>
            <a:r>
              <a:rPr lang="en-US" b="1" dirty="0" smtClean="0"/>
              <a:t>Lastly:  Our patients deserve better!  </a:t>
            </a:r>
          </a:p>
          <a:p>
            <a:pPr>
              <a:lnSpc>
                <a:spcPct val="90000"/>
              </a:lnSpc>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Think of the best leader you have ever known - someone you admire and have had a personal experience with</a:t>
            </a:r>
          </a:p>
          <a:p>
            <a:endParaRPr lang="en-US" dirty="0" smtClean="0"/>
          </a:p>
          <a:p>
            <a:r>
              <a:rPr lang="en-US" dirty="0" smtClean="0"/>
              <a:t>Reflect on this question: What does this person do and what qualities does this person have that make you admire him or her as a leader? </a:t>
            </a:r>
          </a:p>
          <a:p>
            <a:endParaRPr lang="en-US" b="1" dirty="0" smtClean="0"/>
          </a:p>
          <a:p>
            <a:r>
              <a:rPr lang="en-US" b="1" dirty="0" smtClean="0"/>
              <a:t>Alternatively,</a:t>
            </a:r>
            <a:r>
              <a:rPr lang="en-US" b="1" baseline="0" dirty="0" smtClean="0"/>
              <a:t> t</a:t>
            </a:r>
            <a:r>
              <a:rPr lang="en-US" b="1" dirty="0" smtClean="0"/>
              <a:t>hink about qualities of a “bad leader” that you would not desire to have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Ultimate optimist</a:t>
            </a:r>
          </a:p>
          <a:p>
            <a:endParaRPr lang="en-US" dirty="0" smtClean="0"/>
          </a:p>
          <a:p>
            <a:r>
              <a:rPr lang="en-US" dirty="0" smtClean="0"/>
              <a:t>Determination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4"/>
          <p:cNvSpPr>
            <a:spLocks noGrp="1" noChangeArrowheads="1"/>
          </p:cNvSpPr>
          <p:nvPr>
            <p:ph type="body" idx="1"/>
          </p:nvPr>
        </p:nvSpPr>
        <p:spPr>
          <a:noFill/>
          <a:ln/>
        </p:spPr>
        <p:txBody>
          <a:bodyPr/>
          <a:lstStyle/>
          <a:p>
            <a:r>
              <a:rPr lang="en-US" dirty="0" smtClean="0"/>
              <a:t>There are 4 practical tips I am going to share with you today that will help you to get “there.” Now I know everyone’s “there” is somewhere different, please I assure you that these are universal truths that will help each and every one of you in this group step closer to your future. </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first and foremost – Develop a Plan!</a:t>
            </a:r>
          </a:p>
          <a:p>
            <a:endParaRPr lang="en-US" dirty="0" smtClean="0"/>
          </a:p>
          <a:p>
            <a:r>
              <a:rPr lang="en-US" dirty="0" smtClean="0"/>
              <a:t>Your plan should include goals in the near future and distant future and should focus both on professional and personal issues. You cannot just keep a mental record of these goals – you must write them down!  (older you get, more you forget and the busier life gets).  Need to learn to put first things first.</a:t>
            </a:r>
          </a:p>
          <a:p>
            <a:endParaRPr lang="en-US" dirty="0" smtClean="0"/>
          </a:p>
          <a:p>
            <a:r>
              <a:rPr lang="en-US" dirty="0" smtClean="0"/>
              <a:t>1 month</a:t>
            </a:r>
          </a:p>
          <a:p>
            <a:r>
              <a:rPr lang="en-US" dirty="0" smtClean="0"/>
              <a:t>6 months</a:t>
            </a:r>
          </a:p>
          <a:p>
            <a:r>
              <a:rPr lang="en-US" dirty="0" smtClean="0"/>
              <a:t>1 year</a:t>
            </a:r>
          </a:p>
          <a:p>
            <a:r>
              <a:rPr lang="en-US" dirty="0" smtClean="0"/>
              <a:t>3 years</a:t>
            </a:r>
          </a:p>
          <a:p>
            <a:r>
              <a:rPr lang="en-US" dirty="0" smtClean="0"/>
              <a:t>5 years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0D8D5F-6FA7-430A-9204-43E4020537F9}" type="slidenum">
              <a:rPr lang="en-US" smtClean="0"/>
              <a:pPr/>
              <a:t>25</a:t>
            </a:fld>
            <a:endParaRPr lang="en-US"/>
          </a:p>
        </p:txBody>
      </p:sp>
    </p:spTree>
    <p:extLst>
      <p:ext uri="{BB962C8B-B14F-4D97-AF65-F5344CB8AC3E}">
        <p14:creationId xmlns:p14="http://schemas.microsoft.com/office/powerpoint/2010/main" val="403679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943100" y="228600"/>
            <a:ext cx="3354388" cy="2516188"/>
          </a:xfrm>
          <a:ln/>
        </p:spPr>
      </p:sp>
      <p:sp>
        <p:nvSpPr>
          <p:cNvPr id="121859" name="Rectangle 6"/>
          <p:cNvSpPr>
            <a:spLocks noGrp="1" noChangeArrowheads="1"/>
          </p:cNvSpPr>
          <p:nvPr>
            <p:ph type="body" idx="1"/>
          </p:nvPr>
        </p:nvSpPr>
        <p:spPr>
          <a:xfrm>
            <a:off x="380483" y="2895024"/>
            <a:ext cx="6097035" cy="5563726"/>
          </a:xfrm>
          <a:noFill/>
          <a:ln/>
        </p:spPr>
        <p:txBody>
          <a:bodyPr/>
          <a:lstStyle/>
          <a:p>
            <a:pPr marL="222021" indent="-222021" algn="just"/>
            <a:r>
              <a:rPr lang="en-US" dirty="0" smtClean="0"/>
              <a:t>Consider your life in phases and sequence it; think of your career as a marathon of 30–40 years rather than a sprint. In the past, pharmacists’ careers were linear, with a rising slope of professional involvement and responsibility from graduation until retirement. Young practitioners were expected to “pay their dues” before they were given additional responsibilities or could serve in professional organization leadership positions. Today, most pharmacists are in dual-career couples raising children so their careers may be M-shaped instead—increasing professional involvement until children arrive, then a dip while the children are raised, and finally a reclaiming of professional involvement and responsibilities when the children are raised and out of the house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4"/>
          <p:cNvSpPr>
            <a:spLocks noGrp="1" noChangeArrowheads="1"/>
          </p:cNvSpPr>
          <p:nvPr>
            <p:ph type="body" idx="1"/>
          </p:nvPr>
        </p:nvSpPr>
        <p:spPr>
          <a:noFill/>
          <a:ln/>
        </p:spPr>
        <p:txBody>
          <a:bodyPr/>
          <a:lstStyle/>
          <a:p>
            <a:pPr>
              <a:lnSpc>
                <a:spcPct val="90000"/>
              </a:lnSpc>
            </a:pPr>
            <a:r>
              <a:rPr lang="en-US" sz="1100" i="1" dirty="0"/>
              <a:t>**depending on size of group and time….have them do the following exercise**</a:t>
            </a:r>
          </a:p>
          <a:p>
            <a:pPr>
              <a:lnSpc>
                <a:spcPct val="90000"/>
              </a:lnSpc>
            </a:pPr>
            <a:endParaRPr lang="en-US" sz="1100" i="1" dirty="0"/>
          </a:p>
          <a:p>
            <a:pPr>
              <a:lnSpc>
                <a:spcPct val="90000"/>
              </a:lnSpc>
            </a:pPr>
            <a:r>
              <a:rPr lang="en-US" sz="1100" dirty="0"/>
              <a:t>Put it in writing. Yep, I mean now. Everyone get a sheet of paper and a pen – we are going to write down some goals.</a:t>
            </a:r>
          </a:p>
          <a:p>
            <a:pPr>
              <a:lnSpc>
                <a:spcPct val="90000"/>
              </a:lnSpc>
            </a:pPr>
            <a:r>
              <a:rPr lang="en-US" sz="1100" dirty="0"/>
              <a:t>Let’ start at the beginning -</a:t>
            </a:r>
          </a:p>
          <a:p>
            <a:pPr>
              <a:lnSpc>
                <a:spcPct val="90000"/>
              </a:lnSpc>
            </a:pPr>
            <a:r>
              <a:rPr lang="en-US" sz="1100" dirty="0"/>
              <a:t>Include short-term goals both professional and personal in nature such as, “Pass statistics class” or “Graduate with honors” or “become an elected officer in a student organization” or “become knowledgeable of the emerging issues impacting the pharmacy profession” or “Play with my kids at least 30 minutes each day” or “Join the church choir.”</a:t>
            </a:r>
          </a:p>
          <a:p>
            <a:pPr>
              <a:lnSpc>
                <a:spcPct val="90000"/>
              </a:lnSpc>
            </a:pPr>
            <a:r>
              <a:rPr lang="en-US" sz="1100" dirty="0"/>
              <a:t>Short term goals should be easily within your reach over the next few weeks or months…maybe even a year or so. I will give you a few minutes to think about yours and write them down. (Pause). Does anyone want to share one of their short term goals with the group?</a:t>
            </a:r>
          </a:p>
          <a:p>
            <a:pPr>
              <a:lnSpc>
                <a:spcPct val="90000"/>
              </a:lnSpc>
            </a:pPr>
            <a:endParaRPr lang="en-US" sz="1100" dirty="0"/>
          </a:p>
          <a:p>
            <a:pPr>
              <a:lnSpc>
                <a:spcPct val="90000"/>
              </a:lnSpc>
            </a:pPr>
            <a:r>
              <a:rPr lang="en-US" sz="1100" dirty="0"/>
              <a:t>Okay, how about long term goals now. Look into your future 2 years, 5 years, 10 years, 30 years. What do you want to achieve? Include things such as, “learn to play the piano”, “increase the quality of care provided by pharmacists” or “become a Board Certified Pharmacotherapy Specialist” or “Save 10% of my income each month.”</a:t>
            </a:r>
          </a:p>
          <a:p>
            <a:pPr>
              <a:lnSpc>
                <a:spcPct val="90000"/>
              </a:lnSpc>
            </a:pPr>
            <a:r>
              <a:rPr lang="en-US" sz="1100" dirty="0"/>
              <a:t>I will give you a few minutes to think about yours and write them down. (Pause). Does anyone want to share one of their long term goals with the group?</a:t>
            </a:r>
          </a:p>
          <a:p>
            <a:pPr>
              <a:lnSpc>
                <a:spcPct val="90000"/>
              </a:lnSpc>
            </a:pPr>
            <a:r>
              <a:rPr lang="en-US" sz="1100" b="1" dirty="0"/>
              <a:t>MENTOR SHOULD HELP YOU DO THIS!!!</a:t>
            </a:r>
          </a:p>
          <a:p>
            <a:pPr>
              <a:lnSpc>
                <a:spcPct val="90000"/>
              </a:lnSpc>
            </a:pPr>
            <a:r>
              <a:rPr lang="en-US" sz="1100" dirty="0"/>
              <a:t>Hopefully this exercise got you started on the path to make your own plan. Please remember that this is a fluid document that must be looked at often and updated. </a:t>
            </a:r>
          </a:p>
          <a:p>
            <a:pPr>
              <a:lnSpc>
                <a:spcPct val="90000"/>
              </a:lnSpc>
            </a:pPr>
            <a:r>
              <a:rPr lang="en-US" sz="1100" dirty="0"/>
              <a:t>** Succinct goals (1 sentence), specific action plans (concise bullets), specific timelines**</a:t>
            </a:r>
          </a:p>
          <a:p>
            <a:pPr>
              <a:lnSpc>
                <a:spcPct val="90000"/>
              </a:lnSpc>
            </a:pPr>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dirty="0" smtClean="0"/>
              <a:t>Can’t meet mentors if not there.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4"/>
          <p:cNvSpPr>
            <a:spLocks noGrp="1" noChangeArrowheads="1"/>
          </p:cNvSpPr>
          <p:nvPr>
            <p:ph type="body" idx="1"/>
          </p:nvPr>
        </p:nvSpPr>
        <p:spPr>
          <a:noFill/>
          <a:ln/>
        </p:spPr>
        <p:txBody>
          <a:bodyPr/>
          <a:lstStyle/>
          <a:p>
            <a:r>
              <a:rPr lang="en-US" sz="1000" dirty="0"/>
              <a:t>These experiences  will a) broaden your horizon on pharmacy practice issues, b) expose you to a variety of leadership experiences, c) show you the impact of pharmacy practice on patients, physicians, nurses, HCPs and hospitals, d) expose you to implementation of evidence-based practices which impact  populations of patients.  Also, people precepting these rotations are very well connected and can help you to build your professional network.</a:t>
            </a:r>
          </a:p>
          <a:p>
            <a:endParaRPr lang="en-US" sz="1000" dirty="0"/>
          </a:p>
          <a:p>
            <a:r>
              <a:rPr lang="en-US" sz="1000" dirty="0"/>
              <a:t>If you think you might be interested in a career in pharmacy administration, try to get some experience before you graduate. A great way to do this is by completing a rotation in pharmacy administration and management. In today’s pharmacy curriculum there is little exposure to administration and management so this is a practical way to potentially ignite management and leadership passion early in your career. It will allow you to have a broader view of the profession and obtain exposure to the challenges and opportunities within pharmacy management. Many future leaders appreciate such an experience because it also exposes you to the rewards of leadership and the satisfaction of teaching and mentoring.</a:t>
            </a:r>
          </a:p>
          <a:p>
            <a:endParaRPr lang="en-US" sz="1000" dirty="0"/>
          </a:p>
          <a:p>
            <a:r>
              <a:rPr lang="en-US" sz="1000" dirty="0"/>
              <a:t>Residencies have advocated exposure to leadership and management into their programs. </a:t>
            </a:r>
          </a:p>
          <a:p>
            <a:endParaRPr lang="en-US" sz="1000" dirty="0"/>
          </a:p>
          <a:p>
            <a:r>
              <a:rPr lang="en-US" sz="1000" dirty="0"/>
              <a:t>May want to convey to the audience how YOU developed your career…e.g.; tracer your career path for the students and explain key people or events that made difference to get you where you are today.  If you can, make the connection to mentoring and how it helped you.  </a:t>
            </a:r>
            <a:r>
              <a:rPr lang="en-US" sz="1000" b="1" dirty="0"/>
              <a:t>Don’t take easy clerkships!</a:t>
            </a:r>
            <a:endParaRPr lang="en-US" sz="1000" dirty="0"/>
          </a:p>
          <a:p>
            <a:r>
              <a:rPr lang="en-US" sz="1000" b="1" dirty="0"/>
              <a:t>** First day of every clerkship, ask your preceptor “if I could do one thing by the end of this rotation that would truly make a difference in your practice after I’m done, what would that one thing be, and can I work on it?”</a:t>
            </a:r>
          </a:p>
          <a:p>
            <a:endParaRPr lang="en-US" sz="1000" dirty="0"/>
          </a:p>
          <a:p>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5"/>
          <p:cNvSpPr>
            <a:spLocks noGrp="1" noChangeArrowheads="1"/>
          </p:cNvSpPr>
          <p:nvPr>
            <p:ph type="body" idx="1"/>
          </p:nvPr>
        </p:nvSpPr>
        <p:spPr>
          <a:noFill/>
          <a:ln/>
        </p:spPr>
        <p:txBody>
          <a:bodyPr/>
          <a:lstStyle/>
          <a:p>
            <a:r>
              <a:rPr lang="en-US" sz="1000" dirty="0"/>
              <a:t>This program is intended to cover four major areas. First, I just want to share with you the lay of the land…share some definitions and make sure we are all on the same page.</a:t>
            </a:r>
          </a:p>
          <a:p>
            <a:endParaRPr lang="en-US" sz="1000" dirty="0"/>
          </a:p>
          <a:p>
            <a:r>
              <a:rPr lang="en-US" sz="1000" dirty="0"/>
              <a:t>Next we are going to learn something new! My guess is that although many of you have already decided your career direction, you probably are unaware of the vast options available to you as a pharmacist. I am going to spend some time sharing with you the state of our profession and some of the prospects for your future which you may not have yet considered.</a:t>
            </a:r>
          </a:p>
          <a:p>
            <a:endParaRPr lang="en-US" sz="1000" dirty="0"/>
          </a:p>
          <a:p>
            <a:r>
              <a:rPr lang="en-US" sz="1000" dirty="0"/>
              <a:t>Next, we will cover some practical ways to build leadership skills now, as a pharmacy student. </a:t>
            </a:r>
          </a:p>
          <a:p>
            <a:endParaRPr lang="en-US" sz="1000" dirty="0"/>
          </a:p>
          <a:p>
            <a:r>
              <a:rPr lang="en-US" sz="1000" dirty="0"/>
              <a:t>Last, we will review strategies you can apply for gaining influence in your pharmacy career; for getting what you want</a:t>
            </a:r>
          </a:p>
          <a:p>
            <a:endParaRPr lang="en-US" sz="1000" dirty="0"/>
          </a:p>
          <a:p>
            <a:r>
              <a:rPr lang="en-US" sz="1000" dirty="0"/>
              <a:t>Now, I saw by the raise of hands that some of you may be set on a career in a field other than health-system (hospital) pharmacy. This workshop is for you, too! I encourage everyone here to keep an open mind and consider how the topics we will cover could impact your career path and career decisions. I firmly believe this material will help you to be successful in any area you choose.</a:t>
            </a:r>
          </a:p>
          <a:p>
            <a:r>
              <a:rPr lang="en-US" sz="1000" dirty="0"/>
              <a:t> </a:t>
            </a:r>
            <a:br>
              <a:rPr lang="en-US" sz="1000" dirty="0"/>
            </a:br>
            <a:endParaRPr lang="en-US" sz="1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4"/>
          <p:cNvSpPr>
            <a:spLocks noGrp="1" noChangeArrowheads="1"/>
          </p:cNvSpPr>
          <p:nvPr>
            <p:ph type="body" idx="1"/>
          </p:nvPr>
        </p:nvSpPr>
        <p:spPr>
          <a:noFill/>
          <a:ln/>
        </p:spPr>
        <p:txBody>
          <a:bodyPr/>
          <a:lstStyle/>
          <a:p>
            <a:r>
              <a:rPr lang="en-US" dirty="0" smtClean="0"/>
              <a:t>Skills you can gain by participating in pharmacy organizations:</a:t>
            </a:r>
          </a:p>
          <a:p>
            <a:endParaRPr lang="en-US" dirty="0" smtClean="0"/>
          </a:p>
          <a:p>
            <a:r>
              <a:rPr lang="en-US" dirty="0" smtClean="0"/>
              <a:t>Through professional organization involvement you learn about:</a:t>
            </a:r>
          </a:p>
          <a:p>
            <a:pPr>
              <a:buFontTx/>
              <a:buChar char="•"/>
            </a:pPr>
            <a:r>
              <a:rPr lang="en-US" dirty="0" smtClean="0"/>
              <a:t>Advocacy for the profession</a:t>
            </a:r>
          </a:p>
          <a:p>
            <a:pPr>
              <a:buFontTx/>
              <a:buChar char="•"/>
            </a:pPr>
            <a:r>
              <a:rPr lang="en-US" dirty="0" smtClean="0"/>
              <a:t>Networking with colleagues and leaders</a:t>
            </a:r>
          </a:p>
          <a:p>
            <a:pPr>
              <a:buFontTx/>
              <a:buChar char="•"/>
            </a:pPr>
            <a:r>
              <a:rPr lang="en-US" dirty="0" smtClean="0"/>
              <a:t>Influencing change at a more global level to have a broad impact </a:t>
            </a:r>
          </a:p>
          <a:p>
            <a:pPr>
              <a:buFontTx/>
              <a:buChar char="•"/>
            </a:pPr>
            <a:r>
              <a:rPr lang="en-US" dirty="0" smtClean="0"/>
              <a:t>Understanding the needs and concerns of pharmacists</a:t>
            </a:r>
          </a:p>
          <a:p>
            <a:pPr>
              <a:buFontTx/>
              <a:buChar char="•"/>
            </a:pPr>
            <a:r>
              <a:rPr lang="en-US" dirty="0" smtClean="0"/>
              <a:t>Communication with elected officials (e.g.; government)</a:t>
            </a:r>
          </a:p>
          <a:p>
            <a:pPr>
              <a:buFontTx/>
              <a:buChar char="•"/>
            </a:pPr>
            <a:endParaRPr lang="en-US" dirty="0" smtClean="0"/>
          </a:p>
          <a:p>
            <a:pPr>
              <a:buFontTx/>
              <a:buChar char="•"/>
            </a:pPr>
            <a:r>
              <a:rPr lang="en-US" dirty="0" smtClean="0"/>
              <a:t>Students and NPs have a variety of leadership opportunities, and prior leadership experience is not required.</a:t>
            </a:r>
          </a:p>
          <a:p>
            <a:pPr>
              <a:buFontTx/>
              <a:buChar char="•"/>
            </a:pPr>
            <a:endParaRPr lang="en-US" dirty="0" smtClean="0"/>
          </a:p>
          <a:p>
            <a:pPr>
              <a:buFontTx/>
              <a:buChar char="•"/>
            </a:pPr>
            <a:r>
              <a:rPr lang="en-US" dirty="0" smtClean="0"/>
              <a:t>Forums, councils, SAGs, Guidance documents, AJHP)</a:t>
            </a:r>
          </a:p>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 been saying…</a:t>
            </a:r>
          </a:p>
          <a:p>
            <a:endParaRPr lang="en-US" dirty="0" smtClean="0"/>
          </a:p>
          <a:p>
            <a:r>
              <a:rPr lang="en-US" dirty="0" smtClean="0"/>
              <a:t>Also:  </a:t>
            </a:r>
          </a:p>
          <a:p>
            <a:pPr>
              <a:buFontTx/>
              <a:buChar char="-"/>
            </a:pPr>
            <a:r>
              <a:rPr lang="en-US" dirty="0" smtClean="0"/>
              <a:t>volunteer efforts</a:t>
            </a:r>
          </a:p>
          <a:p>
            <a:pPr>
              <a:buFontTx/>
              <a:buChar char="-"/>
            </a:pPr>
            <a:r>
              <a:rPr lang="en-US" dirty="0" smtClean="0"/>
              <a:t>Publications (local, regional, national)</a:t>
            </a:r>
          </a:p>
          <a:p>
            <a:pPr>
              <a:buFontTx/>
              <a:buChar char="-"/>
            </a:pPr>
            <a:r>
              <a:rPr lang="en-US" dirty="0" smtClean="0"/>
              <a:t> think about your references</a:t>
            </a:r>
          </a:p>
          <a:p>
            <a:pPr>
              <a:buFontTx/>
              <a:buChar char="-"/>
            </a:pPr>
            <a:endParaRPr lang="en-US" dirty="0" smtClean="0"/>
          </a:p>
          <a:p>
            <a:pPr>
              <a:buFontTx/>
              <a:buChar char="-"/>
            </a:pPr>
            <a:r>
              <a:rPr lang="en-US" dirty="0" smtClean="0"/>
              <a:t>Keep track of good projects.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0D8D5F-6FA7-430A-9204-43E4020537F9}" type="slidenum">
              <a:rPr lang="en-US" smtClean="0"/>
              <a:pPr/>
              <a:t>31</a:t>
            </a:fld>
            <a:endParaRPr lang="en-US"/>
          </a:p>
        </p:txBody>
      </p:sp>
    </p:spTree>
    <p:extLst>
      <p:ext uri="{BB962C8B-B14F-4D97-AF65-F5344CB8AC3E}">
        <p14:creationId xmlns:p14="http://schemas.microsoft.com/office/powerpoint/2010/main" val="31589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4"/>
          <p:cNvSpPr>
            <a:spLocks noGrp="1" noChangeArrowheads="1"/>
          </p:cNvSpPr>
          <p:nvPr>
            <p:ph type="body" idx="1"/>
          </p:nvPr>
        </p:nvSpPr>
        <p:spPr>
          <a:noFill/>
          <a:ln/>
        </p:spPr>
        <p:txBody>
          <a:bodyPr/>
          <a:lstStyle/>
          <a:p>
            <a:r>
              <a:rPr lang="en-US" dirty="0" smtClean="0"/>
              <a:t>Ever heard of the cliché, “It’s not what you know but who you know?” Well, it’s true. </a:t>
            </a:r>
            <a:r>
              <a:rPr lang="en-US" i="1" dirty="0" smtClean="0"/>
              <a:t>(tell an anecdote here if you have one). </a:t>
            </a:r>
          </a:p>
          <a:p>
            <a:endParaRPr lang="en-US" i="1" dirty="0" smtClean="0"/>
          </a:p>
          <a:p>
            <a:r>
              <a:rPr lang="en-US" dirty="0" smtClean="0"/>
              <a:t>Mentors can have a powerful influence on your future. Let’s look more closely at this topic.</a:t>
            </a:r>
          </a:p>
          <a:p>
            <a:endParaRPr lang="en-US" dirty="0" smtClean="0"/>
          </a:p>
          <a:p>
            <a:r>
              <a:rPr lang="en-US" dirty="0" smtClean="0"/>
              <a:t>It’s all about relationships.  </a:t>
            </a:r>
          </a:p>
          <a:p>
            <a:endParaRPr lang="en-US" dirty="0" smtClean="0"/>
          </a:p>
          <a:p>
            <a:r>
              <a:rPr lang="en-US" dirty="0" smtClean="0"/>
              <a:t>Mentors can help </a:t>
            </a:r>
            <a:r>
              <a:rPr lang="en-US" b="1" dirty="0" smtClean="0"/>
              <a:t>you identify the endpoints</a:t>
            </a:r>
            <a:r>
              <a:rPr lang="en-US" b="1" baseline="0" dirty="0" smtClean="0"/>
              <a:t> and assist you in creating your plan.</a:t>
            </a:r>
            <a:endParaRPr lang="en-US" b="1" dirty="0" smtClean="0"/>
          </a:p>
          <a:p>
            <a:endParaRPr lang="en-US" dirty="0" smtClean="0"/>
          </a:p>
          <a:p>
            <a:r>
              <a:rPr lang="en-US" dirty="0" smtClean="0"/>
              <a:t>Seek out any successful person here and ask them </a:t>
            </a:r>
            <a:r>
              <a:rPr lang="en-US" b="1" dirty="0" smtClean="0"/>
              <a:t>who were his/her</a:t>
            </a:r>
            <a:r>
              <a:rPr lang="en-US" b="1" baseline="0" dirty="0" smtClean="0"/>
              <a:t> mentors (and why).</a:t>
            </a:r>
            <a:endParaRPr lang="en-US" b="1" dirty="0" smtClean="0"/>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a:lnSpc>
                <a:spcPct val="90000"/>
              </a:lnSpc>
            </a:pPr>
            <a:r>
              <a:rPr lang="en-US" dirty="0" smtClean="0"/>
              <a:t>1) Does this definition sounds about right to you? I think so. </a:t>
            </a:r>
          </a:p>
          <a:p>
            <a:pPr>
              <a:lnSpc>
                <a:spcPct val="90000"/>
              </a:lnSpc>
            </a:pPr>
            <a:r>
              <a:rPr lang="en-US" dirty="0" smtClean="0"/>
              <a:t>2) Some other good definitions:</a:t>
            </a:r>
          </a:p>
          <a:p>
            <a:pPr>
              <a:lnSpc>
                <a:spcPct val="90000"/>
              </a:lnSpc>
              <a:buFontTx/>
              <a:buChar char="•"/>
            </a:pPr>
            <a:r>
              <a:rPr lang="en-US" sz="1000" dirty="0"/>
              <a:t>A symbiotic relationship that enables both personal and professional growth and socialization.</a:t>
            </a:r>
          </a:p>
          <a:p>
            <a:pPr>
              <a:lnSpc>
                <a:spcPct val="90000"/>
              </a:lnSpc>
              <a:buFontTx/>
              <a:buChar char="•"/>
            </a:pPr>
            <a:r>
              <a:rPr lang="en-US" sz="1000" dirty="0"/>
              <a:t>A significant, long-term, beneficial effect on the life or style of another person, generally as a result of personal one-on-one contact. A mentor is one who offers knowledge, insight, perspective, or wisdom that is especially useful to the other person (Shea, Gordon F).</a:t>
            </a:r>
          </a:p>
          <a:p>
            <a:pPr>
              <a:lnSpc>
                <a:spcPct val="90000"/>
              </a:lnSpc>
            </a:pPr>
            <a:r>
              <a:rPr lang="en-US" dirty="0" smtClean="0"/>
              <a:t>3) So, how does effective mentoring work? Do you visit your local mentor store and sign up? </a:t>
            </a:r>
          </a:p>
          <a:p>
            <a:pPr>
              <a:lnSpc>
                <a:spcPct val="90000"/>
              </a:lnSpc>
            </a:pPr>
            <a:r>
              <a:rPr lang="en-US" dirty="0" smtClean="0"/>
              <a:t>4) Well, no. There are lots of places you can go to find a good mentor and lots of things to think about when choosing a mentor that is a good fit for you.</a:t>
            </a:r>
          </a:p>
          <a:p>
            <a:pPr>
              <a:lnSpc>
                <a:spcPct val="90000"/>
              </a:lnSpc>
            </a:pPr>
            <a:endParaRPr lang="en-US" sz="1000" dirty="0"/>
          </a:p>
          <a:p>
            <a:pPr>
              <a:lnSpc>
                <a:spcPct val="90000"/>
              </a:lnSpc>
            </a:pPr>
            <a:r>
              <a:rPr lang="en-US" sz="1000" dirty="0"/>
              <a:t>Also</a:t>
            </a:r>
          </a:p>
          <a:p>
            <a:pPr>
              <a:lnSpc>
                <a:spcPct val="90000"/>
              </a:lnSpc>
              <a:buFontTx/>
              <a:buChar char="•"/>
            </a:pPr>
            <a:r>
              <a:rPr lang="en-US" dirty="0" smtClean="0"/>
              <a:t>Can be life-long or of short duration.</a:t>
            </a:r>
          </a:p>
          <a:p>
            <a:pPr>
              <a:lnSpc>
                <a:spcPct val="90000"/>
              </a:lnSpc>
              <a:buFontTx/>
              <a:buChar char="•"/>
            </a:pPr>
            <a:r>
              <a:rPr lang="en-US" dirty="0" smtClean="0"/>
              <a:t>Can be formal (they help you develop a plan) or informal (frequent meetings to get feedback)</a:t>
            </a:r>
          </a:p>
          <a:p>
            <a:pPr>
              <a:lnSpc>
                <a:spcPct val="90000"/>
              </a:lnSpc>
              <a:buFontTx/>
              <a:buChar char="•"/>
            </a:pPr>
            <a:r>
              <a:rPr lang="en-US" dirty="0" smtClean="0"/>
              <a:t>Doesn’t have to be practice site specific</a:t>
            </a:r>
          </a:p>
          <a:p>
            <a:pPr>
              <a:lnSpc>
                <a:spcPct val="90000"/>
              </a:lnSpc>
              <a:buFontTx/>
              <a:buChar char="•"/>
            </a:pPr>
            <a:r>
              <a:rPr lang="en-US" dirty="0" smtClean="0"/>
              <a:t>Can be 1 person or a composite of more than one person</a:t>
            </a:r>
          </a:p>
          <a:p>
            <a:pPr>
              <a:lnSpc>
                <a:spcPct val="90000"/>
              </a:lnSpc>
            </a:pPr>
            <a:endParaRPr lang="en-US" dirty="0" smtClean="0"/>
          </a:p>
          <a:p>
            <a:pPr>
              <a:lnSpc>
                <a:spcPct val="90000"/>
              </a:lnSpc>
            </a:pPr>
            <a:r>
              <a:rPr lang="en-US" b="1" dirty="0" smtClean="0"/>
              <a:t>Mentoring is all about relationships—these have to be established (can have a mentor assigned, but that doesn’t work if the relationship is not slowly developed).</a:t>
            </a:r>
            <a:r>
              <a:rPr lang="en-US" b="1" baseline="0" dirty="0" smtClean="0"/>
              <a:t>  Not all “assistance” is a mentorship.</a:t>
            </a:r>
          </a:p>
          <a:p>
            <a:pPr>
              <a:lnSpc>
                <a:spcPct val="90000"/>
              </a:lnSpc>
            </a:pPr>
            <a:endParaRPr lang="en-US" dirty="0" smtClean="0"/>
          </a:p>
          <a:p>
            <a:pPr>
              <a:lnSpc>
                <a:spcPct val="90000"/>
              </a:lnSpc>
            </a:pPr>
            <a:r>
              <a:rPr lang="en-US" dirty="0" smtClean="0"/>
              <a:t>Remember that your mentor does not have to be practice-specific based on what you think you “want to be when you grow up.” You can find someone that has s</a:t>
            </a:r>
            <a:r>
              <a:rPr lang="en-US" sz="1000" dirty="0"/>
              <a:t>imilar interests, be it professional or personal, so long as you have compatible personalities. This person can serve a functional role in your career or personal life.</a:t>
            </a:r>
          </a:p>
          <a:p>
            <a:pPr>
              <a:lnSpc>
                <a:spcPct val="90000"/>
              </a:lnSpc>
            </a:pPr>
            <a:endParaRPr lang="en-US" dirty="0" smtClean="0"/>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4"/>
          <p:cNvSpPr>
            <a:spLocks noGrp="1" noChangeArrowheads="1"/>
          </p:cNvSpPr>
          <p:nvPr>
            <p:ph type="body" idx="1"/>
          </p:nvPr>
        </p:nvSpPr>
        <p:spPr>
          <a:noFill/>
          <a:ln/>
        </p:spPr>
        <p:txBody>
          <a:bodyPr/>
          <a:lstStyle/>
          <a:p>
            <a:r>
              <a:rPr lang="en-US" dirty="0" smtClean="0"/>
              <a:t>I have listed some here on the screen but would like to hear from you. Does anyone in the room have a mentor? Where did you find your current mentor?</a:t>
            </a:r>
          </a:p>
          <a:p>
            <a:endParaRPr lang="en-US" dirty="0" smtClean="0"/>
          </a:p>
          <a:p>
            <a:r>
              <a:rPr lang="en-US" dirty="0" smtClean="0"/>
              <a:t>I like to encourage students to look for variety -- choose</a:t>
            </a:r>
          </a:p>
          <a:p>
            <a:pPr marL="702025" lvl="1" indent="-268927"/>
            <a:r>
              <a:rPr lang="en-US" dirty="0" smtClean="0"/>
              <a:t>One who has achieved a professional level you aspire to achieve</a:t>
            </a:r>
          </a:p>
          <a:p>
            <a:pPr marL="702025" lvl="1" indent="-268927"/>
            <a:r>
              <a:rPr lang="en-US" dirty="0" smtClean="0"/>
              <a:t>One who has recently undergone the challenges you are about to face</a:t>
            </a:r>
          </a:p>
          <a:p>
            <a:endParaRPr lang="en-US" dirty="0" smtClean="0"/>
          </a:p>
          <a:p>
            <a:endParaRPr lang="en-US" dirty="0" smtClean="0"/>
          </a:p>
          <a:p>
            <a:r>
              <a:rPr lang="en-US" b="1" dirty="0" smtClean="0"/>
              <a:t>Engage with them in a meaningful way.</a:t>
            </a:r>
          </a:p>
          <a:p>
            <a:endParaRPr lang="en-US" b="1" dirty="0" smtClean="0"/>
          </a:p>
          <a:p>
            <a:r>
              <a:rPr lang="en-US" b="1" dirty="0" smtClean="0"/>
              <a:t>Associate with winners.</a:t>
            </a:r>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4"/>
          <p:cNvSpPr>
            <a:spLocks noGrp="1" noChangeArrowheads="1"/>
          </p:cNvSpPr>
          <p:nvPr>
            <p:ph type="body" idx="1"/>
          </p:nvPr>
        </p:nvSpPr>
        <p:spPr>
          <a:noFill/>
          <a:ln/>
        </p:spPr>
        <p:txBody>
          <a:bodyPr/>
          <a:lstStyle/>
          <a:p>
            <a:r>
              <a:rPr lang="en-US" sz="1300" dirty="0"/>
              <a:t>Okay, when selecting a mentor, what are the qualities you should be looking for to make this a successful experience for you as the mentee?</a:t>
            </a:r>
          </a:p>
          <a:p>
            <a:endParaRPr lang="en-US" sz="1300" dirty="0"/>
          </a:p>
          <a:p>
            <a:r>
              <a:rPr lang="en-US" sz="1300" dirty="0"/>
              <a:t>Ask question and get responses for first minute of this slide, then bring in the answers.</a:t>
            </a:r>
          </a:p>
          <a:p>
            <a:endParaRPr lang="en-US" sz="1300" dirty="0"/>
          </a:p>
          <a:p>
            <a:r>
              <a:rPr lang="en-US" sz="1300" dirty="0"/>
              <a:t>Some = long term plan</a:t>
            </a:r>
          </a:p>
          <a:p>
            <a:r>
              <a:rPr lang="en-US" sz="1300" dirty="0"/>
              <a:t>Some = connectors</a:t>
            </a:r>
          </a:p>
          <a:p>
            <a:r>
              <a:rPr lang="en-US" sz="1300" dirty="0"/>
              <a:t>Some = execution, and let you make mistakes</a:t>
            </a:r>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4"/>
          <p:cNvSpPr>
            <a:spLocks noGrp="1" noChangeArrowheads="1"/>
          </p:cNvSpPr>
          <p:nvPr>
            <p:ph type="body" idx="1"/>
          </p:nvPr>
        </p:nvSpPr>
        <p:spPr>
          <a:noFill/>
          <a:ln/>
        </p:spPr>
        <p:txBody>
          <a:bodyPr/>
          <a:lstStyle/>
          <a:p>
            <a:pPr marL="215767" indent="-215767"/>
            <a:r>
              <a:rPr lang="en-US" dirty="0" smtClean="0"/>
              <a:t>Okay, as you select a mentor, let’s discuss what you can do as the mentee to make this an effective relationship.  What can you think of?</a:t>
            </a:r>
          </a:p>
          <a:p>
            <a:pPr marL="215767" indent="-215767"/>
            <a:endParaRPr lang="en-US" dirty="0" smtClean="0"/>
          </a:p>
          <a:p>
            <a:pPr marL="215767" indent="-215767"/>
            <a:r>
              <a:rPr lang="en-US" dirty="0" smtClean="0"/>
              <a:t>Ask question and get responses for first minute of this slide, then bring in the answers.</a:t>
            </a:r>
          </a:p>
          <a:p>
            <a:pPr marL="215767" indent="-215767"/>
            <a:endParaRPr lang="en-US" dirty="0" smtClean="0"/>
          </a:p>
          <a:p>
            <a:pPr marL="215767" indent="-215767"/>
            <a:r>
              <a:rPr lang="en-US" dirty="0" smtClean="0"/>
              <a:t>So, to wrap up mentoring there are some key pearls you need to remember:</a:t>
            </a:r>
          </a:p>
          <a:p>
            <a:pPr marL="215767" indent="-215767">
              <a:buFontTx/>
              <a:buAutoNum type="arabicPeriod"/>
            </a:pPr>
            <a:r>
              <a:rPr lang="en-US" dirty="0" smtClean="0"/>
              <a:t>You need to formally ask someone to be your mentor and assist you with your career.  </a:t>
            </a:r>
            <a:r>
              <a:rPr lang="en-US" b="1" dirty="0" smtClean="0"/>
              <a:t>Might start with a simpler</a:t>
            </a:r>
            <a:r>
              <a:rPr lang="en-US" b="1" baseline="0" dirty="0" smtClean="0"/>
              <a:t> request – advice on a specific point; then another or a couple of other requests—before you ask (this is kind of like trying on the relationship for both)</a:t>
            </a:r>
            <a:endParaRPr lang="en-US" b="1" dirty="0" smtClean="0"/>
          </a:p>
          <a:p>
            <a:pPr marL="215767" indent="-215767">
              <a:buFontTx/>
              <a:buAutoNum type="arabicPeriod"/>
            </a:pPr>
            <a:r>
              <a:rPr lang="en-US" dirty="0" smtClean="0"/>
              <a:t>Ask the following 5 questions about the person you select:</a:t>
            </a:r>
          </a:p>
          <a:p>
            <a:pPr marL="702025" lvl="1" indent="-268927">
              <a:buFontTx/>
              <a:buAutoNum type="alphaLcPeriod"/>
            </a:pPr>
            <a:r>
              <a:rPr lang="en-US" dirty="0" smtClean="0"/>
              <a:t>Are they doing what you aspire to do?</a:t>
            </a:r>
          </a:p>
          <a:p>
            <a:pPr marL="702025" lvl="1" indent="-268927">
              <a:buFontTx/>
              <a:buAutoNum type="alphaLcPeriod"/>
            </a:pPr>
            <a:r>
              <a:rPr lang="en-US" dirty="0" smtClean="0"/>
              <a:t>Are they well respected by their peers?</a:t>
            </a:r>
          </a:p>
          <a:p>
            <a:pPr marL="702025" lvl="1" indent="-268927">
              <a:buFontTx/>
              <a:buAutoNum type="alphaLcPeriod"/>
            </a:pPr>
            <a:r>
              <a:rPr lang="en-US" dirty="0" smtClean="0"/>
              <a:t>Do you feel comfortable with them?</a:t>
            </a:r>
          </a:p>
          <a:p>
            <a:pPr marL="702025" lvl="1" indent="-268927">
              <a:buFontTx/>
              <a:buAutoNum type="alphaLcPeriod"/>
            </a:pPr>
            <a:r>
              <a:rPr lang="en-US" dirty="0" smtClean="0"/>
              <a:t>Do you trust your conversations will be kept in confidence?</a:t>
            </a:r>
          </a:p>
          <a:p>
            <a:pPr marL="702025" lvl="1" indent="-268927">
              <a:buFontTx/>
              <a:buAutoNum type="alphaLcPeriod"/>
            </a:pPr>
            <a:r>
              <a:rPr lang="en-US" dirty="0" smtClean="0"/>
              <a:t>Are you willing to be candid and work hard to get the most out of it?</a:t>
            </a:r>
          </a:p>
          <a:p>
            <a:pPr marL="702025" lvl="1" indent="-268927">
              <a:buFontTx/>
              <a:buAutoNum type="alphaLcPeriod"/>
            </a:pPr>
            <a:endParaRPr lang="en-US" dirty="0" smtClean="0"/>
          </a:p>
          <a:p>
            <a:pPr marL="702025" lvl="1" indent="-268927"/>
            <a:r>
              <a:rPr lang="en-US" dirty="0" smtClean="0"/>
              <a:t>Ask someone here to be your mentor (say “I am xxx, and I want to be a leader”).</a:t>
            </a:r>
          </a:p>
          <a:p>
            <a:pPr marL="215767" indent="-215767"/>
            <a:endParaRPr lang="en-US" sz="1000" dirty="0"/>
          </a:p>
          <a:p>
            <a:pPr marL="215767" indent="-215767"/>
            <a:endParaRPr lang="en-US" sz="1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4"/>
          <p:cNvSpPr>
            <a:spLocks noGrp="1" noChangeArrowheads="1"/>
          </p:cNvSpPr>
          <p:nvPr>
            <p:ph type="body" idx="1"/>
          </p:nvPr>
        </p:nvSpPr>
        <p:spPr>
          <a:noFill/>
          <a:ln/>
        </p:spPr>
        <p:txBody>
          <a:bodyPr/>
          <a:lstStyle/>
          <a:p>
            <a:r>
              <a:rPr lang="en-US" dirty="0" smtClean="0"/>
              <a:t>3 core areas</a:t>
            </a:r>
          </a:p>
          <a:p>
            <a:endParaRPr lang="en-US" dirty="0" smtClean="0"/>
          </a:p>
          <a:p>
            <a:r>
              <a:rPr lang="en-US" dirty="0" smtClean="0"/>
              <a:t>Before we look at the next few slides, let’s throw out some ideas that come to mind when you consider skills that would be important for a managerial role versus clinical role and what leadership skills are just generally important for all of us to build…. (discussion).</a:t>
            </a:r>
          </a:p>
          <a:p>
            <a:endParaRPr lang="en-US" dirty="0" smtClean="0"/>
          </a:p>
          <a:p>
            <a:r>
              <a:rPr lang="en-US" dirty="0" smtClean="0"/>
              <a:t>Have you developed these in SOP?</a:t>
            </a:r>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4"/>
          <p:cNvSpPr>
            <a:spLocks noGrp="1" noChangeArrowheads="1"/>
          </p:cNvSpPr>
          <p:nvPr>
            <p:ph type="body" idx="1"/>
          </p:nvPr>
        </p:nvSpPr>
        <p:spPr>
          <a:noFill/>
          <a:ln/>
        </p:spPr>
        <p:txBody>
          <a:bodyPr/>
          <a:lstStyle/>
          <a:p>
            <a:r>
              <a:rPr lang="en-US" dirty="0" smtClean="0"/>
              <a:t>These skills can take a long time to develop and perfect, and many of you may have been just exposed to some of these areas in pharmacy school training . Honestly with the extensive ACCP training requirements for accredited schools of pharmacies there isn’t much time available in the curriculum to provide dedicated coursework and experiential learning opportunities in these areas.</a:t>
            </a:r>
          </a:p>
          <a:p>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A50EE-9EC8-4778-BA17-A717888D3CEC}"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16153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smtClean="0"/>
              <a:t>Before we get started, help me get an idea for who we have in the room. </a:t>
            </a:r>
          </a:p>
          <a:p>
            <a:endParaRPr lang="en-US" dirty="0" smtClean="0"/>
          </a:p>
          <a:p>
            <a:r>
              <a:rPr lang="en-US" dirty="0" smtClean="0"/>
              <a:t>Raise your hand if you are a P1, P2, P3, P4, NP?  </a:t>
            </a:r>
          </a:p>
          <a:p>
            <a:r>
              <a:rPr lang="en-US" dirty="0" smtClean="0"/>
              <a:t>Who already knows what you will do upon graduation for your career? </a:t>
            </a:r>
          </a:p>
          <a:p>
            <a:r>
              <a:rPr lang="en-US" dirty="0" smtClean="0"/>
              <a:t>How many of you think you will work in a hospital or in the health-system such as long-term care facilities, ambulatory care clinics, etc?</a:t>
            </a:r>
          </a:p>
          <a:p>
            <a:r>
              <a:rPr lang="en-US" dirty="0" smtClean="0"/>
              <a:t>Who is considering an academic career? Research? Community pharmacy? Industry?</a:t>
            </a:r>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4"/>
          <p:cNvSpPr>
            <a:spLocks noGrp="1" noChangeArrowheads="1"/>
          </p:cNvSpPr>
          <p:nvPr>
            <p:ph type="body" idx="1"/>
          </p:nvPr>
        </p:nvSpPr>
        <p:spPr>
          <a:noFill/>
          <a:ln/>
        </p:spPr>
        <p:txBody>
          <a:bodyPr/>
          <a:lstStyle/>
          <a:p>
            <a:r>
              <a:rPr lang="en-US" dirty="0" smtClean="0"/>
              <a:t>Start at bottom center (sell in terms of…) and go around clockwise in order</a:t>
            </a:r>
          </a:p>
          <a:p>
            <a:endParaRPr lang="en-US" dirty="0" smtClean="0"/>
          </a:p>
          <a:p>
            <a:r>
              <a:rPr lang="en-US" dirty="0" smtClean="0"/>
              <a:t>Use recent grad Walgreens example and why they haven’t implemented advanced services as they intended at time of graduation.</a:t>
            </a:r>
          </a:p>
          <a:p>
            <a:endParaRPr lang="en-US" dirty="0" smtClean="0"/>
          </a:p>
          <a:p>
            <a:r>
              <a:rPr lang="en-US" dirty="0" smtClean="0"/>
              <a:t>Key here is the skills to “promote and establish services”</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4"/>
          <p:cNvSpPr>
            <a:spLocks noGrp="1" noChangeArrowheads="1"/>
          </p:cNvSpPr>
          <p:nvPr>
            <p:ph type="body" idx="1"/>
          </p:nvPr>
        </p:nvSpPr>
        <p:spPr>
          <a:noFill/>
          <a:ln/>
        </p:spPr>
        <p:txBody>
          <a:bodyPr/>
          <a:lstStyle/>
          <a:p>
            <a:pPr marL="215767" indent="-215767"/>
            <a:r>
              <a:rPr lang="en-US" dirty="0" smtClean="0"/>
              <a:t>Also not represented here:</a:t>
            </a:r>
          </a:p>
          <a:p>
            <a:pPr marL="215767" indent="-215767">
              <a:buFontTx/>
              <a:buAutoNum type="arabicPeriod"/>
            </a:pPr>
            <a:r>
              <a:rPr lang="en-US" dirty="0" smtClean="0"/>
              <a:t>Engender trust</a:t>
            </a:r>
          </a:p>
          <a:p>
            <a:pPr marL="215767" indent="-215767">
              <a:buFontTx/>
              <a:buAutoNum type="arabicPeriod"/>
            </a:pPr>
            <a:r>
              <a:rPr lang="en-US" dirty="0" smtClean="0"/>
              <a:t>Big picture thinking</a:t>
            </a:r>
          </a:p>
          <a:p>
            <a:pPr marL="215767" indent="-215767">
              <a:buFontTx/>
              <a:buAutoNum type="arabicPeriod"/>
            </a:pPr>
            <a:r>
              <a:rPr lang="en-US" dirty="0" smtClean="0"/>
              <a:t>Business acumen</a:t>
            </a:r>
          </a:p>
          <a:p>
            <a:pPr marL="215767" indent="-215767">
              <a:buFontTx/>
              <a:buAutoNum type="arabicPeriod"/>
            </a:pPr>
            <a:r>
              <a:rPr lang="en-US" dirty="0" smtClean="0"/>
              <a:t>Project management</a:t>
            </a:r>
          </a:p>
          <a:p>
            <a:pPr marL="215767" indent="-215767"/>
            <a:endParaRPr lang="en-US" dirty="0" smtClean="0"/>
          </a:p>
          <a:p>
            <a:pPr marL="215767" indent="-215767"/>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4"/>
          <p:cNvSpPr>
            <a:spLocks noGrp="1" noChangeArrowheads="1"/>
          </p:cNvSpPr>
          <p:nvPr>
            <p:ph type="body" idx="1"/>
          </p:nvPr>
        </p:nvSpPr>
        <p:spPr>
          <a:noFill/>
          <a:ln/>
        </p:spPr>
        <p:txBody>
          <a:bodyPr/>
          <a:lstStyle/>
          <a:p>
            <a:r>
              <a:rPr lang="en-US" dirty="0" smtClean="0"/>
              <a:t>Note the similarity</a:t>
            </a:r>
            <a:r>
              <a:rPr lang="en-US" baseline="0" dirty="0" smtClean="0"/>
              <a:t> of skills between all 3. You are not exclusively a clinical leader or an administrative leader. Become well rounded so you can move between roles without fear of failing because you have only worked as a clinical leader or an administrative leader to date. </a:t>
            </a:r>
            <a:endParaRPr lang="en-US" dirty="0" smtClean="0"/>
          </a:p>
          <a:p>
            <a:endParaRPr lang="en-US" dirty="0" smtClean="0"/>
          </a:p>
          <a:p>
            <a:r>
              <a:rPr lang="en-US" dirty="0" smtClean="0"/>
              <a:t>So, we just covered a lot of skills for you to build! Where in the world will you be able to take a class or read a book that can teach you all that? Well, you can’t. </a:t>
            </a:r>
          </a:p>
          <a:p>
            <a:endParaRPr lang="en-US" dirty="0" smtClean="0"/>
          </a:p>
          <a:p>
            <a:r>
              <a:rPr lang="en-US" dirty="0" smtClean="0"/>
              <a:t>But there is good news – our profession has created the ideal training program for you.</a:t>
            </a:r>
          </a:p>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marL="215767" indent="-215767"/>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ln/>
        </p:spPr>
      </p:sp>
      <p:sp>
        <p:nvSpPr>
          <p:cNvPr id="112643" name="Rectangle 4"/>
          <p:cNvSpPr>
            <a:spLocks noGrp="1" noChangeArrowheads="1"/>
          </p:cNvSpPr>
          <p:nvPr>
            <p:ph type="body" idx="1"/>
          </p:nvPr>
        </p:nvSpPr>
        <p:spPr>
          <a:noFill/>
          <a:ln/>
        </p:spPr>
        <p:txBody>
          <a:bodyPr/>
          <a:lstStyle/>
          <a:p>
            <a:r>
              <a:rPr lang="en-US" dirty="0" smtClean="0"/>
              <a:t>It is called a residency. A residency is not simply an extension of a Pharm. D.  Rather, you should think of it as a “BRIDGE” between school and actual practice. </a:t>
            </a:r>
          </a:p>
          <a:p>
            <a:r>
              <a:rPr lang="en-US" dirty="0" smtClean="0"/>
              <a:t>A residency is not continuing education, rather, it is “knowledge application.” The difference from being a student to being a resident is the level of “accountability” for taking care of patients and independent problem solving.  You don’t go from being a student on June 30, to a competent clinical pharmacist on July 1.  A residency helps you quickly develop those “competency” skills that take several years to develop in a job.</a:t>
            </a:r>
          </a:p>
          <a:p>
            <a:endParaRPr lang="en-US" dirty="0" smtClean="0"/>
          </a:p>
          <a:p>
            <a:r>
              <a:rPr lang="en-US" dirty="0" smtClean="0"/>
              <a:t>Pharmacy school focuses on “education”, while a residency is “training” and assessment of “competency” in practice.</a:t>
            </a:r>
          </a:p>
          <a:p>
            <a:endParaRPr lang="en-US" dirty="0" smtClean="0"/>
          </a:p>
          <a:p>
            <a:r>
              <a:rPr lang="en-US" dirty="0" smtClean="0"/>
              <a:t>There are a couple types of residencies. There is the post-graduate year one, or PGY-1. These are 1-year programs in hospitals and ambulatory care settings where you will gain general pharmacy practice skills. After completion of the PGY-1 you will have an option to complete a specialty residency or PGY-2. These programs provide more intensive, focused training on either a clinical specialty or in an administrative capacity. There are also combined programs that offer a joint Master’s Degree program.</a:t>
            </a:r>
          </a:p>
          <a:p>
            <a:endParaRPr lang="en-US" dirty="0" smtClean="0"/>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4"/>
          <p:cNvSpPr>
            <a:spLocks noGrp="1" noChangeArrowheads="1"/>
          </p:cNvSpPr>
          <p:nvPr>
            <p:ph type="body" idx="1"/>
          </p:nvPr>
        </p:nvSpPr>
        <p:spPr>
          <a:noFill/>
          <a:ln/>
        </p:spPr>
        <p:txBody>
          <a:bodyPr/>
          <a:lstStyle/>
          <a:p>
            <a:r>
              <a:rPr lang="en-US" dirty="0" smtClean="0"/>
              <a:t>I like to share this diagram with students because I often get the question, “Is a residency really necessary?” Yes, if you want a meaningful practice!</a:t>
            </a:r>
          </a:p>
          <a:p>
            <a:r>
              <a:rPr lang="en-US" dirty="0" smtClean="0"/>
              <a:t>Let’s start at the red “You are here” bubble. You are about to graduate with your PharmD and  you want to become a specialist. The truth is you could theoretically follow the dotted line path and get there-- eventually. However, the length of time it would take you to get there would likely be significantly longer than the residency-trained pharmacist AND the dotted line path is gradually disappearing. Imagine that you are the hiring manager…all else being equal, do you choose the residency-training candidate or the non-residency-trained candidate? </a:t>
            </a:r>
          </a:p>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6421" y="4342536"/>
            <a:ext cx="5485158" cy="4114643"/>
          </a:xfrm>
          <a:noFill/>
          <a:ln/>
        </p:spPr>
        <p:txBody>
          <a:bodyPr/>
          <a:lstStyle/>
          <a:p>
            <a:r>
              <a:rPr lang="en-US" dirty="0" smtClean="0"/>
              <a:t>Management is fun (People, Program, Budgets)</a:t>
            </a:r>
          </a:p>
          <a:p>
            <a:r>
              <a:rPr lang="en-US" dirty="0" smtClean="0"/>
              <a:t>Address both management and leadership skill.</a:t>
            </a:r>
          </a:p>
          <a:p>
            <a:r>
              <a:rPr lang="en-US" dirty="0" smtClean="0"/>
              <a:t>For those primarily interested in Big L opportunities.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sz="1100" dirty="0"/>
              <a:t>What is the PPMI? It is a movement towards change in the way pharmacists practice in hospitals and health systems today. Led by ASHP and the ASHP Foundation, the goal of this initiative is to positively impact patient care by developing and disseminating a futuristic practice model that can be used in all hospitals and health systems that supports the effective use of pharmacists as direct patient care providers. </a:t>
            </a:r>
          </a:p>
          <a:p>
            <a:pPr eaLnBrk="1" hangingPunct="1">
              <a:spcBef>
                <a:spcPct val="0"/>
              </a:spcBef>
              <a:defRPr/>
            </a:pPr>
            <a:endParaRPr lang="en-US" sz="1100" dirty="0"/>
          </a:p>
          <a:p>
            <a:pPr eaLnBrk="1" hangingPunct="1">
              <a:spcBef>
                <a:spcPct val="0"/>
              </a:spcBef>
              <a:defRPr/>
            </a:pPr>
            <a:r>
              <a:rPr lang="en-US" sz="1100" dirty="0"/>
              <a:t>ASHP Strategic Planning and Leadership Agenda</a:t>
            </a:r>
          </a:p>
          <a:p>
            <a:pPr lvl="1">
              <a:buFontTx/>
              <a:buChar char="•"/>
              <a:defRPr/>
            </a:pPr>
            <a:r>
              <a:rPr lang="en-US" sz="1100" dirty="0"/>
              <a:t>Key Discussions – identifying the issues: SPPM, SOPIT. ASHP April 2008 Strategic Planning Retreat, Council Discussions, Others (Affiliates, JCPP, UHC, Individuals)</a:t>
            </a:r>
          </a:p>
          <a:p>
            <a:pPr lvl="1">
              <a:buFontTx/>
              <a:buChar char="•"/>
              <a:defRPr/>
            </a:pPr>
            <a:r>
              <a:rPr lang="en-US" sz="1100" dirty="0"/>
              <a:t>Leadership Agenda Plank</a:t>
            </a:r>
          </a:p>
          <a:p>
            <a:pPr lvl="1">
              <a:defRPr/>
            </a:pPr>
            <a:endParaRPr lang="en-US" sz="1100" dirty="0"/>
          </a:p>
          <a:p>
            <a:pPr eaLnBrk="1" hangingPunct="1">
              <a:spcBef>
                <a:spcPct val="0"/>
              </a:spcBef>
              <a:defRPr/>
            </a:pPr>
            <a:r>
              <a:rPr lang="en-US" sz="1100" dirty="0"/>
              <a:t>Foundation strategic priorities are well aligned:</a:t>
            </a:r>
          </a:p>
          <a:p>
            <a:pPr>
              <a:defRPr/>
            </a:pPr>
            <a:r>
              <a:rPr lang="en-US" sz="1100" dirty="0"/>
              <a:t>Design and Study of Safe and Effective Medication-Use Systems.</a:t>
            </a:r>
          </a:p>
          <a:p>
            <a:pPr lvl="1">
              <a:buFontTx/>
              <a:buChar char="•"/>
              <a:defRPr/>
            </a:pPr>
            <a:r>
              <a:rPr lang="en-US" sz="1100" dirty="0"/>
              <a:t>The medication-use system in health systems must be safe, efficient, effective and reliably offered in all sites.</a:t>
            </a:r>
          </a:p>
          <a:p>
            <a:pPr>
              <a:defRPr/>
            </a:pPr>
            <a:r>
              <a:rPr lang="en-US" sz="1100" dirty="0"/>
              <a:t>Advancement of Optimal Patient Medication Outcomes.</a:t>
            </a:r>
          </a:p>
          <a:p>
            <a:pPr lvl="1">
              <a:buFontTx/>
              <a:buChar char="•"/>
              <a:defRPr/>
            </a:pPr>
            <a:r>
              <a:rPr lang="en-US" sz="1100" dirty="0"/>
              <a:t>Pharmacist leadership must be focused and effective to ensure that the pharmacist patient-care role is optimized.</a:t>
            </a:r>
          </a:p>
          <a:p>
            <a:pPr>
              <a:defRPr/>
            </a:pPr>
            <a:r>
              <a:rPr lang="en-US" sz="1100" dirty="0"/>
              <a:t>Advancement of Pharmacists Direct Patient Care, Research and Leadership Roles </a:t>
            </a:r>
          </a:p>
          <a:p>
            <a:pPr lvl="1">
              <a:buFontTx/>
              <a:buChar char="•"/>
              <a:defRPr/>
            </a:pPr>
            <a:r>
              <a:rPr lang="en-US" sz="1100" dirty="0"/>
              <a:t>Evidenced-based medication outcomes must be achieved and documented.</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D83850-1F4A-4DAA-9BBC-71CC458EAC98}" type="slidenum">
              <a:rPr lang="en-US">
                <a:solidFill>
                  <a:prstClr val="black"/>
                </a:solidFill>
              </a:rPr>
              <a:pPr>
                <a:defRPr/>
              </a:pPr>
              <a:t>49</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buFont typeface="Arial" pitchFamily="34" charset="0"/>
              <a:buChar char="•"/>
              <a:defRPr/>
            </a:pPr>
            <a:r>
              <a:rPr lang="en-US" dirty="0" smtClean="0"/>
              <a:t>US health care system faces challenges to improve health care quality and deliver cost-effective service</a:t>
            </a:r>
          </a:p>
          <a:p>
            <a:pPr>
              <a:buFont typeface="Arial" pitchFamily="34" charset="0"/>
              <a:buChar char="•"/>
              <a:defRPr/>
            </a:pPr>
            <a:r>
              <a:rPr lang="en-US" dirty="0" smtClean="0"/>
              <a:t>In 2009, US spent $2.47 trillion on  health care or $8047/person</a:t>
            </a:r>
          </a:p>
          <a:p>
            <a:pPr>
              <a:buFont typeface="Arial" pitchFamily="34" charset="0"/>
              <a:buChar char="•"/>
              <a:defRPr/>
            </a:pPr>
            <a:r>
              <a:rPr lang="en-US" dirty="0" smtClean="0"/>
              <a:t>This amount represents 17%3 of the entire gross domestic product which is nearly twice the average of other developed nations spend on health care.</a:t>
            </a:r>
          </a:p>
          <a:p>
            <a:pPr>
              <a:buFont typeface="Arial" pitchFamily="34" charset="0"/>
              <a:buChar char="•"/>
              <a:defRPr/>
            </a:pPr>
            <a:r>
              <a:rPr lang="en-US" dirty="0" smtClean="0"/>
              <a:t>In terms of quality, only half of eligible patients receive the recommended preventative, chronic disease, and acute care services.</a:t>
            </a:r>
          </a:p>
          <a:p>
            <a:pPr>
              <a:buFont typeface="Arial" pitchFamily="34" charset="0"/>
              <a:buChar char="•"/>
              <a:defRPr/>
            </a:pPr>
            <a:r>
              <a:rPr lang="en-US" dirty="0" smtClean="0"/>
              <a:t>A major contributor the shortfalls in providing primary and recommended preventive services is lack of time and expertise.</a:t>
            </a:r>
          </a:p>
          <a:p>
            <a:pPr>
              <a:buFont typeface="Arial" pitchFamily="34" charset="0"/>
              <a:buChar char="•"/>
              <a:defRPr/>
            </a:pPr>
            <a:r>
              <a:rPr lang="en-US" dirty="0" smtClean="0"/>
              <a:t>Pharmacists can help fill this gap in health care provision, esp. as members of an interdisciplinary team (specially trained to recommend and monitor medication therapy to achieve desired clinical effects and reduce adverse health events)</a:t>
            </a:r>
          </a:p>
          <a:p>
            <a:pPr>
              <a:buFont typeface="Arial" pitchFamily="34" charset="0"/>
              <a:buChar char="•"/>
              <a:defRPr/>
            </a:pPr>
            <a:r>
              <a:rPr lang="en-US" dirty="0" smtClean="0"/>
              <a:t>Pharmacists are highly accessible at the point of medication dispensing and at the point of care in inpatient and outpatient settings</a:t>
            </a:r>
          </a:p>
          <a:p>
            <a:pPr>
              <a:buFont typeface="Arial" pitchFamily="34" charset="0"/>
              <a:buChar char="•"/>
              <a:defRPr/>
            </a:pPr>
            <a:r>
              <a:rPr lang="en-US" dirty="0" smtClean="0"/>
              <a:t>Therefore, pharmacists are well positioned to provide quality, cost-effective, direct patient care.</a:t>
            </a:r>
          </a:p>
          <a:p>
            <a:pPr>
              <a:buFont typeface="Arial" pitchFamily="34" charset="0"/>
              <a:buChar char="•"/>
              <a:defRPr/>
            </a:pPr>
            <a:r>
              <a:rPr lang="en-US" dirty="0" smtClean="0"/>
              <a:t>Desire to optimize the contributions of pharmacists to patient care, given their education and training</a:t>
            </a:r>
          </a:p>
          <a:p>
            <a:pPr>
              <a:buFont typeface="Arial" pitchFamily="34" charset="0"/>
              <a:buChar cha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E5F34E4D-FE38-41BB-83A6-079C9D8DABBC}" type="slidenum">
              <a:rPr lang="en-US">
                <a:solidFill>
                  <a:prstClr val="black"/>
                </a:solidFill>
              </a:rPr>
              <a:pPr>
                <a:defRPr/>
              </a:pPr>
              <a:t>50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How many of you are planning or considering residency training upon graduation?</a:t>
            </a:r>
          </a:p>
          <a:p>
            <a:endParaRPr lang="en-US" dirty="0" smtClean="0"/>
          </a:p>
          <a:p>
            <a:r>
              <a:rPr lang="en-US" dirty="0" smtClean="0"/>
              <a:t>Very good. Well, we are going to get to know each other even better throughout this workshop today…</a:t>
            </a:r>
          </a:p>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227625" indent="-227625">
              <a:buFont typeface="Arial" pitchFamily="34" charset="0"/>
              <a:buChar char="•"/>
              <a:defRPr/>
            </a:pPr>
            <a:r>
              <a:rPr lang="en-US" sz="1100" dirty="0"/>
              <a:t>Reform:</a:t>
            </a:r>
          </a:p>
          <a:p>
            <a:pPr marL="682875" lvl="1" indent="-227625">
              <a:buFont typeface="Arial" pitchFamily="34" charset="0"/>
              <a:buChar char="•"/>
              <a:defRPr/>
            </a:pPr>
            <a:r>
              <a:rPr lang="en-US" sz="1100" dirty="0"/>
              <a:t>Healthcare reform is a high national priority for the public, policymakers, payers, health professionals and healthcare organizations. This reform will be driven by multiple factors including patient and caregiver demand for higher quality and safer care at lower costs; health professionals who are pursuing safer care for our society; health professional shortages; and demographic, social and economic influences.  Hospital and health-system pharmacists need to engage now in the development of a future practice model that is responsive to healthcare reform and the health system of the future.</a:t>
            </a:r>
          </a:p>
          <a:p>
            <a:pPr marL="682875" lvl="1" indent="-227625">
              <a:buFont typeface="Arial" pitchFamily="34" charset="0"/>
              <a:buChar char="•"/>
              <a:defRPr/>
            </a:pPr>
            <a:r>
              <a:rPr lang="en-US" sz="1100" dirty="0"/>
              <a:t>Reforms</a:t>
            </a:r>
            <a:r>
              <a:rPr lang="en-US" sz="1100" baseline="30000" dirty="0"/>
              <a:t> </a:t>
            </a:r>
            <a:r>
              <a:rPr lang="en-US" sz="1100" dirty="0"/>
              <a:t>in health care reimbursement will lead to escalating</a:t>
            </a:r>
            <a:r>
              <a:rPr lang="en-US" sz="1100" baseline="30000" dirty="0"/>
              <a:t> </a:t>
            </a:r>
            <a:r>
              <a:rPr lang="en-US" sz="1100" dirty="0"/>
              <a:t>pressure</a:t>
            </a:r>
            <a:r>
              <a:rPr lang="en-US" sz="1100" baseline="30000" dirty="0"/>
              <a:t> </a:t>
            </a:r>
            <a:r>
              <a:rPr lang="en-US" sz="1100" dirty="0"/>
              <a:t>to adopt best practices and improve operational</a:t>
            </a:r>
            <a:r>
              <a:rPr lang="en-US" sz="1100" baseline="30000" dirty="0"/>
              <a:t> </a:t>
            </a:r>
            <a:r>
              <a:rPr lang="en-US" sz="1100" dirty="0"/>
              <a:t>efficiency in all facets of patient care, including the medication-use</a:t>
            </a:r>
            <a:r>
              <a:rPr lang="en-US" sz="1100" baseline="30000" dirty="0"/>
              <a:t> </a:t>
            </a:r>
            <a:r>
              <a:rPr lang="en-US" sz="1100" dirty="0"/>
              <a:t>process.</a:t>
            </a:r>
            <a:r>
              <a:rPr lang="en-US" sz="1100" baseline="30000" dirty="0"/>
              <a:t> </a:t>
            </a:r>
          </a:p>
          <a:p>
            <a:pPr marL="682875" lvl="1" indent="-227625">
              <a:buFont typeface="Arial" pitchFamily="34" charset="0"/>
              <a:buChar char="•"/>
              <a:defRPr/>
            </a:pPr>
            <a:r>
              <a:rPr lang="en-US" sz="1100" dirty="0"/>
              <a:t>Growing pressure “to do more” (e.g., regulatory, legal requirements) without commensurate increase in resources.</a:t>
            </a:r>
          </a:p>
          <a:p>
            <a:pPr marL="227625" indent="-227625">
              <a:buFont typeface="Arial" pitchFamily="34" charset="0"/>
              <a:buChar char="•"/>
              <a:defRPr/>
            </a:pPr>
            <a:r>
              <a:rPr lang="en-US" sz="1100" dirty="0"/>
              <a:t>Drug therapy is becoming more complex and riskier</a:t>
            </a:r>
          </a:p>
          <a:p>
            <a:pPr marL="682875" lvl="1" indent="-227625">
              <a:buFont typeface="Arial" pitchFamily="34" charset="0"/>
              <a:buChar char="•"/>
              <a:defRPr/>
            </a:pPr>
            <a:r>
              <a:rPr lang="en-US" sz="1100" dirty="0"/>
              <a:t>Adverse drug events (ADE’s) account for 5% of hospital admissions (</a:t>
            </a:r>
            <a:r>
              <a:rPr lang="en-US" sz="1100" i="1" dirty="0"/>
              <a:t>JAMA 1998;279:1200)</a:t>
            </a:r>
          </a:p>
          <a:p>
            <a:pPr marL="682875" lvl="1" indent="-227625">
              <a:buFont typeface="Arial" pitchFamily="34" charset="0"/>
              <a:buChar char="•"/>
              <a:defRPr/>
            </a:pPr>
            <a:r>
              <a:rPr lang="en-US" sz="1100" dirty="0"/>
              <a:t>ADE’s were present in 6.5 patients per 100 nonobstetric admissions is two tertiary care hospitals (</a:t>
            </a:r>
            <a:r>
              <a:rPr lang="en-US" sz="1100" i="1" dirty="0"/>
              <a:t>JAMA 1995;274:29)</a:t>
            </a:r>
          </a:p>
          <a:p>
            <a:pPr marL="682875" lvl="1" indent="-227625">
              <a:buFont typeface="Arial" pitchFamily="34" charset="0"/>
              <a:buChar char="•"/>
              <a:defRPr/>
            </a:pPr>
            <a:r>
              <a:rPr lang="en-US" sz="1100" dirty="0"/>
              <a:t>Adding a pharmacist to rounding teams in ICU’s and general medical units reduces preventable ADE’s by 70% (</a:t>
            </a:r>
            <a:r>
              <a:rPr lang="en-US" sz="1100" i="1" dirty="0"/>
              <a:t>JAMA 1999;282:267 and Arch Intern Med </a:t>
            </a:r>
            <a:r>
              <a:rPr lang="en-US" sz="1100" dirty="0"/>
              <a:t>2003;163:2014)</a:t>
            </a:r>
          </a:p>
          <a:p>
            <a:pPr marL="227625" indent="-227625">
              <a:buFont typeface="Arial" pitchFamily="34" charset="0"/>
              <a:buChar char="•"/>
              <a:defRPr/>
            </a:pPr>
            <a:r>
              <a:rPr lang="en-US" sz="1100" dirty="0"/>
              <a:t>Recognition of pharmacists among interdisciplinary peers </a:t>
            </a:r>
          </a:p>
          <a:p>
            <a:pPr marL="682875" lvl="1" indent="-227625">
              <a:buFont typeface="Arial" pitchFamily="34" charset="0"/>
              <a:buChar char="•"/>
              <a:defRPr/>
            </a:pPr>
            <a:r>
              <a:rPr lang="en-US" sz="1100" dirty="0"/>
              <a:t>As more physicians</a:t>
            </a:r>
            <a:r>
              <a:rPr lang="en-US" sz="1100" baseline="30000" dirty="0"/>
              <a:t> </a:t>
            </a:r>
            <a:r>
              <a:rPr lang="en-US" sz="1100" dirty="0"/>
              <a:t>and nurses in training observe the value</a:t>
            </a:r>
            <a:r>
              <a:rPr lang="en-US" sz="1100" baseline="30000" dirty="0"/>
              <a:t> </a:t>
            </a:r>
            <a:r>
              <a:rPr lang="en-US" sz="1100" dirty="0"/>
              <a:t>of a pharmacist at</a:t>
            </a:r>
            <a:r>
              <a:rPr lang="en-US" sz="1100" baseline="30000" dirty="0"/>
              <a:t> </a:t>
            </a:r>
            <a:r>
              <a:rPr lang="en-US" sz="1100" dirty="0"/>
              <a:t>the patient’s bedside, they will insist</a:t>
            </a:r>
            <a:r>
              <a:rPr lang="en-US" sz="1100" baseline="30000" dirty="0"/>
              <a:t> </a:t>
            </a:r>
            <a:r>
              <a:rPr lang="en-US" sz="1100" dirty="0"/>
              <a:t>that a pharmacist</a:t>
            </a:r>
            <a:r>
              <a:rPr lang="en-US" sz="1100" baseline="30000" dirty="0"/>
              <a:t> </a:t>
            </a:r>
            <a:r>
              <a:rPr lang="en-US" sz="1100" dirty="0"/>
              <a:t>be on their team</a:t>
            </a:r>
          </a:p>
          <a:p>
            <a:pPr marL="682875" lvl="1" indent="-227625">
              <a:buFont typeface="Arial" pitchFamily="34" charset="0"/>
              <a:buChar char="•"/>
              <a:defRPr/>
            </a:pPr>
            <a:r>
              <a:rPr lang="en-US" sz="1100" dirty="0"/>
              <a:t>Physician organizations recognizing the value of the pharmacist include SCCM, IDSA, UNOS, others (</a:t>
            </a:r>
            <a:r>
              <a:rPr lang="en-US" sz="1100" i="1" dirty="0"/>
              <a:t>AJHP 2007;64:911)</a:t>
            </a:r>
          </a:p>
          <a:p>
            <a:pPr marL="682875" lvl="1" indent="-227625">
              <a:buFont typeface="Arial" pitchFamily="34" charset="0"/>
              <a:buChar char="•"/>
              <a:defRPr/>
            </a:pPr>
            <a:r>
              <a:rPr lang="en-US" sz="1100" dirty="0"/>
              <a:t>Concern about hospital pharmacy’s professional agenda being set by external forces rather than by the profession itself</a:t>
            </a:r>
          </a:p>
          <a:p>
            <a:pPr marL="227625" indent="-227625">
              <a:buFont typeface="Arial" pitchFamily="34" charset="0"/>
              <a:buChar char="•"/>
              <a:defRPr/>
            </a:pPr>
            <a:r>
              <a:rPr lang="en-US" sz="1100" dirty="0"/>
              <a:t>Patients will be better served</a:t>
            </a:r>
            <a:r>
              <a:rPr lang="en-US" sz="1100" baseline="30000" dirty="0"/>
              <a:t> </a:t>
            </a:r>
            <a:r>
              <a:rPr lang="en-US" sz="1100" dirty="0"/>
              <a:t>if pharmacists take</a:t>
            </a:r>
            <a:r>
              <a:rPr lang="en-US" sz="1100" baseline="30000" dirty="0"/>
              <a:t> </a:t>
            </a:r>
            <a:r>
              <a:rPr lang="en-US" sz="1100" dirty="0"/>
              <a:t>control of their professional destiny</a:t>
            </a:r>
          </a:p>
          <a:p>
            <a:pPr marL="682875" lvl="1" indent="-227625">
              <a:buFont typeface="Arial" pitchFamily="34" charset="0"/>
              <a:buChar char="•"/>
              <a:defRPr/>
            </a:pPr>
            <a:r>
              <a:rPr lang="en-US" sz="1100" dirty="0"/>
              <a:t>Pharmacists taking full advantage of their skill sets</a:t>
            </a:r>
          </a:p>
          <a:p>
            <a:pPr marL="682875" lvl="1" indent="-227625">
              <a:buFont typeface="Arial" pitchFamily="34" charset="0"/>
              <a:buChar char="•"/>
              <a:defRPr/>
            </a:pPr>
            <a:r>
              <a:rPr lang="en-US" sz="1100" dirty="0"/>
              <a:t>Positioning ourselves as key players in the quality arena</a:t>
            </a:r>
          </a:p>
          <a:p>
            <a:pPr marL="682875" lvl="1" indent="-227625">
              <a:buFont typeface="Arial" pitchFamily="34" charset="0"/>
              <a:buChar char="•"/>
              <a:defRPr/>
            </a:pPr>
            <a:r>
              <a:rPr lang="en-US" sz="1100" dirty="0"/>
              <a:t>Entering new arenas outside our previous domain (ie MTM)</a:t>
            </a:r>
          </a:p>
          <a:p>
            <a:pPr marL="227625" indent="-227625">
              <a:buFont typeface="Arial" pitchFamily="34" charset="0"/>
              <a:buChar char="•"/>
              <a:defRPr/>
            </a:pPr>
            <a:endParaRPr lang="en-US" sz="1100" baseline="30000" dirty="0"/>
          </a:p>
        </p:txBody>
      </p:sp>
      <p:sp>
        <p:nvSpPr>
          <p:cNvPr id="4" name="Slide Number Placeholder 3"/>
          <p:cNvSpPr>
            <a:spLocks noGrp="1"/>
          </p:cNvSpPr>
          <p:nvPr>
            <p:ph type="sldNum" sz="quarter" idx="5"/>
          </p:nvPr>
        </p:nvSpPr>
        <p:spPr/>
        <p:txBody>
          <a:bodyPr/>
          <a:lstStyle/>
          <a:p>
            <a:pPr>
              <a:defRPr/>
            </a:pPr>
            <a:fld id="{F0542E16-359A-4267-BDE9-8407FBBEBFC9}" type="slidenum">
              <a:rPr lang="en-US">
                <a:solidFill>
                  <a:prstClr val="black"/>
                </a:solidFill>
              </a:rPr>
              <a:pPr>
                <a:defRPr/>
              </a:pPr>
              <a:t>51</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Move up and use to explain</a:t>
            </a:r>
            <a:r>
              <a:rPr lang="en-US" baseline="0" dirty="0" smtClean="0"/>
              <a:t> relevance of subsequent slides</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“How one responds to change is more important than the change itself”</a:t>
            </a:r>
          </a:p>
          <a:p>
            <a:endParaRPr lang="en-US" dirty="0" smtClean="0"/>
          </a:p>
          <a:p>
            <a:r>
              <a:rPr lang="en-US" dirty="0" smtClean="0"/>
              <a:t>Important due to increased government regulation of healthcare,</a:t>
            </a:r>
            <a:r>
              <a:rPr lang="en-US" baseline="0" dirty="0" smtClean="0"/>
              <a:t> increased litigation against pharmacists, increased awareness of patients about medication safety. Increased involvement of patients in own care plans, decreased payment by providers for hospital-related incidents. </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Links to cases today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Mirror format of workshop exercise coming up in a bit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presentation is</a:t>
            </a:r>
          </a:p>
          <a:p>
            <a:endParaRPr lang="en-US" dirty="0" smtClean="0"/>
          </a:p>
          <a:p>
            <a:r>
              <a:rPr lang="en-US" dirty="0" smtClean="0"/>
              <a:t>How it was put together</a:t>
            </a:r>
          </a:p>
          <a:p>
            <a:endParaRPr lang="en-US" dirty="0" smtClean="0"/>
          </a:p>
          <a:p>
            <a:r>
              <a:rPr lang="en-US" dirty="0" smtClean="0"/>
              <a:t>Spirit</a:t>
            </a:r>
            <a:r>
              <a:rPr lang="en-US" baseline="0" dirty="0" smtClean="0"/>
              <a:t> in which it is offered</a:t>
            </a:r>
            <a:endParaRPr lang="en-US" dirty="0"/>
          </a:p>
        </p:txBody>
      </p:sp>
      <p:sp>
        <p:nvSpPr>
          <p:cNvPr id="4" name="Slide Number Placeholder 3"/>
          <p:cNvSpPr>
            <a:spLocks noGrp="1"/>
          </p:cNvSpPr>
          <p:nvPr>
            <p:ph type="sldNum" sz="quarter" idx="10"/>
          </p:nvPr>
        </p:nvSpPr>
        <p:spPr/>
        <p:txBody>
          <a:bodyPr/>
          <a:lstStyle/>
          <a:p>
            <a:fld id="{9C70311D-82C1-4216-AF5C-D86E2F12957F}" type="slidenum">
              <a:rPr lang="en-US" smtClean="0"/>
              <a:pPr/>
              <a:t>57</a:t>
            </a:fld>
            <a:endParaRPr lang="en-US"/>
          </a:p>
        </p:txBody>
      </p:sp>
    </p:spTree>
    <p:extLst>
      <p:ext uri="{BB962C8B-B14F-4D97-AF65-F5344CB8AC3E}">
        <p14:creationId xmlns:p14="http://schemas.microsoft.com/office/powerpoint/2010/main" val="572103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anose="020B0604020202020204" pitchFamily="34" charset="0"/>
              </a:rPr>
              <a:t>Develop time management, writing, &amp; speaking skills</a:t>
            </a:r>
          </a:p>
          <a:p>
            <a:endParaRPr lang="en-US" dirty="0" smtClean="0">
              <a:cs typeface="Arial" panose="020B0604020202020204" pitchFamily="34" charset="0"/>
            </a:endParaRPr>
          </a:p>
          <a:p>
            <a:r>
              <a:rPr lang="en-US" dirty="0" smtClean="0">
                <a:cs typeface="Arial" panose="020B0604020202020204" pitchFamily="34" charset="0"/>
              </a:rPr>
              <a:t>All</a:t>
            </a:r>
            <a:r>
              <a:rPr lang="en-US" baseline="0" dirty="0" smtClean="0">
                <a:cs typeface="Arial" panose="020B0604020202020204" pitchFamily="34" charset="0"/>
              </a:rPr>
              <a:t> about how you go about doing your job; your style</a:t>
            </a:r>
            <a:endParaRPr lang="en-US" dirty="0" smtClean="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70311D-82C1-4216-AF5C-D86E2F12957F}" type="slidenum">
              <a:rPr lang="en-US" smtClean="0"/>
              <a:pPr/>
              <a:t>58</a:t>
            </a:fld>
            <a:endParaRPr lang="en-US"/>
          </a:p>
        </p:txBody>
      </p:sp>
    </p:spTree>
    <p:extLst>
      <p:ext uri="{BB962C8B-B14F-4D97-AF65-F5344CB8AC3E}">
        <p14:creationId xmlns:p14="http://schemas.microsoft.com/office/powerpoint/2010/main" val="4108996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ASHP inaugural address – importance of having a mentor</a:t>
            </a:r>
            <a:endParaRPr lang="en-US" dirty="0"/>
          </a:p>
        </p:txBody>
      </p:sp>
      <p:sp>
        <p:nvSpPr>
          <p:cNvPr id="4" name="Slide Number Placeholder 3"/>
          <p:cNvSpPr>
            <a:spLocks noGrp="1"/>
          </p:cNvSpPr>
          <p:nvPr>
            <p:ph type="sldNum" sz="quarter" idx="10"/>
          </p:nvPr>
        </p:nvSpPr>
        <p:spPr/>
        <p:txBody>
          <a:bodyPr/>
          <a:lstStyle/>
          <a:p>
            <a:fld id="{9C70311D-82C1-4216-AF5C-D86E2F12957F}" type="slidenum">
              <a:rPr lang="en-US" smtClean="0"/>
              <a:pPr/>
              <a:t>59</a:t>
            </a:fld>
            <a:endParaRPr lang="en-US"/>
          </a:p>
        </p:txBody>
      </p:sp>
    </p:spTree>
    <p:extLst>
      <p:ext uri="{BB962C8B-B14F-4D97-AF65-F5344CB8AC3E}">
        <p14:creationId xmlns:p14="http://schemas.microsoft.com/office/powerpoint/2010/main" val="37272419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sz="1000" dirty="0"/>
              <a:t>ASHP Foundation Leadership Resources (www.ashpfoundation.org/leadership) – This site offers many useful resources such as access </a:t>
            </a:r>
            <a:r>
              <a:rPr lang="en-US" sz="900" dirty="0"/>
              <a:t>to the Pharmacy Forecast Reports, as well as collections of relevant lectures, videos, and webinars. </a:t>
            </a:r>
          </a:p>
          <a:p>
            <a:pPr marL="619157" lvl="1" indent="-168861" defTabSz="900593" eaLnBrk="0" fontAlgn="base" hangingPunct="0">
              <a:spcBef>
                <a:spcPct val="30000"/>
              </a:spcBef>
              <a:spcAft>
                <a:spcPct val="0"/>
              </a:spcAft>
              <a:buFont typeface="Arial" panose="020B0604020202020204" pitchFamily="34" charset="0"/>
              <a:buChar char="•"/>
              <a:defRPr/>
            </a:pPr>
            <a:r>
              <a:rPr lang="en-US" sz="900" b="1" i="1" dirty="0"/>
              <a:t>The Leadership Resource Center</a:t>
            </a:r>
            <a:r>
              <a:rPr lang="en-US" sz="900" dirty="0"/>
              <a:t> (www.ashpfoundation.org/LeadershipResources), includes a Leadership Primer (foundational concepts), Self-Assessment (offering personal insight), Leader’s Tool Kit (worksheets, tips, etc.), and Focused Learning Modules (for in-depth self-study on key topics).  </a:t>
            </a:r>
          </a:p>
          <a:p>
            <a:pPr marL="619157" lvl="1" indent="-168861" defTabSz="900593" eaLnBrk="0" fontAlgn="base" hangingPunct="0">
              <a:spcBef>
                <a:spcPct val="30000"/>
              </a:spcBef>
              <a:spcAft>
                <a:spcPct val="0"/>
              </a:spcAft>
              <a:buFont typeface="Arial" panose="020B0604020202020204" pitchFamily="34" charset="0"/>
              <a:buChar char="•"/>
              <a:defRPr/>
            </a:pPr>
            <a:r>
              <a:rPr lang="en-US" sz="900" b="1" i="1" dirty="0"/>
              <a:t>Pharmacy Leadership Academy and Pharmacy Leadership Institute </a:t>
            </a:r>
            <a:r>
              <a:rPr lang="en-US" sz="900" dirty="0"/>
              <a:t>links from the main page will also provide valuable information on specific programs that aspiring leaders can use to develop their skills as their careers progress. As we discussed today, it’s always beneficial to start planning your goals now. </a:t>
            </a:r>
          </a:p>
          <a:p>
            <a:pPr marL="168861" indent="-168861" defTabSz="900593" eaLnBrk="0" fontAlgn="base" hangingPunct="0">
              <a:spcBef>
                <a:spcPct val="30000"/>
              </a:spcBef>
              <a:spcAft>
                <a:spcPct val="0"/>
              </a:spcAft>
              <a:buFont typeface="Arial" panose="020B0604020202020204" pitchFamily="34" charset="0"/>
              <a:buChar char="•"/>
              <a:defRPr/>
            </a:pPr>
            <a:endParaRPr lang="en-US" sz="1000" dirty="0"/>
          </a:p>
          <a:p>
            <a:pPr defTabSz="900593" eaLnBrk="0" fontAlgn="base" hangingPunct="0">
              <a:spcBef>
                <a:spcPct val="30000"/>
              </a:spcBef>
              <a:spcAft>
                <a:spcPct val="0"/>
              </a:spcAft>
              <a:defRPr/>
            </a:pPr>
            <a:r>
              <a:rPr lang="en-US" sz="1000" dirty="0"/>
              <a:t>Sara White is one of the most prolific leadership consultants, whose work looks at what leadership opportunities and needs the profession will be facing over the coming years, as well as what being a leader in today’s market entails.  Besides her contributions via articles she also maintains a blog (</a:t>
            </a:r>
            <a:r>
              <a:rPr lang="en-US" sz="1000" u="sng" dirty="0">
                <a:hlinkClick r:id="rId3"/>
              </a:rPr>
              <a:t>http://connect.ashp.org/blogs/sara-white</a:t>
            </a:r>
            <a:r>
              <a:rPr lang="en-US" sz="1000" dirty="0"/>
              <a:t>).</a:t>
            </a:r>
          </a:p>
          <a:p>
            <a:endParaRPr lang="en-US" sz="1000" dirty="0"/>
          </a:p>
          <a:p>
            <a:pPr defTabSz="900593" eaLnBrk="0" fontAlgn="base" hangingPunct="0">
              <a:spcBef>
                <a:spcPct val="30000"/>
              </a:spcBef>
              <a:spcAft>
                <a:spcPct val="0"/>
              </a:spcAft>
              <a:defRPr/>
            </a:pPr>
            <a:r>
              <a:rPr lang="en-US" sz="1000" dirty="0"/>
              <a:t>John W. Webb Award Lectures The award is given in recognition of for excellence in pharmacy management, and many of the accompanying lectures speak to the recipients’ leadership skills and advice. (</a:t>
            </a:r>
            <a:r>
              <a:rPr lang="en-US" sz="1000" u="sng" dirty="0">
                <a:hlinkClick r:id="rId4"/>
              </a:rPr>
              <a:t>www.ashp.org/menu/AboutUs/Awards/WebbAward/Webb-Award-Lectures</a:t>
            </a:r>
            <a:r>
              <a:rPr lang="en-US" sz="1000" dirty="0"/>
              <a:t>)</a:t>
            </a:r>
          </a:p>
          <a:p>
            <a:endParaRPr lang="en-US" sz="1000" dirty="0"/>
          </a:p>
          <a:p>
            <a:pPr defTabSz="900593" eaLnBrk="0" fontAlgn="base" hangingPunct="0">
              <a:spcBef>
                <a:spcPct val="30000"/>
              </a:spcBef>
              <a:spcAft>
                <a:spcPct val="0"/>
              </a:spcAft>
              <a:defRPr/>
            </a:pPr>
            <a:r>
              <a:rPr lang="en-US" sz="1000" dirty="0"/>
              <a:t>ASHP Resource Centers (</a:t>
            </a:r>
            <a:r>
              <a:rPr lang="en-US" sz="1000" u="sng" dirty="0">
                <a:hlinkClick r:id="rId5"/>
              </a:rPr>
              <a:t>www.ashp.org/menu/PracticePolicy/ResourceCenters</a:t>
            </a:r>
            <a:r>
              <a:rPr lang="en-US" sz="1000" dirty="0"/>
              <a:t>) offers a variety of links to audience, and topic specific resources, including student and leadership resources. </a:t>
            </a:r>
          </a:p>
          <a:p>
            <a:endParaRPr lang="en-US" sz="1000" dirty="0"/>
          </a:p>
          <a:p>
            <a:pPr defTabSz="900593" eaLnBrk="0" fontAlgn="base" hangingPunct="0">
              <a:spcBef>
                <a:spcPct val="30000"/>
              </a:spcBef>
              <a:spcAft>
                <a:spcPct val="0"/>
              </a:spcAft>
              <a:defRPr/>
            </a:pPr>
            <a:r>
              <a:rPr lang="en-US" sz="1000" dirty="0"/>
              <a:t>Pharmacy Practice Model Initiative (PPMI) aspires to transform how pharmacists care for patients by empowering the pharmacy team to take responsibility for medication-use outcomes. It is a model that will require leadership to succeed. More information can be found at: </a:t>
            </a:r>
            <a:r>
              <a:rPr lang="en-US" sz="1000" u="sng" dirty="0">
                <a:hlinkClick r:id="rId6"/>
              </a:rPr>
              <a:t>www.ashpmedia.org/ppmi</a:t>
            </a:r>
            <a:r>
              <a:rPr lang="en-US" sz="1000" dirty="0"/>
              <a:t>. </a:t>
            </a:r>
          </a:p>
          <a:p>
            <a:endParaRPr lang="en-US" dirty="0"/>
          </a:p>
        </p:txBody>
      </p:sp>
      <p:sp>
        <p:nvSpPr>
          <p:cNvPr id="4" name="Slide Number Placeholder 3"/>
          <p:cNvSpPr>
            <a:spLocks noGrp="1"/>
          </p:cNvSpPr>
          <p:nvPr>
            <p:ph type="sldNum" sz="quarter" idx="10"/>
          </p:nvPr>
        </p:nvSpPr>
        <p:spPr/>
        <p:txBody>
          <a:bodyPr/>
          <a:lstStyle/>
          <a:p>
            <a:pPr>
              <a:defRPr/>
            </a:pPr>
            <a:fld id="{324536BE-8182-4E3E-AE9A-13D6FF7F2552}" type="slidenum">
              <a:rPr lang="en-US">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948716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4536BE-8182-4E3E-AE9A-13D6FF7F2552}"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4588" y="687388"/>
            <a:ext cx="4568825" cy="3427412"/>
          </a:xfrm>
          <a:ln/>
        </p:spPr>
      </p:sp>
      <p:sp>
        <p:nvSpPr>
          <p:cNvPr id="123907" name="Rectangle 4"/>
          <p:cNvSpPr>
            <a:spLocks noGrp="1" noChangeArrowheads="1"/>
          </p:cNvSpPr>
          <p:nvPr>
            <p:ph type="body" idx="1"/>
          </p:nvPr>
        </p:nvSpPr>
        <p:spPr>
          <a:noFill/>
          <a:ln/>
        </p:spPr>
        <p:txBody>
          <a:bodyPr/>
          <a:lstStyle/>
          <a:p>
            <a:r>
              <a:rPr lang="en-US" sz="1300" dirty="0"/>
              <a:t>What is leadership?  </a:t>
            </a:r>
          </a:p>
          <a:p>
            <a:r>
              <a:rPr lang="en-US" sz="1300" dirty="0"/>
              <a:t>Take a minute to read this definition to yourself.  (Pause for a minute.)</a:t>
            </a:r>
          </a:p>
          <a:p>
            <a:endParaRPr lang="en-US" sz="1300" dirty="0"/>
          </a:p>
          <a:p>
            <a:r>
              <a:rPr lang="en-US" sz="1300" dirty="0"/>
              <a:t>What do you think of this definition?  What part do you most agree with?  How would you define leadership?</a:t>
            </a:r>
          </a:p>
          <a:p>
            <a:endParaRPr lang="en-US" sz="1300" dirty="0"/>
          </a:p>
          <a:p>
            <a:r>
              <a:rPr lang="en-US" sz="1400" dirty="0"/>
              <a:t>What is a leader? Now it is your turn to talk to me. If you had to describe a “leader” in 5 </a:t>
            </a:r>
            <a:r>
              <a:rPr lang="en-US" sz="1400" b="1" dirty="0">
                <a:solidFill>
                  <a:srgbClr val="FF0000"/>
                </a:solidFill>
              </a:rPr>
              <a:t>[or ONE] </a:t>
            </a:r>
            <a:r>
              <a:rPr lang="en-US" sz="1400" dirty="0"/>
              <a:t>or less words, what would you say. Let’s go around the room and see what you think.</a:t>
            </a:r>
            <a:endParaRPr lang="en-US" sz="1300" dirty="0"/>
          </a:p>
          <a:p>
            <a:endParaRPr lang="en-US" sz="1300" dirty="0"/>
          </a:p>
          <a:p>
            <a:endParaRPr lang="en-US" sz="1300" dirty="0"/>
          </a:p>
          <a:p>
            <a:endParaRPr 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5-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spcBef>
          <a:spcPct val="0"/>
        </a:spcBef>
        <a:buNone/>
        <a:defRPr sz="4000" b="1" i="0" u="none"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3-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2-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9200" y="2819400"/>
            <a:ext cx="6629400" cy="1462088"/>
          </a:xfrm>
        </p:spPr>
        <p:txBody>
          <a:bodyPr/>
          <a:lstStyle/>
          <a:p>
            <a:pPr algn="ctr"/>
            <a:r>
              <a:rPr lang="en-US" dirty="0" smtClean="0"/>
              <a:t>Pharmacy Student </a:t>
            </a:r>
            <a:br>
              <a:rPr lang="en-US" dirty="0" smtClean="0"/>
            </a:br>
            <a:r>
              <a:rPr lang="en-US" dirty="0" smtClean="0"/>
              <a:t>Leadership Development Workshop</a:t>
            </a:r>
            <a:br>
              <a:rPr lang="en-US" dirty="0" smtClean="0"/>
            </a:br>
            <a:r>
              <a:rPr lang="en-US" dirty="0" smtClean="0"/>
              <a:t/>
            </a:r>
            <a:br>
              <a:rPr lang="en-US" dirty="0" smtClean="0"/>
            </a:br>
            <a:endParaRPr lang="en-US" dirty="0" smtClean="0">
              <a:solidFill>
                <a:srgbClr val="CC3300"/>
              </a:solidFill>
            </a:endParaRPr>
          </a:p>
        </p:txBody>
      </p:sp>
      <p:sp>
        <p:nvSpPr>
          <p:cNvPr id="4099" name="Rectangle 5"/>
          <p:cNvSpPr>
            <a:spLocks noChangeArrowheads="1"/>
          </p:cNvSpPr>
          <p:nvPr/>
        </p:nvSpPr>
        <p:spPr bwMode="auto">
          <a:xfrm>
            <a:off x="2209800" y="4038600"/>
            <a:ext cx="4267200" cy="1143000"/>
          </a:xfrm>
          <a:prstGeom prst="rect">
            <a:avLst/>
          </a:prstGeom>
          <a:noFill/>
          <a:ln w="9525">
            <a:noFill/>
            <a:miter lim="800000"/>
            <a:headEnd/>
            <a:tailEnd/>
          </a:ln>
        </p:spPr>
        <p:txBody>
          <a:bodyPr/>
          <a:lstStyle/>
          <a:p>
            <a:pPr marL="342900" indent="-342900" algn="ctr" eaLnBrk="0" fontAlgn="base" hangingPunct="0">
              <a:spcBef>
                <a:spcPct val="20000"/>
              </a:spcBef>
              <a:spcAft>
                <a:spcPct val="0"/>
              </a:spcAft>
              <a:buSzPct val="75000"/>
              <a:buFont typeface="Arial" charset="0"/>
              <a:buNone/>
            </a:pPr>
            <a:endParaRPr lang="en-US" sz="2000" b="1" dirty="0">
              <a:solidFill>
                <a:srgbClr val="000099"/>
              </a:solidFill>
            </a:endParaRPr>
          </a:p>
        </p:txBody>
      </p:sp>
    </p:spTree>
    <p:extLst>
      <p:ext uri="{BB962C8B-B14F-4D97-AF65-F5344CB8AC3E}">
        <p14:creationId xmlns:p14="http://schemas.microsoft.com/office/powerpoint/2010/main" val="3572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Cj01413170000[1]"/>
          <p:cNvPicPr>
            <a:picLocks noGrp="1" noChangeAspect="1" noChangeArrowheads="1"/>
          </p:cNvPicPr>
          <p:nvPr>
            <p:ph sz="half" idx="1"/>
          </p:nvPr>
        </p:nvPicPr>
        <p:blipFill>
          <a:blip r:embed="rId3" cstate="print"/>
          <a:srcRect/>
          <a:stretch>
            <a:fillRect/>
          </a:stretch>
        </p:blipFill>
        <p:spPr>
          <a:xfrm>
            <a:off x="6400800" y="2209800"/>
            <a:ext cx="1477963" cy="1676400"/>
          </a:xfrm>
          <a:noFill/>
        </p:spPr>
      </p:pic>
      <p:pic>
        <p:nvPicPr>
          <p:cNvPr id="13315" name="Picture 7" descr="MPj04388820000[1]"/>
          <p:cNvPicPr>
            <a:picLocks noGrp="1" noChangeAspect="1" noChangeArrowheads="1"/>
          </p:cNvPicPr>
          <p:nvPr>
            <p:ph sz="half" idx="2"/>
          </p:nvPr>
        </p:nvPicPr>
        <p:blipFill>
          <a:blip r:embed="rId4" cstate="print"/>
          <a:srcRect/>
          <a:stretch>
            <a:fillRect/>
          </a:stretch>
        </p:blipFill>
        <p:spPr>
          <a:xfrm>
            <a:off x="1524000" y="2133600"/>
            <a:ext cx="1117600" cy="1676400"/>
          </a:xfrm>
          <a:noFill/>
        </p:spPr>
      </p:pic>
      <p:sp>
        <p:nvSpPr>
          <p:cNvPr id="13316" name="Line 10"/>
          <p:cNvSpPr>
            <a:spLocks noChangeShapeType="1"/>
          </p:cNvSpPr>
          <p:nvPr/>
        </p:nvSpPr>
        <p:spPr bwMode="auto">
          <a:xfrm>
            <a:off x="1447800" y="4114800"/>
            <a:ext cx="6553200" cy="0"/>
          </a:xfrm>
          <a:prstGeom prst="line">
            <a:avLst/>
          </a:prstGeom>
          <a:noFill/>
          <a:ln w="9525">
            <a:solidFill>
              <a:schemeClr val="tx1"/>
            </a:solidFill>
            <a:round/>
            <a:headEnd type="triangle" w="lg" len="lg"/>
            <a:tailEnd type="triangle" w="lg" len="lg"/>
          </a:ln>
        </p:spPr>
        <p:txBody>
          <a:bodyPr/>
          <a:lstStyle/>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2522114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Leadership Gap</a:t>
            </a:r>
          </a:p>
        </p:txBody>
      </p:sp>
      <p:pic>
        <p:nvPicPr>
          <p:cNvPr id="14339" name="Picture 3" descr="MCj01413170000[1]"/>
          <p:cNvPicPr>
            <a:picLocks noGrp="1" noChangeAspect="1" noChangeArrowheads="1"/>
          </p:cNvPicPr>
          <p:nvPr>
            <p:ph sz="half" idx="1"/>
          </p:nvPr>
        </p:nvPicPr>
        <p:blipFill>
          <a:blip r:embed="rId3" cstate="print"/>
          <a:srcRect/>
          <a:stretch>
            <a:fillRect/>
          </a:stretch>
        </p:blipFill>
        <p:spPr>
          <a:xfrm>
            <a:off x="6400800" y="2209800"/>
            <a:ext cx="1477963" cy="1676400"/>
          </a:xfrm>
          <a:noFill/>
        </p:spPr>
      </p:pic>
      <p:pic>
        <p:nvPicPr>
          <p:cNvPr id="14340" name="Picture 4" descr="MPj04388820000[1]"/>
          <p:cNvPicPr>
            <a:picLocks noGrp="1" noChangeAspect="1" noChangeArrowheads="1"/>
          </p:cNvPicPr>
          <p:nvPr>
            <p:ph sz="half" idx="2"/>
          </p:nvPr>
        </p:nvPicPr>
        <p:blipFill>
          <a:blip r:embed="rId4" cstate="print"/>
          <a:srcRect/>
          <a:stretch>
            <a:fillRect/>
          </a:stretch>
        </p:blipFill>
        <p:spPr>
          <a:xfrm>
            <a:off x="1524000" y="2133600"/>
            <a:ext cx="1117600" cy="1676400"/>
          </a:xfrm>
          <a:noFill/>
        </p:spPr>
      </p:pic>
      <p:sp>
        <p:nvSpPr>
          <p:cNvPr id="14341" name="Line 5"/>
          <p:cNvSpPr>
            <a:spLocks noChangeShapeType="1"/>
          </p:cNvSpPr>
          <p:nvPr/>
        </p:nvSpPr>
        <p:spPr bwMode="auto">
          <a:xfrm>
            <a:off x="1447800" y="4114800"/>
            <a:ext cx="6553200" cy="0"/>
          </a:xfrm>
          <a:prstGeom prst="line">
            <a:avLst/>
          </a:prstGeom>
          <a:noFill/>
          <a:ln w="9525">
            <a:solidFill>
              <a:schemeClr val="tx1"/>
            </a:solidFill>
            <a:round/>
            <a:headEnd type="triangle" w="lg" len="lg"/>
            <a:tailEnd type="triangle" w="lg" len="lg"/>
          </a:ln>
        </p:spPr>
        <p:txBody>
          <a:bodyPr/>
          <a:lstStyle/>
          <a:p>
            <a:pPr eaLnBrk="0" fontAlgn="base" hangingPunct="0">
              <a:spcBef>
                <a:spcPct val="0"/>
              </a:spcBef>
              <a:spcAft>
                <a:spcPct val="0"/>
              </a:spcAft>
            </a:pPr>
            <a:endParaRPr lang="en-US" sz="2400" dirty="0">
              <a:solidFill>
                <a:srgbClr val="000000"/>
              </a:solidFill>
            </a:endParaRPr>
          </a:p>
        </p:txBody>
      </p:sp>
      <p:sp>
        <p:nvSpPr>
          <p:cNvPr id="311302" name="AutoShape 6"/>
          <p:cNvSpPr>
            <a:spLocks noChangeArrowheads="1"/>
          </p:cNvSpPr>
          <p:nvPr/>
        </p:nvSpPr>
        <p:spPr bwMode="auto">
          <a:xfrm>
            <a:off x="5867400" y="3810000"/>
            <a:ext cx="533400" cy="533400"/>
          </a:xfrm>
          <a:prstGeom prst="star5">
            <a:avLst/>
          </a:prstGeom>
          <a:solidFill>
            <a:srgbClr val="FF0000"/>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14343" name="Text Box 7"/>
          <p:cNvSpPr txBox="1">
            <a:spLocks noChangeArrowheads="1"/>
          </p:cNvSpPr>
          <p:nvPr/>
        </p:nvSpPr>
        <p:spPr bwMode="auto">
          <a:xfrm>
            <a:off x="685800" y="1355725"/>
            <a:ext cx="78486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dirty="0">
                <a:solidFill>
                  <a:srgbClr val="000000"/>
                </a:solidFill>
              </a:rPr>
              <a:t>Significant gap in pharmacy leadership in next 5 – 10 years</a:t>
            </a:r>
          </a:p>
        </p:txBody>
      </p:sp>
      <p:sp>
        <p:nvSpPr>
          <p:cNvPr id="14344" name="Oval 8"/>
          <p:cNvSpPr>
            <a:spLocks noChangeArrowheads="1"/>
          </p:cNvSpPr>
          <p:nvPr/>
        </p:nvSpPr>
        <p:spPr bwMode="auto">
          <a:xfrm>
            <a:off x="838200" y="4495800"/>
            <a:ext cx="7848600" cy="838200"/>
          </a:xfrm>
          <a:prstGeom prst="ellipse">
            <a:avLst/>
          </a:prstGeom>
          <a:solidFill>
            <a:srgbClr val="FF9900"/>
          </a:solidFill>
          <a:ln w="9525">
            <a:solidFill>
              <a:schemeClr val="tx1"/>
            </a:solidFill>
            <a:round/>
            <a:headEnd/>
            <a:tailEnd/>
          </a:ln>
        </p:spPr>
        <p:txBody>
          <a:bodyPr wrap="none" anchor="ctr"/>
          <a:lstStyle/>
          <a:p>
            <a:pPr algn="ctr" eaLnBrk="0" fontAlgn="base" hangingPunct="0">
              <a:spcBef>
                <a:spcPct val="0"/>
              </a:spcBef>
              <a:spcAft>
                <a:spcPct val="0"/>
              </a:spcAft>
            </a:pPr>
            <a:r>
              <a:rPr lang="en-US" b="1" dirty="0">
                <a:solidFill>
                  <a:srgbClr val="FF0000"/>
                </a:solidFill>
              </a:rPr>
              <a:t>75% </a:t>
            </a:r>
            <a:r>
              <a:rPr lang="en-US" b="1" dirty="0">
                <a:solidFill>
                  <a:srgbClr val="FFFFFF"/>
                </a:solidFill>
              </a:rPr>
              <a:t>of pharmacy directors anticipate leaving job within 10 years</a:t>
            </a:r>
          </a:p>
        </p:txBody>
      </p:sp>
      <p:sp>
        <p:nvSpPr>
          <p:cNvPr id="10" name="Text Box 4"/>
          <p:cNvSpPr txBox="1">
            <a:spLocks noChangeArrowheads="1"/>
          </p:cNvSpPr>
          <p:nvPr/>
        </p:nvSpPr>
        <p:spPr bwMode="auto">
          <a:xfrm>
            <a:off x="533400" y="6400800"/>
            <a:ext cx="6607757"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latin typeface="Arial" charset="0"/>
              </a:rPr>
              <a:t>White, SJ; Enright, SM; Is there still a pharmacy leadership crisis? A seven-year follow-up assessment 2013 </a:t>
            </a:r>
          </a:p>
        </p:txBody>
      </p:sp>
    </p:spTree>
    <p:extLst>
      <p:ext uri="{BB962C8B-B14F-4D97-AF65-F5344CB8AC3E}">
        <p14:creationId xmlns:p14="http://schemas.microsoft.com/office/powerpoint/2010/main" val="1690967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How did we get here?</a:t>
            </a:r>
          </a:p>
        </p:txBody>
      </p:sp>
      <p:pic>
        <p:nvPicPr>
          <p:cNvPr id="15363" name="Picture 5" descr="MPj04387060000[1]"/>
          <p:cNvPicPr>
            <a:picLocks noGrp="1" noChangeAspect="1" noChangeArrowheads="1"/>
          </p:cNvPicPr>
          <p:nvPr>
            <p:ph sz="quarter" idx="4294967295"/>
          </p:nvPr>
        </p:nvPicPr>
        <p:blipFill>
          <a:blip r:embed="rId3" cstate="print"/>
          <a:srcRect/>
          <a:stretch>
            <a:fillRect/>
          </a:stretch>
        </p:blipFill>
        <p:spPr>
          <a:xfrm>
            <a:off x="1066800" y="1600200"/>
            <a:ext cx="1135063" cy="1447800"/>
          </a:xfrm>
          <a:prstGeom prst="rect">
            <a:avLst/>
          </a:prstGeom>
          <a:noFill/>
        </p:spPr>
      </p:pic>
      <p:pic>
        <p:nvPicPr>
          <p:cNvPr id="15364" name="Picture 16" descr="MPj04383730000[1]"/>
          <p:cNvPicPr>
            <a:picLocks noGrp="1" noChangeAspect="1" noChangeArrowheads="1"/>
          </p:cNvPicPr>
          <p:nvPr>
            <p:ph sz="quarter" idx="4294967295"/>
          </p:nvPr>
        </p:nvPicPr>
        <p:blipFill>
          <a:blip r:embed="rId4" cstate="print"/>
          <a:srcRect/>
          <a:stretch>
            <a:fillRect/>
          </a:stretch>
        </p:blipFill>
        <p:spPr>
          <a:xfrm>
            <a:off x="3094037" y="3886200"/>
            <a:ext cx="974725" cy="1371600"/>
          </a:xfrm>
          <a:prstGeom prst="rect">
            <a:avLst/>
          </a:prstGeom>
          <a:noFill/>
        </p:spPr>
      </p:pic>
      <p:pic>
        <p:nvPicPr>
          <p:cNvPr id="15372" name="Picture 20" descr="MPj04388820000[1]"/>
          <p:cNvPicPr>
            <a:picLocks noGrp="1" noChangeAspect="1" noChangeArrowheads="1"/>
          </p:cNvPicPr>
          <p:nvPr>
            <p:ph sz="quarter" idx="4294967295"/>
          </p:nvPr>
        </p:nvPicPr>
        <p:blipFill>
          <a:blip r:embed="rId5" cstate="print"/>
          <a:srcRect/>
          <a:stretch>
            <a:fillRect/>
          </a:stretch>
        </p:blipFill>
        <p:spPr>
          <a:xfrm>
            <a:off x="5943600" y="1066800"/>
            <a:ext cx="1320800" cy="1981200"/>
          </a:xfrm>
          <a:prstGeom prst="rect">
            <a:avLst/>
          </a:prstGeom>
          <a:noFill/>
        </p:spPr>
      </p:pic>
      <p:sp>
        <p:nvSpPr>
          <p:cNvPr id="15365" name="Text Box 4"/>
          <p:cNvSpPr txBox="1">
            <a:spLocks noChangeArrowheads="1"/>
          </p:cNvSpPr>
          <p:nvPr/>
        </p:nvSpPr>
        <p:spPr bwMode="auto">
          <a:xfrm>
            <a:off x="609600" y="6383179"/>
            <a:ext cx="6607757"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latin typeface="Arial" charset="0"/>
              </a:rPr>
              <a:t>White, SJ; Enright, SM; Is there still a pharmacy leadership crisis? A seven-year follow-up assessment 2013 </a:t>
            </a:r>
          </a:p>
        </p:txBody>
      </p:sp>
      <p:sp>
        <p:nvSpPr>
          <p:cNvPr id="15366" name="Text Box 7"/>
          <p:cNvSpPr txBox="1">
            <a:spLocks noChangeArrowheads="1"/>
          </p:cNvSpPr>
          <p:nvPr/>
        </p:nvSpPr>
        <p:spPr bwMode="auto">
          <a:xfrm>
            <a:off x="1752600" y="3048000"/>
            <a:ext cx="19050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b="1" dirty="0">
                <a:solidFill>
                  <a:srgbClr val="000000"/>
                </a:solidFill>
              </a:rPr>
              <a:t>&gt;6,000 US Hospitals</a:t>
            </a:r>
          </a:p>
        </p:txBody>
      </p:sp>
      <p:sp>
        <p:nvSpPr>
          <p:cNvPr id="15367" name="Line 8"/>
          <p:cNvSpPr>
            <a:spLocks noChangeShapeType="1"/>
          </p:cNvSpPr>
          <p:nvPr/>
        </p:nvSpPr>
        <p:spPr bwMode="auto">
          <a:xfrm>
            <a:off x="2514600" y="2590800"/>
            <a:ext cx="32766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5368" name="Text Box 9"/>
          <p:cNvSpPr txBox="1">
            <a:spLocks noChangeArrowheads="1"/>
          </p:cNvSpPr>
          <p:nvPr/>
        </p:nvSpPr>
        <p:spPr bwMode="auto">
          <a:xfrm>
            <a:off x="2590800" y="1905000"/>
            <a:ext cx="2667000" cy="58102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dirty="0">
                <a:solidFill>
                  <a:srgbClr val="000000"/>
                </a:solidFill>
              </a:rPr>
              <a:t>~</a:t>
            </a:r>
            <a:r>
              <a:rPr lang="en-US" sz="1600" dirty="0">
                <a:solidFill>
                  <a:srgbClr val="FF0000"/>
                </a:solidFill>
              </a:rPr>
              <a:t>75%</a:t>
            </a:r>
            <a:r>
              <a:rPr lang="en-US" sz="1600" dirty="0">
                <a:solidFill>
                  <a:srgbClr val="000000"/>
                </a:solidFill>
              </a:rPr>
              <a:t> Pharmacy Directors retire in next decade</a:t>
            </a:r>
          </a:p>
        </p:txBody>
      </p:sp>
      <p:sp>
        <p:nvSpPr>
          <p:cNvPr id="15369" name="Text Box 12"/>
          <p:cNvSpPr txBox="1">
            <a:spLocks noChangeArrowheads="1"/>
          </p:cNvSpPr>
          <p:nvPr/>
        </p:nvSpPr>
        <p:spPr bwMode="auto">
          <a:xfrm>
            <a:off x="5105400" y="3048000"/>
            <a:ext cx="2590800" cy="3048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400" b="1" dirty="0">
                <a:solidFill>
                  <a:srgbClr val="000000"/>
                </a:solidFill>
              </a:rPr>
              <a:t>4,000 Directors Needed</a:t>
            </a:r>
          </a:p>
        </p:txBody>
      </p:sp>
      <p:sp>
        <p:nvSpPr>
          <p:cNvPr id="15370" name="Line 15"/>
          <p:cNvSpPr>
            <a:spLocks noChangeShapeType="1"/>
          </p:cNvSpPr>
          <p:nvPr/>
        </p:nvSpPr>
        <p:spPr bwMode="auto">
          <a:xfrm>
            <a:off x="3581400" y="2590800"/>
            <a:ext cx="0" cy="1066800"/>
          </a:xfrm>
          <a:prstGeom prst="line">
            <a:avLst/>
          </a:prstGeom>
          <a:noFill/>
          <a:ln w="9525">
            <a:solidFill>
              <a:schemeClr val="tx1"/>
            </a:solidFill>
            <a:prstDash val="dash"/>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5371" name="Text Box 18"/>
          <p:cNvSpPr txBox="1">
            <a:spLocks noChangeArrowheads="1"/>
          </p:cNvSpPr>
          <p:nvPr/>
        </p:nvSpPr>
        <p:spPr bwMode="auto">
          <a:xfrm>
            <a:off x="1828800" y="5486400"/>
            <a:ext cx="3200400" cy="58102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dirty="0">
                <a:solidFill>
                  <a:srgbClr val="000000"/>
                </a:solidFill>
              </a:rPr>
              <a:t>Only </a:t>
            </a:r>
            <a:r>
              <a:rPr lang="en-US" sz="1600" dirty="0">
                <a:solidFill>
                  <a:srgbClr val="FF0000"/>
                </a:solidFill>
              </a:rPr>
              <a:t>45% </a:t>
            </a:r>
            <a:r>
              <a:rPr lang="en-US" sz="1600" dirty="0">
                <a:solidFill>
                  <a:srgbClr val="000000"/>
                </a:solidFill>
              </a:rPr>
              <a:t>of current practitioners “considering” leadership position</a:t>
            </a:r>
          </a:p>
        </p:txBody>
      </p:sp>
    </p:spTree>
    <p:extLst>
      <p:ext uri="{BB962C8B-B14F-4D97-AF65-F5344CB8AC3E}">
        <p14:creationId xmlns:p14="http://schemas.microsoft.com/office/powerpoint/2010/main" val="237062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Who will step up to the plate?</a:t>
            </a:r>
          </a:p>
        </p:txBody>
      </p:sp>
      <p:pic>
        <p:nvPicPr>
          <p:cNvPr id="16387" name="Picture 4" descr="MPj04305030000[1]"/>
          <p:cNvPicPr>
            <a:picLocks noGrp="1" noChangeAspect="1" noChangeArrowheads="1"/>
          </p:cNvPicPr>
          <p:nvPr>
            <p:ph sz="half" idx="1"/>
          </p:nvPr>
        </p:nvPicPr>
        <p:blipFill>
          <a:blip r:embed="rId3" cstate="print"/>
          <a:stretch>
            <a:fillRect/>
          </a:stretch>
        </p:blipFill>
        <p:spPr>
          <a:xfrm>
            <a:off x="1524692" y="2820785"/>
            <a:ext cx="2132215" cy="2132215"/>
          </a:xfrm>
          <a:noFill/>
        </p:spPr>
      </p:pic>
      <p:pic>
        <p:nvPicPr>
          <p:cNvPr id="16388" name="Picture 6" descr="MPj03168210000[1]"/>
          <p:cNvPicPr>
            <a:picLocks noGrp="1" noChangeAspect="1" noChangeArrowheads="1"/>
          </p:cNvPicPr>
          <p:nvPr>
            <p:ph sz="half" idx="2"/>
          </p:nvPr>
        </p:nvPicPr>
        <p:blipFill>
          <a:blip r:embed="rId4" cstate="print"/>
          <a:srcRect/>
          <a:stretch>
            <a:fillRect/>
          </a:stretch>
        </p:blipFill>
        <p:spPr>
          <a:xfrm>
            <a:off x="5562600" y="2590800"/>
            <a:ext cx="1595438" cy="2362200"/>
          </a:xfrm>
          <a:noFill/>
        </p:spPr>
      </p:pic>
      <p:sp>
        <p:nvSpPr>
          <p:cNvPr id="16389" name="Line 8"/>
          <p:cNvSpPr>
            <a:spLocks noChangeShapeType="1"/>
          </p:cNvSpPr>
          <p:nvPr/>
        </p:nvSpPr>
        <p:spPr bwMode="auto">
          <a:xfrm>
            <a:off x="1981200" y="2286000"/>
            <a:ext cx="685800" cy="8382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6390" name="Line 9"/>
          <p:cNvSpPr>
            <a:spLocks noChangeShapeType="1"/>
          </p:cNvSpPr>
          <p:nvPr/>
        </p:nvSpPr>
        <p:spPr bwMode="auto">
          <a:xfrm flipH="1">
            <a:off x="6553200" y="2057400"/>
            <a:ext cx="609600" cy="6858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6391" name="Line 10"/>
          <p:cNvSpPr>
            <a:spLocks noChangeShapeType="1"/>
          </p:cNvSpPr>
          <p:nvPr/>
        </p:nvSpPr>
        <p:spPr bwMode="auto">
          <a:xfrm flipH="1">
            <a:off x="3276600" y="2133600"/>
            <a:ext cx="76200" cy="6858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6392" name="Oval 11"/>
          <p:cNvSpPr>
            <a:spLocks noChangeArrowheads="1"/>
          </p:cNvSpPr>
          <p:nvPr/>
        </p:nvSpPr>
        <p:spPr bwMode="auto">
          <a:xfrm>
            <a:off x="762000" y="1600200"/>
            <a:ext cx="1447800" cy="685800"/>
          </a:xfrm>
          <a:prstGeom prst="ellipse">
            <a:avLst/>
          </a:prstGeom>
          <a:solidFill>
            <a:srgbClr val="22C22A"/>
          </a:solidFill>
          <a:ln w="9525">
            <a:solidFill>
              <a:schemeClr val="tx1"/>
            </a:solidFill>
            <a:round/>
            <a:headEnd/>
            <a:tailEnd/>
          </a:ln>
        </p:spPr>
        <p:txBody>
          <a:bodyPr wrap="none" anchor="ctr"/>
          <a:lstStyle/>
          <a:p>
            <a:pPr algn="ctr" eaLnBrk="0" fontAlgn="base" hangingPunct="0">
              <a:spcBef>
                <a:spcPct val="0"/>
              </a:spcBef>
              <a:spcAft>
                <a:spcPct val="0"/>
              </a:spcAft>
            </a:pPr>
            <a:r>
              <a:rPr lang="en-US" sz="2400" dirty="0">
                <a:solidFill>
                  <a:srgbClr val="FFFFFF"/>
                </a:solidFill>
              </a:rPr>
              <a:t>Nurses</a:t>
            </a:r>
          </a:p>
        </p:txBody>
      </p:sp>
      <p:sp>
        <p:nvSpPr>
          <p:cNvPr id="16393" name="Oval 12"/>
          <p:cNvSpPr>
            <a:spLocks noChangeArrowheads="1"/>
          </p:cNvSpPr>
          <p:nvPr/>
        </p:nvSpPr>
        <p:spPr bwMode="auto">
          <a:xfrm>
            <a:off x="2743200" y="1447800"/>
            <a:ext cx="1447800" cy="685800"/>
          </a:xfrm>
          <a:prstGeom prst="ellipse">
            <a:avLst/>
          </a:prstGeom>
          <a:solidFill>
            <a:srgbClr val="22C22A"/>
          </a:solidFill>
          <a:ln w="9525">
            <a:solidFill>
              <a:schemeClr val="tx1"/>
            </a:solidFill>
            <a:round/>
            <a:headEnd/>
            <a:tailEnd/>
          </a:ln>
        </p:spPr>
        <p:txBody>
          <a:bodyPr wrap="none" anchor="ctr"/>
          <a:lstStyle/>
          <a:p>
            <a:pPr algn="ctr" eaLnBrk="0" fontAlgn="base" hangingPunct="0">
              <a:spcBef>
                <a:spcPct val="0"/>
              </a:spcBef>
              <a:spcAft>
                <a:spcPct val="0"/>
              </a:spcAft>
            </a:pPr>
            <a:r>
              <a:rPr lang="en-US" sz="2400" dirty="0">
                <a:solidFill>
                  <a:srgbClr val="FFFFFF"/>
                </a:solidFill>
              </a:rPr>
              <a:t>Physicians</a:t>
            </a:r>
          </a:p>
        </p:txBody>
      </p:sp>
      <p:sp>
        <p:nvSpPr>
          <p:cNvPr id="16394" name="Oval 13"/>
          <p:cNvSpPr>
            <a:spLocks noChangeArrowheads="1"/>
          </p:cNvSpPr>
          <p:nvPr/>
        </p:nvSpPr>
        <p:spPr bwMode="auto">
          <a:xfrm>
            <a:off x="6629400" y="1371600"/>
            <a:ext cx="1447800" cy="685800"/>
          </a:xfrm>
          <a:prstGeom prst="ellipse">
            <a:avLst/>
          </a:prstGeom>
          <a:solidFill>
            <a:srgbClr val="22C22A"/>
          </a:solidFill>
          <a:ln w="9525">
            <a:solidFill>
              <a:schemeClr val="tx1"/>
            </a:solidFill>
            <a:round/>
            <a:headEnd/>
            <a:tailEnd/>
          </a:ln>
        </p:spPr>
        <p:txBody>
          <a:bodyPr wrap="none" anchor="ctr"/>
          <a:lstStyle/>
          <a:p>
            <a:pPr algn="ctr" eaLnBrk="0" fontAlgn="base" hangingPunct="0">
              <a:spcBef>
                <a:spcPct val="0"/>
              </a:spcBef>
              <a:spcAft>
                <a:spcPct val="0"/>
              </a:spcAft>
            </a:pPr>
            <a:r>
              <a:rPr lang="en-US" sz="2400" dirty="0">
                <a:solidFill>
                  <a:srgbClr val="FFFFFF"/>
                </a:solidFill>
              </a:rPr>
              <a:t>M.B.A.’s</a:t>
            </a:r>
          </a:p>
        </p:txBody>
      </p:sp>
      <p:sp>
        <p:nvSpPr>
          <p:cNvPr id="16395" name="Rectangle 14"/>
          <p:cNvSpPr>
            <a:spLocks noChangeArrowheads="1"/>
          </p:cNvSpPr>
          <p:nvPr/>
        </p:nvSpPr>
        <p:spPr bwMode="auto">
          <a:xfrm>
            <a:off x="762000" y="5029200"/>
            <a:ext cx="7315200" cy="381000"/>
          </a:xfrm>
          <a:prstGeom prst="rect">
            <a:avLst/>
          </a:prstGeom>
          <a:solidFill>
            <a:srgbClr val="FF9900"/>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b="1" dirty="0">
                <a:solidFill>
                  <a:srgbClr val="FFFFFF"/>
                </a:solidFill>
              </a:rPr>
              <a:t>How do you feel about non-pharmacists leading our profession?</a:t>
            </a:r>
          </a:p>
        </p:txBody>
      </p:sp>
    </p:spTree>
    <p:extLst>
      <p:ext uri="{BB962C8B-B14F-4D97-AF65-F5344CB8AC3E}">
        <p14:creationId xmlns:p14="http://schemas.microsoft.com/office/powerpoint/2010/main" val="3721984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533400" y="1524000"/>
            <a:ext cx="7772400" cy="4114800"/>
          </a:xfrm>
        </p:spPr>
        <p:txBody>
          <a:bodyPr/>
          <a:lstStyle/>
          <a:p>
            <a:pPr marL="0" indent="0">
              <a:lnSpc>
                <a:spcPct val="90000"/>
              </a:lnSpc>
              <a:buFontTx/>
              <a:buNone/>
            </a:pPr>
            <a:r>
              <a:rPr lang="en-US" sz="2800" b="0" smtClean="0"/>
              <a:t>“A lack of leadership will mean that                                    health-system pharmacy will </a:t>
            </a:r>
            <a:r>
              <a:rPr lang="en-US" sz="2800" b="0" u="sng" smtClean="0"/>
              <a:t>no longer be in a position to enhance patient safety</a:t>
            </a:r>
            <a:r>
              <a:rPr lang="en-US" sz="2800" b="0" smtClean="0"/>
              <a:t>, to optimize medication therapies across the continuum of care, to make a </a:t>
            </a:r>
            <a:r>
              <a:rPr lang="en-US" sz="2800" b="0" u="sng" smtClean="0"/>
              <a:t>real difference in the lives </a:t>
            </a:r>
            <a:r>
              <a:rPr lang="en-US" sz="2800" b="0" smtClean="0"/>
              <a:t>of the                                              patients that we serve.</a:t>
            </a:r>
            <a:r>
              <a:rPr lang="en-US" sz="2800" b="0" i="1" smtClean="0"/>
              <a:t>”</a:t>
            </a:r>
          </a:p>
          <a:p>
            <a:pPr algn="ctr">
              <a:lnSpc>
                <a:spcPct val="90000"/>
              </a:lnSpc>
              <a:buFontTx/>
              <a:buNone/>
            </a:pPr>
            <a:endParaRPr lang="en-US" sz="2800" b="0" i="1" smtClean="0"/>
          </a:p>
          <a:p>
            <a:pPr>
              <a:lnSpc>
                <a:spcPct val="90000"/>
              </a:lnSpc>
              <a:buFontTx/>
              <a:buNone/>
            </a:pPr>
            <a:r>
              <a:rPr lang="en-US" b="0" i="1" smtClean="0"/>
              <a:t>		</a:t>
            </a:r>
            <a:r>
              <a:rPr lang="en-US" sz="2500" b="0" i="1" smtClean="0"/>
              <a:t>          -Mick Hunt (2000 ASHP Presidential Address)</a:t>
            </a:r>
            <a:endParaRPr lang="en-US" sz="2500" b="0" i="1" dirty="0" smtClean="0"/>
          </a:p>
        </p:txBody>
      </p:sp>
    </p:spTree>
    <p:extLst>
      <p:ext uri="{BB962C8B-B14F-4D97-AF65-F5344CB8AC3E}">
        <p14:creationId xmlns:p14="http://schemas.microsoft.com/office/powerpoint/2010/main" val="2257050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1143000"/>
          </a:xfrm>
        </p:spPr>
        <p:txBody>
          <a:bodyPr/>
          <a:lstStyle/>
          <a:p>
            <a:r>
              <a:rPr lang="en-US" dirty="0" smtClean="0"/>
              <a:t>A ray of sunshine…</a:t>
            </a:r>
          </a:p>
        </p:txBody>
      </p:sp>
      <p:sp>
        <p:nvSpPr>
          <p:cNvPr id="5" name="Text Box 4"/>
          <p:cNvSpPr txBox="1">
            <a:spLocks noChangeArrowheads="1"/>
          </p:cNvSpPr>
          <p:nvPr/>
        </p:nvSpPr>
        <p:spPr bwMode="auto">
          <a:xfrm>
            <a:off x="457200" y="6383179"/>
            <a:ext cx="6607757"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latin typeface="Arial" charset="0"/>
              </a:rPr>
              <a:t>White, SJ; Enright, SM; Is there still a pharmacy leadership crisis? A seven-year follow-up assessment 2013 </a:t>
            </a:r>
          </a:p>
        </p:txBody>
      </p:sp>
      <p:pic>
        <p:nvPicPr>
          <p:cNvPr id="5125"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09800" y="1509310"/>
            <a:ext cx="4760077" cy="435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90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Types of Leadership Roles</a:t>
            </a:r>
          </a:p>
        </p:txBody>
      </p:sp>
      <p:sp>
        <p:nvSpPr>
          <p:cNvPr id="18435" name="Rectangle 6"/>
          <p:cNvSpPr>
            <a:spLocks noGrp="1" noChangeArrowheads="1"/>
          </p:cNvSpPr>
          <p:nvPr>
            <p:ph sz="half" idx="1"/>
          </p:nvPr>
        </p:nvSpPr>
        <p:spPr/>
        <p:txBody>
          <a:bodyPr/>
          <a:lstStyle/>
          <a:p>
            <a:pPr algn="ctr">
              <a:buFontTx/>
              <a:buNone/>
            </a:pPr>
            <a:r>
              <a:rPr lang="en-US" sz="2000" u="sng" dirty="0" smtClean="0"/>
              <a:t>Assigned</a:t>
            </a:r>
          </a:p>
          <a:p>
            <a:pPr algn="ctr">
              <a:buFontTx/>
              <a:buNone/>
            </a:pPr>
            <a:endParaRPr lang="en-US" sz="2000" u="sng" dirty="0" smtClean="0"/>
          </a:p>
          <a:p>
            <a:pPr algn="ctr">
              <a:buFontTx/>
              <a:buNone/>
            </a:pPr>
            <a:endParaRPr lang="en-US" sz="2000" u="sng" dirty="0" smtClean="0"/>
          </a:p>
        </p:txBody>
      </p:sp>
      <p:sp>
        <p:nvSpPr>
          <p:cNvPr id="18436" name="Rectangle 7"/>
          <p:cNvSpPr>
            <a:spLocks noGrp="1" noChangeArrowheads="1"/>
          </p:cNvSpPr>
          <p:nvPr>
            <p:ph sz="half" idx="2"/>
          </p:nvPr>
        </p:nvSpPr>
        <p:spPr/>
        <p:txBody>
          <a:bodyPr/>
          <a:lstStyle/>
          <a:p>
            <a:pPr algn="ctr">
              <a:buFontTx/>
              <a:buNone/>
            </a:pPr>
            <a:r>
              <a:rPr lang="en-US" sz="2000" u="sng" dirty="0" smtClean="0"/>
              <a:t>Influence</a:t>
            </a:r>
          </a:p>
        </p:txBody>
      </p:sp>
      <p:sp>
        <p:nvSpPr>
          <p:cNvPr id="18437" name="Text Box 4"/>
          <p:cNvSpPr txBox="1">
            <a:spLocks noChangeArrowheads="1"/>
          </p:cNvSpPr>
          <p:nvPr/>
        </p:nvSpPr>
        <p:spPr bwMode="auto">
          <a:xfrm>
            <a:off x="533400" y="6172200"/>
            <a:ext cx="6243638" cy="461963"/>
          </a:xfrm>
          <a:prstGeom prst="rect">
            <a:avLst/>
          </a:prstGeom>
          <a:noFill/>
          <a:ln w="9525">
            <a:noFill/>
            <a:miter lim="800000"/>
            <a:headEnd/>
            <a:tailEnd/>
          </a:ln>
        </p:spPr>
        <p:txBody>
          <a:bodyPr>
            <a:spAutoFit/>
          </a:bodyPr>
          <a:lstStyle/>
          <a:p>
            <a:pPr fontAlgn="base">
              <a:spcBef>
                <a:spcPct val="0"/>
              </a:spcBef>
              <a:spcAft>
                <a:spcPct val="0"/>
              </a:spcAft>
            </a:pPr>
            <a:r>
              <a:rPr lang="en-US" sz="1200" dirty="0">
                <a:solidFill>
                  <a:srgbClr val="000000"/>
                </a:solidFill>
              </a:rPr>
              <a:t>2003 ASHP Leadership Conference on Pharmacy Practice Management</a:t>
            </a:r>
          </a:p>
          <a:p>
            <a:pPr fontAlgn="base">
              <a:spcBef>
                <a:spcPct val="0"/>
              </a:spcBef>
              <a:spcAft>
                <a:spcPct val="0"/>
              </a:spcAft>
            </a:pPr>
            <a:r>
              <a:rPr lang="en-US" sz="1200" dirty="0">
                <a:solidFill>
                  <a:srgbClr val="000000"/>
                </a:solidFill>
              </a:rPr>
              <a:t>Executive Summary, Am J Health-Syst Pharm, 2004.</a:t>
            </a:r>
            <a:endParaRPr lang="en-US" dirty="0">
              <a:solidFill>
                <a:srgbClr val="000000"/>
              </a:solidFill>
            </a:endParaRPr>
          </a:p>
        </p:txBody>
      </p:sp>
      <p:sp>
        <p:nvSpPr>
          <p:cNvPr id="18438" name="Rectangle 8"/>
          <p:cNvSpPr>
            <a:spLocks noChangeArrowheads="1"/>
          </p:cNvSpPr>
          <p:nvPr/>
        </p:nvSpPr>
        <p:spPr bwMode="auto">
          <a:xfrm>
            <a:off x="1219200" y="2590800"/>
            <a:ext cx="3048000" cy="1828800"/>
          </a:xfrm>
          <a:prstGeom prst="rect">
            <a:avLst/>
          </a:prstGeom>
          <a:solidFill>
            <a:srgbClr val="000080"/>
          </a:solidFill>
          <a:ln w="9525">
            <a:solidFill>
              <a:schemeClr val="tx1"/>
            </a:solidFill>
            <a:miter lim="800000"/>
            <a:headEnd/>
            <a:tailEnd/>
          </a:ln>
        </p:spPr>
        <p:txBody>
          <a:bodyPr wrap="none" anchor="ctr"/>
          <a:lstStyle/>
          <a:p>
            <a:pPr eaLnBrk="0" fontAlgn="base" hangingPunct="0">
              <a:spcBef>
                <a:spcPct val="0"/>
              </a:spcBef>
              <a:spcAft>
                <a:spcPct val="0"/>
              </a:spcAft>
            </a:pPr>
            <a:r>
              <a:rPr lang="en-US" sz="2000" b="1" dirty="0">
                <a:solidFill>
                  <a:schemeClr val="bg1"/>
                </a:solidFill>
              </a:rPr>
              <a:t>Authority over people </a:t>
            </a:r>
          </a:p>
          <a:p>
            <a:pPr eaLnBrk="0" fontAlgn="base" hangingPunct="0">
              <a:spcBef>
                <a:spcPct val="0"/>
              </a:spcBef>
              <a:spcAft>
                <a:spcPct val="0"/>
              </a:spcAft>
            </a:pPr>
            <a:r>
              <a:rPr lang="en-US" sz="2000" b="1" dirty="0">
                <a:solidFill>
                  <a:schemeClr val="bg1"/>
                </a:solidFill>
              </a:rPr>
              <a:t> they are leading</a:t>
            </a:r>
          </a:p>
          <a:p>
            <a:pPr eaLnBrk="0" fontAlgn="base" hangingPunct="0">
              <a:spcBef>
                <a:spcPct val="0"/>
              </a:spcBef>
              <a:spcAft>
                <a:spcPct val="0"/>
              </a:spcAft>
            </a:pPr>
            <a:endParaRPr lang="en-US" sz="2000" b="1" dirty="0">
              <a:solidFill>
                <a:schemeClr val="bg1"/>
              </a:solidFill>
            </a:endParaRPr>
          </a:p>
          <a:p>
            <a:pPr eaLnBrk="0" fontAlgn="base" hangingPunct="0">
              <a:spcBef>
                <a:spcPct val="0"/>
              </a:spcBef>
              <a:spcAft>
                <a:spcPct val="0"/>
              </a:spcAft>
            </a:pPr>
            <a:r>
              <a:rPr lang="en-US" sz="2000" b="1" dirty="0">
                <a:solidFill>
                  <a:schemeClr val="bg1"/>
                </a:solidFill>
              </a:rPr>
              <a:t>Responsible for getting </a:t>
            </a:r>
          </a:p>
          <a:p>
            <a:pPr eaLnBrk="0" fontAlgn="base" hangingPunct="0">
              <a:spcBef>
                <a:spcPct val="0"/>
              </a:spcBef>
              <a:spcAft>
                <a:spcPct val="0"/>
              </a:spcAft>
            </a:pPr>
            <a:r>
              <a:rPr lang="en-US" sz="2000" b="1" dirty="0" smtClean="0">
                <a:solidFill>
                  <a:schemeClr val="bg1"/>
                </a:solidFill>
              </a:rPr>
              <a:t> the </a:t>
            </a:r>
            <a:r>
              <a:rPr lang="en-US" sz="2000" b="1" dirty="0">
                <a:solidFill>
                  <a:schemeClr val="bg1"/>
                </a:solidFill>
              </a:rPr>
              <a:t>job done</a:t>
            </a:r>
          </a:p>
        </p:txBody>
      </p:sp>
      <p:sp>
        <p:nvSpPr>
          <p:cNvPr id="18439" name="Rectangle 9"/>
          <p:cNvSpPr>
            <a:spLocks noChangeArrowheads="1"/>
          </p:cNvSpPr>
          <p:nvPr/>
        </p:nvSpPr>
        <p:spPr bwMode="auto">
          <a:xfrm>
            <a:off x="5029200" y="2590800"/>
            <a:ext cx="3048000" cy="1828800"/>
          </a:xfrm>
          <a:prstGeom prst="rect">
            <a:avLst/>
          </a:prstGeom>
          <a:solidFill>
            <a:schemeClr val="hlink"/>
          </a:solidFill>
          <a:ln w="9525">
            <a:solidFill>
              <a:schemeClr val="tx1"/>
            </a:solidFill>
            <a:miter lim="800000"/>
            <a:headEnd/>
            <a:tailEnd/>
          </a:ln>
        </p:spPr>
        <p:txBody>
          <a:bodyPr wrap="none" anchor="ctr"/>
          <a:lstStyle/>
          <a:p>
            <a:pPr eaLnBrk="0" fontAlgn="base" hangingPunct="0">
              <a:spcBef>
                <a:spcPct val="0"/>
              </a:spcBef>
              <a:spcAft>
                <a:spcPct val="0"/>
              </a:spcAft>
            </a:pPr>
            <a:r>
              <a:rPr lang="en-US" sz="2000" b="1" dirty="0">
                <a:solidFill>
                  <a:schemeClr val="bg1"/>
                </a:solidFill>
              </a:rPr>
              <a:t>No official authority over </a:t>
            </a:r>
          </a:p>
          <a:p>
            <a:pPr eaLnBrk="0" fontAlgn="base" hangingPunct="0">
              <a:spcBef>
                <a:spcPct val="0"/>
              </a:spcBef>
              <a:spcAft>
                <a:spcPct val="0"/>
              </a:spcAft>
            </a:pPr>
            <a:r>
              <a:rPr lang="en-US" sz="2000" b="1" dirty="0">
                <a:solidFill>
                  <a:schemeClr val="bg1"/>
                </a:solidFill>
              </a:rPr>
              <a:t>people they are leading</a:t>
            </a:r>
          </a:p>
        </p:txBody>
      </p:sp>
    </p:spTree>
    <p:extLst>
      <p:ext uri="{BB962C8B-B14F-4D97-AF65-F5344CB8AC3E}">
        <p14:creationId xmlns:p14="http://schemas.microsoft.com/office/powerpoint/2010/main" val="336338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4038600" y="1905000"/>
            <a:ext cx="4494213" cy="4337050"/>
          </a:xfrm>
          <a:prstGeom prst="ellipse">
            <a:avLst/>
          </a:prstGeom>
          <a:solidFill>
            <a:srgbClr val="C0C0C0"/>
          </a:solidFill>
          <a:ln w="9525">
            <a:solidFill>
              <a:schemeClr val="tx1"/>
            </a:solid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19459" name="Oval 3"/>
          <p:cNvSpPr>
            <a:spLocks noChangeArrowheads="1"/>
          </p:cNvSpPr>
          <p:nvPr/>
        </p:nvSpPr>
        <p:spPr bwMode="auto">
          <a:xfrm>
            <a:off x="288925" y="1987550"/>
            <a:ext cx="4192588" cy="4260850"/>
          </a:xfrm>
          <a:prstGeom prst="ellipse">
            <a:avLst/>
          </a:prstGeom>
          <a:solidFill>
            <a:schemeClr val="hlink"/>
          </a:solidFill>
          <a:ln w="9525">
            <a:solidFill>
              <a:schemeClr val="tx1"/>
            </a:solid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19460" name="Rectangle 4"/>
          <p:cNvSpPr>
            <a:spLocks noGrp="1" noChangeArrowheads="1"/>
          </p:cNvSpPr>
          <p:nvPr>
            <p:ph type="title"/>
          </p:nvPr>
        </p:nvSpPr>
        <p:spPr/>
        <p:txBody>
          <a:bodyPr/>
          <a:lstStyle/>
          <a:p>
            <a:pPr algn="ctr"/>
            <a:r>
              <a:rPr lang="en-US" dirty="0" smtClean="0"/>
              <a:t>Managers vs. Leaders</a:t>
            </a:r>
          </a:p>
        </p:txBody>
      </p:sp>
      <p:sp>
        <p:nvSpPr>
          <p:cNvPr id="19461" name="Rectangle 5"/>
          <p:cNvSpPr>
            <a:spLocks noGrp="1" noChangeArrowheads="1"/>
          </p:cNvSpPr>
          <p:nvPr>
            <p:ph sz="half" idx="1"/>
          </p:nvPr>
        </p:nvSpPr>
        <p:spPr>
          <a:xfrm>
            <a:off x="1066800" y="1981200"/>
            <a:ext cx="3810000" cy="4114800"/>
          </a:xfrm>
        </p:spPr>
        <p:txBody>
          <a:bodyPr/>
          <a:lstStyle/>
          <a:p>
            <a:pPr algn="ctr">
              <a:buFontTx/>
              <a:buNone/>
            </a:pPr>
            <a:endParaRPr lang="en-US" sz="1800" b="0" u="sng" dirty="0" smtClean="0">
              <a:solidFill>
                <a:schemeClr val="bg1"/>
              </a:solidFill>
              <a:latin typeface="Arial Black" pitchFamily="34" charset="0"/>
            </a:endParaRPr>
          </a:p>
          <a:p>
            <a:r>
              <a:rPr lang="en-US" sz="2000" dirty="0" smtClean="0">
                <a:solidFill>
                  <a:schemeClr val="bg1"/>
                </a:solidFill>
              </a:rPr>
              <a:t>Focus on systems</a:t>
            </a:r>
          </a:p>
          <a:p>
            <a:r>
              <a:rPr lang="en-US" sz="2000" dirty="0" smtClean="0">
                <a:solidFill>
                  <a:schemeClr val="bg1"/>
                </a:solidFill>
              </a:rPr>
              <a:t>Does things right</a:t>
            </a:r>
          </a:p>
          <a:p>
            <a:r>
              <a:rPr lang="en-US" sz="2000" dirty="0" smtClean="0">
                <a:solidFill>
                  <a:schemeClr val="bg1"/>
                </a:solidFill>
              </a:rPr>
              <a:t>Administers</a:t>
            </a:r>
          </a:p>
          <a:p>
            <a:r>
              <a:rPr lang="en-US" sz="2000" dirty="0" smtClean="0">
                <a:solidFill>
                  <a:schemeClr val="bg1"/>
                </a:solidFill>
              </a:rPr>
              <a:t>Maintains</a:t>
            </a:r>
          </a:p>
          <a:p>
            <a:r>
              <a:rPr lang="en-US" sz="2000" dirty="0" smtClean="0">
                <a:solidFill>
                  <a:schemeClr val="bg1"/>
                </a:solidFill>
              </a:rPr>
              <a:t>Accepts reality</a:t>
            </a:r>
          </a:p>
          <a:p>
            <a:r>
              <a:rPr lang="en-US" sz="2000" dirty="0" smtClean="0">
                <a:solidFill>
                  <a:schemeClr val="bg1"/>
                </a:solidFill>
              </a:rPr>
              <a:t>Accepts status quo</a:t>
            </a:r>
          </a:p>
          <a:p>
            <a:r>
              <a:rPr lang="en-US" sz="2000" dirty="0" smtClean="0">
                <a:solidFill>
                  <a:schemeClr val="bg1"/>
                </a:solidFill>
              </a:rPr>
              <a:t>Short-range view</a:t>
            </a:r>
          </a:p>
          <a:p>
            <a:r>
              <a:rPr lang="en-US" sz="2000" dirty="0" smtClean="0">
                <a:solidFill>
                  <a:schemeClr val="bg1"/>
                </a:solidFill>
              </a:rPr>
              <a:t>Eye on bottom line</a:t>
            </a:r>
          </a:p>
          <a:p>
            <a:r>
              <a:rPr lang="en-US" sz="2000" dirty="0" smtClean="0">
                <a:solidFill>
                  <a:schemeClr val="bg1"/>
                </a:solidFill>
              </a:rPr>
              <a:t>Climb ladder fast</a:t>
            </a:r>
          </a:p>
        </p:txBody>
      </p:sp>
      <p:sp>
        <p:nvSpPr>
          <p:cNvPr id="19462" name="Rectangle 6"/>
          <p:cNvSpPr>
            <a:spLocks noGrp="1" noChangeArrowheads="1"/>
          </p:cNvSpPr>
          <p:nvPr>
            <p:ph sz="half" idx="2"/>
          </p:nvPr>
        </p:nvSpPr>
        <p:spPr>
          <a:xfrm>
            <a:off x="4876800" y="1981200"/>
            <a:ext cx="3810000" cy="4114800"/>
          </a:xfrm>
        </p:spPr>
        <p:txBody>
          <a:bodyPr/>
          <a:lstStyle/>
          <a:p>
            <a:pPr marL="381000" indent="-381000" algn="ctr">
              <a:buFontTx/>
              <a:buNone/>
            </a:pPr>
            <a:endParaRPr lang="en-US" sz="1800" b="0" u="sng" dirty="0" smtClean="0">
              <a:latin typeface="Arial Black" pitchFamily="34" charset="0"/>
            </a:endParaRPr>
          </a:p>
          <a:p>
            <a:pPr marL="381000" indent="-381000"/>
            <a:r>
              <a:rPr lang="en-US" sz="2000" dirty="0" smtClean="0"/>
              <a:t>Focus on people</a:t>
            </a:r>
          </a:p>
          <a:p>
            <a:pPr marL="381000" indent="-381000"/>
            <a:r>
              <a:rPr lang="en-US" sz="2000" dirty="0" smtClean="0"/>
              <a:t>Does the right thing</a:t>
            </a:r>
          </a:p>
          <a:p>
            <a:pPr marL="381000" indent="-381000"/>
            <a:r>
              <a:rPr lang="en-US" sz="2000" dirty="0" smtClean="0"/>
              <a:t>Innovates</a:t>
            </a:r>
          </a:p>
          <a:p>
            <a:pPr marL="381000" indent="-381000"/>
            <a:r>
              <a:rPr lang="en-US" sz="2000" dirty="0" smtClean="0"/>
              <a:t>Develops</a:t>
            </a:r>
          </a:p>
          <a:p>
            <a:pPr marL="381000" indent="-381000"/>
            <a:r>
              <a:rPr lang="en-US" sz="2000" dirty="0" smtClean="0"/>
              <a:t>Investigates reality</a:t>
            </a:r>
          </a:p>
          <a:p>
            <a:pPr marL="381000" indent="-381000"/>
            <a:r>
              <a:rPr lang="en-US" sz="2000" dirty="0" smtClean="0"/>
              <a:t>Challenges status quo</a:t>
            </a:r>
          </a:p>
          <a:p>
            <a:pPr marL="381000" indent="-381000"/>
            <a:r>
              <a:rPr lang="en-US" sz="2000" dirty="0" smtClean="0"/>
              <a:t>Long-range perspective</a:t>
            </a:r>
          </a:p>
          <a:p>
            <a:pPr marL="381000" indent="-381000"/>
            <a:r>
              <a:rPr lang="en-US" sz="2000" dirty="0" smtClean="0"/>
              <a:t>Eye on horizon</a:t>
            </a:r>
          </a:p>
          <a:p>
            <a:pPr marL="381000" indent="-381000"/>
            <a:r>
              <a:rPr lang="en-US" sz="2000" dirty="0" smtClean="0"/>
              <a:t>Is ladder on right wall?</a:t>
            </a:r>
          </a:p>
          <a:p>
            <a:pPr marL="381000" indent="-381000"/>
            <a:endParaRPr lang="en-US" sz="2000" dirty="0" smtClean="0"/>
          </a:p>
          <a:p>
            <a:pPr marL="381000" indent="-381000"/>
            <a:endParaRPr lang="en-US" sz="2000" dirty="0" smtClean="0"/>
          </a:p>
          <a:p>
            <a:pPr marL="381000" indent="-381000"/>
            <a:endParaRPr lang="en-US" sz="1800" b="0" dirty="0" smtClean="0"/>
          </a:p>
        </p:txBody>
      </p:sp>
      <p:sp>
        <p:nvSpPr>
          <p:cNvPr id="19463" name="Text Box 7"/>
          <p:cNvSpPr txBox="1">
            <a:spLocks noChangeArrowheads="1"/>
          </p:cNvSpPr>
          <p:nvPr/>
        </p:nvSpPr>
        <p:spPr bwMode="auto">
          <a:xfrm>
            <a:off x="457200" y="6324600"/>
            <a:ext cx="8347075" cy="427038"/>
          </a:xfrm>
          <a:prstGeom prst="rect">
            <a:avLst/>
          </a:prstGeom>
          <a:noFill/>
          <a:ln w="9525">
            <a:noFill/>
            <a:miter lim="800000"/>
            <a:headEnd/>
            <a:tailEnd/>
          </a:ln>
        </p:spPr>
        <p:txBody>
          <a:bodyPr>
            <a:spAutoFit/>
          </a:bodyPr>
          <a:lstStyle/>
          <a:p>
            <a:pPr eaLnBrk="0" fontAlgn="base" hangingPunct="0">
              <a:spcBef>
                <a:spcPct val="20000"/>
              </a:spcBef>
              <a:spcAft>
                <a:spcPct val="0"/>
              </a:spcAft>
            </a:pPr>
            <a:r>
              <a:rPr lang="en-US" sz="1000" dirty="0">
                <a:solidFill>
                  <a:srgbClr val="29458E"/>
                </a:solidFill>
              </a:rPr>
              <a:t>Bennis, Warren and Goldsmith, Joan. Learning to Lead: A Workbook on Becoming a Leader, </a:t>
            </a:r>
          </a:p>
          <a:p>
            <a:pPr eaLnBrk="0" fontAlgn="base" hangingPunct="0">
              <a:spcBef>
                <a:spcPct val="20000"/>
              </a:spcBef>
              <a:spcAft>
                <a:spcPct val="0"/>
              </a:spcAft>
            </a:pPr>
            <a:r>
              <a:rPr lang="en-US" sz="1000" dirty="0">
                <a:solidFill>
                  <a:srgbClr val="29458E"/>
                </a:solidFill>
              </a:rPr>
              <a:t>Perseus Books, Reading, MA, 1997, p. 9-10.</a:t>
            </a:r>
            <a:endParaRPr lang="en-US" sz="1000" dirty="0">
              <a:solidFill>
                <a:srgbClr val="000000"/>
              </a:solidFill>
            </a:endParaRPr>
          </a:p>
        </p:txBody>
      </p:sp>
      <p:sp>
        <p:nvSpPr>
          <p:cNvPr id="19464" name="Line 8"/>
          <p:cNvSpPr>
            <a:spLocks noChangeShapeType="1"/>
          </p:cNvSpPr>
          <p:nvPr/>
        </p:nvSpPr>
        <p:spPr bwMode="auto">
          <a:xfrm flipH="1">
            <a:off x="2443162" y="1527175"/>
            <a:ext cx="833438" cy="682625"/>
          </a:xfrm>
          <a:prstGeom prst="line">
            <a:avLst/>
          </a:prstGeom>
          <a:noFill/>
          <a:ln w="9525">
            <a:solidFill>
              <a:srgbClr val="000080"/>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19465" name="Line 9"/>
          <p:cNvSpPr>
            <a:spLocks noChangeShapeType="1"/>
          </p:cNvSpPr>
          <p:nvPr/>
        </p:nvSpPr>
        <p:spPr bwMode="auto">
          <a:xfrm>
            <a:off x="5486400" y="1447800"/>
            <a:ext cx="835025" cy="758825"/>
          </a:xfrm>
          <a:prstGeom prst="line">
            <a:avLst/>
          </a:prstGeom>
          <a:noFill/>
          <a:ln w="9525">
            <a:solidFill>
              <a:srgbClr val="000080"/>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28214722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r>
              <a:rPr lang="en-US" smtClean="0"/>
              <a:t>Navigating Professional Leadership</a:t>
            </a:r>
            <a:endParaRPr lang="en-US" dirty="0" smtClean="0"/>
          </a:p>
        </p:txBody>
      </p:sp>
      <p:pic>
        <p:nvPicPr>
          <p:cNvPr id="21507" name="Picture 8" descr="MPj04384920000[1]"/>
          <p:cNvPicPr>
            <a:picLocks noGrp="1" noChangeAspect="1" noChangeArrowheads="1"/>
          </p:cNvPicPr>
          <p:nvPr>
            <p:ph idx="1"/>
          </p:nvPr>
        </p:nvPicPr>
        <p:blipFill>
          <a:blip r:embed="rId3" cstate="print"/>
          <a:srcRect/>
          <a:stretch>
            <a:fillRect/>
          </a:stretch>
        </p:blipFill>
        <p:spPr>
          <a:xfrm>
            <a:off x="1143000" y="1600200"/>
            <a:ext cx="6400800" cy="4255008"/>
          </a:xfrm>
        </p:spPr>
      </p:pic>
    </p:spTree>
    <p:extLst>
      <p:ext uri="{BB962C8B-B14F-4D97-AF65-F5344CB8AC3E}">
        <p14:creationId xmlns:p14="http://schemas.microsoft.com/office/powerpoint/2010/main" val="2615885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7772400" cy="1143000"/>
          </a:xfrm>
        </p:spPr>
        <p:txBody>
          <a:bodyPr/>
          <a:lstStyle/>
          <a:p>
            <a:r>
              <a:rPr lang="en-US" sz="3200" dirty="0" smtClean="0"/>
              <a:t>Health-System Leadership Options</a:t>
            </a:r>
          </a:p>
        </p:txBody>
      </p:sp>
      <p:sp>
        <p:nvSpPr>
          <p:cNvPr id="22531" name="Oval 4"/>
          <p:cNvSpPr>
            <a:spLocks noChangeArrowheads="1"/>
          </p:cNvSpPr>
          <p:nvPr/>
        </p:nvSpPr>
        <p:spPr bwMode="auto">
          <a:xfrm>
            <a:off x="4038600" y="1905000"/>
            <a:ext cx="4494213" cy="4337050"/>
          </a:xfrm>
          <a:prstGeom prst="ellipse">
            <a:avLst/>
          </a:prstGeom>
          <a:solidFill>
            <a:srgbClr val="EAEAEA"/>
          </a:solidFill>
          <a:ln w="9525">
            <a:solidFill>
              <a:schemeClr val="tx1"/>
            </a:solid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22532" name="Oval 5"/>
          <p:cNvSpPr>
            <a:spLocks noChangeArrowheads="1"/>
          </p:cNvSpPr>
          <p:nvPr/>
        </p:nvSpPr>
        <p:spPr bwMode="auto">
          <a:xfrm>
            <a:off x="288925" y="1987550"/>
            <a:ext cx="4192588" cy="4260850"/>
          </a:xfrm>
          <a:prstGeom prst="ellipse">
            <a:avLst/>
          </a:prstGeom>
          <a:solidFill>
            <a:srgbClr val="808080"/>
          </a:solidFill>
          <a:ln w="9525">
            <a:solidFill>
              <a:schemeClr val="tx1"/>
            </a:solid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22533" name="Rectangle 6"/>
          <p:cNvSpPr>
            <a:spLocks noChangeArrowheads="1"/>
          </p:cNvSpPr>
          <p:nvPr/>
        </p:nvSpPr>
        <p:spPr bwMode="auto">
          <a:xfrm>
            <a:off x="533400" y="2743200"/>
            <a:ext cx="3810000" cy="2819400"/>
          </a:xfrm>
          <a:prstGeom prst="rect">
            <a:avLst/>
          </a:prstGeom>
          <a:noFill/>
          <a:ln w="9525">
            <a:noFill/>
            <a:miter lim="800000"/>
            <a:headEnd/>
            <a:tailEnd/>
          </a:ln>
        </p:spPr>
        <p:txBody>
          <a:bodyPr/>
          <a:lstStyle/>
          <a:p>
            <a:pPr marL="342900" indent="-342900" algn="ctr" eaLnBrk="0" fontAlgn="base" hangingPunct="0">
              <a:spcBef>
                <a:spcPct val="20000"/>
              </a:spcBef>
              <a:spcAft>
                <a:spcPct val="0"/>
              </a:spcAft>
              <a:buSzPct val="75000"/>
            </a:pPr>
            <a:endParaRPr lang="en-US" u="sng" dirty="0">
              <a:solidFill>
                <a:srgbClr val="000099"/>
              </a:solidFill>
            </a:endParaRPr>
          </a:p>
          <a:p>
            <a:pPr marL="342900" indent="-342900" eaLnBrk="0" fontAlgn="base" hangingPunct="0">
              <a:spcBef>
                <a:spcPct val="20000"/>
              </a:spcBef>
              <a:spcAft>
                <a:spcPct val="0"/>
              </a:spcAft>
              <a:buSzPct val="75000"/>
              <a:buFont typeface="Arial" charset="0"/>
              <a:buChar char="•"/>
            </a:pPr>
            <a:r>
              <a:rPr lang="en-US" sz="2000" b="1" dirty="0">
                <a:solidFill>
                  <a:srgbClr val="FFFFFF"/>
                </a:solidFill>
              </a:rPr>
              <a:t>Hospital Senior Leader</a:t>
            </a:r>
          </a:p>
          <a:p>
            <a:pPr marL="342900" indent="-342900" eaLnBrk="0" fontAlgn="base" hangingPunct="0">
              <a:spcBef>
                <a:spcPct val="20000"/>
              </a:spcBef>
              <a:spcAft>
                <a:spcPct val="0"/>
              </a:spcAft>
              <a:buSzPct val="75000"/>
              <a:buFont typeface="Arial" charset="0"/>
              <a:buChar char="•"/>
            </a:pPr>
            <a:r>
              <a:rPr lang="en-US" sz="2000" b="1" dirty="0">
                <a:solidFill>
                  <a:srgbClr val="FFFFFF"/>
                </a:solidFill>
              </a:rPr>
              <a:t>Director of Pharmacy</a:t>
            </a:r>
          </a:p>
          <a:p>
            <a:pPr marL="342900" indent="-342900" eaLnBrk="0" fontAlgn="base" hangingPunct="0">
              <a:spcBef>
                <a:spcPct val="20000"/>
              </a:spcBef>
              <a:spcAft>
                <a:spcPct val="0"/>
              </a:spcAft>
              <a:buSzPct val="75000"/>
              <a:buFont typeface="Arial" charset="0"/>
              <a:buChar char="•"/>
            </a:pPr>
            <a:r>
              <a:rPr lang="en-US" sz="2000" b="1" dirty="0">
                <a:solidFill>
                  <a:srgbClr val="FFFFFF"/>
                </a:solidFill>
              </a:rPr>
              <a:t>Assistant Director</a:t>
            </a:r>
          </a:p>
          <a:p>
            <a:pPr marL="342900" indent="-342900" eaLnBrk="0" fontAlgn="base" hangingPunct="0">
              <a:spcBef>
                <a:spcPct val="20000"/>
              </a:spcBef>
              <a:spcAft>
                <a:spcPct val="0"/>
              </a:spcAft>
              <a:buSzPct val="75000"/>
              <a:buFont typeface="Arial" charset="0"/>
              <a:buChar char="•"/>
            </a:pPr>
            <a:r>
              <a:rPr lang="en-US" sz="2000" b="1" dirty="0">
                <a:solidFill>
                  <a:srgbClr val="FFFFFF"/>
                </a:solidFill>
              </a:rPr>
              <a:t>Operations Manager</a:t>
            </a:r>
          </a:p>
          <a:p>
            <a:pPr marL="342900" indent="-342900" eaLnBrk="0" fontAlgn="base" hangingPunct="0">
              <a:spcBef>
                <a:spcPct val="20000"/>
              </a:spcBef>
              <a:spcAft>
                <a:spcPct val="0"/>
              </a:spcAft>
              <a:buSzPct val="75000"/>
              <a:buFont typeface="Arial" charset="0"/>
              <a:buChar char="•"/>
            </a:pPr>
            <a:r>
              <a:rPr lang="en-US" sz="2000" b="1" dirty="0">
                <a:solidFill>
                  <a:srgbClr val="FFFFFF"/>
                </a:solidFill>
              </a:rPr>
              <a:t>Clinical Manager</a:t>
            </a:r>
          </a:p>
        </p:txBody>
      </p:sp>
      <p:sp>
        <p:nvSpPr>
          <p:cNvPr id="22534" name="Rectangle 7"/>
          <p:cNvSpPr>
            <a:spLocks noChangeArrowheads="1"/>
          </p:cNvSpPr>
          <p:nvPr/>
        </p:nvSpPr>
        <p:spPr bwMode="auto">
          <a:xfrm>
            <a:off x="4876800" y="2819400"/>
            <a:ext cx="3567112" cy="1828800"/>
          </a:xfrm>
          <a:prstGeom prst="rect">
            <a:avLst/>
          </a:prstGeom>
          <a:noFill/>
          <a:ln w="9525">
            <a:noFill/>
            <a:miter lim="800000"/>
            <a:headEnd/>
            <a:tailEnd/>
          </a:ln>
        </p:spPr>
        <p:txBody>
          <a:bodyPr/>
          <a:lstStyle/>
          <a:p>
            <a:pPr marL="381000" indent="-381000" algn="ctr" eaLnBrk="0" fontAlgn="base" hangingPunct="0">
              <a:spcBef>
                <a:spcPct val="20000"/>
              </a:spcBef>
              <a:spcAft>
                <a:spcPct val="0"/>
              </a:spcAft>
              <a:buSzPct val="75000"/>
            </a:pPr>
            <a:endParaRPr lang="en-US" u="sng" dirty="0">
              <a:solidFill>
                <a:srgbClr val="000099"/>
              </a:solidFill>
            </a:endParaRP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Clinical Coordinator</a:t>
            </a: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Clinical Specialist</a:t>
            </a: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Lead Pharmacist</a:t>
            </a: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Staff Pharmacist</a:t>
            </a: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Informatics</a:t>
            </a:r>
          </a:p>
          <a:p>
            <a:pPr marL="381000" indent="-381000" eaLnBrk="0" fontAlgn="base" hangingPunct="0">
              <a:spcBef>
                <a:spcPct val="20000"/>
              </a:spcBef>
              <a:spcAft>
                <a:spcPct val="0"/>
              </a:spcAft>
              <a:buSzPct val="75000"/>
              <a:buFont typeface="Arial" charset="0"/>
              <a:buChar char="•"/>
            </a:pPr>
            <a:r>
              <a:rPr lang="en-US" sz="2000" b="1" dirty="0">
                <a:solidFill>
                  <a:srgbClr val="000099"/>
                </a:solidFill>
              </a:rPr>
              <a:t>Medication Safety</a:t>
            </a:r>
          </a:p>
          <a:p>
            <a:pPr marL="381000" indent="-381000" eaLnBrk="0" fontAlgn="base" hangingPunct="0">
              <a:spcBef>
                <a:spcPct val="20000"/>
              </a:spcBef>
              <a:spcAft>
                <a:spcPct val="0"/>
              </a:spcAft>
              <a:buSzPct val="75000"/>
            </a:pPr>
            <a:endParaRPr lang="en-US" sz="2000" b="1" dirty="0">
              <a:solidFill>
                <a:srgbClr val="000099"/>
              </a:solidFill>
            </a:endParaRPr>
          </a:p>
          <a:p>
            <a:pPr marL="381000" indent="-381000" eaLnBrk="0" fontAlgn="base" hangingPunct="0">
              <a:spcBef>
                <a:spcPct val="20000"/>
              </a:spcBef>
              <a:spcAft>
                <a:spcPct val="0"/>
              </a:spcAft>
              <a:buSzPct val="75000"/>
              <a:buFontTx/>
              <a:buBlip>
                <a:blip r:embed="rId3"/>
              </a:buBlip>
            </a:pPr>
            <a:endParaRPr lang="en-US" sz="2000" b="1" dirty="0">
              <a:solidFill>
                <a:srgbClr val="000099"/>
              </a:solidFill>
            </a:endParaRPr>
          </a:p>
          <a:p>
            <a:pPr marL="381000" indent="-381000" eaLnBrk="0" fontAlgn="base" hangingPunct="0">
              <a:spcBef>
                <a:spcPct val="20000"/>
              </a:spcBef>
              <a:spcAft>
                <a:spcPct val="0"/>
              </a:spcAft>
              <a:buSzPct val="75000"/>
              <a:buFontTx/>
              <a:buBlip>
                <a:blip r:embed="rId3"/>
              </a:buBlip>
            </a:pPr>
            <a:endParaRPr lang="en-US" sz="2000" b="1" dirty="0">
              <a:solidFill>
                <a:srgbClr val="000099"/>
              </a:solidFill>
            </a:endParaRPr>
          </a:p>
          <a:p>
            <a:pPr marL="381000" indent="-381000" eaLnBrk="0" fontAlgn="base" hangingPunct="0">
              <a:spcBef>
                <a:spcPct val="20000"/>
              </a:spcBef>
              <a:spcAft>
                <a:spcPct val="0"/>
              </a:spcAft>
              <a:buSzPct val="75000"/>
              <a:buFontTx/>
              <a:buBlip>
                <a:blip r:embed="rId3"/>
              </a:buBlip>
            </a:pPr>
            <a:endParaRPr lang="en-US" sz="2000" b="1" dirty="0">
              <a:solidFill>
                <a:srgbClr val="000099"/>
              </a:solidFill>
            </a:endParaRPr>
          </a:p>
          <a:p>
            <a:pPr marL="381000" indent="-381000" eaLnBrk="0" fontAlgn="base" hangingPunct="0">
              <a:spcBef>
                <a:spcPct val="20000"/>
              </a:spcBef>
              <a:spcAft>
                <a:spcPct val="0"/>
              </a:spcAft>
              <a:buSzPct val="75000"/>
              <a:buFontTx/>
              <a:buBlip>
                <a:blip r:embed="rId3"/>
              </a:buBlip>
            </a:pPr>
            <a:endParaRPr lang="en-US" dirty="0">
              <a:solidFill>
                <a:srgbClr val="000099"/>
              </a:solidFill>
            </a:endParaRPr>
          </a:p>
        </p:txBody>
      </p:sp>
      <p:sp>
        <p:nvSpPr>
          <p:cNvPr id="22535" name="Text Box 8"/>
          <p:cNvSpPr txBox="1">
            <a:spLocks noChangeArrowheads="1"/>
          </p:cNvSpPr>
          <p:nvPr/>
        </p:nvSpPr>
        <p:spPr bwMode="auto">
          <a:xfrm>
            <a:off x="762000" y="1508125"/>
            <a:ext cx="32004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dirty="0">
                <a:solidFill>
                  <a:srgbClr val="000099"/>
                </a:solidFill>
              </a:rPr>
              <a:t>Administrative</a:t>
            </a:r>
          </a:p>
        </p:txBody>
      </p:sp>
      <p:sp>
        <p:nvSpPr>
          <p:cNvPr id="22536" name="Text Box 9"/>
          <p:cNvSpPr txBox="1">
            <a:spLocks noChangeArrowheads="1"/>
          </p:cNvSpPr>
          <p:nvPr/>
        </p:nvSpPr>
        <p:spPr bwMode="auto">
          <a:xfrm>
            <a:off x="4419600" y="1447800"/>
            <a:ext cx="38100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dirty="0">
                <a:solidFill>
                  <a:srgbClr val="000099"/>
                </a:solidFill>
              </a:rPr>
              <a:t>Patient Care / Other Specialty</a:t>
            </a:r>
          </a:p>
        </p:txBody>
      </p:sp>
      <p:sp>
        <p:nvSpPr>
          <p:cNvPr id="22537" name="Oval 11"/>
          <p:cNvSpPr>
            <a:spLocks noChangeArrowheads="1"/>
          </p:cNvSpPr>
          <p:nvPr/>
        </p:nvSpPr>
        <p:spPr bwMode="auto">
          <a:xfrm>
            <a:off x="3810000" y="3124200"/>
            <a:ext cx="1066800" cy="1905000"/>
          </a:xfrm>
          <a:prstGeom prst="ellipse">
            <a:avLst/>
          </a:prstGeom>
          <a:solidFill>
            <a:schemeClr val="bg1"/>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b="1" dirty="0">
                <a:solidFill>
                  <a:srgbClr val="00B050"/>
                </a:solidFill>
              </a:rPr>
              <a:t>HYBRID</a:t>
            </a:r>
          </a:p>
        </p:txBody>
      </p:sp>
    </p:spTree>
    <p:extLst>
      <p:ext uri="{BB962C8B-B14F-4D97-AF65-F5344CB8AC3E}">
        <p14:creationId xmlns:p14="http://schemas.microsoft.com/office/powerpoint/2010/main" val="74987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auto">
          <a:xfrm>
            <a:off x="4648200" y="990600"/>
            <a:ext cx="3657600" cy="990600"/>
          </a:xfrm>
          <a:prstGeom prst="wedgeEllipseCallout">
            <a:avLst>
              <a:gd name="adj1" fmla="val -44269"/>
              <a:gd name="adj2" fmla="val 79167"/>
            </a:avLst>
          </a:prstGeom>
          <a:noFill/>
          <a:ln w="9525">
            <a:solidFill>
              <a:schemeClr val="tx1"/>
            </a:solidFill>
            <a:miter lim="800000"/>
            <a:headEnd/>
            <a:tailEnd/>
          </a:ln>
        </p:spPr>
        <p:txBody>
          <a:bodyPr/>
          <a:lstStyle/>
          <a:p>
            <a:pPr algn="ctr" eaLnBrk="0" fontAlgn="base" hangingPunct="0">
              <a:spcBef>
                <a:spcPct val="0"/>
              </a:spcBef>
              <a:spcAft>
                <a:spcPct val="0"/>
              </a:spcAft>
            </a:pPr>
            <a:r>
              <a:rPr lang="en-US" sz="3600" dirty="0">
                <a:solidFill>
                  <a:srgbClr val="000099"/>
                </a:solidFill>
                <a:latin typeface="Times" pitchFamily="18" charset="0"/>
                <a:ea typeface="ＭＳ Ｐゴシック" pitchFamily="34" charset="-128"/>
              </a:rPr>
              <a:t>Shhhhhhh…</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18" b="98682" l="9711" r="89669">
                        <a14:foregroundMark x1="17149" y1="7908" x2="22107" y2="6425"/>
                        <a14:foregroundMark x1="24587" y1="6260" x2="62810" y2="5766"/>
                        <a14:foregroundMark x1="16942" y1="88138" x2="19215" y2="89292"/>
                        <a14:foregroundMark x1="64050" y1="5931" x2="66736" y2="6919"/>
                        <a14:foregroundMark x1="67149" y1="6425" x2="69215" y2="7578"/>
                        <a14:foregroundMark x1="28099" y1="5931" x2="22727" y2="6425"/>
                        <a14:foregroundMark x1="27893" y1="5601" x2="20248" y2="6096"/>
                        <a14:foregroundMark x1="43182" y1="38386" x2="43182" y2="38386"/>
                        <a14:foregroundMark x1="53926" y1="41351" x2="50413" y2="36903"/>
                        <a14:foregroundMark x1="32025" y1="39044" x2="41322" y2="38221"/>
                        <a14:foregroundMark x1="40083" y1="41516" x2="33884" y2="39539"/>
                        <a14:foregroundMark x1="47521" y1="40527" x2="48554" y2="38221"/>
                        <a14:foregroundMark x1="32851" y1="70511" x2="55785" y2="70675"/>
                        <a14:foregroundMark x1="56612" y1="69193" x2="21281" y2="68534"/>
                        <a14:foregroundMark x1="23760" y1="90774" x2="57231" y2="91433"/>
                        <a14:foregroundMark x1="14876" y1="83361" x2="14463" y2="14662"/>
                      </a14:backgroundRemoval>
                    </a14:imgEffect>
                  </a14:imgLayer>
                </a14:imgProps>
              </a:ext>
              <a:ext uri="{28A0092B-C50C-407E-A947-70E740481C1C}">
                <a14:useLocalDpi xmlns:a14="http://schemas.microsoft.com/office/drawing/2010/main" val="0"/>
              </a:ext>
            </a:extLst>
          </a:blip>
          <a:srcRect/>
          <a:stretch>
            <a:fillRect/>
          </a:stretch>
        </p:blipFill>
        <p:spPr bwMode="auto">
          <a:xfrm>
            <a:off x="2402689" y="1884154"/>
            <a:ext cx="3455791" cy="433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5" name="Picture 1"/>
          <p:cNvPicPr>
            <a:picLocks noChangeAspect="1" noChangeArrowheads="1"/>
          </p:cNvPicPr>
          <p:nvPr/>
        </p:nvPicPr>
        <p:blipFill>
          <a:blip r:embed="rId5" cstate="print"/>
          <a:srcRect/>
          <a:stretch>
            <a:fillRect/>
          </a:stretch>
        </p:blipFill>
        <p:spPr bwMode="auto">
          <a:xfrm>
            <a:off x="5638800" y="2895600"/>
            <a:ext cx="2619375" cy="1743075"/>
          </a:xfrm>
          <a:prstGeom prst="rect">
            <a:avLst/>
          </a:prstGeom>
          <a:noFill/>
          <a:ln w="9525">
            <a:noFill/>
            <a:miter lim="800000"/>
            <a:headEnd/>
            <a:tailEnd/>
          </a:ln>
        </p:spPr>
      </p:pic>
    </p:spTree>
    <p:extLst>
      <p:ext uri="{BB962C8B-B14F-4D97-AF65-F5344CB8AC3E}">
        <p14:creationId xmlns:p14="http://schemas.microsoft.com/office/powerpoint/2010/main" val="17986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box(in)">
                                      <p:cBhvr>
                                        <p:cTn id="7" dur="5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Oval 2"/>
          <p:cNvSpPr>
            <a:spLocks noChangeArrowheads="1"/>
          </p:cNvSpPr>
          <p:nvPr/>
        </p:nvSpPr>
        <p:spPr bwMode="auto">
          <a:xfrm>
            <a:off x="3403600" y="1522413"/>
            <a:ext cx="2336800" cy="915987"/>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endParaRPr lang="en-US" dirty="0">
              <a:solidFill>
                <a:srgbClr val="B2B2B2"/>
              </a:solidFill>
              <a:latin typeface="Arial" charset="0"/>
            </a:endParaRPr>
          </a:p>
        </p:txBody>
      </p:sp>
      <p:sp>
        <p:nvSpPr>
          <p:cNvPr id="138243" name="Oval 3"/>
          <p:cNvSpPr>
            <a:spLocks noChangeArrowheads="1"/>
          </p:cNvSpPr>
          <p:nvPr/>
        </p:nvSpPr>
        <p:spPr bwMode="auto">
          <a:xfrm>
            <a:off x="533400" y="1963738"/>
            <a:ext cx="2438400" cy="946150"/>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138244" name="Oval 4"/>
          <p:cNvSpPr>
            <a:spLocks noChangeArrowheads="1"/>
          </p:cNvSpPr>
          <p:nvPr/>
        </p:nvSpPr>
        <p:spPr bwMode="auto">
          <a:xfrm>
            <a:off x="3429000" y="4511675"/>
            <a:ext cx="2506663" cy="881063"/>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138245" name="Oval 5"/>
          <p:cNvSpPr>
            <a:spLocks noChangeArrowheads="1"/>
          </p:cNvSpPr>
          <p:nvPr/>
        </p:nvSpPr>
        <p:spPr bwMode="auto">
          <a:xfrm>
            <a:off x="617538" y="3059113"/>
            <a:ext cx="2354262" cy="903287"/>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138246" name="Oval 6"/>
          <p:cNvSpPr>
            <a:spLocks noChangeArrowheads="1"/>
          </p:cNvSpPr>
          <p:nvPr/>
        </p:nvSpPr>
        <p:spPr bwMode="auto">
          <a:xfrm>
            <a:off x="655638" y="4114800"/>
            <a:ext cx="2392362" cy="846138"/>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138247" name="Oval 7"/>
          <p:cNvSpPr>
            <a:spLocks noChangeArrowheads="1"/>
          </p:cNvSpPr>
          <p:nvPr/>
        </p:nvSpPr>
        <p:spPr bwMode="auto">
          <a:xfrm>
            <a:off x="6065838" y="1828800"/>
            <a:ext cx="2468562" cy="1066800"/>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23560" name="Oval 8"/>
          <p:cNvSpPr>
            <a:spLocks noChangeArrowheads="1"/>
          </p:cNvSpPr>
          <p:nvPr/>
        </p:nvSpPr>
        <p:spPr bwMode="auto">
          <a:xfrm>
            <a:off x="3302000" y="2820988"/>
            <a:ext cx="2468563" cy="1331912"/>
          </a:xfrm>
          <a:prstGeom prst="ellipse">
            <a:avLst/>
          </a:prstGeom>
          <a:solidFill>
            <a:srgbClr val="2068BA"/>
          </a:solidFill>
          <a:ln w="57150">
            <a:solidFill>
              <a:srgbClr val="000000"/>
            </a:solidFill>
            <a:round/>
            <a:headEnd/>
            <a:tailEnd/>
          </a:ln>
        </p:spPr>
        <p:txBody>
          <a:bodyPr wrap="none" anchor="ctr"/>
          <a:lstStyle/>
          <a:p>
            <a:pPr algn="ctr" eaLnBrk="0" fontAlgn="base" hangingPunct="0">
              <a:spcBef>
                <a:spcPct val="0"/>
              </a:spcBef>
              <a:spcAft>
                <a:spcPct val="0"/>
              </a:spcAft>
            </a:pPr>
            <a:endParaRPr lang="en-US" sz="900" dirty="0">
              <a:solidFill>
                <a:srgbClr val="FFFFCC"/>
              </a:solidFill>
              <a:latin typeface="Arial" charset="0"/>
            </a:endParaRPr>
          </a:p>
        </p:txBody>
      </p:sp>
      <p:sp>
        <p:nvSpPr>
          <p:cNvPr id="23561" name="Line 9"/>
          <p:cNvSpPr>
            <a:spLocks noChangeShapeType="1"/>
          </p:cNvSpPr>
          <p:nvPr/>
        </p:nvSpPr>
        <p:spPr bwMode="auto">
          <a:xfrm>
            <a:off x="2971800" y="2667000"/>
            <a:ext cx="533400" cy="439738"/>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2" name="Line 10"/>
          <p:cNvSpPr>
            <a:spLocks noChangeShapeType="1"/>
          </p:cNvSpPr>
          <p:nvPr/>
        </p:nvSpPr>
        <p:spPr bwMode="auto">
          <a:xfrm flipH="1">
            <a:off x="5486400" y="2590800"/>
            <a:ext cx="609600" cy="534988"/>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3" name="Line 11"/>
          <p:cNvSpPr>
            <a:spLocks noChangeShapeType="1"/>
          </p:cNvSpPr>
          <p:nvPr/>
        </p:nvSpPr>
        <p:spPr bwMode="auto">
          <a:xfrm flipH="1" flipV="1">
            <a:off x="5638800" y="3581400"/>
            <a:ext cx="533400" cy="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4" name="Line 12"/>
          <p:cNvSpPr>
            <a:spLocks noChangeShapeType="1"/>
          </p:cNvSpPr>
          <p:nvPr/>
        </p:nvSpPr>
        <p:spPr bwMode="auto">
          <a:xfrm>
            <a:off x="3048000" y="3581400"/>
            <a:ext cx="228600" cy="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5" name="Line 13"/>
          <p:cNvSpPr>
            <a:spLocks noChangeShapeType="1"/>
          </p:cNvSpPr>
          <p:nvPr/>
        </p:nvSpPr>
        <p:spPr bwMode="auto">
          <a:xfrm flipV="1">
            <a:off x="2895600" y="3962398"/>
            <a:ext cx="914400" cy="35322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6" name="Line 14"/>
          <p:cNvSpPr>
            <a:spLocks noChangeShapeType="1"/>
          </p:cNvSpPr>
          <p:nvPr/>
        </p:nvSpPr>
        <p:spPr bwMode="auto">
          <a:xfrm flipH="1" flipV="1">
            <a:off x="4648200" y="4135438"/>
            <a:ext cx="0" cy="360362"/>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7" name="Rectangle 15"/>
          <p:cNvSpPr>
            <a:spLocks noChangeArrowheads="1"/>
          </p:cNvSpPr>
          <p:nvPr/>
        </p:nvSpPr>
        <p:spPr bwMode="auto">
          <a:xfrm>
            <a:off x="3200400" y="3217863"/>
            <a:ext cx="2743200" cy="515937"/>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2800" b="1" dirty="0">
                <a:solidFill>
                  <a:srgbClr val="FFFFFF"/>
                </a:solidFill>
              </a:rPr>
              <a:t>Patient</a:t>
            </a:r>
          </a:p>
        </p:txBody>
      </p:sp>
      <p:sp>
        <p:nvSpPr>
          <p:cNvPr id="23568" name="Line 16"/>
          <p:cNvSpPr>
            <a:spLocks noChangeShapeType="1"/>
          </p:cNvSpPr>
          <p:nvPr/>
        </p:nvSpPr>
        <p:spPr bwMode="auto">
          <a:xfrm>
            <a:off x="4648200" y="2514600"/>
            <a:ext cx="0" cy="30480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69" name="Text Box 17"/>
          <p:cNvSpPr txBox="1">
            <a:spLocks noChangeArrowheads="1"/>
          </p:cNvSpPr>
          <p:nvPr/>
        </p:nvSpPr>
        <p:spPr bwMode="auto">
          <a:xfrm>
            <a:off x="3581400" y="1676400"/>
            <a:ext cx="20320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Patient care Services</a:t>
            </a:r>
          </a:p>
        </p:txBody>
      </p:sp>
      <p:sp>
        <p:nvSpPr>
          <p:cNvPr id="23570" name="Text Box 18"/>
          <p:cNvSpPr txBox="1">
            <a:spLocks noChangeArrowheads="1"/>
          </p:cNvSpPr>
          <p:nvPr/>
        </p:nvSpPr>
        <p:spPr bwMode="auto">
          <a:xfrm>
            <a:off x="6019800" y="2020888"/>
            <a:ext cx="2590800" cy="646112"/>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Automation &amp; Information Technology</a:t>
            </a:r>
          </a:p>
        </p:txBody>
      </p:sp>
      <p:sp>
        <p:nvSpPr>
          <p:cNvPr id="23571" name="Text Box 19"/>
          <p:cNvSpPr txBox="1">
            <a:spLocks noChangeArrowheads="1"/>
          </p:cNvSpPr>
          <p:nvPr/>
        </p:nvSpPr>
        <p:spPr bwMode="auto">
          <a:xfrm>
            <a:off x="3581400" y="4800600"/>
            <a:ext cx="2235200" cy="366713"/>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Quality and Safety</a:t>
            </a:r>
            <a:endParaRPr lang="en-US" dirty="0">
              <a:solidFill>
                <a:srgbClr val="000000"/>
              </a:solidFill>
            </a:endParaRPr>
          </a:p>
        </p:txBody>
      </p:sp>
      <p:sp>
        <p:nvSpPr>
          <p:cNvPr id="23572" name="Text Box 20"/>
          <p:cNvSpPr txBox="1">
            <a:spLocks noChangeArrowheads="1"/>
          </p:cNvSpPr>
          <p:nvPr/>
        </p:nvSpPr>
        <p:spPr bwMode="auto">
          <a:xfrm>
            <a:off x="838200" y="4235450"/>
            <a:ext cx="21336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Regulatory Compliance</a:t>
            </a:r>
            <a:endParaRPr lang="en-US" dirty="0">
              <a:solidFill>
                <a:srgbClr val="000000"/>
              </a:solidFill>
            </a:endParaRPr>
          </a:p>
        </p:txBody>
      </p:sp>
      <p:sp>
        <p:nvSpPr>
          <p:cNvPr id="23573" name="Text Box 21"/>
          <p:cNvSpPr txBox="1">
            <a:spLocks noChangeArrowheads="1"/>
          </p:cNvSpPr>
          <p:nvPr/>
        </p:nvSpPr>
        <p:spPr bwMode="auto">
          <a:xfrm>
            <a:off x="685800" y="3244850"/>
            <a:ext cx="22098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Medication Use Policy</a:t>
            </a:r>
            <a:endParaRPr lang="en-US" dirty="0">
              <a:solidFill>
                <a:srgbClr val="000000"/>
              </a:solidFill>
            </a:endParaRPr>
          </a:p>
        </p:txBody>
      </p:sp>
      <p:sp>
        <p:nvSpPr>
          <p:cNvPr id="23574" name="Text Box 22"/>
          <p:cNvSpPr txBox="1">
            <a:spLocks noChangeArrowheads="1"/>
          </p:cNvSpPr>
          <p:nvPr/>
        </p:nvSpPr>
        <p:spPr bwMode="auto">
          <a:xfrm>
            <a:off x="838200" y="2133600"/>
            <a:ext cx="19558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Systems and Operations</a:t>
            </a:r>
          </a:p>
        </p:txBody>
      </p:sp>
      <p:sp>
        <p:nvSpPr>
          <p:cNvPr id="138263" name="Oval 23"/>
          <p:cNvSpPr>
            <a:spLocks noChangeArrowheads="1"/>
          </p:cNvSpPr>
          <p:nvPr/>
        </p:nvSpPr>
        <p:spPr bwMode="auto">
          <a:xfrm>
            <a:off x="6096000" y="5181600"/>
            <a:ext cx="2362200" cy="881062"/>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23576" name="Text Box 24"/>
          <p:cNvSpPr txBox="1">
            <a:spLocks noChangeArrowheads="1"/>
          </p:cNvSpPr>
          <p:nvPr/>
        </p:nvSpPr>
        <p:spPr bwMode="auto">
          <a:xfrm>
            <a:off x="6400800" y="5302250"/>
            <a:ext cx="18288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Personnel Management</a:t>
            </a:r>
            <a:endParaRPr lang="en-US" dirty="0">
              <a:solidFill>
                <a:srgbClr val="000000"/>
              </a:solidFill>
            </a:endParaRPr>
          </a:p>
        </p:txBody>
      </p:sp>
      <p:sp>
        <p:nvSpPr>
          <p:cNvPr id="138265" name="Oval 25"/>
          <p:cNvSpPr>
            <a:spLocks noChangeArrowheads="1"/>
          </p:cNvSpPr>
          <p:nvPr/>
        </p:nvSpPr>
        <p:spPr bwMode="auto">
          <a:xfrm>
            <a:off x="6019800" y="836612"/>
            <a:ext cx="2438400" cy="915988"/>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endParaRPr lang="en-US" dirty="0">
              <a:solidFill>
                <a:srgbClr val="B2B2B2"/>
              </a:solidFill>
              <a:latin typeface="Arial" charset="0"/>
            </a:endParaRPr>
          </a:p>
        </p:txBody>
      </p:sp>
      <p:sp>
        <p:nvSpPr>
          <p:cNvPr id="23578" name="Text Box 28"/>
          <p:cNvSpPr txBox="1">
            <a:spLocks noChangeArrowheads="1"/>
          </p:cNvSpPr>
          <p:nvPr/>
        </p:nvSpPr>
        <p:spPr bwMode="auto">
          <a:xfrm>
            <a:off x="6273800" y="990600"/>
            <a:ext cx="20320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Training and Education</a:t>
            </a:r>
            <a:endParaRPr lang="en-US" dirty="0">
              <a:solidFill>
                <a:srgbClr val="000000"/>
              </a:solidFill>
            </a:endParaRPr>
          </a:p>
        </p:txBody>
      </p:sp>
      <p:sp>
        <p:nvSpPr>
          <p:cNvPr id="138269" name="Oval 29"/>
          <p:cNvSpPr>
            <a:spLocks noChangeArrowheads="1"/>
          </p:cNvSpPr>
          <p:nvPr/>
        </p:nvSpPr>
        <p:spPr bwMode="auto">
          <a:xfrm>
            <a:off x="6121400" y="4116388"/>
            <a:ext cx="2336800" cy="915988"/>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endParaRPr lang="en-US" dirty="0">
              <a:solidFill>
                <a:srgbClr val="B2B2B2"/>
              </a:solidFill>
              <a:latin typeface="Arial" charset="0"/>
            </a:endParaRPr>
          </a:p>
        </p:txBody>
      </p:sp>
      <p:sp>
        <p:nvSpPr>
          <p:cNvPr id="23580" name="Text Box 30"/>
          <p:cNvSpPr txBox="1">
            <a:spLocks noChangeArrowheads="1"/>
          </p:cNvSpPr>
          <p:nvPr/>
        </p:nvSpPr>
        <p:spPr bwMode="auto">
          <a:xfrm>
            <a:off x="6273800" y="4114800"/>
            <a:ext cx="2032000" cy="915988"/>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Clinical &amp; Translational Research</a:t>
            </a:r>
            <a:endParaRPr lang="en-US" dirty="0">
              <a:solidFill>
                <a:srgbClr val="000000"/>
              </a:solidFill>
            </a:endParaRPr>
          </a:p>
        </p:txBody>
      </p:sp>
      <p:sp>
        <p:nvSpPr>
          <p:cNvPr id="138272" name="Oval 32"/>
          <p:cNvSpPr>
            <a:spLocks noChangeArrowheads="1"/>
          </p:cNvSpPr>
          <p:nvPr/>
        </p:nvSpPr>
        <p:spPr bwMode="auto">
          <a:xfrm>
            <a:off x="617538" y="5181600"/>
            <a:ext cx="2506662" cy="881063"/>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23582" name="Line 33"/>
          <p:cNvSpPr>
            <a:spLocks noChangeShapeType="1"/>
          </p:cNvSpPr>
          <p:nvPr/>
        </p:nvSpPr>
        <p:spPr bwMode="auto">
          <a:xfrm flipH="1" flipV="1">
            <a:off x="5486400" y="3886200"/>
            <a:ext cx="838200" cy="53340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138274" name="Oval 34"/>
          <p:cNvSpPr>
            <a:spLocks noChangeArrowheads="1"/>
          </p:cNvSpPr>
          <p:nvPr/>
        </p:nvSpPr>
        <p:spPr bwMode="auto">
          <a:xfrm>
            <a:off x="533400" y="838200"/>
            <a:ext cx="2590800" cy="881063"/>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23584" name="Text Box 35"/>
          <p:cNvSpPr txBox="1">
            <a:spLocks noChangeArrowheads="1"/>
          </p:cNvSpPr>
          <p:nvPr/>
        </p:nvSpPr>
        <p:spPr bwMode="auto">
          <a:xfrm>
            <a:off x="381000" y="958850"/>
            <a:ext cx="28956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Entrepreneurial </a:t>
            </a:r>
            <a:br>
              <a:rPr lang="en-US" b="1" dirty="0">
                <a:solidFill>
                  <a:srgbClr val="000000"/>
                </a:solidFill>
              </a:rPr>
            </a:br>
            <a:r>
              <a:rPr lang="en-US" b="1" dirty="0">
                <a:solidFill>
                  <a:srgbClr val="000000"/>
                </a:solidFill>
              </a:rPr>
              <a:t>Business Expansion</a:t>
            </a:r>
            <a:endParaRPr lang="en-US" dirty="0">
              <a:solidFill>
                <a:srgbClr val="000000"/>
              </a:solidFill>
            </a:endParaRPr>
          </a:p>
        </p:txBody>
      </p:sp>
      <p:sp>
        <p:nvSpPr>
          <p:cNvPr id="138278" name="Oval 38"/>
          <p:cNvSpPr>
            <a:spLocks noChangeArrowheads="1"/>
          </p:cNvSpPr>
          <p:nvPr/>
        </p:nvSpPr>
        <p:spPr bwMode="auto">
          <a:xfrm>
            <a:off x="6172200" y="3048000"/>
            <a:ext cx="2354263" cy="903288"/>
          </a:xfrm>
          <a:prstGeom prst="ellipse">
            <a:avLst/>
          </a:prstGeom>
          <a:solidFill>
            <a:srgbClr val="99FF66"/>
          </a:solidFill>
          <a:ln w="12700">
            <a:solidFill>
              <a:srgbClr val="000000"/>
            </a:solidFill>
            <a:round/>
            <a:headEnd/>
            <a:tailEnd/>
          </a:ln>
          <a:effectLst>
            <a:outerShdw dist="107763" dir="2700000" algn="ctr" rotWithShape="0">
              <a:srgbClr val="808080"/>
            </a:outerShdw>
          </a:effectLst>
        </p:spPr>
        <p:txBody>
          <a:bodyPr wrap="none" anchor="ctr"/>
          <a:lstStyle/>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23586" name="Text Box 39"/>
          <p:cNvSpPr txBox="1">
            <a:spLocks noChangeArrowheads="1"/>
          </p:cNvSpPr>
          <p:nvPr/>
        </p:nvSpPr>
        <p:spPr bwMode="auto">
          <a:xfrm>
            <a:off x="6400800" y="3168650"/>
            <a:ext cx="18288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Supply Chain Management</a:t>
            </a:r>
            <a:endParaRPr lang="en-US" dirty="0">
              <a:solidFill>
                <a:srgbClr val="000000"/>
              </a:solidFill>
            </a:endParaRPr>
          </a:p>
        </p:txBody>
      </p:sp>
      <p:sp>
        <p:nvSpPr>
          <p:cNvPr id="23587" name="Line 40"/>
          <p:cNvSpPr>
            <a:spLocks noChangeShapeType="1"/>
          </p:cNvSpPr>
          <p:nvPr/>
        </p:nvSpPr>
        <p:spPr bwMode="auto">
          <a:xfrm flipH="1" flipV="1">
            <a:off x="5257800" y="4056062"/>
            <a:ext cx="1219200" cy="1277938"/>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88" name="Line 41"/>
          <p:cNvSpPr>
            <a:spLocks noChangeShapeType="1"/>
          </p:cNvSpPr>
          <p:nvPr/>
        </p:nvSpPr>
        <p:spPr bwMode="auto">
          <a:xfrm flipV="1">
            <a:off x="2971800" y="4038600"/>
            <a:ext cx="1066800" cy="1354138"/>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89" name="Line 42"/>
          <p:cNvSpPr>
            <a:spLocks noChangeShapeType="1"/>
          </p:cNvSpPr>
          <p:nvPr/>
        </p:nvSpPr>
        <p:spPr bwMode="auto">
          <a:xfrm flipH="1" flipV="1">
            <a:off x="2895600" y="1600200"/>
            <a:ext cx="1143000" cy="137160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90" name="Line 43"/>
          <p:cNvSpPr>
            <a:spLocks noChangeShapeType="1"/>
          </p:cNvSpPr>
          <p:nvPr/>
        </p:nvSpPr>
        <p:spPr bwMode="auto">
          <a:xfrm flipV="1">
            <a:off x="5181600" y="1600200"/>
            <a:ext cx="1143000" cy="1371600"/>
          </a:xfrm>
          <a:prstGeom prst="line">
            <a:avLst/>
          </a:prstGeom>
          <a:noFill/>
          <a:ln w="38100">
            <a:solidFill>
              <a:srgbClr val="000000"/>
            </a:solidFill>
            <a:round/>
            <a:headEnd/>
            <a:tailEn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3591" name="Text Box 44"/>
          <p:cNvSpPr txBox="1">
            <a:spLocks noChangeArrowheads="1"/>
          </p:cNvSpPr>
          <p:nvPr/>
        </p:nvSpPr>
        <p:spPr bwMode="auto">
          <a:xfrm>
            <a:off x="838200" y="5257800"/>
            <a:ext cx="2032000" cy="641350"/>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dirty="0">
                <a:solidFill>
                  <a:srgbClr val="000000"/>
                </a:solidFill>
              </a:rPr>
              <a:t>Financial Management</a:t>
            </a:r>
            <a:endParaRPr lang="en-US" dirty="0">
              <a:solidFill>
                <a:srgbClr val="000000"/>
              </a:solidFill>
            </a:endParaRPr>
          </a:p>
        </p:txBody>
      </p:sp>
      <p:sp>
        <p:nvSpPr>
          <p:cNvPr id="23592" name="Rectangle 45"/>
          <p:cNvSpPr>
            <a:spLocks noGrp="1" noChangeArrowheads="1"/>
          </p:cNvSpPr>
          <p:nvPr>
            <p:ph type="title"/>
          </p:nvPr>
        </p:nvSpPr>
        <p:spPr>
          <a:xfrm>
            <a:off x="609600" y="228600"/>
            <a:ext cx="7772400" cy="838200"/>
          </a:xfrm>
          <a:noFill/>
        </p:spPr>
        <p:txBody>
          <a:bodyPr/>
          <a:lstStyle/>
          <a:p>
            <a:pPr algn="ctr"/>
            <a:r>
              <a:rPr lang="en-US" sz="3200" smtClean="0"/>
              <a:t>Health-System Leadership</a:t>
            </a:r>
            <a:endParaRPr lang="en-US" sz="3200" dirty="0" smtClean="0"/>
          </a:p>
        </p:txBody>
      </p:sp>
    </p:spTree>
    <p:extLst>
      <p:ext uri="{BB962C8B-B14F-4D97-AF65-F5344CB8AC3E}">
        <p14:creationId xmlns:p14="http://schemas.microsoft.com/office/powerpoint/2010/main" val="1565618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4294967295"/>
          </p:nvPr>
        </p:nvSpPr>
        <p:spPr>
          <a:xfrm>
            <a:off x="685800" y="5486400"/>
            <a:ext cx="8458200" cy="762000"/>
          </a:xfrm>
          <a:noFill/>
        </p:spPr>
        <p:txBody>
          <a:bodyPr/>
          <a:lstStyle/>
          <a:p>
            <a:pPr>
              <a:lnSpc>
                <a:spcPct val="80000"/>
              </a:lnSpc>
            </a:pPr>
            <a:endParaRPr lang="en-US" sz="1200" dirty="0" smtClean="0"/>
          </a:p>
          <a:p>
            <a:pPr>
              <a:lnSpc>
                <a:spcPct val="80000"/>
              </a:lnSpc>
              <a:buFontTx/>
              <a:buNone/>
            </a:pPr>
            <a:r>
              <a:rPr lang="en-US" sz="1600" dirty="0" smtClean="0"/>
              <a:t>And the list goes on…</a:t>
            </a:r>
          </a:p>
          <a:p>
            <a:pPr algn="ctr">
              <a:lnSpc>
                <a:spcPct val="80000"/>
              </a:lnSpc>
              <a:buFontTx/>
              <a:buNone/>
            </a:pPr>
            <a:r>
              <a:rPr lang="en-US" sz="1600" dirty="0" smtClean="0"/>
              <a:t>What issues need leadership in your setting?</a:t>
            </a:r>
          </a:p>
          <a:p>
            <a:pPr>
              <a:lnSpc>
                <a:spcPct val="80000"/>
              </a:lnSpc>
              <a:buFontTx/>
              <a:buNone/>
            </a:pPr>
            <a:endParaRPr lang="en-US" sz="1600" dirty="0" smtClean="0"/>
          </a:p>
        </p:txBody>
      </p:sp>
      <p:sp>
        <p:nvSpPr>
          <p:cNvPr id="20483" name="Oval 4"/>
          <p:cNvSpPr>
            <a:spLocks noChangeArrowheads="1"/>
          </p:cNvSpPr>
          <p:nvPr/>
        </p:nvSpPr>
        <p:spPr bwMode="auto">
          <a:xfrm>
            <a:off x="6400800" y="1676400"/>
            <a:ext cx="2113613" cy="1920736"/>
          </a:xfrm>
          <a:prstGeom prst="ellipse">
            <a:avLst/>
          </a:prstGeom>
          <a:noFill/>
          <a:ln w="25400">
            <a:noFill/>
            <a:round/>
            <a:headEnd/>
            <a:tailEnd/>
          </a:ln>
        </p:spPr>
        <p:txBody>
          <a:bodyPr wrap="none" anchor="ctr"/>
          <a:lstStyle/>
          <a:p>
            <a:pPr algn="ctr" eaLnBrk="0" fontAlgn="base" hangingPunct="0">
              <a:spcBef>
                <a:spcPct val="0"/>
              </a:spcBef>
              <a:spcAft>
                <a:spcPct val="0"/>
              </a:spcAft>
            </a:pPr>
            <a:r>
              <a:rPr lang="en-US" sz="2000" b="1" dirty="0">
                <a:solidFill>
                  <a:srgbClr val="000099"/>
                </a:solidFill>
              </a:rPr>
              <a:t>Medication </a:t>
            </a:r>
          </a:p>
          <a:p>
            <a:pPr algn="ctr" eaLnBrk="0" fontAlgn="base" hangingPunct="0">
              <a:spcBef>
                <a:spcPct val="0"/>
              </a:spcBef>
              <a:spcAft>
                <a:spcPct val="0"/>
              </a:spcAft>
            </a:pPr>
            <a:r>
              <a:rPr lang="en-US" sz="2000" b="1" dirty="0">
                <a:solidFill>
                  <a:srgbClr val="000099"/>
                </a:solidFill>
              </a:rPr>
              <a:t>Errors</a:t>
            </a:r>
          </a:p>
        </p:txBody>
      </p:sp>
      <p:sp>
        <p:nvSpPr>
          <p:cNvPr id="20484" name="Oval 6"/>
          <p:cNvSpPr>
            <a:spLocks noChangeArrowheads="1"/>
          </p:cNvSpPr>
          <p:nvPr/>
        </p:nvSpPr>
        <p:spPr bwMode="auto">
          <a:xfrm>
            <a:off x="2216870" y="3531926"/>
            <a:ext cx="2352675" cy="2352675"/>
          </a:xfrm>
          <a:prstGeom prst="ellipse">
            <a:avLst/>
          </a:prstGeom>
          <a:noFill/>
          <a:ln w="25400">
            <a:noFill/>
            <a:round/>
            <a:headEnd/>
            <a:tailEnd/>
          </a:ln>
        </p:spPr>
        <p:txBody>
          <a:bodyPr wrap="none" anchor="ctr"/>
          <a:lstStyle/>
          <a:p>
            <a:pPr algn="ctr" eaLnBrk="0" fontAlgn="base" hangingPunct="0">
              <a:spcBef>
                <a:spcPct val="0"/>
              </a:spcBef>
              <a:spcAft>
                <a:spcPct val="0"/>
              </a:spcAft>
            </a:pPr>
            <a:r>
              <a:rPr lang="en-US" sz="2000" b="1" dirty="0">
                <a:solidFill>
                  <a:srgbClr val="000099"/>
                </a:solidFill>
              </a:rPr>
              <a:t>New </a:t>
            </a:r>
          </a:p>
          <a:p>
            <a:pPr algn="ctr" eaLnBrk="0" fontAlgn="base" hangingPunct="0">
              <a:spcBef>
                <a:spcPct val="0"/>
              </a:spcBef>
              <a:spcAft>
                <a:spcPct val="0"/>
              </a:spcAft>
            </a:pPr>
            <a:r>
              <a:rPr lang="en-US" sz="2000" b="1" dirty="0">
                <a:solidFill>
                  <a:srgbClr val="000099"/>
                </a:solidFill>
              </a:rPr>
              <a:t>Technology</a:t>
            </a:r>
          </a:p>
        </p:txBody>
      </p:sp>
      <p:sp>
        <p:nvSpPr>
          <p:cNvPr id="20485" name="AutoShape 7"/>
          <p:cNvSpPr>
            <a:spLocks noChangeArrowheads="1"/>
          </p:cNvSpPr>
          <p:nvPr/>
        </p:nvSpPr>
        <p:spPr bwMode="auto">
          <a:xfrm rot="-818438">
            <a:off x="1997795" y="3633526"/>
            <a:ext cx="3048000" cy="2098675"/>
          </a:xfrm>
          <a:prstGeom prst="irregularSeal2">
            <a:avLst/>
          </a:prstGeom>
          <a:noFill/>
          <a:ln w="9525">
            <a:solidFill>
              <a:srgbClr val="000080"/>
            </a:solidFill>
            <a:miter lim="800000"/>
            <a:headEnd/>
            <a:tailEnd/>
          </a:ln>
        </p:spPr>
        <p:txBody>
          <a:bodyPr wrap="none" anchor="ctr"/>
          <a:lstStyle/>
          <a:p>
            <a:pPr eaLnBrk="0" fontAlgn="base" hangingPunct="0">
              <a:spcBef>
                <a:spcPct val="0"/>
              </a:spcBef>
              <a:spcAft>
                <a:spcPct val="0"/>
              </a:spcAft>
            </a:pPr>
            <a:endParaRPr lang="en-US" sz="2000" dirty="0">
              <a:solidFill>
                <a:srgbClr val="000000"/>
              </a:solidFill>
              <a:latin typeface="Times" pitchFamily="18" charset="0"/>
            </a:endParaRPr>
          </a:p>
        </p:txBody>
      </p:sp>
      <p:sp>
        <p:nvSpPr>
          <p:cNvPr id="20486" name="AutoShape 8"/>
          <p:cNvSpPr>
            <a:spLocks noChangeArrowheads="1"/>
          </p:cNvSpPr>
          <p:nvPr/>
        </p:nvSpPr>
        <p:spPr bwMode="auto">
          <a:xfrm rot="3737572">
            <a:off x="6337397" y="1441603"/>
            <a:ext cx="2538209" cy="2514101"/>
          </a:xfrm>
          <a:prstGeom prst="irregularSeal2">
            <a:avLst/>
          </a:prstGeom>
          <a:noFill/>
          <a:ln w="9525">
            <a:solidFill>
              <a:srgbClr val="000099"/>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20488" name="AutoShape 9"/>
          <p:cNvSpPr>
            <a:spLocks noChangeArrowheads="1"/>
          </p:cNvSpPr>
          <p:nvPr/>
        </p:nvSpPr>
        <p:spPr bwMode="auto">
          <a:xfrm rot="971036">
            <a:off x="4956895" y="4238364"/>
            <a:ext cx="2441575" cy="1936750"/>
          </a:xfrm>
          <a:prstGeom prst="irregularSeal2">
            <a:avLst/>
          </a:prstGeom>
          <a:noFill/>
          <a:ln w="9525">
            <a:solidFill>
              <a:srgbClr val="000080"/>
            </a:solidFill>
            <a:miter lim="800000"/>
            <a:headEnd/>
            <a:tailEnd/>
          </a:ln>
        </p:spPr>
        <p:txBody>
          <a:bodyPr wrap="none" anchor="ctr"/>
          <a:lstStyle/>
          <a:p>
            <a:pPr algn="ctr" eaLnBrk="0" fontAlgn="base" hangingPunct="0">
              <a:spcBef>
                <a:spcPct val="0"/>
              </a:spcBef>
              <a:spcAft>
                <a:spcPct val="0"/>
              </a:spcAft>
            </a:pPr>
            <a:endParaRPr lang="en-US" sz="2000" dirty="0">
              <a:solidFill>
                <a:srgbClr val="000000"/>
              </a:solidFill>
              <a:latin typeface="Times" pitchFamily="18" charset="0"/>
            </a:endParaRPr>
          </a:p>
        </p:txBody>
      </p:sp>
      <p:sp>
        <p:nvSpPr>
          <p:cNvPr id="20489" name="Oval 5"/>
          <p:cNvSpPr>
            <a:spLocks noChangeArrowheads="1"/>
          </p:cNvSpPr>
          <p:nvPr/>
        </p:nvSpPr>
        <p:spPr bwMode="auto">
          <a:xfrm>
            <a:off x="4807670" y="3979601"/>
            <a:ext cx="2579688" cy="2354263"/>
          </a:xfrm>
          <a:prstGeom prst="ellipse">
            <a:avLst/>
          </a:prstGeom>
          <a:noFill/>
          <a:ln w="25400">
            <a:noFill/>
            <a:round/>
            <a:headEnd/>
            <a:tailEnd/>
          </a:ln>
        </p:spPr>
        <p:txBody>
          <a:bodyPr wrap="none" anchor="ctr"/>
          <a:lstStyle/>
          <a:p>
            <a:pPr algn="ctr" eaLnBrk="0" fontAlgn="base" hangingPunct="0">
              <a:spcBef>
                <a:spcPct val="0"/>
              </a:spcBef>
              <a:spcAft>
                <a:spcPct val="0"/>
              </a:spcAft>
            </a:pPr>
            <a:r>
              <a:rPr lang="en-US" sz="2000" b="1" dirty="0">
                <a:solidFill>
                  <a:srgbClr val="000099"/>
                </a:solidFill>
              </a:rPr>
              <a:t>Rising</a:t>
            </a:r>
          </a:p>
          <a:p>
            <a:pPr algn="ctr" eaLnBrk="0" fontAlgn="base" hangingPunct="0">
              <a:spcBef>
                <a:spcPct val="0"/>
              </a:spcBef>
              <a:spcAft>
                <a:spcPct val="0"/>
              </a:spcAft>
            </a:pPr>
            <a:r>
              <a:rPr lang="en-US" sz="2000" b="1" dirty="0">
                <a:solidFill>
                  <a:srgbClr val="000099"/>
                </a:solidFill>
              </a:rPr>
              <a:t>Costs</a:t>
            </a:r>
          </a:p>
        </p:txBody>
      </p:sp>
      <p:sp>
        <p:nvSpPr>
          <p:cNvPr id="20491" name="Oval 15"/>
          <p:cNvSpPr>
            <a:spLocks noChangeArrowheads="1"/>
          </p:cNvSpPr>
          <p:nvPr/>
        </p:nvSpPr>
        <p:spPr bwMode="auto">
          <a:xfrm>
            <a:off x="609600" y="2517514"/>
            <a:ext cx="2352675" cy="914400"/>
          </a:xfrm>
          <a:prstGeom prst="ellipse">
            <a:avLst/>
          </a:prstGeom>
          <a:noFill/>
          <a:ln w="25400">
            <a:noFill/>
            <a:round/>
            <a:headEnd/>
            <a:tailEnd/>
          </a:ln>
        </p:spPr>
        <p:txBody>
          <a:bodyPr wrap="none" anchor="ctr"/>
          <a:lstStyle/>
          <a:p>
            <a:pPr algn="ctr" eaLnBrk="0" fontAlgn="base" hangingPunct="0">
              <a:spcBef>
                <a:spcPct val="0"/>
              </a:spcBef>
              <a:spcAft>
                <a:spcPct val="0"/>
              </a:spcAft>
            </a:pPr>
            <a:r>
              <a:rPr lang="en-US" sz="2000" b="1" dirty="0">
                <a:solidFill>
                  <a:srgbClr val="000099"/>
                </a:solidFill>
              </a:rPr>
              <a:t>Health Care </a:t>
            </a:r>
            <a:br>
              <a:rPr lang="en-US" sz="2000" b="1" dirty="0">
                <a:solidFill>
                  <a:srgbClr val="000099"/>
                </a:solidFill>
              </a:rPr>
            </a:br>
            <a:r>
              <a:rPr lang="en-US" sz="2000" b="1" dirty="0">
                <a:solidFill>
                  <a:srgbClr val="000099"/>
                </a:solidFill>
              </a:rPr>
              <a:t>Reform</a:t>
            </a:r>
          </a:p>
        </p:txBody>
      </p:sp>
      <p:sp>
        <p:nvSpPr>
          <p:cNvPr id="20498" name="AutoShape 22"/>
          <p:cNvSpPr>
            <a:spLocks noChangeArrowheads="1"/>
          </p:cNvSpPr>
          <p:nvPr/>
        </p:nvSpPr>
        <p:spPr bwMode="auto">
          <a:xfrm rot="971036">
            <a:off x="609600" y="1876164"/>
            <a:ext cx="2441575" cy="1936750"/>
          </a:xfrm>
          <a:prstGeom prst="irregularSeal2">
            <a:avLst/>
          </a:prstGeom>
          <a:noFill/>
          <a:ln w="9525">
            <a:solidFill>
              <a:srgbClr val="000080"/>
            </a:solidFill>
            <a:miter lim="800000"/>
            <a:headEnd/>
            <a:tailEnd/>
          </a:ln>
        </p:spPr>
        <p:txBody>
          <a:bodyPr wrap="none" anchor="ctr"/>
          <a:lstStyle/>
          <a:p>
            <a:pPr algn="ctr" eaLnBrk="0" fontAlgn="base" hangingPunct="0">
              <a:spcBef>
                <a:spcPct val="0"/>
              </a:spcBef>
              <a:spcAft>
                <a:spcPct val="0"/>
              </a:spcAft>
            </a:pPr>
            <a:endParaRPr lang="en-US" sz="2000" dirty="0">
              <a:solidFill>
                <a:srgbClr val="000000"/>
              </a:solidFill>
              <a:latin typeface="Times"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2539"/>
          <a:stretch/>
        </p:blipFill>
        <p:spPr>
          <a:xfrm>
            <a:off x="3422234" y="228601"/>
            <a:ext cx="2597566" cy="3075116"/>
          </a:xfrm>
          <a:prstGeom prst="rect">
            <a:avLst/>
          </a:prstGeom>
        </p:spPr>
      </p:pic>
      <p:sp>
        <p:nvSpPr>
          <p:cNvPr id="327693" name="Rectangle 13"/>
          <p:cNvSpPr>
            <a:spLocks noChangeArrowheads="1"/>
          </p:cNvSpPr>
          <p:nvPr/>
        </p:nvSpPr>
        <p:spPr bwMode="auto">
          <a:xfrm>
            <a:off x="3820965" y="1295400"/>
            <a:ext cx="1828800" cy="1676400"/>
          </a:xfrm>
          <a:prstGeom prst="rect">
            <a:avLst/>
          </a:prstGeom>
          <a:noFill/>
          <a:ln w="28575">
            <a:solidFill>
              <a:schemeClr val="tx1"/>
            </a:solidFill>
            <a:miter lim="800000"/>
            <a:headEnd/>
            <a:tailEnd/>
          </a:ln>
          <a:effectLst/>
        </p:spPr>
        <p:txBody>
          <a:bodyPr wrap="none" anchor="ctr"/>
          <a:lstStyle/>
          <a:p>
            <a:pPr algn="ctr" eaLnBrk="0" fontAlgn="base" hangingPunct="0">
              <a:spcBef>
                <a:spcPct val="0"/>
              </a:spcBef>
              <a:spcAft>
                <a:spcPct val="0"/>
              </a:spcAft>
              <a:defRPr/>
            </a:pPr>
            <a:r>
              <a:rPr lang="en-US" sz="2400" b="1" dirty="0">
                <a:ln w="19050">
                  <a:solidFill>
                    <a:srgbClr val="000000"/>
                  </a:solidFill>
                </a:ln>
                <a:solidFill>
                  <a:srgbClr val="000000"/>
                </a:solidFill>
                <a:latin typeface="Trajan Pro" pitchFamily="18" charset="0"/>
              </a:rPr>
              <a:t>Strong </a:t>
            </a:r>
          </a:p>
          <a:p>
            <a:pPr algn="ctr" eaLnBrk="0" fontAlgn="base" hangingPunct="0">
              <a:spcBef>
                <a:spcPct val="0"/>
              </a:spcBef>
              <a:spcAft>
                <a:spcPct val="0"/>
              </a:spcAft>
              <a:defRPr/>
            </a:pPr>
            <a:r>
              <a:rPr lang="en-US" sz="2400" b="1" dirty="0">
                <a:ln w="19050">
                  <a:solidFill>
                    <a:srgbClr val="000000"/>
                  </a:solidFill>
                </a:ln>
                <a:solidFill>
                  <a:srgbClr val="000000"/>
                </a:solidFill>
                <a:latin typeface="Trajan Pro" pitchFamily="18" charset="0"/>
              </a:rPr>
              <a:t>Leaders</a:t>
            </a:r>
          </a:p>
        </p:txBody>
      </p:sp>
    </p:spTree>
    <p:extLst>
      <p:ext uri="{BB962C8B-B14F-4D97-AF65-F5344CB8AC3E}">
        <p14:creationId xmlns:p14="http://schemas.microsoft.com/office/powerpoint/2010/main" val="19534476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mtClean="0"/>
              <a:t>Characteristics of a Leader You Admire…</a:t>
            </a:r>
            <a:endParaRPr lang="en-US" dirty="0" smtClean="0"/>
          </a:p>
        </p:txBody>
      </p:sp>
      <p:sp>
        <p:nvSpPr>
          <p:cNvPr id="5" name="Content Placeholder 2"/>
          <p:cNvSpPr>
            <a:spLocks noGrp="1"/>
          </p:cNvSpPr>
          <p:nvPr>
            <p:ph idx="1"/>
          </p:nvPr>
        </p:nvSpPr>
        <p:spPr/>
        <p:txBody>
          <a:bodyPr/>
          <a:lstStyle/>
          <a:p>
            <a:r>
              <a:rPr lang="en-US" dirty="0" smtClean="0"/>
              <a:t>Think of the best leader you have ever known – someone you admire</a:t>
            </a:r>
          </a:p>
          <a:p>
            <a:endParaRPr lang="en-US" dirty="0" smtClean="0"/>
          </a:p>
          <a:p>
            <a:r>
              <a:rPr lang="en-US" dirty="0" smtClean="0"/>
              <a:t>What does this person do and what qualities does this person have that you admire?</a:t>
            </a:r>
          </a:p>
        </p:txBody>
      </p:sp>
    </p:spTree>
    <p:extLst>
      <p:ext uri="{BB962C8B-B14F-4D97-AF65-F5344CB8AC3E}">
        <p14:creationId xmlns:p14="http://schemas.microsoft.com/office/powerpoint/2010/main" val="2347504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990600"/>
          </a:xfrm>
        </p:spPr>
        <p:txBody>
          <a:bodyPr>
            <a:normAutofit/>
          </a:bodyPr>
          <a:lstStyle/>
          <a:p>
            <a:pPr algn="ctr"/>
            <a:r>
              <a:rPr lang="en-US" dirty="0" smtClean="0"/>
              <a:t>What do Effective Leaders Do?</a:t>
            </a:r>
          </a:p>
        </p:txBody>
      </p:sp>
      <p:graphicFrame>
        <p:nvGraphicFramePr>
          <p:cNvPr id="4" name="Diagram 3"/>
          <p:cNvGraphicFramePr/>
          <p:nvPr>
            <p:extLst>
              <p:ext uri="{D42A27DB-BD31-4B8C-83A1-F6EECF244321}">
                <p14:modId xmlns:p14="http://schemas.microsoft.com/office/powerpoint/2010/main" val="1902470007"/>
              </p:ext>
            </p:extLst>
          </p:nvPr>
        </p:nvGraphicFramePr>
        <p:xfrm>
          <a:off x="609600" y="1295400"/>
          <a:ext cx="7696200" cy="508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705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Practical Tips to Get “There”</a:t>
            </a:r>
            <a:endParaRPr lang="en-US" dirty="0" smtClean="0"/>
          </a:p>
        </p:txBody>
      </p:sp>
      <p:sp>
        <p:nvSpPr>
          <p:cNvPr id="27651" name="Rectangle 3"/>
          <p:cNvSpPr>
            <a:spLocks noGrp="1" noChangeArrowheads="1"/>
          </p:cNvSpPr>
          <p:nvPr>
            <p:ph idx="1"/>
          </p:nvPr>
        </p:nvSpPr>
        <p:spPr>
          <a:xfrm>
            <a:off x="685800" y="2438400"/>
            <a:ext cx="7772400" cy="4114800"/>
          </a:xfrm>
        </p:spPr>
        <p:txBody>
          <a:bodyPr/>
          <a:lstStyle/>
          <a:p>
            <a:pPr>
              <a:buNone/>
            </a:pPr>
            <a:r>
              <a:rPr lang="en-US" sz="3200" b="0" smtClean="0"/>
              <a:t>Step 1: Develop a plan</a:t>
            </a:r>
          </a:p>
          <a:p>
            <a:pPr>
              <a:buNone/>
            </a:pPr>
            <a:endParaRPr lang="en-US" sz="1400" b="0" smtClean="0"/>
          </a:p>
          <a:p>
            <a:pPr>
              <a:buNone/>
            </a:pPr>
            <a:r>
              <a:rPr lang="en-US" sz="3200" b="0" smtClean="0"/>
              <a:t>Step 2: Get involved</a:t>
            </a:r>
          </a:p>
          <a:p>
            <a:pPr>
              <a:buNone/>
            </a:pPr>
            <a:endParaRPr lang="en-US" sz="1400" b="0" smtClean="0"/>
          </a:p>
          <a:p>
            <a:pPr>
              <a:buNone/>
            </a:pPr>
            <a:r>
              <a:rPr lang="en-US" sz="3200" b="0" smtClean="0"/>
              <a:t>Step 3: Leverage a mentor</a:t>
            </a:r>
          </a:p>
          <a:p>
            <a:pPr>
              <a:buNone/>
            </a:pPr>
            <a:endParaRPr lang="en-US" sz="1400" b="0" smtClean="0"/>
          </a:p>
          <a:p>
            <a:pPr>
              <a:buNone/>
            </a:pPr>
            <a:r>
              <a:rPr lang="en-US" sz="3200" b="0" smtClean="0"/>
              <a:t>Step 4: Build your leadership skills</a:t>
            </a:r>
            <a:endParaRPr lang="en-US" sz="3200" b="0" dirty="0" smtClean="0"/>
          </a:p>
        </p:txBody>
      </p:sp>
      <p:sp>
        <p:nvSpPr>
          <p:cNvPr id="27652" name="Text Box 4"/>
          <p:cNvSpPr txBox="1">
            <a:spLocks noChangeArrowheads="1"/>
          </p:cNvSpPr>
          <p:nvPr/>
        </p:nvSpPr>
        <p:spPr bwMode="auto">
          <a:xfrm>
            <a:off x="2590800" y="1600200"/>
            <a:ext cx="5410200" cy="396875"/>
          </a:xfrm>
          <a:prstGeom prst="rect">
            <a:avLst/>
          </a:prstGeom>
          <a:noFill/>
          <a:ln w="9525">
            <a:noFill/>
            <a:miter lim="800000"/>
            <a:headEnd/>
            <a:tailEnd/>
          </a:ln>
        </p:spPr>
        <p:txBody>
          <a:bodyPr>
            <a:spAutoFit/>
          </a:bodyPr>
          <a:lstStyle/>
          <a:p>
            <a:pPr algn="r" eaLnBrk="0" fontAlgn="base" hangingPunct="0">
              <a:spcBef>
                <a:spcPct val="50000"/>
              </a:spcBef>
              <a:spcAft>
                <a:spcPct val="0"/>
              </a:spcAft>
            </a:pPr>
            <a:r>
              <a:rPr lang="en-US" sz="2000" dirty="0">
                <a:solidFill>
                  <a:srgbClr val="000099"/>
                </a:solidFill>
                <a:latin typeface="Arial" charset="0"/>
              </a:rPr>
              <a:t>Wherever “there” may be…</a:t>
            </a:r>
          </a:p>
        </p:txBody>
      </p:sp>
    </p:spTree>
    <p:extLst>
      <p:ext uri="{BB962C8B-B14F-4D97-AF65-F5344CB8AC3E}">
        <p14:creationId xmlns:p14="http://schemas.microsoft.com/office/powerpoint/2010/main" val="3021040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 1: Develop a Plan</a:t>
            </a:r>
          </a:p>
        </p:txBody>
      </p:sp>
      <p:sp>
        <p:nvSpPr>
          <p:cNvPr id="5" name="Content Placeholder 4"/>
          <p:cNvSpPr>
            <a:spLocks noGrp="1"/>
          </p:cNvSpPr>
          <p:nvPr>
            <p:ph sz="half" idx="1"/>
          </p:nvPr>
        </p:nvSpPr>
        <p:spPr>
          <a:xfrm>
            <a:off x="457200" y="1600200"/>
            <a:ext cx="7924800" cy="4525963"/>
          </a:xfrm>
        </p:spPr>
        <p:txBody>
          <a:bodyPr/>
          <a:lstStyle/>
          <a:p>
            <a:pPr>
              <a:lnSpc>
                <a:spcPct val="80000"/>
              </a:lnSpc>
            </a:pPr>
            <a:r>
              <a:rPr lang="en-US" dirty="0"/>
              <a:t>Keep the end in mind</a:t>
            </a:r>
          </a:p>
          <a:p>
            <a:pPr lvl="1">
              <a:lnSpc>
                <a:spcPct val="80000"/>
              </a:lnSpc>
              <a:buNone/>
            </a:pPr>
            <a:endParaRPr lang="en-US" sz="2200" dirty="0"/>
          </a:p>
          <a:p>
            <a:pPr>
              <a:lnSpc>
                <a:spcPct val="80000"/>
              </a:lnSpc>
            </a:pPr>
            <a:r>
              <a:rPr lang="en-US" dirty="0"/>
              <a:t>Determine goals</a:t>
            </a:r>
          </a:p>
          <a:p>
            <a:pPr lvl="1">
              <a:lnSpc>
                <a:spcPct val="80000"/>
              </a:lnSpc>
            </a:pPr>
            <a:r>
              <a:rPr lang="en-US" dirty="0"/>
              <a:t>Short &amp; long-term</a:t>
            </a:r>
          </a:p>
          <a:p>
            <a:pPr lvl="1">
              <a:lnSpc>
                <a:spcPct val="80000"/>
              </a:lnSpc>
            </a:pPr>
            <a:r>
              <a:rPr lang="en-US" dirty="0"/>
              <a:t>Professional &amp; personal</a:t>
            </a:r>
          </a:p>
          <a:p>
            <a:pPr lvl="1">
              <a:lnSpc>
                <a:spcPct val="80000"/>
              </a:lnSpc>
              <a:buFont typeface="Wingdings" pitchFamily="2" charset="2"/>
              <a:buNone/>
            </a:pPr>
            <a:endParaRPr lang="en-US" sz="2000" dirty="0"/>
          </a:p>
          <a:p>
            <a:pPr>
              <a:lnSpc>
                <a:spcPct val="80000"/>
              </a:lnSpc>
            </a:pPr>
            <a:r>
              <a:rPr lang="en-US" dirty="0"/>
              <a:t>PUT IT IN WRITING!</a:t>
            </a:r>
          </a:p>
          <a:p>
            <a:pPr lvl="1">
              <a:lnSpc>
                <a:spcPct val="80000"/>
              </a:lnSpc>
            </a:pPr>
            <a:r>
              <a:rPr lang="en-US" dirty="0"/>
              <a:t>Fluid document – update regularly</a:t>
            </a:r>
          </a:p>
          <a:p>
            <a:pPr lvl="1">
              <a:lnSpc>
                <a:spcPct val="80000"/>
              </a:lnSpc>
            </a:pPr>
            <a:r>
              <a:rPr lang="en-US" dirty="0"/>
              <a:t>Think of it as a personal mission/vision statement</a:t>
            </a:r>
          </a:p>
          <a:p>
            <a:pPr lvl="1">
              <a:lnSpc>
                <a:spcPct val="80000"/>
              </a:lnSpc>
            </a:pPr>
            <a:r>
              <a:rPr lang="en-US" dirty="0"/>
              <a:t>…or a “life plan”</a:t>
            </a:r>
          </a:p>
          <a:p>
            <a:endParaRPr lang="en-US" dirty="0"/>
          </a:p>
        </p:txBody>
      </p:sp>
      <p:pic>
        <p:nvPicPr>
          <p:cNvPr id="7" name="Picture 10" descr="MPj04331790000[1]"/>
          <p:cNvPicPr>
            <a:picLocks noGrp="1" noChangeAspect="1" noChangeArrowheads="1"/>
          </p:cNvPicPr>
          <p:nvPr>
            <p:ph sz="half" idx="2"/>
          </p:nvPr>
        </p:nvPicPr>
        <p:blipFill>
          <a:blip r:embed="rId3" cstate="print"/>
          <a:stretch>
            <a:fillRect/>
          </a:stretch>
        </p:blipFill>
        <p:spPr>
          <a:xfrm>
            <a:off x="5347854" y="2133600"/>
            <a:ext cx="2639291" cy="1982585"/>
          </a:xfrm>
        </p:spPr>
      </p:pic>
    </p:spTree>
    <p:extLst>
      <p:ext uri="{BB962C8B-B14F-4D97-AF65-F5344CB8AC3E}">
        <p14:creationId xmlns:p14="http://schemas.microsoft.com/office/powerpoint/2010/main" val="204040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extLst>
              <p:ext uri="{D42A27DB-BD31-4B8C-83A1-F6EECF244321}">
                <p14:modId xmlns:p14="http://schemas.microsoft.com/office/powerpoint/2010/main" val="4012949014"/>
              </p:ext>
            </p:extLst>
          </p:nvPr>
        </p:nvGraphicFramePr>
        <p:xfrm>
          <a:off x="2667000" y="1143000"/>
          <a:ext cx="4946650" cy="3300413"/>
        </p:xfrm>
        <a:graphic>
          <a:graphicData uri="http://schemas.openxmlformats.org/presentationml/2006/ole">
            <mc:AlternateContent xmlns:mc="http://schemas.openxmlformats.org/markup-compatibility/2006">
              <mc:Choice xmlns:v="urn:schemas-microsoft-com:vml" Requires="v">
                <p:oleObj spid="_x0000_s73739" name="Chart" r:id="rId4" imgW="6096000" imgH="4067062" progId="MSGraph.Chart.8">
                  <p:embed followColorScheme="full"/>
                </p:oleObj>
              </mc:Choice>
              <mc:Fallback>
                <p:oleObj name="Chart" r:id="rId4" imgW="6096000" imgH="4067062" progId="MSGraph.Chart.8">
                  <p:embed followColorScheme="full"/>
                  <p:pic>
                    <p:nvPicPr>
                      <p:cNvPr id="0" name="Picture 3"/>
                      <p:cNvPicPr>
                        <a:picLocks noGrp="1" noChangeAspect="1" noChangeArrowheads="1"/>
                      </p:cNvPicPr>
                      <p:nvPr/>
                    </p:nvPicPr>
                    <p:blipFill>
                      <a:blip r:embed="rId5"/>
                      <a:srcRect/>
                      <a:stretch>
                        <a:fillRect/>
                      </a:stretch>
                    </p:blipFill>
                    <p:spPr bwMode="auto">
                      <a:xfrm>
                        <a:off x="2667000" y="1143000"/>
                        <a:ext cx="4946650" cy="330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title"/>
          </p:nvPr>
        </p:nvSpPr>
        <p:spPr>
          <a:xfrm>
            <a:off x="685800" y="152400"/>
            <a:ext cx="7772400" cy="1217612"/>
          </a:xfrm>
        </p:spPr>
        <p:txBody>
          <a:bodyPr/>
          <a:lstStyle/>
          <a:p>
            <a:r>
              <a:rPr lang="en-US" smtClean="0"/>
              <a:t>Sara White’s M-shaped curve</a:t>
            </a:r>
            <a:endParaRPr lang="en-US" dirty="0" smtClean="0"/>
          </a:p>
        </p:txBody>
      </p:sp>
      <p:sp>
        <p:nvSpPr>
          <p:cNvPr id="1028" name="Text Box 3"/>
          <p:cNvSpPr txBox="1">
            <a:spLocks noChangeArrowheads="1"/>
          </p:cNvSpPr>
          <p:nvPr/>
        </p:nvSpPr>
        <p:spPr bwMode="auto">
          <a:xfrm>
            <a:off x="533400" y="6267450"/>
            <a:ext cx="5867400" cy="442913"/>
          </a:xfrm>
          <a:prstGeom prst="rect">
            <a:avLst/>
          </a:prstGeom>
          <a:noFill/>
          <a:ln w="9525" algn="ctr">
            <a:noFill/>
            <a:miter lim="800000"/>
            <a:headEnd/>
            <a:tailEnd/>
          </a:ln>
        </p:spPr>
        <p:txBody>
          <a:bodyPr anchorCtr="1">
            <a:spAutoFit/>
          </a:bodyPr>
          <a:lstStyle/>
          <a:p>
            <a:pPr fontAlgn="base">
              <a:lnSpc>
                <a:spcPct val="95000"/>
              </a:lnSpc>
              <a:spcBef>
                <a:spcPct val="50000"/>
              </a:spcBef>
              <a:spcAft>
                <a:spcPct val="0"/>
              </a:spcAft>
            </a:pPr>
            <a:r>
              <a:rPr lang="en-US" sz="1200" dirty="0">
                <a:solidFill>
                  <a:srgbClr val="000000"/>
                </a:solidFill>
              </a:rPr>
              <a:t>White SJ.  Integrating your personal life and career.  </a:t>
            </a:r>
            <a:r>
              <a:rPr lang="en-US" sz="1200" i="1" dirty="0">
                <a:solidFill>
                  <a:srgbClr val="000000"/>
                </a:solidFill>
              </a:rPr>
              <a:t>Am J Health Syst Pharm</a:t>
            </a:r>
            <a:r>
              <a:rPr lang="en-US" sz="1200" dirty="0">
                <a:solidFill>
                  <a:srgbClr val="000000"/>
                </a:solidFill>
              </a:rPr>
              <a:t>. 2007 Feb 15;64(4):358-60</a:t>
            </a:r>
          </a:p>
        </p:txBody>
      </p:sp>
      <p:sp>
        <p:nvSpPr>
          <p:cNvPr id="1029" name="Line 4"/>
          <p:cNvSpPr>
            <a:spLocks noChangeShapeType="1"/>
          </p:cNvSpPr>
          <p:nvPr/>
        </p:nvSpPr>
        <p:spPr bwMode="auto">
          <a:xfrm flipV="1">
            <a:off x="1143000" y="1828800"/>
            <a:ext cx="2895600" cy="3048000"/>
          </a:xfrm>
          <a:prstGeom prst="line">
            <a:avLst/>
          </a:prstGeom>
          <a:noFill/>
          <a:ln w="9525">
            <a:noFill/>
            <a:round/>
            <a:headEnd/>
            <a:tailEnd/>
          </a:ln>
        </p:spPr>
        <p:txBody>
          <a:bodyPr anchor="ctr" anchorCtr="1"/>
          <a:lstStyle/>
          <a:p>
            <a:pPr eaLnBrk="0" fontAlgn="base" hangingPunct="0">
              <a:spcBef>
                <a:spcPct val="0"/>
              </a:spcBef>
              <a:spcAft>
                <a:spcPct val="0"/>
              </a:spcAft>
            </a:pPr>
            <a:endParaRPr lang="en-US" sz="2400" dirty="0">
              <a:solidFill>
                <a:srgbClr val="000000"/>
              </a:solidFill>
            </a:endParaRPr>
          </a:p>
        </p:txBody>
      </p:sp>
      <p:sp>
        <p:nvSpPr>
          <p:cNvPr id="1032" name="Text Box 8"/>
          <p:cNvSpPr txBox="1">
            <a:spLocks noChangeArrowheads="1"/>
          </p:cNvSpPr>
          <p:nvPr/>
        </p:nvSpPr>
        <p:spPr bwMode="auto">
          <a:xfrm rot="16200000">
            <a:off x="4119563" y="1597026"/>
            <a:ext cx="828675" cy="7848600"/>
          </a:xfrm>
          <a:prstGeom prst="rect">
            <a:avLst/>
          </a:prstGeom>
          <a:noFill/>
          <a:ln w="9525" algn="ctr">
            <a:noFill/>
            <a:miter lim="800000"/>
            <a:headEnd/>
            <a:tailEnd/>
          </a:ln>
        </p:spPr>
        <p:txBody>
          <a:bodyPr vert="eaVert" anchorCtr="1">
            <a:spAutoFit/>
          </a:bodyPr>
          <a:lstStyle/>
          <a:p>
            <a:pPr algn="ctr" fontAlgn="base">
              <a:lnSpc>
                <a:spcPct val="95000"/>
              </a:lnSpc>
              <a:spcBef>
                <a:spcPct val="50000"/>
              </a:spcBef>
              <a:spcAft>
                <a:spcPct val="0"/>
              </a:spcAft>
            </a:pPr>
            <a:r>
              <a:rPr lang="en-US" sz="2200" b="1" dirty="0">
                <a:solidFill>
                  <a:srgbClr val="000099"/>
                </a:solidFill>
              </a:rPr>
              <a:t>“ Success is more than mere accomplishments, it is about making a difference, a contribution, or having an impact”</a:t>
            </a:r>
          </a:p>
        </p:txBody>
      </p:sp>
      <p:grpSp>
        <p:nvGrpSpPr>
          <p:cNvPr id="2" name="Group 1"/>
          <p:cNvGrpSpPr/>
          <p:nvPr/>
        </p:nvGrpSpPr>
        <p:grpSpPr>
          <a:xfrm>
            <a:off x="838200" y="1370013"/>
            <a:ext cx="7772400" cy="3736975"/>
            <a:chOff x="838200" y="1370013"/>
            <a:chExt cx="7772400" cy="3736975"/>
          </a:xfrm>
        </p:grpSpPr>
        <p:sp>
          <p:nvSpPr>
            <p:cNvPr id="1030" name="Text Box 6"/>
            <p:cNvSpPr txBox="1">
              <a:spLocks noChangeArrowheads="1"/>
            </p:cNvSpPr>
            <p:nvPr/>
          </p:nvSpPr>
          <p:spPr bwMode="auto">
            <a:xfrm rot="16200000">
              <a:off x="1283494" y="1837531"/>
              <a:ext cx="860425" cy="1751013"/>
            </a:xfrm>
            <a:prstGeom prst="rect">
              <a:avLst/>
            </a:prstGeom>
            <a:noFill/>
            <a:ln w="9525" algn="ctr">
              <a:noFill/>
              <a:miter lim="800000"/>
              <a:headEnd/>
              <a:tailEnd/>
            </a:ln>
          </p:spPr>
          <p:txBody>
            <a:bodyPr vert="eaVert" anchorCtr="1">
              <a:spAutoFit/>
            </a:bodyPr>
            <a:lstStyle/>
            <a:p>
              <a:pPr fontAlgn="base">
                <a:spcBef>
                  <a:spcPct val="0"/>
                </a:spcBef>
                <a:spcAft>
                  <a:spcPct val="0"/>
                </a:spcAft>
              </a:pPr>
              <a:r>
                <a:rPr lang="en-US" sz="2200" dirty="0">
                  <a:solidFill>
                    <a:srgbClr val="000000"/>
                  </a:solidFill>
                </a:rPr>
                <a:t>Professional</a:t>
              </a:r>
            </a:p>
            <a:p>
              <a:pPr fontAlgn="base">
                <a:spcBef>
                  <a:spcPct val="0"/>
                </a:spcBef>
                <a:spcAft>
                  <a:spcPct val="0"/>
                </a:spcAft>
              </a:pPr>
              <a:r>
                <a:rPr lang="en-US" sz="2200" dirty="0">
                  <a:solidFill>
                    <a:srgbClr val="000000"/>
                  </a:solidFill>
                </a:rPr>
                <a:t> involvement</a:t>
              </a:r>
            </a:p>
          </p:txBody>
        </p:sp>
        <p:sp>
          <p:nvSpPr>
            <p:cNvPr id="1031" name="Text Box 7"/>
            <p:cNvSpPr txBox="1">
              <a:spLocks noChangeArrowheads="1"/>
            </p:cNvSpPr>
            <p:nvPr/>
          </p:nvSpPr>
          <p:spPr bwMode="auto">
            <a:xfrm rot="16200000">
              <a:off x="4967287" y="3063876"/>
              <a:ext cx="504825" cy="3581400"/>
            </a:xfrm>
            <a:prstGeom prst="rect">
              <a:avLst/>
            </a:prstGeom>
            <a:noFill/>
            <a:ln w="9525" algn="ctr">
              <a:noFill/>
              <a:miter lim="800000"/>
              <a:headEnd/>
              <a:tailEnd/>
            </a:ln>
          </p:spPr>
          <p:txBody>
            <a:bodyPr vert="eaVert" anchorCtr="1">
              <a:spAutoFit/>
            </a:bodyPr>
            <a:lstStyle/>
            <a:p>
              <a:pPr fontAlgn="base">
                <a:lnSpc>
                  <a:spcPct val="95000"/>
                </a:lnSpc>
                <a:spcBef>
                  <a:spcPct val="50000"/>
                </a:spcBef>
                <a:spcAft>
                  <a:spcPct val="0"/>
                </a:spcAft>
              </a:pPr>
              <a:r>
                <a:rPr lang="en-US" sz="2200" dirty="0">
                  <a:solidFill>
                    <a:srgbClr val="000000"/>
                  </a:solidFill>
                </a:rPr>
                <a:t>Career progression</a:t>
              </a:r>
            </a:p>
          </p:txBody>
        </p:sp>
        <p:sp>
          <p:nvSpPr>
            <p:cNvPr id="1033" name="Text Box 9"/>
            <p:cNvSpPr txBox="1">
              <a:spLocks noChangeArrowheads="1"/>
            </p:cNvSpPr>
            <p:nvPr/>
          </p:nvSpPr>
          <p:spPr bwMode="auto">
            <a:xfrm rot="16200000">
              <a:off x="3714750" y="-211137"/>
              <a:ext cx="419100" cy="3581400"/>
            </a:xfrm>
            <a:prstGeom prst="rect">
              <a:avLst/>
            </a:prstGeom>
            <a:noFill/>
            <a:ln w="9525" algn="ctr">
              <a:noFill/>
              <a:miter lim="800000"/>
              <a:headEnd/>
              <a:tailEnd/>
            </a:ln>
          </p:spPr>
          <p:txBody>
            <a:bodyPr vert="eaVert" anchorCtr="1">
              <a:spAutoFit/>
            </a:bodyPr>
            <a:lstStyle/>
            <a:p>
              <a:pPr fontAlgn="base">
                <a:lnSpc>
                  <a:spcPct val="95000"/>
                </a:lnSpc>
                <a:spcBef>
                  <a:spcPct val="50000"/>
                </a:spcBef>
                <a:spcAft>
                  <a:spcPct val="0"/>
                </a:spcAft>
              </a:pPr>
              <a:r>
                <a:rPr lang="en-US" sz="1600" dirty="0">
                  <a:solidFill>
                    <a:srgbClr val="000000"/>
                  </a:solidFill>
                </a:rPr>
                <a:t>Early Career</a:t>
              </a:r>
            </a:p>
          </p:txBody>
        </p:sp>
        <p:sp>
          <p:nvSpPr>
            <p:cNvPr id="1034" name="Text Box 10"/>
            <p:cNvSpPr txBox="1">
              <a:spLocks noChangeArrowheads="1"/>
            </p:cNvSpPr>
            <p:nvPr/>
          </p:nvSpPr>
          <p:spPr bwMode="auto">
            <a:xfrm rot="16200000">
              <a:off x="5010150" y="1389063"/>
              <a:ext cx="419100" cy="3581400"/>
            </a:xfrm>
            <a:prstGeom prst="rect">
              <a:avLst/>
            </a:prstGeom>
            <a:noFill/>
            <a:ln w="9525" algn="ctr">
              <a:noFill/>
              <a:miter lim="800000"/>
              <a:headEnd/>
              <a:tailEnd/>
            </a:ln>
          </p:spPr>
          <p:txBody>
            <a:bodyPr vert="eaVert" anchorCtr="1">
              <a:spAutoFit/>
            </a:bodyPr>
            <a:lstStyle/>
            <a:p>
              <a:pPr fontAlgn="base">
                <a:lnSpc>
                  <a:spcPct val="95000"/>
                </a:lnSpc>
                <a:spcBef>
                  <a:spcPct val="50000"/>
                </a:spcBef>
                <a:spcAft>
                  <a:spcPct val="0"/>
                </a:spcAft>
              </a:pPr>
              <a:r>
                <a:rPr lang="en-US" sz="1600" dirty="0">
                  <a:solidFill>
                    <a:srgbClr val="000000"/>
                  </a:solidFill>
                </a:rPr>
                <a:t>Children</a:t>
              </a:r>
            </a:p>
          </p:txBody>
        </p:sp>
        <p:sp>
          <p:nvSpPr>
            <p:cNvPr id="1035" name="Text Box 11"/>
            <p:cNvSpPr txBox="1">
              <a:spLocks noChangeArrowheads="1"/>
            </p:cNvSpPr>
            <p:nvPr/>
          </p:nvSpPr>
          <p:spPr bwMode="auto">
            <a:xfrm rot="16200000">
              <a:off x="5695950" y="-211137"/>
              <a:ext cx="419100" cy="3581400"/>
            </a:xfrm>
            <a:prstGeom prst="rect">
              <a:avLst/>
            </a:prstGeom>
            <a:noFill/>
            <a:ln w="9525" algn="ctr">
              <a:noFill/>
              <a:miter lim="800000"/>
              <a:headEnd/>
              <a:tailEnd/>
            </a:ln>
          </p:spPr>
          <p:txBody>
            <a:bodyPr vert="eaVert" anchorCtr="1">
              <a:spAutoFit/>
            </a:bodyPr>
            <a:lstStyle/>
            <a:p>
              <a:pPr fontAlgn="base">
                <a:lnSpc>
                  <a:spcPct val="95000"/>
                </a:lnSpc>
                <a:spcBef>
                  <a:spcPct val="50000"/>
                </a:spcBef>
                <a:spcAft>
                  <a:spcPct val="0"/>
                </a:spcAft>
              </a:pPr>
              <a:r>
                <a:rPr lang="en-US" sz="1600" dirty="0">
                  <a:solidFill>
                    <a:srgbClr val="000000"/>
                  </a:solidFill>
                </a:rPr>
                <a:t>Children Raised</a:t>
              </a:r>
            </a:p>
          </p:txBody>
        </p:sp>
        <p:sp>
          <p:nvSpPr>
            <p:cNvPr id="1036" name="Text Box 12"/>
            <p:cNvSpPr txBox="1">
              <a:spLocks noChangeArrowheads="1"/>
            </p:cNvSpPr>
            <p:nvPr/>
          </p:nvSpPr>
          <p:spPr bwMode="auto">
            <a:xfrm rot="16200000">
              <a:off x="6610350" y="2684463"/>
              <a:ext cx="419100" cy="3581400"/>
            </a:xfrm>
            <a:prstGeom prst="rect">
              <a:avLst/>
            </a:prstGeom>
            <a:noFill/>
            <a:ln w="9525" algn="ctr">
              <a:noFill/>
              <a:miter lim="800000"/>
              <a:headEnd/>
              <a:tailEnd/>
            </a:ln>
          </p:spPr>
          <p:txBody>
            <a:bodyPr vert="eaVert" anchorCtr="1">
              <a:spAutoFit/>
            </a:bodyPr>
            <a:lstStyle/>
            <a:p>
              <a:pPr fontAlgn="base">
                <a:lnSpc>
                  <a:spcPct val="95000"/>
                </a:lnSpc>
                <a:spcBef>
                  <a:spcPct val="50000"/>
                </a:spcBef>
                <a:spcAft>
                  <a:spcPct val="0"/>
                </a:spcAft>
              </a:pPr>
              <a:r>
                <a:rPr lang="en-US" sz="1600" dirty="0">
                  <a:solidFill>
                    <a:srgbClr val="000000"/>
                  </a:solidFill>
                </a:rPr>
                <a:t>Retirement</a:t>
              </a:r>
            </a:p>
          </p:txBody>
        </p:sp>
      </p:grpSp>
    </p:spTree>
    <p:extLst>
      <p:ext uri="{BB962C8B-B14F-4D97-AF65-F5344CB8AC3E}">
        <p14:creationId xmlns:p14="http://schemas.microsoft.com/office/powerpoint/2010/main" val="213306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246" y="3038475"/>
            <a:ext cx="144580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197" y="3038475"/>
            <a:ext cx="144580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0598" y="3048000"/>
            <a:ext cx="144580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Title 1"/>
          <p:cNvSpPr>
            <a:spLocks noGrp="1"/>
          </p:cNvSpPr>
          <p:nvPr>
            <p:ph type="title"/>
          </p:nvPr>
        </p:nvSpPr>
        <p:spPr/>
        <p:txBody>
          <a:bodyPr/>
          <a:lstStyle/>
          <a:p>
            <a:r>
              <a:rPr lang="en-US" smtClean="0"/>
              <a:t>Put it in Writing</a:t>
            </a:r>
            <a:endParaRPr lang="en-US" dirty="0" smtClean="0"/>
          </a:p>
        </p:txBody>
      </p:sp>
      <p:pic>
        <p:nvPicPr>
          <p:cNvPr id="30723" name="Picture 4" descr="MPj04395210000[1]"/>
          <p:cNvPicPr>
            <a:picLocks noGrp="1" noChangeAspect="1" noChangeArrowheads="1"/>
          </p:cNvPicPr>
          <p:nvPr>
            <p:ph idx="1"/>
          </p:nvPr>
        </p:nvPicPr>
        <p:blipFill>
          <a:blip r:embed="rId4" cstate="print"/>
          <a:stretch>
            <a:fillRect/>
          </a:stretch>
        </p:blipFill>
        <p:spPr>
          <a:xfrm>
            <a:off x="5332615" y="0"/>
            <a:ext cx="3811385" cy="2543695"/>
          </a:xfrm>
        </p:spPr>
      </p:pic>
      <p:sp>
        <p:nvSpPr>
          <p:cNvPr id="30724" name="Rectangle 3"/>
          <p:cNvSpPr>
            <a:spLocks noGrp="1" noChangeArrowheads="1"/>
          </p:cNvSpPr>
          <p:nvPr>
            <p:ph type="body" sz="half" idx="4294967295"/>
          </p:nvPr>
        </p:nvSpPr>
        <p:spPr>
          <a:xfrm>
            <a:off x="685800" y="1490662"/>
            <a:ext cx="7848600" cy="4572000"/>
          </a:xfrm>
        </p:spPr>
        <p:txBody>
          <a:bodyPr/>
          <a:lstStyle/>
          <a:p>
            <a:r>
              <a:rPr lang="en-US" b="0" dirty="0" smtClean="0"/>
              <a:t>Use future tense</a:t>
            </a:r>
          </a:p>
          <a:p>
            <a:r>
              <a:rPr lang="en-US" b="0" dirty="0" smtClean="0"/>
              <a:t>Critically evaluate current and future state of pharmacy practice</a:t>
            </a:r>
          </a:p>
          <a:p>
            <a:r>
              <a:rPr lang="en-US" b="0" dirty="0" smtClean="0"/>
              <a:t>Use positive language, a</a:t>
            </a:r>
            <a:r>
              <a:rPr lang="en-US" sz="2400" b="0" dirty="0" smtClean="0"/>
              <a:t>void negative words </a:t>
            </a:r>
          </a:p>
          <a:p>
            <a:pPr>
              <a:buNone/>
            </a:pPr>
            <a:endParaRPr lang="en-US" sz="1400" b="0" dirty="0" smtClean="0"/>
          </a:p>
          <a:p>
            <a:pPr algn="ctr">
              <a:buNone/>
            </a:pPr>
            <a:r>
              <a:rPr lang="en-US" sz="3600" dirty="0" smtClean="0"/>
              <a:t>can’t 	never 	won’t </a:t>
            </a:r>
          </a:p>
          <a:p>
            <a:pPr>
              <a:buFontTx/>
              <a:buNone/>
            </a:pPr>
            <a:endParaRPr lang="en-US" sz="1800" b="0" dirty="0" smtClean="0"/>
          </a:p>
          <a:p>
            <a:pPr>
              <a:buFontTx/>
              <a:buNone/>
            </a:pPr>
            <a:endParaRPr lang="en-US" sz="1800" b="0" dirty="0" smtClean="0"/>
          </a:p>
          <a:p>
            <a:pPr>
              <a:buFontTx/>
              <a:buNone/>
            </a:pPr>
            <a:endParaRPr lang="en-US" sz="1800" b="0" dirty="0" smtClean="0"/>
          </a:p>
          <a:p>
            <a:pPr>
              <a:buFontTx/>
              <a:buNone/>
            </a:pPr>
            <a:r>
              <a:rPr lang="en-US" sz="2200" dirty="0" smtClean="0"/>
              <a:t>Continually reevaluate your plan and make changes as needed</a:t>
            </a:r>
          </a:p>
        </p:txBody>
      </p:sp>
      <p:sp>
        <p:nvSpPr>
          <p:cNvPr id="30725" name="AutoShape 15"/>
          <p:cNvSpPr>
            <a:spLocks noChangeArrowheads="1"/>
          </p:cNvSpPr>
          <p:nvPr/>
        </p:nvSpPr>
        <p:spPr bwMode="auto">
          <a:xfrm>
            <a:off x="3200400" y="4505324"/>
            <a:ext cx="2971800" cy="600075"/>
          </a:xfrm>
          <a:prstGeom prst="curvedDownArrow">
            <a:avLst>
              <a:gd name="adj1" fmla="val 250000"/>
              <a:gd name="adj2" fmla="val 500000"/>
              <a:gd name="adj3" fmla="val 33333"/>
            </a:avLst>
          </a:pr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30726" name="AutoShape 16"/>
          <p:cNvSpPr>
            <a:spLocks noChangeArrowheads="1"/>
          </p:cNvSpPr>
          <p:nvPr/>
        </p:nvSpPr>
        <p:spPr bwMode="auto">
          <a:xfrm rot="10800000">
            <a:off x="2895600" y="5562598"/>
            <a:ext cx="2971800" cy="609601"/>
          </a:xfrm>
          <a:prstGeom prst="curvedDownArrow">
            <a:avLst>
              <a:gd name="adj1" fmla="val 200000"/>
              <a:gd name="adj2" fmla="val 400000"/>
              <a:gd name="adj3" fmla="val 33333"/>
            </a:avLst>
          </a:prstGeom>
          <a:solidFill>
            <a:schemeClr val="accent2"/>
          </a:solidFill>
          <a:ln w="3175">
            <a:solidFill>
              <a:schemeClr val="tx1"/>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Tree>
    <p:extLst>
      <p:ext uri="{BB962C8B-B14F-4D97-AF65-F5344CB8AC3E}">
        <p14:creationId xmlns:p14="http://schemas.microsoft.com/office/powerpoint/2010/main" val="7858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Step 2: Get Involved</a:t>
            </a:r>
            <a:endParaRPr lang="en-US" dirty="0" smtClean="0"/>
          </a:p>
        </p:txBody>
      </p:sp>
      <p:sp>
        <p:nvSpPr>
          <p:cNvPr id="39939" name="Rectangle 3"/>
          <p:cNvSpPr>
            <a:spLocks noGrp="1" noChangeArrowheads="1"/>
          </p:cNvSpPr>
          <p:nvPr>
            <p:ph idx="1"/>
          </p:nvPr>
        </p:nvSpPr>
        <p:spPr/>
        <p:txBody>
          <a:bodyPr/>
          <a:lstStyle/>
          <a:p>
            <a:r>
              <a:rPr lang="en-US" dirty="0" smtClean="0"/>
              <a:t>Explore career options</a:t>
            </a:r>
          </a:p>
          <a:p>
            <a:r>
              <a:rPr lang="en-US" dirty="0" smtClean="0"/>
              <a:t>Participate in pharmacy organizations</a:t>
            </a:r>
          </a:p>
          <a:p>
            <a:r>
              <a:rPr lang="en-US" dirty="0" smtClean="0"/>
              <a:t>Build your CV</a:t>
            </a:r>
          </a:p>
          <a:p>
            <a:r>
              <a:rPr lang="en-US" dirty="0" smtClean="0"/>
              <a:t>Balance quality and quantity of experiences</a:t>
            </a:r>
          </a:p>
          <a:p>
            <a:endParaRPr lang="en-US" dirty="0" smtClean="0"/>
          </a:p>
          <a:p>
            <a:pPr marL="0" indent="0" algn="ctr">
              <a:buNone/>
            </a:pPr>
            <a:r>
              <a:rPr lang="en-US" dirty="0" smtClean="0"/>
              <a:t>What is your legacy as a student leader?</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822382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Explore Career Options</a:t>
            </a:r>
            <a:endParaRPr lang="en-US" dirty="0" smtClean="0"/>
          </a:p>
        </p:txBody>
      </p:sp>
      <p:sp>
        <p:nvSpPr>
          <p:cNvPr id="40963" name="Rectangle 3"/>
          <p:cNvSpPr>
            <a:spLocks noGrp="1" noChangeArrowheads="1"/>
          </p:cNvSpPr>
          <p:nvPr>
            <p:ph idx="1"/>
          </p:nvPr>
        </p:nvSpPr>
        <p:spPr/>
        <p:txBody>
          <a:bodyPr/>
          <a:lstStyle/>
          <a:p>
            <a:r>
              <a:rPr lang="en-US" smtClean="0"/>
              <a:t>Seek out unique internships and rotations</a:t>
            </a:r>
          </a:p>
          <a:p>
            <a:pPr lvl="1"/>
            <a:r>
              <a:rPr lang="en-US" smtClean="0"/>
              <a:t>Pharmacy administration</a:t>
            </a:r>
          </a:p>
          <a:p>
            <a:pPr lvl="1"/>
            <a:r>
              <a:rPr lang="en-US" smtClean="0"/>
              <a:t>Clinical management</a:t>
            </a:r>
          </a:p>
          <a:p>
            <a:pPr lvl="1"/>
            <a:r>
              <a:rPr lang="en-US" smtClean="0"/>
              <a:t>Pharmacy associations (state and national)</a:t>
            </a:r>
          </a:p>
          <a:p>
            <a:pPr lvl="1"/>
            <a:r>
              <a:rPr lang="en-US" smtClean="0"/>
              <a:t>Informatics</a:t>
            </a:r>
          </a:p>
          <a:p>
            <a:pPr lvl="1"/>
            <a:r>
              <a:rPr lang="en-US" smtClean="0"/>
              <a:t>Medication safety</a:t>
            </a:r>
          </a:p>
          <a:p>
            <a:pPr lvl="1"/>
            <a:endParaRPr lang="en-US" smtClean="0"/>
          </a:p>
          <a:p>
            <a:r>
              <a:rPr lang="en-US" smtClean="0"/>
              <a:t>Meet pharmacists practicing in your area(s) of interest</a:t>
            </a:r>
          </a:p>
          <a:p>
            <a:pPr lvl="1"/>
            <a:r>
              <a:rPr lang="en-US" smtClean="0"/>
              <a:t>Attend state and national organization meetings (present a poster!)</a:t>
            </a:r>
          </a:p>
          <a:p>
            <a:pPr lvl="1"/>
            <a:r>
              <a:rPr lang="en-US" smtClean="0"/>
              <a:t>Volunteer or shadow a pharmacist</a:t>
            </a:r>
            <a:endParaRPr lang="en-US" dirty="0" smtClean="0"/>
          </a:p>
        </p:txBody>
      </p:sp>
      <p:sp>
        <p:nvSpPr>
          <p:cNvPr id="40964" name="Text Box 4"/>
          <p:cNvSpPr txBox="1">
            <a:spLocks noChangeArrowheads="1"/>
          </p:cNvSpPr>
          <p:nvPr/>
        </p:nvSpPr>
        <p:spPr bwMode="auto">
          <a:xfrm>
            <a:off x="533400" y="6248400"/>
            <a:ext cx="6324600" cy="396875"/>
          </a:xfrm>
          <a:prstGeom prst="rect">
            <a:avLst/>
          </a:prstGeom>
          <a:noFill/>
          <a:ln w="9525">
            <a:noFill/>
            <a:miter lim="800000"/>
            <a:headEnd/>
            <a:tailEnd/>
          </a:ln>
        </p:spPr>
        <p:txBody>
          <a:bodyPr>
            <a:spAutoFit/>
          </a:bodyPr>
          <a:lstStyle/>
          <a:p>
            <a:pPr marL="342900" indent="-342900" fontAlgn="base">
              <a:spcBef>
                <a:spcPct val="50000"/>
              </a:spcBef>
              <a:spcAft>
                <a:spcPct val="0"/>
              </a:spcAft>
              <a:buClr>
                <a:srgbClr val="CC0000"/>
              </a:buClr>
              <a:buFont typeface="Wingdings" pitchFamily="2" charset="2"/>
              <a:buNone/>
            </a:pPr>
            <a:r>
              <a:rPr lang="en-US" sz="1000" dirty="0">
                <a:solidFill>
                  <a:srgbClr val="000000"/>
                </a:solidFill>
              </a:rPr>
              <a:t>*Knoer SJ, Rough S, Gouveia WA. Student rotations in health-system pharmacy management and leadership. Am J Health Syst Pharm. 2005; 62:2539-2541.</a:t>
            </a:r>
          </a:p>
        </p:txBody>
      </p:sp>
    </p:spTree>
    <p:extLst>
      <p:ext uri="{BB962C8B-B14F-4D97-AF65-F5344CB8AC3E}">
        <p14:creationId xmlns:p14="http://schemas.microsoft.com/office/powerpoint/2010/main" val="148713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Our Agenda</a:t>
            </a:r>
            <a:endParaRPr lang="en-US" dirty="0" smtClean="0"/>
          </a:p>
        </p:txBody>
      </p:sp>
      <p:sp>
        <p:nvSpPr>
          <p:cNvPr id="6147" name="Rectangle 3"/>
          <p:cNvSpPr>
            <a:spLocks noGrp="1" noChangeArrowheads="1"/>
          </p:cNvSpPr>
          <p:nvPr>
            <p:ph idx="1"/>
          </p:nvPr>
        </p:nvSpPr>
        <p:spPr/>
        <p:txBody>
          <a:bodyPr/>
          <a:lstStyle/>
          <a:p>
            <a:r>
              <a:rPr lang="en-US" smtClean="0"/>
              <a:t>Leadership and management… defined</a:t>
            </a:r>
          </a:p>
          <a:p>
            <a:r>
              <a:rPr lang="en-US" smtClean="0"/>
              <a:t>Career opportunities for up-and-coming pharmacy leaders</a:t>
            </a:r>
          </a:p>
          <a:p>
            <a:r>
              <a:rPr lang="en-US" smtClean="0"/>
              <a:t>Practical ways to build leadership skills, NOW</a:t>
            </a:r>
          </a:p>
          <a:p>
            <a:r>
              <a:rPr lang="en-US" smtClean="0"/>
              <a:t>Workshop</a:t>
            </a:r>
          </a:p>
          <a:p>
            <a:r>
              <a:rPr lang="en-US" smtClean="0"/>
              <a:t>Leadership pearls of wisdom</a:t>
            </a:r>
          </a:p>
          <a:p>
            <a:endParaRPr lang="en-US" smtClean="0"/>
          </a:p>
          <a:p>
            <a:endParaRPr lang="en-US" smtClean="0"/>
          </a:p>
          <a:p>
            <a:endParaRPr lang="en-US" smtClean="0"/>
          </a:p>
          <a:p>
            <a:pPr lvl="1"/>
            <a:endParaRPr lang="en-US" dirty="0" smtClean="0"/>
          </a:p>
        </p:txBody>
      </p:sp>
      <p:sp>
        <p:nvSpPr>
          <p:cNvPr id="7" name="TextBox 6"/>
          <p:cNvSpPr txBox="1"/>
          <p:nvPr/>
        </p:nvSpPr>
        <p:spPr>
          <a:xfrm>
            <a:off x="0" y="5992884"/>
            <a:ext cx="5410200" cy="523220"/>
          </a:xfrm>
          <a:prstGeom prst="rect">
            <a:avLst/>
          </a:prstGeom>
          <a:noFill/>
        </p:spPr>
        <p:txBody>
          <a:bodyPr wrap="square" rtlCol="0">
            <a:spAutoFit/>
          </a:bodyPr>
          <a:lstStyle/>
          <a:p>
            <a:pPr algn="ctr"/>
            <a:r>
              <a:rPr lang="en-US" sz="1400" b="1" i="1" dirty="0" smtClean="0"/>
              <a:t>Designed </a:t>
            </a:r>
            <a:r>
              <a:rPr lang="en-US" sz="1400" b="1" i="1" dirty="0"/>
              <a:t>by the ASHP Section of Pharmacy Practice Managers in collaboration </a:t>
            </a:r>
            <a:r>
              <a:rPr lang="en-US" sz="1400" b="1" i="1" dirty="0" smtClean="0"/>
              <a:t>with the ASHP </a:t>
            </a:r>
            <a:r>
              <a:rPr lang="en-US" sz="1400" b="1" i="1" dirty="0"/>
              <a:t>Pharmacy Student </a:t>
            </a:r>
            <a:r>
              <a:rPr lang="en-US" sz="1400" b="1" i="1" dirty="0" smtClean="0"/>
              <a:t>Forum</a:t>
            </a:r>
            <a:endParaRPr lang="en-US" sz="1400" b="1" i="1" dirty="0"/>
          </a:p>
        </p:txBody>
      </p:sp>
    </p:spTree>
    <p:extLst>
      <p:ext uri="{BB962C8B-B14F-4D97-AF65-F5344CB8AC3E}">
        <p14:creationId xmlns:p14="http://schemas.microsoft.com/office/powerpoint/2010/main" val="2777874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Participate in Pharmacy Organizations</a:t>
            </a:r>
            <a:endParaRPr lang="en-US" dirty="0" smtClean="0"/>
          </a:p>
        </p:txBody>
      </p:sp>
      <p:sp>
        <p:nvSpPr>
          <p:cNvPr id="5" name="Content Placeholder 4"/>
          <p:cNvSpPr>
            <a:spLocks noGrp="1"/>
          </p:cNvSpPr>
          <p:nvPr>
            <p:ph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797048861"/>
              </p:ext>
            </p:extLst>
          </p:nvPr>
        </p:nvGraphicFramePr>
        <p:xfrm>
          <a:off x="685800" y="1295400"/>
          <a:ext cx="7772400" cy="464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642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Build Your CV…</a:t>
            </a:r>
            <a:r>
              <a:rPr lang="en-US" sz="4400" dirty="0"/>
              <a:t/>
            </a:r>
            <a:br>
              <a:rPr lang="en-US" sz="4400" dirty="0"/>
            </a:br>
            <a:r>
              <a:rPr lang="en-US" sz="4400" dirty="0"/>
              <a:t>				</a:t>
            </a:r>
            <a:r>
              <a:rPr lang="en-US" sz="4400" dirty="0">
                <a:solidFill>
                  <a:srgbClr val="2068BA"/>
                </a:solidFill>
              </a:rPr>
              <a:t>   </a:t>
            </a:r>
            <a:r>
              <a:rPr lang="en-US" sz="4400" dirty="0" smtClean="0">
                <a:solidFill>
                  <a:srgbClr val="2068BA"/>
                </a:solidFill>
              </a:rPr>
              <a:t>  </a:t>
            </a:r>
            <a:r>
              <a:rPr lang="en-US" b="0" dirty="0">
                <a:solidFill>
                  <a:srgbClr val="2068BA"/>
                </a:solidFill>
              </a:rPr>
              <a:t>…one brick at a time</a:t>
            </a:r>
            <a:endParaRPr lang="en-US" dirty="0">
              <a:solidFill>
                <a:srgbClr val="2068BA"/>
              </a:solidFill>
            </a:endParaRPr>
          </a:p>
        </p:txBody>
      </p:sp>
      <p:sp>
        <p:nvSpPr>
          <p:cNvPr id="3" name="Content Placeholder 2"/>
          <p:cNvSpPr>
            <a:spLocks noGrp="1"/>
          </p:cNvSpPr>
          <p:nvPr>
            <p:ph sz="half" idx="1"/>
          </p:nvPr>
        </p:nvSpPr>
        <p:spPr>
          <a:xfrm>
            <a:off x="457200" y="1600200"/>
            <a:ext cx="5638800" cy="4525963"/>
          </a:xfrm>
        </p:spPr>
        <p:txBody>
          <a:bodyPr>
            <a:normAutofit fontScale="92500" lnSpcReduction="10000"/>
          </a:bodyPr>
          <a:lstStyle/>
          <a:p>
            <a:r>
              <a:rPr lang="en-US" b="0" dirty="0"/>
              <a:t>Leadership positions (local, state, national)</a:t>
            </a:r>
          </a:p>
          <a:p>
            <a:r>
              <a:rPr lang="en-US" b="0" dirty="0"/>
              <a:t>Unique experiences (rotations, internships, jobs)</a:t>
            </a:r>
          </a:p>
          <a:p>
            <a:r>
              <a:rPr lang="en-US" b="0" dirty="0"/>
              <a:t>Presentations (oral, poster)</a:t>
            </a:r>
          </a:p>
          <a:p>
            <a:r>
              <a:rPr lang="en-US" b="0" dirty="0"/>
              <a:t>Professional Involvement</a:t>
            </a:r>
          </a:p>
          <a:p>
            <a:r>
              <a:rPr lang="en-US" b="0" dirty="0"/>
              <a:t>Volunteer</a:t>
            </a:r>
          </a:p>
          <a:p>
            <a:r>
              <a:rPr lang="en-US" b="0" dirty="0"/>
              <a:t>Publications (local, regional, national)</a:t>
            </a:r>
          </a:p>
          <a:p>
            <a:r>
              <a:rPr lang="en-US" b="0" dirty="0"/>
              <a:t>Keep track of projects</a:t>
            </a:r>
          </a:p>
          <a:p>
            <a:r>
              <a:rPr lang="en-US" b="0" dirty="0"/>
              <a:t>Think about your references</a:t>
            </a:r>
          </a:p>
          <a:p>
            <a:endParaRPr lang="en-US" dirty="0"/>
          </a:p>
        </p:txBody>
      </p:sp>
      <p:pic>
        <p:nvPicPr>
          <p:cNvPr id="6" name="Picture 9" descr="MCBD10115_0000[1]"/>
          <p:cNvPicPr>
            <a:picLocks noGrp="1" noChangeAspect="1" noChangeArrowheads="1"/>
          </p:cNvPicPr>
          <p:nvPr>
            <p:ph sz="half" idx="2"/>
          </p:nvPr>
        </p:nvPicPr>
        <p:blipFill>
          <a:blip r:embed="rId3" cstate="print"/>
          <a:stretch>
            <a:fillRect/>
          </a:stretch>
        </p:blipFill>
        <p:spPr>
          <a:xfrm>
            <a:off x="5867400" y="1828800"/>
            <a:ext cx="2727723" cy="3429000"/>
          </a:xfrm>
          <a:noFill/>
        </p:spPr>
      </p:pic>
    </p:spTree>
    <p:extLst>
      <p:ext uri="{BB962C8B-B14F-4D97-AF65-F5344CB8AC3E}">
        <p14:creationId xmlns:p14="http://schemas.microsoft.com/office/powerpoint/2010/main" val="216524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Step 3: Leverage a mentor</a:t>
            </a:r>
          </a:p>
        </p:txBody>
      </p:sp>
      <p:sp>
        <p:nvSpPr>
          <p:cNvPr id="32771" name="Rectangle 3"/>
          <p:cNvSpPr>
            <a:spLocks noGrp="1" noChangeArrowheads="1"/>
          </p:cNvSpPr>
          <p:nvPr>
            <p:ph idx="1"/>
          </p:nvPr>
        </p:nvSpPr>
        <p:spPr>
          <a:xfrm>
            <a:off x="685800" y="1828800"/>
            <a:ext cx="7772400" cy="4114800"/>
          </a:xfrm>
        </p:spPr>
        <p:txBody>
          <a:bodyPr/>
          <a:lstStyle/>
          <a:p>
            <a:r>
              <a:rPr lang="en-US" b="0" dirty="0" smtClean="0"/>
              <a:t>Seek out mentors</a:t>
            </a:r>
          </a:p>
          <a:p>
            <a:r>
              <a:rPr lang="en-US" b="0" dirty="0" smtClean="0"/>
              <a:t>Be a good mentee</a:t>
            </a:r>
          </a:p>
          <a:p>
            <a:r>
              <a:rPr lang="en-US" b="0" dirty="0" smtClean="0"/>
              <a:t>Pay if forward</a:t>
            </a:r>
          </a:p>
          <a:p>
            <a:endParaRPr lang="en-US" dirty="0" smtClean="0"/>
          </a:p>
        </p:txBody>
      </p:sp>
      <p:sp>
        <p:nvSpPr>
          <p:cNvPr id="32772" name="AutoShape 4"/>
          <p:cNvSpPr>
            <a:spLocks noChangeArrowheads="1"/>
          </p:cNvSpPr>
          <p:nvPr/>
        </p:nvSpPr>
        <p:spPr bwMode="auto">
          <a:xfrm>
            <a:off x="1981200" y="3429000"/>
            <a:ext cx="5169568" cy="2438400"/>
          </a:xfrm>
          <a:prstGeom prst="wedgeRectCallout">
            <a:avLst>
              <a:gd name="adj1" fmla="val -43750"/>
              <a:gd name="adj2" fmla="val 70000"/>
            </a:avLst>
          </a:prstGeom>
          <a:solidFill>
            <a:srgbClr val="2068BA"/>
          </a:solidFill>
          <a:ln w="9525">
            <a:solidFill>
              <a:schemeClr val="tx1"/>
            </a:solidFill>
            <a:miter lim="800000"/>
            <a:headEnd/>
            <a:tailEnd/>
          </a:ln>
        </p:spPr>
        <p:txBody>
          <a:bodyPr/>
          <a:lstStyle/>
          <a:p>
            <a:pPr algn="ctr" eaLnBrk="0" fontAlgn="base" hangingPunct="0">
              <a:spcBef>
                <a:spcPct val="0"/>
              </a:spcBef>
              <a:spcAft>
                <a:spcPct val="0"/>
              </a:spcAft>
            </a:pPr>
            <a:r>
              <a:rPr lang="en-US" sz="3800" dirty="0">
                <a:solidFill>
                  <a:srgbClr val="FFFFFF"/>
                </a:solidFill>
              </a:rPr>
              <a:t>It is not always WHAT you know, but WHO you know that really matters…</a:t>
            </a:r>
          </a:p>
        </p:txBody>
      </p:sp>
    </p:spTree>
    <p:extLst>
      <p:ext uri="{BB962C8B-B14F-4D97-AF65-F5344CB8AC3E}">
        <p14:creationId xmlns:p14="http://schemas.microsoft.com/office/powerpoint/2010/main" val="1475422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r>
              <a:rPr lang="en-US" sz="5400" dirty="0"/>
              <a:t>How would you describe what a “Mentor” is?</a:t>
            </a:r>
          </a:p>
        </p:txBody>
      </p:sp>
    </p:spTree>
    <p:extLst>
      <p:ext uri="{BB962C8B-B14F-4D97-AF65-F5344CB8AC3E}">
        <p14:creationId xmlns:p14="http://schemas.microsoft.com/office/powerpoint/2010/main" val="14616724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can you find a mentor</a:t>
            </a:r>
            <a:r>
              <a:rPr lang="en-US" dirty="0" smtClean="0"/>
              <a:t>?</a:t>
            </a:r>
            <a:endParaRPr lang="en-US" dirty="0"/>
          </a:p>
        </p:txBody>
      </p:sp>
      <p:sp>
        <p:nvSpPr>
          <p:cNvPr id="35843" name="Oval 6"/>
          <p:cNvSpPr>
            <a:spLocks noChangeArrowheads="1"/>
          </p:cNvSpPr>
          <p:nvPr/>
        </p:nvSpPr>
        <p:spPr bwMode="auto">
          <a:xfrm>
            <a:off x="3581400" y="13716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State/Local </a:t>
            </a:r>
          </a:p>
          <a:p>
            <a:pPr algn="ctr" eaLnBrk="0" fontAlgn="base" hangingPunct="0">
              <a:spcBef>
                <a:spcPct val="0"/>
              </a:spcBef>
              <a:spcAft>
                <a:spcPct val="0"/>
              </a:spcAft>
            </a:pPr>
            <a:r>
              <a:rPr lang="en-US" sz="2000" dirty="0">
                <a:solidFill>
                  <a:srgbClr val="FFFFFF"/>
                </a:solidFill>
              </a:rPr>
              <a:t>Pharmacy </a:t>
            </a:r>
          </a:p>
          <a:p>
            <a:pPr algn="ctr" eaLnBrk="0" fontAlgn="base" hangingPunct="0">
              <a:spcBef>
                <a:spcPct val="0"/>
              </a:spcBef>
              <a:spcAft>
                <a:spcPct val="0"/>
              </a:spcAft>
            </a:pPr>
            <a:r>
              <a:rPr lang="en-US" sz="2000" dirty="0">
                <a:solidFill>
                  <a:srgbClr val="FFFFFF"/>
                </a:solidFill>
              </a:rPr>
              <a:t>Association</a:t>
            </a:r>
          </a:p>
        </p:txBody>
      </p:sp>
      <p:sp>
        <p:nvSpPr>
          <p:cNvPr id="35844" name="Oval 10"/>
          <p:cNvSpPr>
            <a:spLocks noChangeArrowheads="1"/>
          </p:cNvSpPr>
          <p:nvPr/>
        </p:nvSpPr>
        <p:spPr bwMode="auto">
          <a:xfrm>
            <a:off x="6019800" y="33528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Established </a:t>
            </a:r>
            <a:br>
              <a:rPr lang="en-US" sz="2000" dirty="0">
                <a:solidFill>
                  <a:srgbClr val="FFFFFF"/>
                </a:solidFill>
              </a:rPr>
            </a:br>
            <a:r>
              <a:rPr lang="en-US" sz="2000" dirty="0">
                <a:solidFill>
                  <a:srgbClr val="FFFFFF"/>
                </a:solidFill>
              </a:rPr>
              <a:t>Pharmacy </a:t>
            </a:r>
            <a:br>
              <a:rPr lang="en-US" sz="2000" dirty="0">
                <a:solidFill>
                  <a:srgbClr val="FFFFFF"/>
                </a:solidFill>
              </a:rPr>
            </a:br>
            <a:r>
              <a:rPr lang="en-US" sz="2000" dirty="0">
                <a:solidFill>
                  <a:srgbClr val="FFFFFF"/>
                </a:solidFill>
              </a:rPr>
              <a:t>Leaders</a:t>
            </a:r>
          </a:p>
        </p:txBody>
      </p:sp>
      <p:sp>
        <p:nvSpPr>
          <p:cNvPr id="35845" name="Oval 11"/>
          <p:cNvSpPr>
            <a:spLocks noChangeArrowheads="1"/>
          </p:cNvSpPr>
          <p:nvPr/>
        </p:nvSpPr>
        <p:spPr bwMode="auto">
          <a:xfrm>
            <a:off x="1600200" y="18288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Pharmacy </a:t>
            </a:r>
          </a:p>
          <a:p>
            <a:pPr algn="ctr" eaLnBrk="0" fontAlgn="base" hangingPunct="0">
              <a:spcBef>
                <a:spcPct val="0"/>
              </a:spcBef>
              <a:spcAft>
                <a:spcPct val="0"/>
              </a:spcAft>
            </a:pPr>
            <a:r>
              <a:rPr lang="en-US" sz="2000" dirty="0">
                <a:solidFill>
                  <a:srgbClr val="FFFFFF"/>
                </a:solidFill>
              </a:rPr>
              <a:t>Residents</a:t>
            </a:r>
          </a:p>
        </p:txBody>
      </p:sp>
      <p:sp>
        <p:nvSpPr>
          <p:cNvPr id="35846" name="Oval 12"/>
          <p:cNvSpPr>
            <a:spLocks noChangeArrowheads="1"/>
          </p:cNvSpPr>
          <p:nvPr/>
        </p:nvSpPr>
        <p:spPr bwMode="auto">
          <a:xfrm>
            <a:off x="5562600" y="17526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Rotation </a:t>
            </a:r>
          </a:p>
          <a:p>
            <a:pPr algn="ctr" eaLnBrk="0" fontAlgn="base" hangingPunct="0">
              <a:spcBef>
                <a:spcPct val="0"/>
              </a:spcBef>
              <a:spcAft>
                <a:spcPct val="0"/>
              </a:spcAft>
            </a:pPr>
            <a:r>
              <a:rPr lang="en-US" sz="2000" dirty="0">
                <a:solidFill>
                  <a:srgbClr val="FFFFFF"/>
                </a:solidFill>
              </a:rPr>
              <a:t>&amp; Residency </a:t>
            </a:r>
          </a:p>
          <a:p>
            <a:pPr algn="ctr" eaLnBrk="0" fontAlgn="base" hangingPunct="0">
              <a:spcBef>
                <a:spcPct val="0"/>
              </a:spcBef>
              <a:spcAft>
                <a:spcPct val="0"/>
              </a:spcAft>
            </a:pPr>
            <a:r>
              <a:rPr lang="en-US" sz="2000" dirty="0">
                <a:solidFill>
                  <a:srgbClr val="FFFFFF"/>
                </a:solidFill>
              </a:rPr>
              <a:t>Preceptors</a:t>
            </a:r>
          </a:p>
        </p:txBody>
      </p:sp>
      <p:sp>
        <p:nvSpPr>
          <p:cNvPr id="35847" name="Oval 13"/>
          <p:cNvSpPr>
            <a:spLocks noChangeArrowheads="1"/>
          </p:cNvSpPr>
          <p:nvPr/>
        </p:nvSpPr>
        <p:spPr bwMode="auto">
          <a:xfrm>
            <a:off x="1371600" y="35052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Faculty </a:t>
            </a:r>
            <a:br>
              <a:rPr lang="en-US" sz="2000" dirty="0">
                <a:solidFill>
                  <a:srgbClr val="FFFFFF"/>
                </a:solidFill>
              </a:rPr>
            </a:br>
            <a:r>
              <a:rPr lang="en-US" sz="2000" dirty="0">
                <a:solidFill>
                  <a:srgbClr val="FFFFFF"/>
                </a:solidFill>
              </a:rPr>
              <a:t>or Student </a:t>
            </a:r>
            <a:br>
              <a:rPr lang="en-US" sz="2000" dirty="0">
                <a:solidFill>
                  <a:srgbClr val="FFFFFF"/>
                </a:solidFill>
              </a:rPr>
            </a:br>
            <a:r>
              <a:rPr lang="en-US" sz="2000" dirty="0">
                <a:solidFill>
                  <a:srgbClr val="FFFFFF"/>
                </a:solidFill>
              </a:rPr>
              <a:t>Society </a:t>
            </a:r>
            <a:br>
              <a:rPr lang="en-US" sz="2000" dirty="0">
                <a:solidFill>
                  <a:srgbClr val="FFFFFF"/>
                </a:solidFill>
              </a:rPr>
            </a:br>
            <a:r>
              <a:rPr lang="en-US" sz="2000" dirty="0">
                <a:solidFill>
                  <a:srgbClr val="FFFFFF"/>
                </a:solidFill>
              </a:rPr>
              <a:t>Advisors</a:t>
            </a:r>
          </a:p>
        </p:txBody>
      </p:sp>
      <p:sp>
        <p:nvSpPr>
          <p:cNvPr id="35848" name="Oval 14"/>
          <p:cNvSpPr>
            <a:spLocks noChangeArrowheads="1"/>
          </p:cNvSpPr>
          <p:nvPr/>
        </p:nvSpPr>
        <p:spPr bwMode="auto">
          <a:xfrm>
            <a:off x="2743200" y="47244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Any </a:t>
            </a:r>
            <a:br>
              <a:rPr lang="en-US" sz="2000" dirty="0">
                <a:solidFill>
                  <a:srgbClr val="FFFFFF"/>
                </a:solidFill>
              </a:rPr>
            </a:br>
            <a:r>
              <a:rPr lang="en-US" sz="2000" dirty="0">
                <a:solidFill>
                  <a:srgbClr val="FFFFFF"/>
                </a:solidFill>
              </a:rPr>
              <a:t>Successful</a:t>
            </a:r>
            <a:br>
              <a:rPr lang="en-US" sz="2000" dirty="0">
                <a:solidFill>
                  <a:srgbClr val="FFFFFF"/>
                </a:solidFill>
              </a:rPr>
            </a:br>
            <a:r>
              <a:rPr lang="en-US" sz="2000" dirty="0">
                <a:solidFill>
                  <a:srgbClr val="FFFFFF"/>
                </a:solidFill>
              </a:rPr>
              <a:t>Person</a:t>
            </a:r>
          </a:p>
        </p:txBody>
      </p:sp>
      <p:sp>
        <p:nvSpPr>
          <p:cNvPr id="9" name="Oval 10"/>
          <p:cNvSpPr>
            <a:spLocks noChangeArrowheads="1"/>
          </p:cNvSpPr>
          <p:nvPr/>
        </p:nvSpPr>
        <p:spPr bwMode="auto">
          <a:xfrm>
            <a:off x="4800600" y="4648200"/>
            <a:ext cx="1981200" cy="1600200"/>
          </a:xfrm>
          <a:prstGeom prst="ellipse">
            <a:avLst/>
          </a:prstGeom>
          <a:solidFill>
            <a:srgbClr val="000080"/>
          </a:solidFill>
          <a:ln w="9525">
            <a:solidFill>
              <a:schemeClr val="tx1"/>
            </a:solidFill>
            <a:round/>
            <a:headEnd/>
            <a:tailEnd/>
          </a:ln>
        </p:spPr>
        <p:txBody>
          <a:bodyPr wrap="none" anchor="ctr"/>
          <a:lstStyle/>
          <a:p>
            <a:pPr algn="ctr" eaLnBrk="0" fontAlgn="base" hangingPunct="0">
              <a:spcBef>
                <a:spcPct val="0"/>
              </a:spcBef>
              <a:spcAft>
                <a:spcPct val="0"/>
              </a:spcAft>
            </a:pPr>
            <a:r>
              <a:rPr lang="en-US" sz="2000" dirty="0">
                <a:solidFill>
                  <a:srgbClr val="FFFFFF"/>
                </a:solidFill>
              </a:rPr>
              <a:t>Anywhere</a:t>
            </a:r>
            <a:br>
              <a:rPr lang="en-US" sz="2000" dirty="0">
                <a:solidFill>
                  <a:srgbClr val="FFFFFF"/>
                </a:solidFill>
              </a:rPr>
            </a:br>
            <a:r>
              <a:rPr lang="en-US" sz="2000" dirty="0">
                <a:solidFill>
                  <a:srgbClr val="FFFFFF"/>
                </a:solidFill>
              </a:rPr>
              <a:t>Pharmacists</a:t>
            </a:r>
            <a:br>
              <a:rPr lang="en-US" sz="2000" dirty="0">
                <a:solidFill>
                  <a:srgbClr val="FFFFFF"/>
                </a:solidFill>
              </a:rPr>
            </a:br>
            <a:r>
              <a:rPr lang="en-US" sz="2000" dirty="0">
                <a:solidFill>
                  <a:srgbClr val="FFFFFF"/>
                </a:solidFill>
              </a:rPr>
              <a:t>Practice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548873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r>
              <a:rPr lang="en-US" smtClean="0"/>
              <a:t>Effective Mentors</a:t>
            </a:r>
            <a:endParaRPr lang="en-US" dirty="0" smtClean="0"/>
          </a:p>
        </p:txBody>
      </p:sp>
      <p:sp>
        <p:nvSpPr>
          <p:cNvPr id="36867" name="Rectangle 4"/>
          <p:cNvSpPr>
            <a:spLocks noGrp="1" noChangeArrowheads="1"/>
          </p:cNvSpPr>
          <p:nvPr>
            <p:ph sz="half" idx="1"/>
          </p:nvPr>
        </p:nvSpPr>
        <p:spPr/>
        <p:txBody>
          <a:bodyPr>
            <a:normAutofit fontScale="92500" lnSpcReduction="10000"/>
          </a:bodyPr>
          <a:lstStyle/>
          <a:p>
            <a:r>
              <a:rPr lang="en-US" smtClean="0"/>
              <a:t>Successful</a:t>
            </a:r>
          </a:p>
          <a:p>
            <a:r>
              <a:rPr lang="en-US" smtClean="0"/>
              <a:t>Encouraging</a:t>
            </a:r>
          </a:p>
          <a:p>
            <a:r>
              <a:rPr lang="en-US" smtClean="0"/>
              <a:t>Involved</a:t>
            </a:r>
          </a:p>
          <a:p>
            <a:r>
              <a:rPr lang="en-US" smtClean="0"/>
              <a:t>Open-minded</a:t>
            </a:r>
          </a:p>
          <a:p>
            <a:r>
              <a:rPr lang="en-US" smtClean="0"/>
              <a:t>Advocate</a:t>
            </a:r>
          </a:p>
          <a:p>
            <a:r>
              <a:rPr lang="en-US" smtClean="0"/>
              <a:t>Sense of humor</a:t>
            </a:r>
          </a:p>
          <a:p>
            <a:r>
              <a:rPr lang="en-US" smtClean="0"/>
              <a:t>Share failures</a:t>
            </a:r>
          </a:p>
          <a:p>
            <a:r>
              <a:rPr lang="en-US" smtClean="0"/>
              <a:t>Share their network</a:t>
            </a:r>
          </a:p>
          <a:p>
            <a:r>
              <a:rPr lang="en-US" smtClean="0"/>
              <a:t>Connect you to learning opportunities</a:t>
            </a:r>
            <a:endParaRPr lang="en-US" dirty="0" smtClean="0"/>
          </a:p>
        </p:txBody>
      </p:sp>
      <p:sp>
        <p:nvSpPr>
          <p:cNvPr id="36868" name="Rectangle 5"/>
          <p:cNvSpPr>
            <a:spLocks noGrp="1" noChangeArrowheads="1"/>
          </p:cNvSpPr>
          <p:nvPr>
            <p:ph sz="half" idx="2"/>
          </p:nvPr>
        </p:nvSpPr>
        <p:spPr/>
        <p:txBody>
          <a:bodyPr>
            <a:normAutofit fontScale="92500" lnSpcReduction="10000"/>
          </a:bodyPr>
          <a:lstStyle/>
          <a:p>
            <a:r>
              <a:rPr lang="en-US" dirty="0" smtClean="0"/>
              <a:t>Good reflective listening</a:t>
            </a:r>
          </a:p>
          <a:p>
            <a:r>
              <a:rPr lang="en-US" dirty="0" smtClean="0"/>
              <a:t>Safe haven, confidential</a:t>
            </a:r>
          </a:p>
          <a:p>
            <a:r>
              <a:rPr lang="en-US" dirty="0" smtClean="0"/>
              <a:t>Available and approachable</a:t>
            </a:r>
          </a:p>
          <a:p>
            <a:r>
              <a:rPr lang="en-US" dirty="0" smtClean="0"/>
              <a:t>Allow failure</a:t>
            </a:r>
          </a:p>
          <a:p>
            <a:r>
              <a:rPr lang="en-US" dirty="0" smtClean="0"/>
              <a:t>Provide candid feedback (the good, bad and ugly)</a:t>
            </a:r>
          </a:p>
          <a:p>
            <a:r>
              <a:rPr lang="en-US" dirty="0" smtClean="0"/>
              <a:t>Goal oriented</a:t>
            </a:r>
          </a:p>
          <a:p>
            <a:r>
              <a:rPr lang="en-US" dirty="0" smtClean="0"/>
              <a:t>Passionate</a:t>
            </a:r>
          </a:p>
          <a:p>
            <a:r>
              <a:rPr lang="en-US" dirty="0" smtClean="0"/>
              <a:t>Open and honest </a:t>
            </a:r>
          </a:p>
          <a:p>
            <a:endParaRPr lang="en-US" dirty="0" smtClean="0"/>
          </a:p>
        </p:txBody>
      </p:sp>
      <p:pic>
        <p:nvPicPr>
          <p:cNvPr id="8194" name="Picture 2" descr="http://chonteau.com/wp-content/uploads/2014/05/men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05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257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r>
              <a:rPr lang="en-US" smtClean="0"/>
              <a:t>Effective Mentees</a:t>
            </a:r>
            <a:endParaRPr lang="en-US" dirty="0" smtClean="0"/>
          </a:p>
        </p:txBody>
      </p:sp>
      <p:sp>
        <p:nvSpPr>
          <p:cNvPr id="37892" name="Rectangle 4"/>
          <p:cNvSpPr>
            <a:spLocks noGrp="1" noChangeArrowheads="1"/>
          </p:cNvSpPr>
          <p:nvPr>
            <p:ph sz="half" idx="1"/>
          </p:nvPr>
        </p:nvSpPr>
        <p:spPr/>
        <p:txBody>
          <a:bodyPr/>
          <a:lstStyle/>
          <a:p>
            <a:r>
              <a:rPr lang="en-US" smtClean="0"/>
              <a:t>Trust mentor</a:t>
            </a:r>
          </a:p>
          <a:p>
            <a:r>
              <a:rPr lang="en-US" smtClean="0"/>
              <a:t>Responsible for own growth and development</a:t>
            </a:r>
          </a:p>
          <a:p>
            <a:r>
              <a:rPr lang="en-US" smtClean="0"/>
              <a:t>Prepared for meetings</a:t>
            </a:r>
          </a:p>
          <a:p>
            <a:r>
              <a:rPr lang="en-US" smtClean="0"/>
              <a:t>Respect mentor’s time</a:t>
            </a:r>
          </a:p>
          <a:p>
            <a:r>
              <a:rPr lang="en-US" smtClean="0"/>
              <a:t>Understand qualities you are seeking to develop</a:t>
            </a:r>
            <a:endParaRPr lang="en-US" dirty="0" smtClean="0"/>
          </a:p>
        </p:txBody>
      </p:sp>
      <p:sp>
        <p:nvSpPr>
          <p:cNvPr id="37893" name="Rectangle 5"/>
          <p:cNvSpPr>
            <a:spLocks noGrp="1" noChangeArrowheads="1"/>
          </p:cNvSpPr>
          <p:nvPr>
            <p:ph sz="half" idx="2"/>
          </p:nvPr>
        </p:nvSpPr>
        <p:spPr/>
        <p:txBody>
          <a:bodyPr/>
          <a:lstStyle/>
          <a:p>
            <a:r>
              <a:rPr lang="en-US" smtClean="0"/>
              <a:t>Willing to apply change (open minded)</a:t>
            </a:r>
          </a:p>
          <a:p>
            <a:r>
              <a:rPr lang="en-US" smtClean="0"/>
              <a:t>Goal-Oriented</a:t>
            </a:r>
          </a:p>
          <a:p>
            <a:r>
              <a:rPr lang="en-US" smtClean="0"/>
              <a:t>Seek challenges</a:t>
            </a:r>
          </a:p>
          <a:p>
            <a:r>
              <a:rPr lang="en-US" smtClean="0"/>
              <a:t>Take initiative</a:t>
            </a:r>
          </a:p>
          <a:p>
            <a:r>
              <a:rPr lang="en-US" smtClean="0"/>
              <a:t>Ask lots of questions</a:t>
            </a:r>
          </a:p>
          <a:p>
            <a:r>
              <a:rPr lang="en-US" smtClean="0"/>
              <a:t>Transparent</a:t>
            </a:r>
          </a:p>
          <a:p>
            <a:endParaRPr lang="en-US" dirty="0" smtClean="0"/>
          </a:p>
        </p:txBody>
      </p:sp>
      <p:pic>
        <p:nvPicPr>
          <p:cNvPr id="9" name="Picture 2" descr="http://chonteau.com/wp-content/uploads/2014/05/men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05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026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Step 4: Build Leadership Skills</a:t>
            </a:r>
          </a:p>
        </p:txBody>
      </p:sp>
      <p:pic>
        <p:nvPicPr>
          <p:cNvPr id="114690" name="Picture 2" descr="http://www.thestrengthsfoundation.org/wp-content/uploads/2009/01/Girl-building.jpg"/>
          <p:cNvPicPr>
            <a:picLocks noGrp="1" noChangeAspect="1" noChangeArrowheads="1"/>
          </p:cNvPicPr>
          <p:nvPr>
            <p:ph idx="1"/>
          </p:nvPr>
        </p:nvPicPr>
        <p:blipFill>
          <a:blip r:embed="rId3" cstate="print"/>
          <a:stretch>
            <a:fillRect/>
          </a:stretch>
        </p:blipFill>
        <p:spPr bwMode="auto">
          <a:xfrm>
            <a:off x="5105400" y="1828800"/>
            <a:ext cx="3365721" cy="4114800"/>
          </a:xfrm>
          <a:prstGeom prst="rect">
            <a:avLst/>
          </a:prstGeom>
          <a:noFill/>
        </p:spPr>
      </p:pic>
      <p:sp>
        <p:nvSpPr>
          <p:cNvPr id="45060" name="Rectangle 9"/>
          <p:cNvSpPr>
            <a:spLocks noChangeArrowheads="1"/>
          </p:cNvSpPr>
          <p:nvPr/>
        </p:nvSpPr>
        <p:spPr bwMode="auto">
          <a:xfrm>
            <a:off x="2514600" y="4343400"/>
            <a:ext cx="2286000" cy="914400"/>
          </a:xfrm>
          <a:prstGeom prst="rect">
            <a:avLst/>
          </a:prstGeom>
          <a:solidFill>
            <a:srgbClr val="000080"/>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FFFFFF"/>
                </a:solidFill>
              </a:rPr>
              <a:t>Administrative</a:t>
            </a:r>
          </a:p>
        </p:txBody>
      </p:sp>
      <p:sp>
        <p:nvSpPr>
          <p:cNvPr id="45061" name="Rectangle 10"/>
          <p:cNvSpPr>
            <a:spLocks noChangeArrowheads="1"/>
          </p:cNvSpPr>
          <p:nvPr/>
        </p:nvSpPr>
        <p:spPr bwMode="auto">
          <a:xfrm>
            <a:off x="1600200" y="3048000"/>
            <a:ext cx="1676400" cy="914400"/>
          </a:xfrm>
          <a:prstGeom prst="rect">
            <a:avLst/>
          </a:prstGeom>
          <a:solidFill>
            <a:srgbClr val="000080"/>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FFFFFF"/>
                </a:solidFill>
              </a:rPr>
              <a:t>Clinical</a:t>
            </a:r>
          </a:p>
        </p:txBody>
      </p:sp>
      <p:sp>
        <p:nvSpPr>
          <p:cNvPr id="45062" name="Rectangle 11"/>
          <p:cNvSpPr>
            <a:spLocks noChangeArrowheads="1"/>
          </p:cNvSpPr>
          <p:nvPr/>
        </p:nvSpPr>
        <p:spPr bwMode="auto">
          <a:xfrm>
            <a:off x="609600" y="1828800"/>
            <a:ext cx="1676400" cy="914400"/>
          </a:xfrm>
          <a:prstGeom prst="rect">
            <a:avLst/>
          </a:prstGeom>
          <a:solidFill>
            <a:srgbClr val="000080"/>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FFFFFF"/>
                </a:solidFill>
              </a:rPr>
              <a:t>General</a:t>
            </a:r>
          </a:p>
        </p:txBody>
      </p:sp>
    </p:spTree>
    <p:extLst>
      <p:ext uri="{BB962C8B-B14F-4D97-AF65-F5344CB8AC3E}">
        <p14:creationId xmlns:p14="http://schemas.microsoft.com/office/powerpoint/2010/main" val="212138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General Leadership Skills</a:t>
            </a:r>
          </a:p>
        </p:txBody>
      </p:sp>
      <p:pic>
        <p:nvPicPr>
          <p:cNvPr id="46084" name="Picture 7" descr="MPj04221670000[1]"/>
          <p:cNvPicPr>
            <a:picLocks noGrp="1" noChangeAspect="1" noChangeArrowheads="1"/>
          </p:cNvPicPr>
          <p:nvPr>
            <p:ph idx="1"/>
          </p:nvPr>
        </p:nvPicPr>
        <p:blipFill>
          <a:blip r:embed="rId3" cstate="print"/>
          <a:stretch>
            <a:fillRect/>
          </a:stretch>
        </p:blipFill>
        <p:spPr>
          <a:xfrm>
            <a:off x="3429000" y="2438400"/>
            <a:ext cx="2286000" cy="2286000"/>
          </a:xfrm>
          <a:noFill/>
          <a:ln w="28575">
            <a:solidFill>
              <a:schemeClr val="tx1"/>
            </a:solidFill>
          </a:ln>
        </p:spPr>
      </p:pic>
      <p:sp>
        <p:nvSpPr>
          <p:cNvPr id="46083" name="Rectangle 3"/>
          <p:cNvSpPr>
            <a:spLocks noGrp="1" noChangeArrowheads="1"/>
          </p:cNvSpPr>
          <p:nvPr>
            <p:ph type="body" sz="half" idx="4294967295"/>
          </p:nvPr>
        </p:nvSpPr>
        <p:spPr>
          <a:xfrm>
            <a:off x="0" y="1981200"/>
            <a:ext cx="3810000" cy="4114800"/>
          </a:xfrm>
        </p:spPr>
        <p:txBody>
          <a:bodyPr/>
          <a:lstStyle/>
          <a:p>
            <a:endParaRPr lang="en-US" sz="2000" dirty="0" smtClean="0"/>
          </a:p>
          <a:p>
            <a:pPr lvl="1">
              <a:buFont typeface="Wingdings" pitchFamily="2" charset="2"/>
              <a:buNone/>
            </a:pPr>
            <a:endParaRPr lang="en-US" sz="1600" dirty="0" smtClean="0"/>
          </a:p>
          <a:p>
            <a:endParaRPr lang="en-US" sz="2000" dirty="0" smtClean="0"/>
          </a:p>
        </p:txBody>
      </p:sp>
      <p:sp>
        <p:nvSpPr>
          <p:cNvPr id="46085" name="Text Box 16"/>
          <p:cNvSpPr txBox="1">
            <a:spLocks noChangeArrowheads="1"/>
          </p:cNvSpPr>
          <p:nvPr/>
        </p:nvSpPr>
        <p:spPr bwMode="auto">
          <a:xfrm>
            <a:off x="3505200" y="1752600"/>
            <a:ext cx="12192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Influence</a:t>
            </a:r>
          </a:p>
        </p:txBody>
      </p:sp>
      <p:sp>
        <p:nvSpPr>
          <p:cNvPr id="46086" name="Text Box 17"/>
          <p:cNvSpPr txBox="1">
            <a:spLocks noChangeArrowheads="1"/>
          </p:cNvSpPr>
          <p:nvPr/>
        </p:nvSpPr>
        <p:spPr bwMode="auto">
          <a:xfrm>
            <a:off x="5334000" y="1752600"/>
            <a:ext cx="13716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Persuasion</a:t>
            </a:r>
          </a:p>
        </p:txBody>
      </p:sp>
      <p:sp>
        <p:nvSpPr>
          <p:cNvPr id="46087" name="Text Box 18"/>
          <p:cNvSpPr txBox="1">
            <a:spLocks noChangeArrowheads="1"/>
          </p:cNvSpPr>
          <p:nvPr/>
        </p:nvSpPr>
        <p:spPr bwMode="auto">
          <a:xfrm>
            <a:off x="6477000" y="2438400"/>
            <a:ext cx="20574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Decision making</a:t>
            </a:r>
          </a:p>
        </p:txBody>
      </p:sp>
      <p:sp>
        <p:nvSpPr>
          <p:cNvPr id="46088" name="Text Box 19"/>
          <p:cNvSpPr txBox="1">
            <a:spLocks noChangeArrowheads="1"/>
          </p:cNvSpPr>
          <p:nvPr/>
        </p:nvSpPr>
        <p:spPr bwMode="auto">
          <a:xfrm>
            <a:off x="685800" y="2209800"/>
            <a:ext cx="26670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Time management</a:t>
            </a:r>
          </a:p>
        </p:txBody>
      </p:sp>
      <p:sp>
        <p:nvSpPr>
          <p:cNvPr id="46089" name="Text Box 20"/>
          <p:cNvSpPr txBox="1">
            <a:spLocks noChangeArrowheads="1"/>
          </p:cNvSpPr>
          <p:nvPr/>
        </p:nvSpPr>
        <p:spPr bwMode="auto">
          <a:xfrm>
            <a:off x="1524000" y="3048000"/>
            <a:ext cx="15240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Organization</a:t>
            </a:r>
          </a:p>
        </p:txBody>
      </p:sp>
      <p:sp>
        <p:nvSpPr>
          <p:cNvPr id="46090" name="Text Box 21"/>
          <p:cNvSpPr txBox="1">
            <a:spLocks noChangeArrowheads="1"/>
          </p:cNvSpPr>
          <p:nvPr/>
        </p:nvSpPr>
        <p:spPr bwMode="auto">
          <a:xfrm>
            <a:off x="990600" y="3962400"/>
            <a:ext cx="19050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Team building</a:t>
            </a:r>
          </a:p>
        </p:txBody>
      </p:sp>
      <p:sp>
        <p:nvSpPr>
          <p:cNvPr id="46091" name="Text Box 22"/>
          <p:cNvSpPr txBox="1">
            <a:spLocks noChangeArrowheads="1"/>
          </p:cNvSpPr>
          <p:nvPr/>
        </p:nvSpPr>
        <p:spPr bwMode="auto">
          <a:xfrm>
            <a:off x="6172200" y="3429000"/>
            <a:ext cx="19812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Communication</a:t>
            </a:r>
          </a:p>
        </p:txBody>
      </p:sp>
      <p:sp>
        <p:nvSpPr>
          <p:cNvPr id="46092" name="Text Box 23"/>
          <p:cNvSpPr txBox="1">
            <a:spLocks noChangeArrowheads="1"/>
          </p:cNvSpPr>
          <p:nvPr/>
        </p:nvSpPr>
        <p:spPr bwMode="auto">
          <a:xfrm>
            <a:off x="6019800" y="4267200"/>
            <a:ext cx="25908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Emotional intelligence</a:t>
            </a:r>
          </a:p>
        </p:txBody>
      </p:sp>
      <p:sp>
        <p:nvSpPr>
          <p:cNvPr id="46093" name="Text Box 24"/>
          <p:cNvSpPr txBox="1">
            <a:spLocks noChangeArrowheads="1"/>
          </p:cNvSpPr>
          <p:nvPr/>
        </p:nvSpPr>
        <p:spPr bwMode="auto">
          <a:xfrm>
            <a:off x="990600" y="4876800"/>
            <a:ext cx="44196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Public speaking and presenting</a:t>
            </a:r>
          </a:p>
        </p:txBody>
      </p:sp>
      <p:sp>
        <p:nvSpPr>
          <p:cNvPr id="46094" name="Text Box 25"/>
          <p:cNvSpPr txBox="1">
            <a:spLocks noChangeArrowheads="1"/>
          </p:cNvSpPr>
          <p:nvPr/>
        </p:nvSpPr>
        <p:spPr bwMode="auto">
          <a:xfrm>
            <a:off x="5029200" y="4876800"/>
            <a:ext cx="12192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Coaching</a:t>
            </a:r>
          </a:p>
        </p:txBody>
      </p:sp>
      <p:sp>
        <p:nvSpPr>
          <p:cNvPr id="46095" name="Text Box 26"/>
          <p:cNvSpPr txBox="1">
            <a:spLocks noChangeArrowheads="1"/>
          </p:cNvSpPr>
          <p:nvPr/>
        </p:nvSpPr>
        <p:spPr bwMode="auto">
          <a:xfrm>
            <a:off x="2362200" y="5562600"/>
            <a:ext cx="1371600" cy="400110"/>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000" dirty="0">
                <a:solidFill>
                  <a:srgbClr val="000000"/>
                </a:solidFill>
              </a:rPr>
              <a:t>Mentoring</a:t>
            </a:r>
          </a:p>
        </p:txBody>
      </p:sp>
      <p:sp>
        <p:nvSpPr>
          <p:cNvPr id="46096" name="Text Box 27"/>
          <p:cNvSpPr txBox="1">
            <a:spLocks noChangeArrowheads="1"/>
          </p:cNvSpPr>
          <p:nvPr/>
        </p:nvSpPr>
        <p:spPr bwMode="auto">
          <a:xfrm>
            <a:off x="6019800" y="5486400"/>
            <a:ext cx="1219200" cy="40011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Teaching</a:t>
            </a:r>
          </a:p>
        </p:txBody>
      </p:sp>
    </p:spTree>
    <p:extLst>
      <p:ext uri="{BB962C8B-B14F-4D97-AF65-F5344CB8AC3E}">
        <p14:creationId xmlns:p14="http://schemas.microsoft.com/office/powerpoint/2010/main" val="2863429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457200" y="4987429"/>
            <a:ext cx="5299749" cy="634020"/>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sz="1600" dirty="0">
                <a:solidFill>
                  <a:srgbClr val="000099"/>
                </a:solidFill>
              </a:rPr>
              <a:t>“Leadership is influence – nothing more, nothing less.”  </a:t>
            </a:r>
          </a:p>
          <a:p>
            <a:pPr eaLnBrk="0" fontAlgn="base" hangingPunct="0">
              <a:spcBef>
                <a:spcPct val="20000"/>
              </a:spcBef>
              <a:spcAft>
                <a:spcPct val="0"/>
              </a:spcAft>
            </a:pPr>
            <a:r>
              <a:rPr lang="en-US" sz="1600" dirty="0">
                <a:solidFill>
                  <a:srgbClr val="000099"/>
                </a:solidFill>
              </a:rPr>
              <a:t> </a:t>
            </a:r>
            <a:r>
              <a:rPr lang="en-US" sz="1600" b="1" dirty="0">
                <a:solidFill>
                  <a:srgbClr val="000099"/>
                </a:solidFill>
              </a:rPr>
              <a:t>- </a:t>
            </a:r>
            <a:r>
              <a:rPr lang="en-US" sz="1600" b="1" i="1" dirty="0">
                <a:solidFill>
                  <a:srgbClr val="000099"/>
                </a:solidFill>
              </a:rPr>
              <a:t>John C. Maxwell</a:t>
            </a:r>
          </a:p>
        </p:txBody>
      </p:sp>
      <p:sp>
        <p:nvSpPr>
          <p:cNvPr id="16" name="TextBox 15"/>
          <p:cNvSpPr txBox="1"/>
          <p:nvPr/>
        </p:nvSpPr>
        <p:spPr>
          <a:xfrm>
            <a:off x="457200" y="5943362"/>
            <a:ext cx="3657600" cy="800219"/>
          </a:xfrm>
          <a:prstGeom prst="rect">
            <a:avLst/>
          </a:prstGeom>
          <a:noFill/>
        </p:spPr>
        <p:txBody>
          <a:bodyPr wrap="square" rtlCol="0">
            <a:spAutoFit/>
          </a:bodyPr>
          <a:lstStyle/>
          <a:p>
            <a:pPr marL="228600" indent="-228600" eaLnBrk="0" fontAlgn="base" hangingPunct="0">
              <a:spcBef>
                <a:spcPct val="0"/>
              </a:spcBef>
              <a:spcAft>
                <a:spcPct val="0"/>
              </a:spcAft>
              <a:buFontTx/>
              <a:buAutoNum type="arabicPeriod"/>
            </a:pPr>
            <a:r>
              <a:rPr lang="en-US" sz="900" dirty="0">
                <a:solidFill>
                  <a:srgbClr val="000000"/>
                </a:solidFill>
              </a:rPr>
              <a:t>White SJ. Leading from a staff or clinical position. </a:t>
            </a:r>
            <a:r>
              <a:rPr lang="en-US" sz="900" i="1" dirty="0">
                <a:solidFill>
                  <a:srgbClr val="000000"/>
                </a:solidFill>
              </a:rPr>
              <a:t>Am J Health-</a:t>
            </a:r>
            <a:r>
              <a:rPr lang="en-US" sz="900" i="1" dirty="0" err="1">
                <a:solidFill>
                  <a:srgbClr val="000000"/>
                </a:solidFill>
              </a:rPr>
              <a:t>Syst</a:t>
            </a:r>
            <a:r>
              <a:rPr lang="en-US" sz="900" i="1" dirty="0">
                <a:solidFill>
                  <a:srgbClr val="000000"/>
                </a:solidFill>
              </a:rPr>
              <a:t> Pharm. </a:t>
            </a:r>
            <a:r>
              <a:rPr lang="en-US" sz="900" dirty="0">
                <a:solidFill>
                  <a:srgbClr val="000000"/>
                </a:solidFill>
              </a:rPr>
              <a:t>2009; 66: 2092-2096.</a:t>
            </a:r>
          </a:p>
          <a:p>
            <a:pPr marL="228600" indent="-228600" eaLnBrk="0" fontAlgn="base" hangingPunct="0">
              <a:spcBef>
                <a:spcPct val="0"/>
              </a:spcBef>
              <a:spcAft>
                <a:spcPct val="0"/>
              </a:spcAft>
              <a:buFontTx/>
              <a:buAutoNum type="arabicPeriod"/>
            </a:pPr>
            <a:r>
              <a:rPr lang="en-US" sz="900" dirty="0" err="1">
                <a:solidFill>
                  <a:srgbClr val="000000"/>
                </a:solidFill>
              </a:rPr>
              <a:t>Gabarro</a:t>
            </a:r>
            <a:r>
              <a:rPr lang="en-US" sz="900" dirty="0">
                <a:solidFill>
                  <a:srgbClr val="000000"/>
                </a:solidFill>
              </a:rPr>
              <a:t> JJ, Kotter JP. Managing your boss. </a:t>
            </a:r>
            <a:r>
              <a:rPr lang="en-US" sz="900" i="1" dirty="0">
                <a:solidFill>
                  <a:srgbClr val="000000"/>
                </a:solidFill>
              </a:rPr>
              <a:t>Harvard Business Review. </a:t>
            </a:r>
            <a:r>
              <a:rPr lang="en-US" sz="900" dirty="0">
                <a:solidFill>
                  <a:srgbClr val="000000"/>
                </a:solidFill>
              </a:rPr>
              <a:t>1993; 71: 150</a:t>
            </a:r>
          </a:p>
          <a:p>
            <a:pPr eaLnBrk="0" fontAlgn="base" hangingPunct="0">
              <a:spcBef>
                <a:spcPct val="0"/>
              </a:spcBef>
              <a:spcAft>
                <a:spcPct val="0"/>
              </a:spcAft>
            </a:pPr>
            <a:endParaRPr lang="en-US" sz="1000" dirty="0">
              <a:solidFill>
                <a:srgbClr val="000000"/>
              </a:solidFill>
            </a:endParaRPr>
          </a:p>
        </p:txBody>
      </p:sp>
      <p:grpSp>
        <p:nvGrpSpPr>
          <p:cNvPr id="3" name="Group 12"/>
          <p:cNvGrpSpPr/>
          <p:nvPr/>
        </p:nvGrpSpPr>
        <p:grpSpPr>
          <a:xfrm>
            <a:off x="1295399" y="1657146"/>
            <a:ext cx="7020791" cy="4134053"/>
            <a:chOff x="457200" y="1295400"/>
            <a:chExt cx="7543800" cy="4495800"/>
          </a:xfrm>
          <a:solidFill>
            <a:srgbClr val="2068BA"/>
          </a:solidFill>
        </p:grpSpPr>
        <p:cxnSp>
          <p:nvCxnSpPr>
            <p:cNvPr id="17" name="Straight Arrow Connector 16"/>
            <p:cNvCxnSpPr/>
            <p:nvPr/>
          </p:nvCxnSpPr>
          <p:spPr>
            <a:xfrm>
              <a:off x="4953000" y="1295400"/>
              <a:ext cx="0" cy="4495800"/>
            </a:xfrm>
            <a:prstGeom prst="straightConnector1">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914900" y="1181100"/>
              <a:ext cx="0" cy="4495800"/>
            </a:xfrm>
            <a:prstGeom prst="straightConnector1">
              <a:avLst/>
            </a:prstGeom>
            <a:grpFill/>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10200" y="1295400"/>
              <a:ext cx="685800" cy="369332"/>
            </a:xfrm>
            <a:prstGeom prst="rect">
              <a:avLst/>
            </a:prstGeom>
            <a:grp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eaLnBrk="0" fontAlgn="base" hangingPunct="0">
                <a:spcBef>
                  <a:spcPct val="0"/>
                </a:spcBef>
                <a:spcAft>
                  <a:spcPct val="0"/>
                </a:spcAft>
              </a:pPr>
              <a:r>
                <a:rPr lang="en-US" b="1" dirty="0">
                  <a:solidFill>
                    <a:srgbClr val="FFFFFF"/>
                  </a:solidFill>
                </a:rPr>
                <a:t>Up</a:t>
              </a:r>
            </a:p>
          </p:txBody>
        </p:sp>
        <p:sp>
          <p:nvSpPr>
            <p:cNvPr id="20" name="TextBox 19"/>
            <p:cNvSpPr txBox="1"/>
            <p:nvPr/>
          </p:nvSpPr>
          <p:spPr>
            <a:xfrm>
              <a:off x="5333999" y="5181600"/>
              <a:ext cx="909186" cy="385152"/>
            </a:xfrm>
            <a:prstGeom prst="rect">
              <a:avLst/>
            </a:prstGeom>
            <a:grp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eaLnBrk="0" fontAlgn="base" hangingPunct="0">
                <a:spcBef>
                  <a:spcPct val="0"/>
                </a:spcBef>
                <a:spcAft>
                  <a:spcPct val="0"/>
                </a:spcAft>
              </a:pPr>
              <a:r>
                <a:rPr lang="en-US" b="1" dirty="0">
                  <a:solidFill>
                    <a:srgbClr val="FFFFFF"/>
                  </a:solidFill>
                </a:rPr>
                <a:t>Down</a:t>
              </a:r>
            </a:p>
          </p:txBody>
        </p:sp>
        <p:sp>
          <p:nvSpPr>
            <p:cNvPr id="21" name="TextBox 20"/>
            <p:cNvSpPr txBox="1"/>
            <p:nvPr/>
          </p:nvSpPr>
          <p:spPr>
            <a:xfrm>
              <a:off x="3048000" y="2907268"/>
              <a:ext cx="990600" cy="369332"/>
            </a:xfrm>
            <a:prstGeom prst="rect">
              <a:avLst/>
            </a:prstGeom>
            <a:grp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eaLnBrk="0" fontAlgn="base" hangingPunct="0">
                <a:spcBef>
                  <a:spcPct val="0"/>
                </a:spcBef>
                <a:spcAft>
                  <a:spcPct val="0"/>
                </a:spcAft>
              </a:pPr>
              <a:r>
                <a:rPr lang="en-US" b="1" dirty="0">
                  <a:solidFill>
                    <a:srgbClr val="FFFFFF"/>
                  </a:solidFill>
                </a:rPr>
                <a:t>Across</a:t>
              </a:r>
            </a:p>
          </p:txBody>
        </p:sp>
        <p:sp>
          <p:nvSpPr>
            <p:cNvPr id="22" name="TextBox 21"/>
            <p:cNvSpPr txBox="1"/>
            <p:nvPr/>
          </p:nvSpPr>
          <p:spPr>
            <a:xfrm>
              <a:off x="5257800" y="1828800"/>
              <a:ext cx="2743200" cy="1171479"/>
            </a:xfrm>
            <a:prstGeom prst="rect">
              <a:avLst/>
            </a:prstGeom>
            <a:grpFill/>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fontAlgn="base" hangingPunct="0">
                <a:spcBef>
                  <a:spcPct val="0"/>
                </a:spcBef>
                <a:spcAft>
                  <a:spcPct val="0"/>
                </a:spcAft>
              </a:pPr>
              <a:r>
                <a:rPr lang="en-US" sz="1600" dirty="0">
                  <a:solidFill>
                    <a:schemeClr val="bg1"/>
                  </a:solidFill>
                </a:rPr>
                <a:t>Your boss and his/her boss</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Clinical Coordinator</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Associate Director</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Director of Pharmacy</a:t>
              </a:r>
            </a:p>
          </p:txBody>
        </p:sp>
        <p:sp>
          <p:nvSpPr>
            <p:cNvPr id="23" name="TextBox 22"/>
            <p:cNvSpPr txBox="1"/>
            <p:nvPr/>
          </p:nvSpPr>
          <p:spPr>
            <a:xfrm>
              <a:off x="5257800" y="3875782"/>
              <a:ext cx="2743200" cy="1171479"/>
            </a:xfrm>
            <a:prstGeom prst="rect">
              <a:avLst/>
            </a:prstGeom>
            <a:grpFill/>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0" fontAlgn="base" hangingPunct="0">
                <a:spcBef>
                  <a:spcPct val="0"/>
                </a:spcBef>
                <a:spcAft>
                  <a:spcPct val="0"/>
                </a:spcAft>
              </a:pPr>
              <a:r>
                <a:rPr lang="en-US" sz="1600" dirty="0">
                  <a:solidFill>
                    <a:schemeClr val="bg1"/>
                  </a:solidFill>
                </a:rPr>
                <a:t>Those you “supervise”: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Technicians/interns</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Students</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Residents</a:t>
              </a:r>
            </a:p>
          </p:txBody>
        </p:sp>
        <p:sp>
          <p:nvSpPr>
            <p:cNvPr id="24" name="TextBox 23"/>
            <p:cNvSpPr txBox="1"/>
            <p:nvPr/>
          </p:nvSpPr>
          <p:spPr>
            <a:xfrm>
              <a:off x="457200" y="1364865"/>
              <a:ext cx="2743200" cy="1439245"/>
            </a:xfrm>
            <a:prstGeom prst="rect">
              <a:avLst/>
            </a:prstGeom>
            <a:grp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Pharmacist colleagues</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Physicians</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Nursing staff</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bg1"/>
                  </a:solidFill>
                </a:rPr>
                <a:t>Other Allied Health Professionals</a:t>
              </a:r>
            </a:p>
          </p:txBody>
        </p:sp>
      </p:grpSp>
      <p:sp>
        <p:nvSpPr>
          <p:cNvPr id="2" name="Title 1"/>
          <p:cNvSpPr>
            <a:spLocks noGrp="1"/>
          </p:cNvSpPr>
          <p:nvPr>
            <p:ph type="title"/>
          </p:nvPr>
        </p:nvSpPr>
        <p:spPr/>
        <p:txBody>
          <a:bodyPr>
            <a:normAutofit fontScale="90000"/>
          </a:bodyPr>
          <a:lstStyle/>
          <a:p>
            <a:pPr algn="ctr"/>
            <a:r>
              <a:rPr lang="en-US" dirty="0"/>
              <a:t>Leading From a Clinical Position</a:t>
            </a:r>
            <a:br>
              <a:rPr lang="en-US" dirty="0"/>
            </a:br>
            <a:r>
              <a:rPr lang="en-US" dirty="0"/>
              <a:t>“Managing Up, Down, and Across”</a:t>
            </a:r>
            <a:br>
              <a:rPr lang="en-US" dirty="0"/>
            </a:br>
            <a:endParaRPr lang="en-US" dirty="0"/>
          </a:p>
        </p:txBody>
      </p:sp>
    </p:spTree>
    <p:extLst>
      <p:ext uri="{BB962C8B-B14F-4D97-AF65-F5344CB8AC3E}">
        <p14:creationId xmlns:p14="http://schemas.microsoft.com/office/powerpoint/2010/main" val="42323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mtClean="0"/>
              <a:t>Where are you in your pharmacy career?</a:t>
            </a:r>
            <a:endParaRPr lang="en-US" dirty="0" smtClean="0"/>
          </a:p>
        </p:txBody>
      </p:sp>
      <p:sp>
        <p:nvSpPr>
          <p:cNvPr id="7171" name="Rectangle 3"/>
          <p:cNvSpPr>
            <a:spLocks noGrp="1" noChangeArrowheads="1"/>
          </p:cNvSpPr>
          <p:nvPr>
            <p:ph idx="1"/>
          </p:nvPr>
        </p:nvSpPr>
        <p:spPr/>
        <p:txBody>
          <a:bodyPr/>
          <a:lstStyle/>
          <a:p>
            <a:r>
              <a:rPr lang="en-US" smtClean="0"/>
              <a:t>Student – P1</a:t>
            </a:r>
          </a:p>
          <a:p>
            <a:r>
              <a:rPr lang="en-US" smtClean="0"/>
              <a:t>Student – P2</a:t>
            </a:r>
          </a:p>
          <a:p>
            <a:r>
              <a:rPr lang="en-US" smtClean="0"/>
              <a:t>Student – P3</a:t>
            </a:r>
          </a:p>
          <a:p>
            <a:r>
              <a:rPr lang="en-US" smtClean="0"/>
              <a:t>Student – P4</a:t>
            </a:r>
          </a:p>
          <a:p>
            <a:r>
              <a:rPr lang="en-US" smtClean="0"/>
              <a:t>New practitioner</a:t>
            </a:r>
          </a:p>
          <a:p>
            <a:r>
              <a:rPr lang="en-US" smtClean="0"/>
              <a:t>Other </a:t>
            </a:r>
            <a:endParaRPr lang="en-US" dirty="0" smtClean="0"/>
          </a:p>
        </p:txBody>
      </p:sp>
    </p:spTree>
    <p:extLst>
      <p:ext uri="{BB962C8B-B14F-4D97-AF65-F5344CB8AC3E}">
        <p14:creationId xmlns:p14="http://schemas.microsoft.com/office/powerpoint/2010/main" val="3673038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7200" y="514290"/>
            <a:ext cx="3657600" cy="33855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defRPr/>
            </a:pPr>
            <a:r>
              <a:rPr lang="en-US" sz="1600" b="1" kern="0" dirty="0">
                <a:solidFill>
                  <a:prstClr val="white"/>
                </a:solidFill>
              </a:rPr>
              <a:t>Managing Across</a:t>
            </a:r>
            <a:r>
              <a:rPr lang="en-US" sz="1600" kern="0" dirty="0">
                <a:solidFill>
                  <a:prstClr val="white"/>
                </a:solidFill>
              </a:rPr>
              <a:t>: </a:t>
            </a:r>
          </a:p>
        </p:txBody>
      </p:sp>
      <p:sp>
        <p:nvSpPr>
          <p:cNvPr id="43" name="TextBox 42"/>
          <p:cNvSpPr txBox="1"/>
          <p:nvPr/>
        </p:nvSpPr>
        <p:spPr>
          <a:xfrm>
            <a:off x="457200" y="971490"/>
            <a:ext cx="1953986" cy="1323439"/>
          </a:xfrm>
          <a:prstGeom prst="rect">
            <a:avLst/>
          </a:prstGeom>
          <a:noFill/>
        </p:spPr>
        <p:txBody>
          <a:bodyPr wrap="square" rtlCol="0">
            <a:spAutoFit/>
          </a:bodyPr>
          <a:lstStyle/>
          <a:p>
            <a:pPr>
              <a:defRPr/>
            </a:pPr>
            <a:r>
              <a:rPr lang="en-US" sz="1600" kern="0" dirty="0">
                <a:solidFill>
                  <a:prstClr val="black"/>
                </a:solidFill>
              </a:rPr>
              <a:t>Be: </a:t>
            </a:r>
          </a:p>
          <a:p>
            <a:pPr marL="285750" indent="-285750">
              <a:buFont typeface="Arial" panose="020B0604020202020204" pitchFamily="34" charset="0"/>
              <a:buChar char="•"/>
              <a:defRPr/>
            </a:pPr>
            <a:r>
              <a:rPr lang="en-US" sz="1600" kern="0" dirty="0">
                <a:solidFill>
                  <a:prstClr val="black"/>
                </a:solidFill>
              </a:rPr>
              <a:t>Proactive</a:t>
            </a:r>
          </a:p>
          <a:p>
            <a:pPr marL="285750" indent="-285750">
              <a:buFont typeface="Arial" panose="020B0604020202020204" pitchFamily="34" charset="0"/>
              <a:buChar char="•"/>
              <a:defRPr/>
            </a:pPr>
            <a:r>
              <a:rPr lang="en-US" sz="1600" kern="0" dirty="0">
                <a:solidFill>
                  <a:prstClr val="black"/>
                </a:solidFill>
              </a:rPr>
              <a:t>A team player</a:t>
            </a:r>
          </a:p>
          <a:p>
            <a:pPr marL="285750" indent="-285750">
              <a:buFont typeface="Arial" panose="020B0604020202020204" pitchFamily="34" charset="0"/>
              <a:buChar char="•"/>
              <a:defRPr/>
            </a:pPr>
            <a:r>
              <a:rPr lang="en-US" sz="1600" kern="0" dirty="0">
                <a:solidFill>
                  <a:prstClr val="black"/>
                </a:solidFill>
              </a:rPr>
              <a:t>Professional</a:t>
            </a:r>
          </a:p>
          <a:p>
            <a:pPr marL="285750" indent="-285750">
              <a:buFont typeface="Arial" panose="020B0604020202020204" pitchFamily="34" charset="0"/>
              <a:buChar char="•"/>
              <a:defRPr/>
            </a:pPr>
            <a:r>
              <a:rPr lang="en-US" sz="1600" kern="0" dirty="0">
                <a:solidFill>
                  <a:prstClr val="black"/>
                </a:solidFill>
              </a:rPr>
              <a:t>Trustworthy</a:t>
            </a:r>
          </a:p>
        </p:txBody>
      </p:sp>
      <p:sp>
        <p:nvSpPr>
          <p:cNvPr id="44" name="TextBox 43"/>
          <p:cNvSpPr txBox="1"/>
          <p:nvPr/>
        </p:nvSpPr>
        <p:spPr>
          <a:xfrm>
            <a:off x="2057400" y="971490"/>
            <a:ext cx="2133600" cy="1323439"/>
          </a:xfrm>
          <a:prstGeom prst="rect">
            <a:avLst/>
          </a:prstGeom>
          <a:noFill/>
        </p:spPr>
        <p:txBody>
          <a:bodyPr wrap="square" rtlCol="0">
            <a:spAutoFit/>
          </a:bodyPr>
          <a:lstStyle/>
          <a:p>
            <a:pPr>
              <a:defRPr/>
            </a:pPr>
            <a:r>
              <a:rPr lang="en-US" sz="1600" kern="0" dirty="0">
                <a:solidFill>
                  <a:prstClr val="black"/>
                </a:solidFill>
              </a:rPr>
              <a:t>Establish: </a:t>
            </a:r>
          </a:p>
          <a:p>
            <a:pPr marL="285750" indent="-285750">
              <a:buFont typeface="Arial" panose="020B0604020202020204" pitchFamily="34" charset="0"/>
              <a:buChar char="•"/>
              <a:defRPr/>
            </a:pPr>
            <a:r>
              <a:rPr lang="en-US" sz="1600" kern="0" dirty="0">
                <a:solidFill>
                  <a:prstClr val="black"/>
                </a:solidFill>
              </a:rPr>
              <a:t>Trust</a:t>
            </a:r>
          </a:p>
          <a:p>
            <a:pPr marL="285750" indent="-285750">
              <a:buFont typeface="Arial" panose="020B0604020202020204" pitchFamily="34" charset="0"/>
              <a:buChar char="•"/>
              <a:defRPr/>
            </a:pPr>
            <a:r>
              <a:rPr lang="en-US" sz="1600" kern="0" dirty="0">
                <a:solidFill>
                  <a:prstClr val="black"/>
                </a:solidFill>
              </a:rPr>
              <a:t>Record of competence</a:t>
            </a:r>
          </a:p>
          <a:p>
            <a:pPr marL="285750" indent="-285750">
              <a:buFont typeface="Arial" panose="020B0604020202020204" pitchFamily="34" charset="0"/>
              <a:buChar char="•"/>
              <a:defRPr/>
            </a:pPr>
            <a:r>
              <a:rPr lang="en-US" sz="1600" kern="0" dirty="0">
                <a:solidFill>
                  <a:prstClr val="black"/>
                </a:solidFill>
              </a:rPr>
              <a:t>Dependability</a:t>
            </a:r>
          </a:p>
        </p:txBody>
      </p:sp>
      <p:sp>
        <p:nvSpPr>
          <p:cNvPr id="45" name="TextBox 44"/>
          <p:cNvSpPr txBox="1"/>
          <p:nvPr/>
        </p:nvSpPr>
        <p:spPr>
          <a:xfrm>
            <a:off x="4876800" y="514290"/>
            <a:ext cx="3676650" cy="33855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defRPr/>
            </a:pPr>
            <a:r>
              <a:rPr lang="en-US" sz="1600" kern="0" dirty="0">
                <a:solidFill>
                  <a:prstClr val="white"/>
                </a:solidFill>
              </a:rPr>
              <a:t>Managing Down: </a:t>
            </a:r>
          </a:p>
        </p:txBody>
      </p:sp>
      <p:sp>
        <p:nvSpPr>
          <p:cNvPr id="46" name="TextBox 45"/>
          <p:cNvSpPr txBox="1"/>
          <p:nvPr/>
        </p:nvSpPr>
        <p:spPr>
          <a:xfrm>
            <a:off x="4762500" y="971490"/>
            <a:ext cx="1866900" cy="1077218"/>
          </a:xfrm>
          <a:prstGeom prst="rect">
            <a:avLst/>
          </a:prstGeom>
          <a:noFill/>
        </p:spPr>
        <p:txBody>
          <a:bodyPr wrap="square" rtlCol="0">
            <a:spAutoFit/>
          </a:bodyPr>
          <a:lstStyle/>
          <a:p>
            <a:pPr>
              <a:defRPr/>
            </a:pPr>
            <a:r>
              <a:rPr lang="en-US" sz="1600" kern="0" dirty="0">
                <a:solidFill>
                  <a:prstClr val="black"/>
                </a:solidFill>
              </a:rPr>
              <a:t>Be: </a:t>
            </a:r>
          </a:p>
          <a:p>
            <a:pPr marL="285750" indent="-285750">
              <a:buFont typeface="Arial" panose="020B0604020202020204" pitchFamily="34" charset="0"/>
              <a:buChar char="•"/>
              <a:defRPr/>
            </a:pPr>
            <a:r>
              <a:rPr lang="en-US" sz="1600" kern="0" dirty="0">
                <a:solidFill>
                  <a:prstClr val="black"/>
                </a:solidFill>
              </a:rPr>
              <a:t>Reliable</a:t>
            </a:r>
          </a:p>
          <a:p>
            <a:pPr marL="285750" indent="-285750">
              <a:buFont typeface="Arial" panose="020B0604020202020204" pitchFamily="34" charset="0"/>
              <a:buChar char="•"/>
              <a:defRPr/>
            </a:pPr>
            <a:r>
              <a:rPr lang="en-US" sz="1600" kern="0" dirty="0">
                <a:solidFill>
                  <a:prstClr val="black"/>
                </a:solidFill>
              </a:rPr>
              <a:t>Consistent</a:t>
            </a:r>
          </a:p>
          <a:p>
            <a:pPr marL="285750" indent="-285750">
              <a:buFont typeface="Arial" panose="020B0604020202020204" pitchFamily="34" charset="0"/>
              <a:buChar char="•"/>
              <a:defRPr/>
            </a:pPr>
            <a:r>
              <a:rPr lang="en-US" sz="1600" kern="0" dirty="0">
                <a:solidFill>
                  <a:prstClr val="black"/>
                </a:solidFill>
              </a:rPr>
              <a:t>Fair</a:t>
            </a:r>
          </a:p>
        </p:txBody>
      </p:sp>
      <p:sp>
        <p:nvSpPr>
          <p:cNvPr id="47" name="TextBox 46"/>
          <p:cNvSpPr txBox="1"/>
          <p:nvPr/>
        </p:nvSpPr>
        <p:spPr>
          <a:xfrm>
            <a:off x="6248400" y="971490"/>
            <a:ext cx="2819400" cy="1323439"/>
          </a:xfrm>
          <a:prstGeom prst="rect">
            <a:avLst/>
          </a:prstGeom>
          <a:noFill/>
        </p:spPr>
        <p:txBody>
          <a:bodyPr wrap="square" rtlCol="0">
            <a:spAutoFit/>
          </a:bodyPr>
          <a:lstStyle/>
          <a:p>
            <a:pPr marL="285750" indent="-285750">
              <a:buFont typeface="Arial" panose="020B0604020202020204" pitchFamily="34" charset="0"/>
              <a:buChar char="•"/>
              <a:defRPr/>
            </a:pPr>
            <a:r>
              <a:rPr lang="en-US" sz="1600" kern="0" dirty="0">
                <a:solidFill>
                  <a:prstClr val="black"/>
                </a:solidFill>
              </a:rPr>
              <a:t>Mentor others</a:t>
            </a:r>
          </a:p>
          <a:p>
            <a:pPr marL="285750" indent="-285750">
              <a:buFont typeface="Arial" panose="020B0604020202020204" pitchFamily="34" charset="0"/>
              <a:buChar char="•"/>
              <a:defRPr/>
            </a:pPr>
            <a:r>
              <a:rPr lang="en-US" sz="1600" kern="0" dirty="0">
                <a:solidFill>
                  <a:prstClr val="black"/>
                </a:solidFill>
              </a:rPr>
              <a:t>Lead by example</a:t>
            </a:r>
          </a:p>
          <a:p>
            <a:pPr marL="285750" indent="-285750">
              <a:buFont typeface="Arial" panose="020B0604020202020204" pitchFamily="34" charset="0"/>
              <a:buChar char="•"/>
              <a:defRPr/>
            </a:pPr>
            <a:r>
              <a:rPr lang="en-US" sz="1600" kern="0" dirty="0">
                <a:solidFill>
                  <a:prstClr val="black"/>
                </a:solidFill>
              </a:rPr>
              <a:t>Provide feedback to </a:t>
            </a:r>
            <a:br>
              <a:rPr lang="en-US" sz="1600" kern="0" dirty="0">
                <a:solidFill>
                  <a:prstClr val="black"/>
                </a:solidFill>
              </a:rPr>
            </a:br>
            <a:r>
              <a:rPr lang="en-US" sz="1600" kern="0" dirty="0">
                <a:solidFill>
                  <a:prstClr val="black"/>
                </a:solidFill>
              </a:rPr>
              <a:t>help others develop</a:t>
            </a:r>
          </a:p>
          <a:p>
            <a:pPr marL="285750" indent="-285750">
              <a:buFont typeface="Arial" panose="020B0604020202020204" pitchFamily="34" charset="0"/>
              <a:buChar char="•"/>
              <a:defRPr/>
            </a:pPr>
            <a:r>
              <a:rPr lang="en-US" sz="1600" kern="0" dirty="0">
                <a:solidFill>
                  <a:prstClr val="black"/>
                </a:solidFill>
              </a:rPr>
              <a:t>Recognize good work</a:t>
            </a:r>
          </a:p>
        </p:txBody>
      </p:sp>
      <p:sp>
        <p:nvSpPr>
          <p:cNvPr id="48" name="TextBox 47"/>
          <p:cNvSpPr txBox="1"/>
          <p:nvPr/>
        </p:nvSpPr>
        <p:spPr>
          <a:xfrm>
            <a:off x="457200" y="2419290"/>
            <a:ext cx="8153400"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defRPr/>
            </a:pPr>
            <a:r>
              <a:rPr lang="en-US" sz="2000" kern="0" dirty="0">
                <a:solidFill>
                  <a:prstClr val="white"/>
                </a:solidFill>
              </a:rPr>
              <a:t>Managing Up: </a:t>
            </a:r>
          </a:p>
        </p:txBody>
      </p:sp>
      <p:sp>
        <p:nvSpPr>
          <p:cNvPr id="49" name="TextBox 48"/>
          <p:cNvSpPr txBox="1"/>
          <p:nvPr/>
        </p:nvSpPr>
        <p:spPr>
          <a:xfrm>
            <a:off x="4896823" y="4812506"/>
            <a:ext cx="3295217" cy="33855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Negotiate mutual expectations</a:t>
            </a:r>
          </a:p>
        </p:txBody>
      </p:sp>
      <p:sp>
        <p:nvSpPr>
          <p:cNvPr id="50" name="TextBox 49"/>
          <p:cNvSpPr txBox="1"/>
          <p:nvPr/>
        </p:nvSpPr>
        <p:spPr>
          <a:xfrm>
            <a:off x="457200" y="2943761"/>
            <a:ext cx="3352800" cy="5847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Be familiar with the department’s Mission, Vision, and Strategic Plan</a:t>
            </a:r>
          </a:p>
        </p:txBody>
      </p:sp>
      <p:sp>
        <p:nvSpPr>
          <p:cNvPr id="51" name="TextBox 50"/>
          <p:cNvSpPr txBox="1"/>
          <p:nvPr/>
        </p:nvSpPr>
        <p:spPr>
          <a:xfrm>
            <a:off x="457200" y="4876800"/>
            <a:ext cx="3352800" cy="5847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Appreciate your boss’s goals and pressures</a:t>
            </a:r>
          </a:p>
        </p:txBody>
      </p:sp>
      <p:sp>
        <p:nvSpPr>
          <p:cNvPr id="52" name="TextBox 51"/>
          <p:cNvSpPr txBox="1"/>
          <p:nvPr/>
        </p:nvSpPr>
        <p:spPr>
          <a:xfrm>
            <a:off x="457200" y="3723382"/>
            <a:ext cx="3352800" cy="8309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Self-Reflect:</a:t>
            </a:r>
          </a:p>
          <a:p>
            <a:pPr marL="285750" indent="-285750">
              <a:buFont typeface="Arial" pitchFamily="34" charset="0"/>
              <a:buChar char="•"/>
              <a:defRPr/>
            </a:pPr>
            <a:r>
              <a:rPr lang="en-US" sz="1600" kern="0" dirty="0">
                <a:solidFill>
                  <a:prstClr val="black"/>
                </a:solidFill>
              </a:rPr>
              <a:t>Understand your strengths, weaknesses, work style, and needs</a:t>
            </a:r>
          </a:p>
        </p:txBody>
      </p:sp>
      <p:sp>
        <p:nvSpPr>
          <p:cNvPr id="53" name="TextBox 52"/>
          <p:cNvSpPr txBox="1"/>
          <p:nvPr/>
        </p:nvSpPr>
        <p:spPr>
          <a:xfrm>
            <a:off x="4876800" y="2953822"/>
            <a:ext cx="3276600" cy="107721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Understand your boss’s:</a:t>
            </a:r>
          </a:p>
          <a:p>
            <a:pPr marL="285750" indent="-285750">
              <a:buFont typeface="Arial" pitchFamily="34" charset="0"/>
              <a:buChar char="•"/>
              <a:defRPr/>
            </a:pPr>
            <a:r>
              <a:rPr lang="en-US" sz="1600" kern="0" dirty="0">
                <a:solidFill>
                  <a:prstClr val="black"/>
                </a:solidFill>
              </a:rPr>
              <a:t>Strengths / weaknesses</a:t>
            </a:r>
          </a:p>
          <a:p>
            <a:pPr marL="285750" indent="-285750">
              <a:buFont typeface="Arial" pitchFamily="34" charset="0"/>
              <a:buChar char="•"/>
              <a:defRPr/>
            </a:pPr>
            <a:r>
              <a:rPr lang="en-US" sz="1600" kern="0" dirty="0">
                <a:solidFill>
                  <a:prstClr val="black"/>
                </a:solidFill>
              </a:rPr>
              <a:t>Preferred style of decision-making and receiving information</a:t>
            </a:r>
          </a:p>
        </p:txBody>
      </p:sp>
      <p:sp>
        <p:nvSpPr>
          <p:cNvPr id="54" name="TextBox 53"/>
          <p:cNvSpPr txBox="1"/>
          <p:nvPr/>
        </p:nvSpPr>
        <p:spPr>
          <a:xfrm>
            <a:off x="4876800" y="4114800"/>
            <a:ext cx="3276600" cy="5847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Prioritize expectations and advocate for the most important</a:t>
            </a:r>
          </a:p>
        </p:txBody>
      </p:sp>
      <p:sp>
        <p:nvSpPr>
          <p:cNvPr id="55" name="TextBox 54"/>
          <p:cNvSpPr txBox="1"/>
          <p:nvPr/>
        </p:nvSpPr>
        <p:spPr>
          <a:xfrm>
            <a:off x="4878748" y="5269706"/>
            <a:ext cx="3313834" cy="33855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defRPr/>
            </a:pPr>
            <a:r>
              <a:rPr lang="en-US" sz="1600" kern="0" dirty="0">
                <a:solidFill>
                  <a:prstClr val="black"/>
                </a:solidFill>
              </a:rPr>
              <a:t>Focus on dependability and honesty</a:t>
            </a:r>
          </a:p>
        </p:txBody>
      </p:sp>
      <p:cxnSp>
        <p:nvCxnSpPr>
          <p:cNvPr id="56" name="Straight Connector 55"/>
          <p:cNvCxnSpPr/>
          <p:nvPr/>
        </p:nvCxnSpPr>
        <p:spPr>
          <a:xfrm>
            <a:off x="2057400" y="1047690"/>
            <a:ext cx="0" cy="1600200"/>
          </a:xfrm>
          <a:prstGeom prst="line">
            <a:avLst/>
          </a:prstGeom>
          <a:noFill/>
          <a:ln w="9525" cap="flat" cmpd="sng" algn="ctr">
            <a:solidFill>
              <a:srgbClr val="4F81BD">
                <a:shade val="95000"/>
                <a:satMod val="105000"/>
              </a:srgbClr>
            </a:solidFill>
            <a:prstDash val="solid"/>
          </a:ln>
          <a:effectLst/>
        </p:spPr>
      </p:cxnSp>
      <p:cxnSp>
        <p:nvCxnSpPr>
          <p:cNvPr id="57" name="Straight Connector 56"/>
          <p:cNvCxnSpPr/>
          <p:nvPr/>
        </p:nvCxnSpPr>
        <p:spPr>
          <a:xfrm>
            <a:off x="6248400" y="1047690"/>
            <a:ext cx="0" cy="1600200"/>
          </a:xfrm>
          <a:prstGeom prst="line">
            <a:avLst/>
          </a:prstGeom>
          <a:noFill/>
          <a:ln w="9525" cap="flat" cmpd="sng" algn="ctr">
            <a:solidFill>
              <a:srgbClr val="4F81BD">
                <a:shade val="95000"/>
                <a:satMod val="105000"/>
              </a:srgbClr>
            </a:solidFill>
            <a:prstDash val="solid"/>
          </a:ln>
          <a:effectLst/>
        </p:spPr>
      </p:cxnSp>
      <p:sp>
        <p:nvSpPr>
          <p:cNvPr id="58" name="TextBox 57"/>
          <p:cNvSpPr txBox="1"/>
          <p:nvPr/>
        </p:nvSpPr>
        <p:spPr>
          <a:xfrm>
            <a:off x="457200" y="6019800"/>
            <a:ext cx="3657600" cy="800219"/>
          </a:xfrm>
          <a:prstGeom prst="rect">
            <a:avLst/>
          </a:prstGeom>
          <a:noFill/>
        </p:spPr>
        <p:txBody>
          <a:bodyPr wrap="square" rtlCol="0">
            <a:spAutoFit/>
          </a:bodyPr>
          <a:lstStyle/>
          <a:p>
            <a:pPr marL="228600" indent="-228600">
              <a:buFontTx/>
              <a:buAutoNum type="arabicPeriod"/>
              <a:defRPr/>
            </a:pPr>
            <a:r>
              <a:rPr lang="en-US" sz="900" kern="0" dirty="0">
                <a:solidFill>
                  <a:prstClr val="black"/>
                </a:solidFill>
              </a:rPr>
              <a:t>White SJ. Leading from a staff or clinical position. </a:t>
            </a:r>
            <a:r>
              <a:rPr lang="en-US" sz="900" i="1" kern="0" dirty="0">
                <a:solidFill>
                  <a:prstClr val="black"/>
                </a:solidFill>
              </a:rPr>
              <a:t>Am J Health-</a:t>
            </a:r>
            <a:r>
              <a:rPr lang="en-US" sz="900" i="1" kern="0" dirty="0" err="1">
                <a:solidFill>
                  <a:prstClr val="black"/>
                </a:solidFill>
              </a:rPr>
              <a:t>Syst</a:t>
            </a:r>
            <a:r>
              <a:rPr lang="en-US" sz="900" i="1" kern="0" dirty="0">
                <a:solidFill>
                  <a:prstClr val="black"/>
                </a:solidFill>
              </a:rPr>
              <a:t> Pharm. </a:t>
            </a:r>
            <a:r>
              <a:rPr lang="en-US" sz="900" kern="0" dirty="0">
                <a:solidFill>
                  <a:prstClr val="black"/>
                </a:solidFill>
              </a:rPr>
              <a:t>2009; 66: 2092-2096.</a:t>
            </a:r>
          </a:p>
          <a:p>
            <a:pPr marL="228600" indent="-228600">
              <a:buFontTx/>
              <a:buAutoNum type="arabicPeriod"/>
              <a:defRPr/>
            </a:pPr>
            <a:r>
              <a:rPr lang="en-US" sz="900" kern="0" dirty="0" err="1">
                <a:solidFill>
                  <a:prstClr val="black"/>
                </a:solidFill>
              </a:rPr>
              <a:t>Gabarro</a:t>
            </a:r>
            <a:r>
              <a:rPr lang="en-US" sz="900" kern="0" dirty="0">
                <a:solidFill>
                  <a:prstClr val="black"/>
                </a:solidFill>
              </a:rPr>
              <a:t> JJ, Kotter JP. Managing your boss. </a:t>
            </a:r>
            <a:r>
              <a:rPr lang="en-US" sz="900" i="1" kern="0" dirty="0">
                <a:solidFill>
                  <a:prstClr val="black"/>
                </a:solidFill>
              </a:rPr>
              <a:t>Harvard Business Review. </a:t>
            </a:r>
            <a:r>
              <a:rPr lang="en-US" sz="900" kern="0" dirty="0">
                <a:solidFill>
                  <a:prstClr val="black"/>
                </a:solidFill>
              </a:rPr>
              <a:t>1993; 71: 150</a:t>
            </a:r>
          </a:p>
          <a:p>
            <a:pPr>
              <a:defRPr/>
            </a:pPr>
            <a:endParaRPr lang="en-US" sz="1000" kern="0" dirty="0">
              <a:solidFill>
                <a:prstClr val="black"/>
              </a:solidFill>
            </a:endParaRPr>
          </a:p>
        </p:txBody>
      </p:sp>
    </p:spTree>
    <p:extLst>
      <p:ext uri="{BB962C8B-B14F-4D97-AF65-F5344CB8AC3E}">
        <p14:creationId xmlns:p14="http://schemas.microsoft.com/office/powerpoint/2010/main" val="1475637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Clinical Leadership Skills</a:t>
            </a:r>
          </a:p>
        </p:txBody>
      </p:sp>
      <p:pic>
        <p:nvPicPr>
          <p:cNvPr id="48131" name="Picture 6" descr="MCj04396110000[1]"/>
          <p:cNvPicPr>
            <a:picLocks noGrp="1" noChangeAspect="1" noChangeArrowheads="1"/>
          </p:cNvPicPr>
          <p:nvPr>
            <p:ph idx="1"/>
          </p:nvPr>
        </p:nvPicPr>
        <p:blipFill>
          <a:blip r:embed="rId3" cstate="print"/>
          <a:stretch>
            <a:fillRect/>
          </a:stretch>
        </p:blipFill>
        <p:spPr>
          <a:xfrm>
            <a:off x="2832179" y="2133600"/>
            <a:ext cx="3289149" cy="2865437"/>
          </a:xfrm>
          <a:noFill/>
        </p:spPr>
      </p:pic>
      <p:sp>
        <p:nvSpPr>
          <p:cNvPr id="48132" name="Text Box 9"/>
          <p:cNvSpPr txBox="1">
            <a:spLocks noChangeArrowheads="1"/>
          </p:cNvSpPr>
          <p:nvPr/>
        </p:nvSpPr>
        <p:spPr bwMode="auto">
          <a:xfrm>
            <a:off x="762000" y="2971800"/>
            <a:ext cx="2819400" cy="3968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000" dirty="0">
                <a:solidFill>
                  <a:srgbClr val="000000"/>
                </a:solidFill>
              </a:rPr>
              <a:t>Develop project plan</a:t>
            </a:r>
          </a:p>
        </p:txBody>
      </p:sp>
      <p:sp>
        <p:nvSpPr>
          <p:cNvPr id="48133" name="Text Box 10"/>
          <p:cNvSpPr txBox="1">
            <a:spLocks noChangeArrowheads="1"/>
          </p:cNvSpPr>
          <p:nvPr/>
        </p:nvSpPr>
        <p:spPr bwMode="auto">
          <a:xfrm>
            <a:off x="2590800" y="1371600"/>
            <a:ext cx="3581400" cy="400110"/>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2000" dirty="0">
                <a:solidFill>
                  <a:srgbClr val="000000"/>
                </a:solidFill>
              </a:rPr>
              <a:t>Team Builder and Leader</a:t>
            </a:r>
          </a:p>
        </p:txBody>
      </p:sp>
      <p:sp>
        <p:nvSpPr>
          <p:cNvPr id="48134" name="Text Box 11"/>
          <p:cNvSpPr txBox="1">
            <a:spLocks noChangeArrowheads="1"/>
          </p:cNvSpPr>
          <p:nvPr/>
        </p:nvSpPr>
        <p:spPr bwMode="auto">
          <a:xfrm>
            <a:off x="5486400" y="1981200"/>
            <a:ext cx="3657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Implement pilot program</a:t>
            </a:r>
          </a:p>
        </p:txBody>
      </p:sp>
      <p:sp>
        <p:nvSpPr>
          <p:cNvPr id="48135" name="Text Box 12"/>
          <p:cNvSpPr txBox="1">
            <a:spLocks noChangeArrowheads="1"/>
          </p:cNvSpPr>
          <p:nvPr/>
        </p:nvSpPr>
        <p:spPr bwMode="auto">
          <a:xfrm>
            <a:off x="5638800" y="3886200"/>
            <a:ext cx="3124200" cy="7016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000" dirty="0">
                <a:solidFill>
                  <a:srgbClr val="000000"/>
                </a:solidFill>
              </a:rPr>
              <a:t>Evaluate program</a:t>
            </a:r>
            <a:br>
              <a:rPr lang="en-US" sz="2000" dirty="0">
                <a:solidFill>
                  <a:srgbClr val="000000"/>
                </a:solidFill>
              </a:rPr>
            </a:br>
            <a:r>
              <a:rPr lang="en-US" sz="2000" dirty="0">
                <a:solidFill>
                  <a:srgbClr val="000000"/>
                </a:solidFill>
              </a:rPr>
              <a:t>(pull data together)</a:t>
            </a:r>
          </a:p>
        </p:txBody>
      </p:sp>
      <p:sp>
        <p:nvSpPr>
          <p:cNvPr id="48136" name="Text Box 13"/>
          <p:cNvSpPr txBox="1">
            <a:spLocks noChangeArrowheads="1"/>
          </p:cNvSpPr>
          <p:nvPr/>
        </p:nvSpPr>
        <p:spPr bwMode="auto">
          <a:xfrm>
            <a:off x="685800" y="3581400"/>
            <a:ext cx="3352800" cy="1015663"/>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000" dirty="0">
                <a:solidFill>
                  <a:srgbClr val="000000"/>
                </a:solidFill>
              </a:rPr>
              <a:t>Use influence to gain interdisciplinary support </a:t>
            </a:r>
            <a:br>
              <a:rPr lang="en-US" sz="2000" dirty="0">
                <a:solidFill>
                  <a:srgbClr val="000000"/>
                </a:solidFill>
              </a:rPr>
            </a:br>
            <a:r>
              <a:rPr lang="en-US" sz="2000" dirty="0">
                <a:solidFill>
                  <a:srgbClr val="000000"/>
                </a:solidFill>
              </a:rPr>
              <a:t>(including your Director)</a:t>
            </a:r>
          </a:p>
        </p:txBody>
      </p:sp>
      <p:sp>
        <p:nvSpPr>
          <p:cNvPr id="48137" name="Text Box 15"/>
          <p:cNvSpPr txBox="1">
            <a:spLocks noChangeArrowheads="1"/>
          </p:cNvSpPr>
          <p:nvPr/>
        </p:nvSpPr>
        <p:spPr bwMode="auto">
          <a:xfrm>
            <a:off x="1371600" y="5562600"/>
            <a:ext cx="6553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000000"/>
                </a:solidFill>
              </a:rPr>
              <a:t>Foster communication and collaboration among colleagues</a:t>
            </a:r>
          </a:p>
        </p:txBody>
      </p:sp>
      <p:sp>
        <p:nvSpPr>
          <p:cNvPr id="48138" name="Text Box 16"/>
          <p:cNvSpPr txBox="1">
            <a:spLocks noChangeArrowheads="1"/>
          </p:cNvSpPr>
          <p:nvPr/>
        </p:nvSpPr>
        <p:spPr bwMode="auto">
          <a:xfrm>
            <a:off x="2514600" y="4648200"/>
            <a:ext cx="4038600" cy="7016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dirty="0">
                <a:solidFill>
                  <a:srgbClr val="000000"/>
                </a:solidFill>
              </a:rPr>
              <a:t>Sell in terms of cost, quality, service and outcomes (advocate) </a:t>
            </a:r>
          </a:p>
        </p:txBody>
      </p:sp>
      <p:sp>
        <p:nvSpPr>
          <p:cNvPr id="13" name="TextBox 12"/>
          <p:cNvSpPr txBox="1"/>
          <p:nvPr/>
        </p:nvSpPr>
        <p:spPr>
          <a:xfrm>
            <a:off x="5791200" y="2590800"/>
            <a:ext cx="2743200" cy="1015663"/>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solidFill>
              </a:rPr>
              <a:t>Identify areas of uncertainty and assist in adaption to the changes</a:t>
            </a:r>
          </a:p>
        </p:txBody>
      </p:sp>
      <p:sp>
        <p:nvSpPr>
          <p:cNvPr id="14" name="TextBox 13"/>
          <p:cNvSpPr txBox="1"/>
          <p:nvPr/>
        </p:nvSpPr>
        <p:spPr>
          <a:xfrm>
            <a:off x="685800" y="2133600"/>
            <a:ext cx="1850443" cy="400110"/>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rPr>
              <a:t>Develop People</a:t>
            </a:r>
          </a:p>
        </p:txBody>
      </p:sp>
    </p:spTree>
    <p:extLst>
      <p:ext uri="{BB962C8B-B14F-4D97-AF65-F5344CB8AC3E}">
        <p14:creationId xmlns:p14="http://schemas.microsoft.com/office/powerpoint/2010/main" val="1999911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6" descr="MPj04392390000[1]"/>
          <p:cNvPicPr>
            <a:picLocks noGrp="1" noChangeAspect="1" noChangeArrowheads="1"/>
          </p:cNvPicPr>
          <p:nvPr>
            <p:ph idx="1"/>
          </p:nvPr>
        </p:nvPicPr>
        <p:blipFill>
          <a:blip r:embed="rId3" cstate="print"/>
          <a:stretch>
            <a:fillRect/>
          </a:stretch>
        </p:blipFill>
        <p:spPr>
          <a:xfrm>
            <a:off x="6096000" y="3352800"/>
            <a:ext cx="2133600" cy="2133600"/>
          </a:xfrm>
          <a:noFill/>
        </p:spPr>
      </p:pic>
      <p:sp>
        <p:nvSpPr>
          <p:cNvPr id="49154" name="Rectangle 2"/>
          <p:cNvSpPr>
            <a:spLocks noGrp="1" noChangeArrowheads="1"/>
          </p:cNvSpPr>
          <p:nvPr>
            <p:ph type="title"/>
          </p:nvPr>
        </p:nvSpPr>
        <p:spPr>
          <a:noFill/>
        </p:spPr>
        <p:txBody>
          <a:bodyPr/>
          <a:lstStyle/>
          <a:p>
            <a:r>
              <a:rPr lang="en-US" dirty="0" smtClean="0"/>
              <a:t>Administrative Leadership Skills</a:t>
            </a:r>
          </a:p>
        </p:txBody>
      </p:sp>
      <p:sp>
        <p:nvSpPr>
          <p:cNvPr id="49155" name="Text Box 4"/>
          <p:cNvSpPr txBox="1">
            <a:spLocks noChangeArrowheads="1"/>
          </p:cNvSpPr>
          <p:nvPr/>
        </p:nvSpPr>
        <p:spPr bwMode="auto">
          <a:xfrm>
            <a:off x="914400" y="23622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Delegation</a:t>
            </a:r>
          </a:p>
        </p:txBody>
      </p:sp>
      <p:sp>
        <p:nvSpPr>
          <p:cNvPr id="49157" name="Text Box 8"/>
          <p:cNvSpPr txBox="1">
            <a:spLocks noChangeArrowheads="1"/>
          </p:cNvSpPr>
          <p:nvPr/>
        </p:nvSpPr>
        <p:spPr bwMode="auto">
          <a:xfrm>
            <a:off x="3505200" y="21336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Personnel management</a:t>
            </a:r>
          </a:p>
        </p:txBody>
      </p:sp>
      <p:sp>
        <p:nvSpPr>
          <p:cNvPr id="49158" name="Text Box 9"/>
          <p:cNvSpPr txBox="1">
            <a:spLocks noChangeArrowheads="1"/>
          </p:cNvSpPr>
          <p:nvPr/>
        </p:nvSpPr>
        <p:spPr bwMode="auto">
          <a:xfrm>
            <a:off x="3048000" y="28956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Political savvy</a:t>
            </a:r>
          </a:p>
        </p:txBody>
      </p:sp>
      <p:sp>
        <p:nvSpPr>
          <p:cNvPr id="49159" name="Text Box 10"/>
          <p:cNvSpPr txBox="1">
            <a:spLocks noChangeArrowheads="1"/>
          </p:cNvSpPr>
          <p:nvPr/>
        </p:nvSpPr>
        <p:spPr bwMode="auto">
          <a:xfrm>
            <a:off x="990600" y="35814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Vision setting</a:t>
            </a:r>
          </a:p>
        </p:txBody>
      </p:sp>
      <p:sp>
        <p:nvSpPr>
          <p:cNvPr id="49160" name="Text Box 11"/>
          <p:cNvSpPr txBox="1">
            <a:spLocks noChangeArrowheads="1"/>
          </p:cNvSpPr>
          <p:nvPr/>
        </p:nvSpPr>
        <p:spPr bwMode="auto">
          <a:xfrm>
            <a:off x="2667000" y="43434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Program development</a:t>
            </a:r>
          </a:p>
        </p:txBody>
      </p:sp>
      <p:sp>
        <p:nvSpPr>
          <p:cNvPr id="49161" name="Text Box 12"/>
          <p:cNvSpPr txBox="1">
            <a:spLocks noChangeArrowheads="1"/>
          </p:cNvSpPr>
          <p:nvPr/>
        </p:nvSpPr>
        <p:spPr bwMode="auto">
          <a:xfrm>
            <a:off x="914400" y="50292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People development</a:t>
            </a:r>
          </a:p>
        </p:txBody>
      </p:sp>
      <p:sp>
        <p:nvSpPr>
          <p:cNvPr id="49162" name="Text Box 13"/>
          <p:cNvSpPr txBox="1">
            <a:spLocks noChangeArrowheads="1"/>
          </p:cNvSpPr>
          <p:nvPr/>
        </p:nvSpPr>
        <p:spPr bwMode="auto">
          <a:xfrm>
            <a:off x="3810000" y="35814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Financial acumen</a:t>
            </a:r>
          </a:p>
        </p:txBody>
      </p:sp>
      <p:sp>
        <p:nvSpPr>
          <p:cNvPr id="49163" name="Text Box 14"/>
          <p:cNvSpPr txBox="1">
            <a:spLocks noChangeArrowheads="1"/>
          </p:cNvSpPr>
          <p:nvPr/>
        </p:nvSpPr>
        <p:spPr bwMode="auto">
          <a:xfrm>
            <a:off x="1295400" y="16002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Prioritization</a:t>
            </a:r>
          </a:p>
        </p:txBody>
      </p:sp>
      <p:sp>
        <p:nvSpPr>
          <p:cNvPr id="49164" name="Text Box 15"/>
          <p:cNvSpPr txBox="1">
            <a:spLocks noChangeArrowheads="1"/>
          </p:cNvSpPr>
          <p:nvPr/>
        </p:nvSpPr>
        <p:spPr bwMode="auto">
          <a:xfrm>
            <a:off x="5715000" y="2743200"/>
            <a:ext cx="28194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Strategic thinking</a:t>
            </a:r>
          </a:p>
        </p:txBody>
      </p:sp>
      <p:sp>
        <p:nvSpPr>
          <p:cNvPr id="49165" name="Text Box 16"/>
          <p:cNvSpPr txBox="1">
            <a:spLocks noChangeArrowheads="1"/>
          </p:cNvSpPr>
          <p:nvPr/>
        </p:nvSpPr>
        <p:spPr bwMode="auto">
          <a:xfrm>
            <a:off x="3200400" y="56388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Change management</a:t>
            </a:r>
          </a:p>
        </p:txBody>
      </p:sp>
      <p:sp>
        <p:nvSpPr>
          <p:cNvPr id="49166" name="Text Box 8"/>
          <p:cNvSpPr txBox="1">
            <a:spLocks noChangeArrowheads="1"/>
          </p:cNvSpPr>
          <p:nvPr/>
        </p:nvSpPr>
        <p:spPr bwMode="auto">
          <a:xfrm>
            <a:off x="4267200" y="1524000"/>
            <a:ext cx="3657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Business case development</a:t>
            </a:r>
          </a:p>
        </p:txBody>
      </p:sp>
    </p:spTree>
    <p:extLst>
      <p:ext uri="{BB962C8B-B14F-4D97-AF65-F5344CB8AC3E}">
        <p14:creationId xmlns:p14="http://schemas.microsoft.com/office/powerpoint/2010/main" val="2064094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11"/>
          <p:cNvSpPr>
            <a:spLocks noChangeArrowheads="1"/>
          </p:cNvSpPr>
          <p:nvPr/>
        </p:nvSpPr>
        <p:spPr bwMode="auto">
          <a:xfrm>
            <a:off x="457200" y="3276600"/>
            <a:ext cx="8229600" cy="2667000"/>
          </a:xfrm>
          <a:prstGeom prst="ellipse">
            <a:avLst/>
          </a:prstGeom>
          <a:solidFill>
            <a:srgbClr val="FFFFCC"/>
          </a:solidFill>
          <a:ln w="9525">
            <a:no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50179" name="Rectangle 2"/>
          <p:cNvSpPr>
            <a:spLocks noGrp="1" noChangeArrowheads="1"/>
          </p:cNvSpPr>
          <p:nvPr>
            <p:ph type="title"/>
          </p:nvPr>
        </p:nvSpPr>
        <p:spPr/>
        <p:txBody>
          <a:bodyPr/>
          <a:lstStyle/>
          <a:p>
            <a:r>
              <a:rPr lang="en-US" dirty="0" smtClean="0"/>
              <a:t>Where can you learn these skills?</a:t>
            </a:r>
          </a:p>
        </p:txBody>
      </p:sp>
      <p:sp>
        <p:nvSpPr>
          <p:cNvPr id="50180" name="Rectangle 4"/>
          <p:cNvSpPr>
            <a:spLocks noGrp="1" noChangeArrowheads="1"/>
          </p:cNvSpPr>
          <p:nvPr>
            <p:ph idx="1"/>
          </p:nvPr>
        </p:nvSpPr>
        <p:spPr>
          <a:xfrm>
            <a:off x="685800" y="3505200"/>
            <a:ext cx="7772400" cy="2667000"/>
          </a:xfrm>
          <a:noFill/>
        </p:spPr>
        <p:txBody>
          <a:bodyPr/>
          <a:lstStyle/>
          <a:p>
            <a:endParaRPr lang="en-US" dirty="0" smtClean="0"/>
          </a:p>
          <a:p>
            <a:pPr algn="ctr">
              <a:buFontTx/>
              <a:buNone/>
            </a:pPr>
            <a:r>
              <a:rPr lang="en-US" dirty="0" smtClean="0"/>
              <a:t>“…an organized, directed, post-graduate training program that centers on </a:t>
            </a:r>
            <a:r>
              <a:rPr lang="en-US" u="sng" dirty="0" smtClean="0"/>
              <a:t>development</a:t>
            </a:r>
            <a:r>
              <a:rPr lang="en-US" dirty="0" smtClean="0"/>
              <a:t> of knowledge, attitudes, and skills necessary to function as a competent practitioner.”</a:t>
            </a:r>
          </a:p>
          <a:p>
            <a:endParaRPr lang="en-US" dirty="0" smtClean="0"/>
          </a:p>
        </p:txBody>
      </p:sp>
      <p:sp>
        <p:nvSpPr>
          <p:cNvPr id="50181" name="Rectangle 5"/>
          <p:cNvSpPr>
            <a:spLocks noChangeArrowheads="1"/>
          </p:cNvSpPr>
          <p:nvPr/>
        </p:nvSpPr>
        <p:spPr bwMode="auto">
          <a:xfrm>
            <a:off x="5867400" y="1905000"/>
            <a:ext cx="1676400" cy="9144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000000"/>
                </a:solidFill>
              </a:rPr>
              <a:t>Managerial</a:t>
            </a:r>
          </a:p>
        </p:txBody>
      </p:sp>
      <p:sp>
        <p:nvSpPr>
          <p:cNvPr id="50182" name="Rectangle 6"/>
          <p:cNvSpPr>
            <a:spLocks noChangeArrowheads="1"/>
          </p:cNvSpPr>
          <p:nvPr/>
        </p:nvSpPr>
        <p:spPr bwMode="auto">
          <a:xfrm>
            <a:off x="3429000" y="1905000"/>
            <a:ext cx="1676400" cy="9144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000000"/>
                </a:solidFill>
              </a:rPr>
              <a:t>Clinical</a:t>
            </a:r>
          </a:p>
        </p:txBody>
      </p:sp>
      <p:sp>
        <p:nvSpPr>
          <p:cNvPr id="50183" name="Rectangle 7"/>
          <p:cNvSpPr>
            <a:spLocks noChangeArrowheads="1"/>
          </p:cNvSpPr>
          <p:nvPr/>
        </p:nvSpPr>
        <p:spPr bwMode="auto">
          <a:xfrm>
            <a:off x="990600" y="1905000"/>
            <a:ext cx="1676400" cy="9144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dirty="0">
                <a:solidFill>
                  <a:srgbClr val="000000"/>
                </a:solidFill>
              </a:rPr>
              <a:t>General</a:t>
            </a:r>
          </a:p>
        </p:txBody>
      </p:sp>
      <p:sp>
        <p:nvSpPr>
          <p:cNvPr id="50184" name="Line 8"/>
          <p:cNvSpPr>
            <a:spLocks noChangeShapeType="1"/>
          </p:cNvSpPr>
          <p:nvPr/>
        </p:nvSpPr>
        <p:spPr bwMode="auto">
          <a:xfrm>
            <a:off x="2667000" y="2819400"/>
            <a:ext cx="838200" cy="5334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50185" name="Line 9"/>
          <p:cNvSpPr>
            <a:spLocks noChangeShapeType="1"/>
          </p:cNvSpPr>
          <p:nvPr/>
        </p:nvSpPr>
        <p:spPr bwMode="auto">
          <a:xfrm flipH="1">
            <a:off x="5257800" y="2819400"/>
            <a:ext cx="609600" cy="5334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
        <p:nvSpPr>
          <p:cNvPr id="50186" name="Line 10"/>
          <p:cNvSpPr>
            <a:spLocks noChangeShapeType="1"/>
          </p:cNvSpPr>
          <p:nvPr/>
        </p:nvSpPr>
        <p:spPr bwMode="auto">
          <a:xfrm>
            <a:off x="4267200" y="2819400"/>
            <a:ext cx="0" cy="53340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529840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p:txBody>
          <a:bodyPr>
            <a:normAutofit fontScale="90000"/>
          </a:bodyPr>
          <a:lstStyle/>
          <a:p>
            <a:r>
              <a:rPr lang="en-US" smtClean="0"/>
              <a:t>Motivation to Consider Residency Training</a:t>
            </a:r>
            <a:endParaRPr lang="en-US" dirty="0" smtClean="0"/>
          </a:p>
        </p:txBody>
      </p:sp>
      <p:sp>
        <p:nvSpPr>
          <p:cNvPr id="53251" name="Rectangle 4"/>
          <p:cNvSpPr>
            <a:spLocks noGrp="1" noChangeArrowheads="1"/>
          </p:cNvSpPr>
          <p:nvPr>
            <p:ph idx="1"/>
          </p:nvPr>
        </p:nvSpPr>
        <p:spPr/>
        <p:txBody>
          <a:bodyPr/>
          <a:lstStyle/>
          <a:p>
            <a:r>
              <a:rPr lang="en-US" smtClean="0"/>
              <a:t>Residencies produce leaders…</a:t>
            </a:r>
          </a:p>
          <a:p>
            <a:pPr lvl="1"/>
            <a:r>
              <a:rPr lang="en-US" smtClean="0"/>
              <a:t>	…and you want to be a more effective leader</a:t>
            </a:r>
          </a:p>
          <a:p>
            <a:r>
              <a:rPr lang="en-US" smtClean="0"/>
              <a:t>“Practice” skills learned in school</a:t>
            </a:r>
          </a:p>
          <a:p>
            <a:r>
              <a:rPr lang="en-US" smtClean="0"/>
              <a:t>Learn from top practitioners</a:t>
            </a:r>
          </a:p>
          <a:p>
            <a:r>
              <a:rPr lang="en-US" smtClean="0"/>
              <a:t>Career flexibility through broad experiences</a:t>
            </a:r>
          </a:p>
          <a:p>
            <a:r>
              <a:rPr lang="en-US" smtClean="0"/>
              <a:t>Self-awareness through feedback and coaching</a:t>
            </a:r>
          </a:p>
          <a:p>
            <a:r>
              <a:rPr lang="en-US" smtClean="0"/>
              <a:t>Refine general leadership skills </a:t>
            </a:r>
          </a:p>
          <a:p>
            <a:pPr lvl="1"/>
            <a:r>
              <a:rPr lang="en-US" smtClean="0"/>
              <a:t>Time management</a:t>
            </a:r>
          </a:p>
          <a:p>
            <a:pPr lvl="1"/>
            <a:r>
              <a:rPr lang="en-US" smtClean="0"/>
              <a:t>Communication</a:t>
            </a:r>
          </a:p>
          <a:p>
            <a:endParaRPr lang="en-US" smtClean="0"/>
          </a:p>
          <a:p>
            <a:endParaRPr lang="en-US" smtClean="0"/>
          </a:p>
          <a:p>
            <a:endParaRPr lang="en-US" dirty="0" smtClean="0"/>
          </a:p>
        </p:txBody>
      </p:sp>
    </p:spTree>
    <p:extLst>
      <p:ext uri="{BB962C8B-B14F-4D97-AF65-F5344CB8AC3E}">
        <p14:creationId xmlns:p14="http://schemas.microsoft.com/office/powerpoint/2010/main" val="2893175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533400" y="1371600"/>
            <a:ext cx="7848600" cy="1219200"/>
          </a:xfrm>
          <a:prstGeom prst="ellipse">
            <a:avLst/>
          </a:prstGeom>
          <a:solidFill>
            <a:srgbClr val="FFFFCC"/>
          </a:solidFill>
          <a:ln w="9525">
            <a:no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51204" name="Rectangle 3"/>
          <p:cNvSpPr>
            <a:spLocks noGrp="1" noChangeArrowheads="1"/>
          </p:cNvSpPr>
          <p:nvPr>
            <p:ph idx="1"/>
          </p:nvPr>
        </p:nvSpPr>
        <p:spPr/>
        <p:txBody>
          <a:bodyPr>
            <a:normAutofit fontScale="92500" lnSpcReduction="20000"/>
          </a:bodyPr>
          <a:lstStyle/>
          <a:p>
            <a:r>
              <a:rPr lang="en-US" dirty="0" smtClean="0"/>
              <a:t>“…an organized, directed, post-graduate training program that centers on development of knowledge, attitudes, and skills necessary to function as a competent practitioner.”</a:t>
            </a:r>
            <a:br>
              <a:rPr lang="en-US" dirty="0" smtClean="0"/>
            </a:br>
            <a:endParaRPr lang="en-US" dirty="0" smtClean="0"/>
          </a:p>
          <a:p>
            <a:r>
              <a:rPr lang="en-US" dirty="0" smtClean="0"/>
              <a:t>Post Graduate Year One (PGY-1) Residency </a:t>
            </a:r>
          </a:p>
          <a:p>
            <a:pPr lvl="1"/>
            <a:r>
              <a:rPr lang="en-US" dirty="0" smtClean="0"/>
              <a:t>Hospital, Ambulatory and Community Pharmacy Practice</a:t>
            </a:r>
          </a:p>
          <a:p>
            <a:pPr lvl="1"/>
            <a:r>
              <a:rPr lang="en-US" dirty="0" smtClean="0"/>
              <a:t>Provides broad clinical knowledge, some exposure to leadership</a:t>
            </a:r>
          </a:p>
          <a:p>
            <a:r>
              <a:rPr lang="en-US" dirty="0" smtClean="0"/>
              <a:t>Post Graduate Year Two (PGY-2) Residency 	</a:t>
            </a:r>
          </a:p>
          <a:p>
            <a:pPr lvl="1"/>
            <a:r>
              <a:rPr lang="en-US" dirty="0" smtClean="0"/>
              <a:t>Clinical specialty (i.e. Emergency Medicine, Pediatrics, Infectious Disease, Oncology, etc)</a:t>
            </a:r>
          </a:p>
          <a:p>
            <a:pPr lvl="1"/>
            <a:r>
              <a:rPr lang="en-US" dirty="0" smtClean="0"/>
              <a:t>Pharmacy Administration , Informatics, Medication Safety</a:t>
            </a:r>
          </a:p>
          <a:p>
            <a:pPr lvl="1"/>
            <a:r>
              <a:rPr lang="en-US" dirty="0" smtClean="0"/>
              <a:t>Provides intense, focused training </a:t>
            </a:r>
          </a:p>
          <a:p>
            <a:r>
              <a:rPr lang="en-US" dirty="0" smtClean="0"/>
              <a:t>PGY-1 &amp; 2 Administrative Residency with a Master’s Degree</a:t>
            </a:r>
          </a:p>
          <a:p>
            <a:pPr lvl="1"/>
            <a:r>
              <a:rPr lang="en-US" dirty="0" smtClean="0"/>
              <a:t>Intense clinical AND administrative training along with a Master’s Degree in Health-System Pharmacy Administration (or equivalent degree)</a:t>
            </a:r>
          </a:p>
        </p:txBody>
      </p:sp>
      <p:sp>
        <p:nvSpPr>
          <p:cNvPr id="51203" name="Rectangle 2"/>
          <p:cNvSpPr>
            <a:spLocks noGrp="1" noChangeArrowheads="1"/>
          </p:cNvSpPr>
          <p:nvPr>
            <p:ph type="title"/>
          </p:nvPr>
        </p:nvSpPr>
        <p:spPr/>
        <p:txBody>
          <a:bodyPr/>
          <a:lstStyle/>
          <a:p>
            <a:r>
              <a:rPr lang="en-US" smtClean="0"/>
              <a:t>Pharmacy Residencies</a:t>
            </a:r>
            <a:endParaRPr lang="en-US" dirty="0" smtClean="0"/>
          </a:p>
        </p:txBody>
      </p:sp>
    </p:spTree>
    <p:extLst>
      <p:ext uri="{BB962C8B-B14F-4D97-AF65-F5344CB8AC3E}">
        <p14:creationId xmlns:p14="http://schemas.microsoft.com/office/powerpoint/2010/main" val="3482257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8077200" cy="1143000"/>
          </a:xfrm>
          <a:noFill/>
          <a:ln w="9525">
            <a:noFill/>
            <a:miter lim="800000"/>
            <a:headEnd/>
            <a:tailEnd/>
          </a:ln>
          <a:effectLst/>
        </p:spPr>
        <p:txBody>
          <a:bodyPr vert="horz" wrap="square" lIns="91440" tIns="45720" rIns="91440" bIns="45720" numCol="1" anchor="ctr" anchorCtr="0" compatLnSpc="1">
            <a:prstTxWarp prst="textNoShape">
              <a:avLst/>
            </a:prstTxWarp>
            <a:normAutofit fontScale="90000"/>
          </a:bodyPr>
          <a:lstStyle/>
          <a:p>
            <a:r>
              <a:rPr lang="en-US" sz="4000" dirty="0" smtClean="0">
                <a:latin typeface="Calibri" panose="020F0502020204030204" pitchFamily="34" charset="0"/>
              </a:rPr>
              <a:t>Clinical &amp; Administrative Pharmacist Career Path </a:t>
            </a:r>
          </a:p>
        </p:txBody>
      </p:sp>
      <p:sp>
        <p:nvSpPr>
          <p:cNvPr id="52227" name="Text Box 5"/>
          <p:cNvSpPr txBox="1">
            <a:spLocks noChangeArrowheads="1"/>
          </p:cNvSpPr>
          <p:nvPr/>
        </p:nvSpPr>
        <p:spPr bwMode="auto">
          <a:xfrm>
            <a:off x="6172200" y="1752600"/>
            <a:ext cx="1600200" cy="83026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PGY2 Residency</a:t>
            </a:r>
          </a:p>
        </p:txBody>
      </p:sp>
      <p:sp>
        <p:nvSpPr>
          <p:cNvPr id="52228" name="Text Box 3"/>
          <p:cNvSpPr txBox="1">
            <a:spLocks noChangeArrowheads="1"/>
          </p:cNvSpPr>
          <p:nvPr/>
        </p:nvSpPr>
        <p:spPr bwMode="auto">
          <a:xfrm>
            <a:off x="304800" y="1905000"/>
            <a:ext cx="1524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Pharm.D.</a:t>
            </a:r>
          </a:p>
        </p:txBody>
      </p:sp>
      <p:sp>
        <p:nvSpPr>
          <p:cNvPr id="52229" name="Text Box 4"/>
          <p:cNvSpPr txBox="1">
            <a:spLocks noChangeArrowheads="1"/>
          </p:cNvSpPr>
          <p:nvPr/>
        </p:nvSpPr>
        <p:spPr bwMode="auto">
          <a:xfrm>
            <a:off x="2209800" y="1752600"/>
            <a:ext cx="2514600" cy="83026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PGY1 </a:t>
            </a:r>
            <a:br>
              <a:rPr lang="en-US" sz="2400" dirty="0">
                <a:solidFill>
                  <a:srgbClr val="000000"/>
                </a:solidFill>
              </a:rPr>
            </a:br>
            <a:r>
              <a:rPr lang="en-US" sz="2400" dirty="0">
                <a:solidFill>
                  <a:srgbClr val="000000"/>
                </a:solidFill>
              </a:rPr>
              <a:t>Residency</a:t>
            </a:r>
          </a:p>
        </p:txBody>
      </p:sp>
      <p:sp>
        <p:nvSpPr>
          <p:cNvPr id="52230" name="Line 7"/>
          <p:cNvSpPr>
            <a:spLocks noChangeShapeType="1"/>
          </p:cNvSpPr>
          <p:nvPr/>
        </p:nvSpPr>
        <p:spPr bwMode="auto">
          <a:xfrm>
            <a:off x="1676400" y="2209800"/>
            <a:ext cx="609600" cy="0"/>
          </a:xfrm>
          <a:prstGeom prst="line">
            <a:avLst/>
          </a:prstGeom>
          <a:noFill/>
          <a:ln w="28575">
            <a:solidFill>
              <a:schemeClr val="tx2"/>
            </a:solidFill>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1" name="Line 8"/>
          <p:cNvSpPr>
            <a:spLocks noChangeShapeType="1"/>
          </p:cNvSpPr>
          <p:nvPr/>
        </p:nvSpPr>
        <p:spPr bwMode="auto">
          <a:xfrm>
            <a:off x="3962400" y="2362200"/>
            <a:ext cx="2209800" cy="0"/>
          </a:xfrm>
          <a:prstGeom prst="line">
            <a:avLst/>
          </a:prstGeom>
          <a:noFill/>
          <a:ln w="28575">
            <a:solidFill>
              <a:schemeClr val="tx2"/>
            </a:solidFill>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2" name="Text Box 10"/>
          <p:cNvSpPr txBox="1">
            <a:spLocks noChangeArrowheads="1"/>
          </p:cNvSpPr>
          <p:nvPr/>
        </p:nvSpPr>
        <p:spPr bwMode="auto">
          <a:xfrm>
            <a:off x="1828800" y="4419600"/>
            <a:ext cx="1752600" cy="83026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General Practitioner</a:t>
            </a:r>
          </a:p>
        </p:txBody>
      </p:sp>
      <p:sp>
        <p:nvSpPr>
          <p:cNvPr id="52233" name="Text Box 11"/>
          <p:cNvSpPr txBox="1">
            <a:spLocks noChangeArrowheads="1"/>
          </p:cNvSpPr>
          <p:nvPr/>
        </p:nvSpPr>
        <p:spPr bwMode="auto">
          <a:xfrm>
            <a:off x="6096000" y="4419600"/>
            <a:ext cx="2057400" cy="83026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dirty="0">
                <a:solidFill>
                  <a:srgbClr val="000000"/>
                </a:solidFill>
              </a:rPr>
              <a:t>Specialty Practitioner</a:t>
            </a:r>
          </a:p>
        </p:txBody>
      </p:sp>
      <p:sp>
        <p:nvSpPr>
          <p:cNvPr id="52234" name="Line 12"/>
          <p:cNvSpPr>
            <a:spLocks noChangeShapeType="1"/>
          </p:cNvSpPr>
          <p:nvPr/>
        </p:nvSpPr>
        <p:spPr bwMode="auto">
          <a:xfrm>
            <a:off x="2743200" y="2667000"/>
            <a:ext cx="0" cy="1752600"/>
          </a:xfrm>
          <a:prstGeom prst="line">
            <a:avLst/>
          </a:prstGeom>
          <a:noFill/>
          <a:ln w="28575">
            <a:solidFill>
              <a:schemeClr val="tx2"/>
            </a:solidFill>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5" name="Line 13"/>
          <p:cNvSpPr>
            <a:spLocks noChangeShapeType="1"/>
          </p:cNvSpPr>
          <p:nvPr/>
        </p:nvSpPr>
        <p:spPr bwMode="auto">
          <a:xfrm>
            <a:off x="6629400" y="2514600"/>
            <a:ext cx="0" cy="1981200"/>
          </a:xfrm>
          <a:prstGeom prst="line">
            <a:avLst/>
          </a:prstGeom>
          <a:noFill/>
          <a:ln w="28575">
            <a:solidFill>
              <a:schemeClr val="tx2"/>
            </a:solidFill>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6" name="Line 15"/>
          <p:cNvSpPr>
            <a:spLocks noChangeShapeType="1"/>
          </p:cNvSpPr>
          <p:nvPr/>
        </p:nvSpPr>
        <p:spPr bwMode="auto">
          <a:xfrm>
            <a:off x="838200" y="2438400"/>
            <a:ext cx="1371600" cy="1905000"/>
          </a:xfrm>
          <a:prstGeom prst="line">
            <a:avLst/>
          </a:prstGeom>
          <a:noFill/>
          <a:ln w="28575">
            <a:solidFill>
              <a:schemeClr val="tx1"/>
            </a:solidFill>
            <a:prstDash val="dash"/>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7" name="Line 16"/>
          <p:cNvSpPr>
            <a:spLocks noChangeShapeType="1"/>
          </p:cNvSpPr>
          <p:nvPr/>
        </p:nvSpPr>
        <p:spPr bwMode="auto">
          <a:xfrm>
            <a:off x="3657600" y="4648200"/>
            <a:ext cx="2362200" cy="0"/>
          </a:xfrm>
          <a:prstGeom prst="line">
            <a:avLst/>
          </a:prstGeom>
          <a:noFill/>
          <a:ln w="28575">
            <a:solidFill>
              <a:schemeClr val="tx1"/>
            </a:solidFill>
            <a:prstDash val="dash"/>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8" name="Line 17"/>
          <p:cNvSpPr>
            <a:spLocks noChangeShapeType="1"/>
          </p:cNvSpPr>
          <p:nvPr/>
        </p:nvSpPr>
        <p:spPr bwMode="auto">
          <a:xfrm flipV="1">
            <a:off x="3200400" y="2667000"/>
            <a:ext cx="0" cy="1600200"/>
          </a:xfrm>
          <a:prstGeom prst="line">
            <a:avLst/>
          </a:prstGeom>
          <a:noFill/>
          <a:ln w="28575">
            <a:solidFill>
              <a:schemeClr val="tx1"/>
            </a:solidFill>
            <a:prstDash val="dash"/>
            <a:round/>
            <a:headEnd/>
            <a:tailEnd type="triangle" w="med" len="med"/>
          </a:ln>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52239" name="Text Box 24"/>
          <p:cNvSpPr txBox="1">
            <a:spLocks noChangeArrowheads="1"/>
          </p:cNvSpPr>
          <p:nvPr/>
        </p:nvSpPr>
        <p:spPr bwMode="auto">
          <a:xfrm>
            <a:off x="533400" y="5257800"/>
            <a:ext cx="7848600" cy="338138"/>
          </a:xfrm>
          <a:prstGeom prst="rect">
            <a:avLst/>
          </a:prstGeom>
          <a:noFill/>
          <a:ln w="9525">
            <a:solidFill>
              <a:schemeClr val="tx1"/>
            </a:solidFill>
            <a:miter lim="800000"/>
            <a:headEnd/>
            <a:tailEnd/>
          </a:ln>
        </p:spPr>
        <p:txBody>
          <a:bodyPr wrap="square">
            <a:spAutoFit/>
          </a:bodyPr>
          <a:lstStyle/>
          <a:p>
            <a:pPr algn="ctr" eaLnBrk="0" fontAlgn="base" hangingPunct="0">
              <a:spcBef>
                <a:spcPct val="50000"/>
              </a:spcBef>
              <a:spcAft>
                <a:spcPct val="0"/>
              </a:spcAft>
            </a:pPr>
            <a:r>
              <a:rPr lang="en-US" sz="1600" b="1" dirty="0">
                <a:solidFill>
                  <a:srgbClr val="000000"/>
                </a:solidFill>
              </a:rPr>
              <a:t>Dotted lines will gradually </a:t>
            </a:r>
            <a:r>
              <a:rPr lang="en-US" sz="1600" b="1" dirty="0">
                <a:solidFill>
                  <a:schemeClr val="tx1">
                    <a:lumMod val="50000"/>
                    <a:lumOff val="50000"/>
                  </a:schemeClr>
                </a:solidFill>
              </a:rPr>
              <a:t>disappear</a:t>
            </a:r>
            <a:r>
              <a:rPr lang="en-US" sz="1600" b="1" dirty="0">
                <a:solidFill>
                  <a:srgbClr val="000000"/>
                </a:solidFill>
              </a:rPr>
              <a:t> for pharmacists in patient care and leadership roles</a:t>
            </a:r>
          </a:p>
        </p:txBody>
      </p:sp>
      <p:sp>
        <p:nvSpPr>
          <p:cNvPr id="52240" name="Oval 26"/>
          <p:cNvSpPr>
            <a:spLocks noChangeArrowheads="1"/>
          </p:cNvSpPr>
          <p:nvPr/>
        </p:nvSpPr>
        <p:spPr bwMode="auto">
          <a:xfrm>
            <a:off x="381000" y="1524000"/>
            <a:ext cx="838200" cy="457200"/>
          </a:xfrm>
          <a:prstGeom prst="ellipse">
            <a:avLst/>
          </a:prstGeom>
          <a:solidFill>
            <a:srgbClr val="FF0000"/>
          </a:solidFill>
          <a:ln w="9525">
            <a:solidFill>
              <a:schemeClr val="tx1"/>
            </a:solidFill>
            <a:round/>
            <a:headEnd/>
            <a:tailEnd/>
          </a:ln>
        </p:spPr>
        <p:txBody>
          <a:bodyPr wrap="none" anchor="ctr"/>
          <a:lstStyle/>
          <a:p>
            <a:pPr algn="ctr" eaLnBrk="0" fontAlgn="base" hangingPunct="0">
              <a:spcBef>
                <a:spcPct val="0"/>
              </a:spcBef>
              <a:spcAft>
                <a:spcPct val="0"/>
              </a:spcAft>
            </a:pPr>
            <a:r>
              <a:rPr lang="en-US" sz="1000" dirty="0">
                <a:solidFill>
                  <a:srgbClr val="FFFFFF"/>
                </a:solidFill>
              </a:rPr>
              <a:t>You are</a:t>
            </a:r>
          </a:p>
          <a:p>
            <a:pPr algn="ctr" eaLnBrk="0" fontAlgn="base" hangingPunct="0">
              <a:spcBef>
                <a:spcPct val="0"/>
              </a:spcBef>
              <a:spcAft>
                <a:spcPct val="0"/>
              </a:spcAft>
            </a:pPr>
            <a:r>
              <a:rPr lang="en-US" sz="1000" dirty="0">
                <a:solidFill>
                  <a:srgbClr val="FFFFFF"/>
                </a:solidFill>
              </a:rPr>
              <a:t> here</a:t>
            </a:r>
          </a:p>
        </p:txBody>
      </p:sp>
    </p:spTree>
    <p:extLst>
      <p:ext uri="{BB962C8B-B14F-4D97-AF65-F5344CB8AC3E}">
        <p14:creationId xmlns:p14="http://schemas.microsoft.com/office/powerpoint/2010/main" val="1711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2236"/>
                                        </p:tgtEl>
                                      </p:cBhvr>
                                    </p:animEffect>
                                    <p:set>
                                      <p:cBhvr>
                                        <p:cTn id="7" dur="1" fill="hold">
                                          <p:stCondLst>
                                            <p:cond delay="499"/>
                                          </p:stCondLst>
                                        </p:cTn>
                                        <p:tgtEl>
                                          <p:spTgt spid="5223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2238"/>
                                        </p:tgtEl>
                                      </p:cBhvr>
                                    </p:animEffect>
                                    <p:set>
                                      <p:cBhvr>
                                        <p:cTn id="10" dur="1" fill="hold">
                                          <p:stCondLst>
                                            <p:cond delay="499"/>
                                          </p:stCondLst>
                                        </p:cTn>
                                        <p:tgtEl>
                                          <p:spTgt spid="5223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52237"/>
                                        </p:tgtEl>
                                      </p:cBhvr>
                                    </p:animEffect>
                                    <p:set>
                                      <p:cBhvr>
                                        <p:cTn id="13" dur="1" fill="hold">
                                          <p:stCondLst>
                                            <p:cond delay="499"/>
                                          </p:stCondLst>
                                        </p:cTn>
                                        <p:tgtEl>
                                          <p:spTgt spid="52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p:bldP spid="52237" grpId="0" animBg="1"/>
      <p:bldP spid="522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mtClean="0"/>
              <a:t>Administrative Residency Training </a:t>
            </a:r>
            <a:br>
              <a:rPr lang="en-US" smtClean="0"/>
            </a:br>
            <a:r>
              <a:rPr lang="en-US" smtClean="0"/>
              <a:t>Programs in Focus</a:t>
            </a:r>
            <a:endParaRPr lang="en-US" dirty="0" smtClean="0"/>
          </a:p>
        </p:txBody>
      </p:sp>
      <p:sp>
        <p:nvSpPr>
          <p:cNvPr id="54275" name="Rectangle 3"/>
          <p:cNvSpPr>
            <a:spLocks noGrp="1" noChangeArrowheads="1"/>
          </p:cNvSpPr>
          <p:nvPr>
            <p:ph sz="half" idx="1"/>
          </p:nvPr>
        </p:nvSpPr>
        <p:spPr/>
        <p:txBody>
          <a:bodyPr>
            <a:normAutofit fontScale="92500" lnSpcReduction="10000"/>
          </a:bodyPr>
          <a:lstStyle/>
          <a:p>
            <a:r>
              <a:rPr lang="en-US" smtClean="0"/>
              <a:t>Advanced leadership skills</a:t>
            </a:r>
          </a:p>
          <a:p>
            <a:r>
              <a:rPr lang="en-US" smtClean="0"/>
              <a:t>Strategic planning and vision setting </a:t>
            </a:r>
          </a:p>
          <a:p>
            <a:r>
              <a:rPr lang="en-US" smtClean="0"/>
              <a:t>Decision making skills</a:t>
            </a:r>
          </a:p>
          <a:p>
            <a:r>
              <a:rPr lang="en-US" smtClean="0"/>
              <a:t>Communicating with medical staff and senior leadership</a:t>
            </a:r>
          </a:p>
          <a:p>
            <a:r>
              <a:rPr lang="en-US" smtClean="0"/>
              <a:t>Time management</a:t>
            </a:r>
          </a:p>
          <a:p>
            <a:r>
              <a:rPr lang="en-US" smtClean="0"/>
              <a:t>Implementing change</a:t>
            </a:r>
          </a:p>
          <a:p>
            <a:r>
              <a:rPr lang="en-US" smtClean="0"/>
              <a:t>Mentoring relationships</a:t>
            </a:r>
          </a:p>
          <a:p>
            <a:endParaRPr lang="en-US" smtClean="0"/>
          </a:p>
          <a:p>
            <a:endParaRPr lang="en-US" dirty="0" smtClean="0"/>
          </a:p>
        </p:txBody>
      </p:sp>
      <p:sp>
        <p:nvSpPr>
          <p:cNvPr id="54276" name="Rectangle 4"/>
          <p:cNvSpPr>
            <a:spLocks noGrp="1" noChangeArrowheads="1"/>
          </p:cNvSpPr>
          <p:nvPr>
            <p:ph sz="half" idx="2"/>
          </p:nvPr>
        </p:nvSpPr>
        <p:spPr/>
        <p:txBody>
          <a:bodyPr>
            <a:normAutofit fontScale="92500" lnSpcReduction="10000"/>
          </a:bodyPr>
          <a:lstStyle/>
          <a:p>
            <a:r>
              <a:rPr lang="en-US" smtClean="0"/>
              <a:t>Medication use safety</a:t>
            </a:r>
          </a:p>
          <a:p>
            <a:r>
              <a:rPr lang="en-US" smtClean="0"/>
              <a:t>Practice advancement</a:t>
            </a:r>
          </a:p>
          <a:p>
            <a:r>
              <a:rPr lang="en-US" smtClean="0"/>
              <a:t>Personnel management</a:t>
            </a:r>
          </a:p>
          <a:p>
            <a:r>
              <a:rPr lang="en-US" smtClean="0"/>
              <a:t>Technology optimization</a:t>
            </a:r>
          </a:p>
          <a:p>
            <a:r>
              <a:rPr lang="en-US" smtClean="0"/>
              <a:t>Quality improvement initiatives</a:t>
            </a:r>
          </a:p>
          <a:p>
            <a:r>
              <a:rPr lang="en-US" smtClean="0"/>
              <a:t>Business acumen</a:t>
            </a:r>
          </a:p>
          <a:p>
            <a:r>
              <a:rPr lang="en-US" smtClean="0"/>
              <a:t>Project and team leadership</a:t>
            </a:r>
          </a:p>
          <a:p>
            <a:r>
              <a:rPr lang="en-US" smtClean="0"/>
              <a:t>Business coursework</a:t>
            </a:r>
          </a:p>
          <a:p>
            <a:endParaRPr lang="en-US" smtClean="0"/>
          </a:p>
          <a:p>
            <a:endParaRPr lang="en-US" dirty="0" smtClean="0"/>
          </a:p>
        </p:txBody>
      </p:sp>
    </p:spTree>
    <p:extLst>
      <p:ext uri="{BB962C8B-B14F-4D97-AF65-F5344CB8AC3E}">
        <p14:creationId xmlns:p14="http://schemas.microsoft.com/office/powerpoint/2010/main" val="10702935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mtClean="0"/>
              <a:t>Why Consider A Career in Pharmacy Administration…</a:t>
            </a:r>
            <a:endParaRPr lang="en-US" dirty="0" smtClean="0"/>
          </a:p>
        </p:txBody>
      </p:sp>
      <p:sp>
        <p:nvSpPr>
          <p:cNvPr id="55299" name="Rectangle 3"/>
          <p:cNvSpPr>
            <a:spLocks noGrp="1" noChangeArrowheads="1"/>
          </p:cNvSpPr>
          <p:nvPr>
            <p:ph idx="1"/>
          </p:nvPr>
        </p:nvSpPr>
        <p:spPr/>
        <p:txBody>
          <a:bodyPr/>
          <a:lstStyle/>
          <a:p>
            <a:r>
              <a:rPr lang="en-US" smtClean="0"/>
              <a:t>Opportunity to influence patient care on a large scale</a:t>
            </a:r>
          </a:p>
          <a:p>
            <a:r>
              <a:rPr lang="en-US" smtClean="0"/>
              <a:t>Ability to lead important initiatives to advance the pharmacists scope of practice</a:t>
            </a:r>
          </a:p>
          <a:p>
            <a:r>
              <a:rPr lang="en-US" smtClean="0"/>
              <a:t>Ability to influence direction, funding and implementation of clinical programs</a:t>
            </a:r>
          </a:p>
          <a:p>
            <a:r>
              <a:rPr lang="en-US" smtClean="0"/>
              <a:t>Seek challenging and rewarding experiences that can lead to the growth and development of others</a:t>
            </a:r>
          </a:p>
          <a:p>
            <a:r>
              <a:rPr lang="en-US" smtClean="0"/>
              <a:t>Make a difference in the lives of our patients!</a:t>
            </a:r>
            <a:endParaRPr lang="en-US" dirty="0" smtClean="0"/>
          </a:p>
        </p:txBody>
      </p:sp>
    </p:spTree>
    <p:extLst>
      <p:ext uri="{BB962C8B-B14F-4D97-AF65-F5344CB8AC3E}">
        <p14:creationId xmlns:p14="http://schemas.microsoft.com/office/powerpoint/2010/main" val="2244296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85800" y="3276600"/>
            <a:ext cx="7696200" cy="2590800"/>
          </a:xfrm>
          <a:prstGeom prst="rect">
            <a:avLst/>
          </a:prstGeom>
          <a:noFill/>
          <a:ln w="9525">
            <a:noFill/>
            <a:miter lim="800000"/>
            <a:headEnd/>
            <a:tailEnd/>
          </a:ln>
          <a:effectLst/>
        </p:spPr>
        <p:txBody>
          <a:bodyPr/>
          <a:lstStyle/>
          <a:p>
            <a:pPr marL="342900" indent="-342900" algn="ctr" eaLnBrk="0" fontAlgn="base" hangingPunct="0">
              <a:spcBef>
                <a:spcPct val="20000"/>
              </a:spcBef>
              <a:spcAft>
                <a:spcPct val="0"/>
              </a:spcAft>
              <a:buSzPct val="75000"/>
              <a:defRPr/>
            </a:pPr>
            <a:r>
              <a:rPr lang="en-US" sz="2800" dirty="0">
                <a:solidFill>
                  <a:srgbClr val="000000"/>
                </a:solidFill>
              </a:rPr>
              <a:t>   </a:t>
            </a:r>
          </a:p>
          <a:p>
            <a:pPr algn="ctr" eaLnBrk="0" fontAlgn="base" hangingPunct="0">
              <a:spcBef>
                <a:spcPct val="20000"/>
              </a:spcBef>
              <a:spcAft>
                <a:spcPct val="0"/>
              </a:spcAft>
              <a:buSzPct val="75000"/>
              <a:defRPr/>
            </a:pPr>
            <a:r>
              <a:rPr lang="en-US" sz="2800" dirty="0">
                <a:solidFill>
                  <a:srgbClr val="000000"/>
                </a:solidFill>
              </a:rPr>
              <a:t>Goal:  Develop and disseminate a futuristic practice model that supports the effective use of pharmacists as direct patient care providers</a:t>
            </a:r>
            <a:endParaRPr lang="en-US" sz="2800" kern="0" dirty="0">
              <a:solidFill>
                <a:srgbClr val="000000"/>
              </a:solidFill>
            </a:endParaRPr>
          </a:p>
        </p:txBody>
      </p:sp>
      <p:pic>
        <p:nvPicPr>
          <p:cNvPr id="5" name="Picture 4"/>
          <p:cNvPicPr>
            <a:picLocks noChangeAspect="1" noChangeArrowheads="1"/>
          </p:cNvPicPr>
          <p:nvPr/>
        </p:nvPicPr>
        <p:blipFill>
          <a:blip r:embed="rId3" cstate="print"/>
          <a:srcRect/>
          <a:stretch>
            <a:fillRect/>
          </a:stretch>
        </p:blipFill>
        <p:spPr bwMode="auto">
          <a:xfrm>
            <a:off x="2057400" y="762000"/>
            <a:ext cx="4876800" cy="2300288"/>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6" name="Subtitle 4"/>
          <p:cNvSpPr txBox="1">
            <a:spLocks/>
          </p:cNvSpPr>
          <p:nvPr/>
        </p:nvSpPr>
        <p:spPr bwMode="auto">
          <a:xfrm>
            <a:off x="2895600" y="6079958"/>
            <a:ext cx="3200400" cy="533400"/>
          </a:xfrm>
          <a:prstGeom prst="rect">
            <a:avLst/>
          </a:prstGeom>
          <a:noFill/>
          <a:ln w="9525">
            <a:noFill/>
            <a:miter lim="800000"/>
            <a:headEnd/>
            <a:tailEnd/>
          </a:ln>
          <a:effectLst/>
        </p:spPr>
        <p:txBody>
          <a:bodyPr/>
          <a:lstStyle/>
          <a:p>
            <a:pPr marL="342900" indent="-342900" algn="ctr" eaLnBrk="0" fontAlgn="base" hangingPunct="0">
              <a:spcBef>
                <a:spcPct val="20000"/>
              </a:spcBef>
              <a:spcAft>
                <a:spcPct val="0"/>
              </a:spcAft>
              <a:buSzPct val="100000"/>
              <a:defRPr/>
            </a:pPr>
            <a:r>
              <a:rPr lang="en-US" sz="2300" b="1" kern="0" dirty="0">
                <a:solidFill>
                  <a:srgbClr val="000000"/>
                </a:solidFill>
              </a:rPr>
              <a:t>www.ashp.org/PPMI</a:t>
            </a:r>
          </a:p>
        </p:txBody>
      </p:sp>
    </p:spTree>
    <p:extLst>
      <p:ext uri="{BB962C8B-B14F-4D97-AF65-F5344CB8AC3E}">
        <p14:creationId xmlns:p14="http://schemas.microsoft.com/office/powerpoint/2010/main" val="192874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Do you plan to complete a residency?</a:t>
            </a:r>
            <a:endParaRPr lang="en-US" dirty="0" smtClean="0"/>
          </a:p>
        </p:txBody>
      </p:sp>
      <p:sp>
        <p:nvSpPr>
          <p:cNvPr id="8195" name="Rectangle 3"/>
          <p:cNvSpPr>
            <a:spLocks noGrp="1" noChangeArrowheads="1"/>
          </p:cNvSpPr>
          <p:nvPr>
            <p:ph idx="1"/>
          </p:nvPr>
        </p:nvSpPr>
        <p:spPr/>
        <p:txBody>
          <a:bodyPr/>
          <a:lstStyle/>
          <a:p>
            <a:r>
              <a:rPr lang="en-US" smtClean="0"/>
              <a:t>Yes</a:t>
            </a:r>
          </a:p>
          <a:p>
            <a:r>
              <a:rPr lang="en-US" smtClean="0"/>
              <a:t>No</a:t>
            </a:r>
            <a:endParaRPr lang="en-US" dirty="0" smtClean="0"/>
          </a:p>
        </p:txBody>
      </p:sp>
    </p:spTree>
    <p:extLst>
      <p:ext uri="{BB962C8B-B14F-4D97-AF65-F5344CB8AC3E}">
        <p14:creationId xmlns:p14="http://schemas.microsoft.com/office/powerpoint/2010/main" val="1578562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Factors Driving Practice Change</a:t>
            </a:r>
            <a:endParaRPr lang="en-US" dirty="0" smtClean="0"/>
          </a:p>
        </p:txBody>
      </p:sp>
      <p:sp>
        <p:nvSpPr>
          <p:cNvPr id="17411" name="Content Placeholder 2"/>
          <p:cNvSpPr>
            <a:spLocks noGrp="1"/>
          </p:cNvSpPr>
          <p:nvPr>
            <p:ph idx="1"/>
          </p:nvPr>
        </p:nvSpPr>
        <p:spPr/>
        <p:txBody>
          <a:bodyPr/>
          <a:lstStyle/>
          <a:p>
            <a:r>
              <a:rPr lang="en-US" smtClean="0"/>
              <a:t>US health care system faces challenges to improve health care quality and deliver cost-effective service</a:t>
            </a:r>
          </a:p>
          <a:p>
            <a:r>
              <a:rPr lang="en-US" smtClean="0"/>
              <a:t>Only half of eligible patients receive care</a:t>
            </a:r>
          </a:p>
          <a:p>
            <a:r>
              <a:rPr lang="en-US" smtClean="0"/>
              <a:t>Contributor to shortfalls is lack of time/expertise</a:t>
            </a:r>
          </a:p>
          <a:p>
            <a:r>
              <a:rPr lang="en-US" smtClean="0"/>
              <a:t>Pharmacists can fill the gap in health care provision</a:t>
            </a:r>
            <a:endParaRPr lang="en-US" dirty="0" smtClean="0"/>
          </a:p>
        </p:txBody>
      </p:sp>
      <p:sp>
        <p:nvSpPr>
          <p:cNvPr id="17412" name="Rectangle 3"/>
          <p:cNvSpPr>
            <a:spLocks noChangeArrowheads="1"/>
          </p:cNvSpPr>
          <p:nvPr/>
        </p:nvSpPr>
        <p:spPr bwMode="auto">
          <a:xfrm>
            <a:off x="491206" y="6172200"/>
            <a:ext cx="3318794"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dirty="0">
                <a:solidFill>
                  <a:srgbClr val="000000"/>
                </a:solidFill>
              </a:rPr>
              <a:t>AJHP </a:t>
            </a:r>
            <a:r>
              <a:rPr lang="en-US" sz="2400" dirty="0">
                <a:solidFill>
                  <a:srgbClr val="000000"/>
                </a:solidFill>
              </a:rPr>
              <a:t>2010;67:1624-1634</a:t>
            </a:r>
          </a:p>
        </p:txBody>
      </p:sp>
    </p:spTree>
    <p:extLst>
      <p:ext uri="{BB962C8B-B14F-4D97-AF65-F5344CB8AC3E}">
        <p14:creationId xmlns:p14="http://schemas.microsoft.com/office/powerpoint/2010/main" val="4094701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Factors Driving Practice Change</a:t>
            </a:r>
            <a:endParaRPr lang="en-US" dirty="0" smtClean="0"/>
          </a:p>
        </p:txBody>
      </p:sp>
      <p:sp>
        <p:nvSpPr>
          <p:cNvPr id="18435" name="Content Placeholder 2"/>
          <p:cNvSpPr>
            <a:spLocks noGrp="1"/>
          </p:cNvSpPr>
          <p:nvPr>
            <p:ph idx="1"/>
          </p:nvPr>
        </p:nvSpPr>
        <p:spPr/>
        <p:txBody>
          <a:bodyPr/>
          <a:lstStyle/>
          <a:p>
            <a:r>
              <a:rPr lang="en-US" smtClean="0"/>
              <a:t>Health care reform</a:t>
            </a:r>
          </a:p>
          <a:p>
            <a:r>
              <a:rPr lang="en-US" smtClean="0"/>
              <a:t>Drug therapy is becoming more complex and riskier for patients</a:t>
            </a:r>
          </a:p>
          <a:p>
            <a:r>
              <a:rPr lang="en-US" smtClean="0"/>
              <a:t>Recognition of pharmacists as experts on drug therapy and medication-use processes</a:t>
            </a:r>
          </a:p>
          <a:p>
            <a:r>
              <a:rPr lang="en-US" smtClean="0"/>
              <a:t>Patients will experience better outcomes if pharmacists take control of their professional destiny</a:t>
            </a:r>
          </a:p>
          <a:p>
            <a:endParaRPr lang="en-US" dirty="0" smtClean="0"/>
          </a:p>
        </p:txBody>
      </p:sp>
      <p:sp>
        <p:nvSpPr>
          <p:cNvPr id="18436" name="Rectangle 3"/>
          <p:cNvSpPr>
            <a:spLocks noChangeArrowheads="1"/>
          </p:cNvSpPr>
          <p:nvPr/>
        </p:nvSpPr>
        <p:spPr bwMode="auto">
          <a:xfrm>
            <a:off x="457200" y="6199188"/>
            <a:ext cx="2438400" cy="369887"/>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sz="2400" i="1" dirty="0">
                <a:solidFill>
                  <a:srgbClr val="000000"/>
                </a:solidFill>
              </a:rPr>
              <a:t>AJHP 2009;66:713</a:t>
            </a:r>
            <a:endParaRPr lang="en-US" sz="2400" dirty="0">
              <a:solidFill>
                <a:srgbClr val="000000"/>
              </a:solidFill>
            </a:endParaRPr>
          </a:p>
        </p:txBody>
      </p:sp>
    </p:spTree>
    <p:extLst>
      <p:ext uri="{BB962C8B-B14F-4D97-AF65-F5344CB8AC3E}">
        <p14:creationId xmlns:p14="http://schemas.microsoft.com/office/powerpoint/2010/main" val="4228896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Will You Lead the Change?</a:t>
            </a:r>
            <a:endParaRPr lang="en-US" dirty="0"/>
          </a:p>
        </p:txBody>
      </p:sp>
      <p:sp>
        <p:nvSpPr>
          <p:cNvPr id="6" name="Content Placeholder 5"/>
          <p:cNvSpPr>
            <a:spLocks noGrp="1"/>
          </p:cNvSpPr>
          <p:nvPr>
            <p:ph idx="1"/>
          </p:nvPr>
        </p:nvSpPr>
        <p:spPr>
          <a:xfrm>
            <a:off x="685800" y="2057400"/>
            <a:ext cx="7772400" cy="4038600"/>
          </a:xfrm>
        </p:spPr>
        <p:txBody>
          <a:bodyPr/>
          <a:lstStyle/>
          <a:p>
            <a:pPr marL="0" indent="0">
              <a:buNone/>
            </a:pPr>
            <a:r>
              <a:rPr lang="en-US" sz="3200" b="0" smtClean="0"/>
              <a:t>“We can lead the change that we believe in or we can just position ourselves to be forced to accept the change being put on us by others. The choice is quite clear…We’re going to lead the change.”  </a:t>
            </a:r>
          </a:p>
          <a:p>
            <a:pPr marL="0" indent="0">
              <a:buNone/>
            </a:pPr>
            <a:r>
              <a:rPr lang="en-US" sz="3200" b="0" smtClean="0"/>
              <a:t>			 - William A. Zellmer, MPH</a:t>
            </a:r>
            <a:endParaRPr lang="en-US" sz="3200" b="0" dirty="0"/>
          </a:p>
        </p:txBody>
      </p:sp>
    </p:spTree>
    <p:extLst>
      <p:ext uri="{BB962C8B-B14F-4D97-AF65-F5344CB8AC3E}">
        <p14:creationId xmlns:p14="http://schemas.microsoft.com/office/powerpoint/2010/main" val="1742289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Workshop</a:t>
            </a:r>
          </a:p>
        </p:txBody>
      </p:sp>
      <p:pic>
        <p:nvPicPr>
          <p:cNvPr id="62467" name="Picture 4" descr="MPj03142530000[1]"/>
          <p:cNvPicPr>
            <a:picLocks noGrp="1" noChangeAspect="1" noChangeArrowheads="1"/>
          </p:cNvPicPr>
          <p:nvPr>
            <p:ph idx="1"/>
          </p:nvPr>
        </p:nvPicPr>
        <p:blipFill>
          <a:blip r:embed="rId3" cstate="print"/>
          <a:srcRect/>
          <a:stretch>
            <a:fillRect/>
          </a:stretch>
        </p:blipFill>
        <p:spPr>
          <a:xfrm rot="19102732">
            <a:off x="2819400" y="1676400"/>
            <a:ext cx="3657600" cy="3657600"/>
          </a:xfrm>
          <a:noFill/>
        </p:spPr>
      </p:pic>
    </p:spTree>
    <p:extLst>
      <p:ext uri="{BB962C8B-B14F-4D97-AF65-F5344CB8AC3E}">
        <p14:creationId xmlns:p14="http://schemas.microsoft.com/office/powerpoint/2010/main" val="422992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MPj04395210000[1]"/>
          <p:cNvPicPr>
            <a:picLocks noChangeAspect="1" noChangeArrowheads="1"/>
          </p:cNvPicPr>
          <p:nvPr/>
        </p:nvPicPr>
        <p:blipFill>
          <a:blip r:embed="rId3" cstate="print"/>
          <a:srcRect/>
          <a:stretch>
            <a:fillRect/>
          </a:stretch>
        </p:blipFill>
        <p:spPr bwMode="auto">
          <a:xfrm>
            <a:off x="6953250" y="3523346"/>
            <a:ext cx="2171700" cy="1449610"/>
          </a:xfrm>
          <a:prstGeom prst="rect">
            <a:avLst/>
          </a:prstGeom>
          <a:noFill/>
          <a:ln w="9525">
            <a:noFill/>
            <a:miter lim="800000"/>
            <a:headEnd/>
            <a:tailEnd/>
          </a:ln>
        </p:spPr>
      </p:pic>
      <p:sp>
        <p:nvSpPr>
          <p:cNvPr id="56322" name="Rectangle 2"/>
          <p:cNvSpPr>
            <a:spLocks noGrp="1" noChangeArrowheads="1"/>
          </p:cNvSpPr>
          <p:nvPr>
            <p:ph type="title"/>
          </p:nvPr>
        </p:nvSpPr>
        <p:spPr/>
        <p:txBody>
          <a:bodyPr>
            <a:normAutofit fontScale="90000"/>
          </a:bodyPr>
          <a:lstStyle/>
          <a:p>
            <a:r>
              <a:rPr lang="en-US" dirty="0" smtClean="0"/>
              <a:t>Group Case Activity:</a:t>
            </a:r>
            <a:br>
              <a:rPr lang="en-US" dirty="0" smtClean="0"/>
            </a:br>
            <a:r>
              <a:rPr lang="en-US" dirty="0" smtClean="0"/>
              <a:t>Using Leadership Skills to Foster Change</a:t>
            </a:r>
          </a:p>
        </p:txBody>
      </p:sp>
      <p:sp>
        <p:nvSpPr>
          <p:cNvPr id="56323" name="Rectangle 3"/>
          <p:cNvSpPr>
            <a:spLocks noGrp="1" noChangeArrowheads="1"/>
          </p:cNvSpPr>
          <p:nvPr>
            <p:ph idx="1"/>
          </p:nvPr>
        </p:nvSpPr>
        <p:spPr/>
        <p:txBody>
          <a:bodyPr/>
          <a:lstStyle/>
          <a:p>
            <a:r>
              <a:rPr lang="en-US" dirty="0" smtClean="0"/>
              <a:t>What do you want to do in your (first/next) job?</a:t>
            </a:r>
          </a:p>
          <a:p>
            <a:endParaRPr lang="en-US" dirty="0" smtClean="0"/>
          </a:p>
          <a:p>
            <a:r>
              <a:rPr lang="en-US" dirty="0" smtClean="0"/>
              <a:t>Do you have the skills to influence / implement change?</a:t>
            </a:r>
          </a:p>
          <a:p>
            <a:endParaRPr lang="en-US" dirty="0" smtClean="0"/>
          </a:p>
          <a:p>
            <a:r>
              <a:rPr lang="en-US" dirty="0" smtClean="0"/>
              <a:t>How do others perceive you? </a:t>
            </a:r>
          </a:p>
          <a:p>
            <a:endParaRPr lang="en-US" dirty="0" smtClean="0"/>
          </a:p>
          <a:p>
            <a:r>
              <a:rPr lang="en-US" dirty="0" smtClean="0"/>
              <a:t>How do you want others to perceive you?</a:t>
            </a:r>
          </a:p>
          <a:p>
            <a:endParaRPr lang="en-US" dirty="0" smtClean="0"/>
          </a:p>
          <a:p>
            <a:r>
              <a:rPr lang="en-US" dirty="0" smtClean="0"/>
              <a:t>How can you shape the future?</a:t>
            </a:r>
          </a:p>
        </p:txBody>
      </p:sp>
    </p:spTree>
    <p:extLst>
      <p:ext uri="{BB962C8B-B14F-4D97-AF65-F5344CB8AC3E}">
        <p14:creationId xmlns:p14="http://schemas.microsoft.com/office/powerpoint/2010/main" val="678072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mtClean="0"/>
              <a:t>Group Case Activity: </a:t>
            </a:r>
            <a:br>
              <a:rPr lang="en-US" smtClean="0"/>
            </a:br>
            <a:r>
              <a:rPr lang="en-US" smtClean="0"/>
              <a:t>Things to Think About</a:t>
            </a:r>
            <a:endParaRPr lang="en-US" dirty="0" smtClean="0"/>
          </a:p>
        </p:txBody>
      </p:sp>
      <p:sp>
        <p:nvSpPr>
          <p:cNvPr id="57347" name="Rectangle 3"/>
          <p:cNvSpPr>
            <a:spLocks noGrp="1" noChangeArrowheads="1"/>
          </p:cNvSpPr>
          <p:nvPr>
            <p:ph idx="1"/>
          </p:nvPr>
        </p:nvSpPr>
        <p:spPr/>
        <p:txBody>
          <a:bodyPr/>
          <a:lstStyle/>
          <a:p>
            <a:r>
              <a:rPr lang="en-US" smtClean="0"/>
              <a:t>Who are your key stakeholders?</a:t>
            </a:r>
          </a:p>
          <a:p>
            <a:r>
              <a:rPr lang="en-US" smtClean="0"/>
              <a:t>What’s their WIIFM (what’s in it for me)?</a:t>
            </a:r>
          </a:p>
          <a:p>
            <a:r>
              <a:rPr lang="en-US" smtClean="0"/>
              <a:t>What barriers might you face?</a:t>
            </a:r>
          </a:p>
          <a:p>
            <a:r>
              <a:rPr lang="en-US" smtClean="0"/>
              <a:t>How will you obtain buy-in?</a:t>
            </a:r>
          </a:p>
          <a:p>
            <a:r>
              <a:rPr lang="en-US" smtClean="0"/>
              <a:t>What are the one or two keys to your success?</a:t>
            </a:r>
          </a:p>
          <a:p>
            <a:r>
              <a:rPr lang="en-US" smtClean="0"/>
              <a:t>What will you measure to demonstrate value?</a:t>
            </a:r>
          </a:p>
          <a:p>
            <a:endParaRPr lang="en-US" smtClean="0"/>
          </a:p>
          <a:p>
            <a:endParaRPr lang="en-US" dirty="0" smtClean="0"/>
          </a:p>
        </p:txBody>
      </p:sp>
    </p:spTree>
    <p:extLst>
      <p:ext uri="{BB962C8B-B14F-4D97-AF65-F5344CB8AC3E}">
        <p14:creationId xmlns:p14="http://schemas.microsoft.com/office/powerpoint/2010/main" val="347704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mtClean="0"/>
              <a:t>Group Case Activity: </a:t>
            </a:r>
            <a:br>
              <a:rPr lang="en-US" smtClean="0"/>
            </a:br>
            <a:r>
              <a:rPr lang="en-US" smtClean="0"/>
              <a:t>Your Sales Pitch</a:t>
            </a:r>
            <a:endParaRPr lang="en-US" dirty="0" smtClean="0"/>
          </a:p>
        </p:txBody>
      </p:sp>
      <p:sp>
        <p:nvSpPr>
          <p:cNvPr id="58371" name="Rectangle 3"/>
          <p:cNvSpPr>
            <a:spLocks noGrp="1" noChangeArrowheads="1"/>
          </p:cNvSpPr>
          <p:nvPr>
            <p:ph idx="1"/>
          </p:nvPr>
        </p:nvSpPr>
        <p:spPr/>
        <p:txBody>
          <a:bodyPr/>
          <a:lstStyle/>
          <a:p>
            <a:r>
              <a:rPr lang="en-US" dirty="0" smtClean="0"/>
              <a:t>Proposal</a:t>
            </a:r>
          </a:p>
          <a:p>
            <a:r>
              <a:rPr lang="en-US" dirty="0" smtClean="0"/>
              <a:t>Benefits</a:t>
            </a:r>
          </a:p>
          <a:p>
            <a:r>
              <a:rPr lang="en-US" dirty="0" smtClean="0"/>
              <a:t>Implementation plan</a:t>
            </a:r>
          </a:p>
          <a:p>
            <a:r>
              <a:rPr lang="en-US" dirty="0" smtClean="0"/>
              <a:t>Financial implications</a:t>
            </a:r>
          </a:p>
          <a:p>
            <a:r>
              <a:rPr lang="en-US" dirty="0" smtClean="0"/>
              <a:t>Succinct concluding statement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667527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a:r>
            <a:br>
              <a:rPr lang="en-US" smtClean="0"/>
            </a:br>
            <a:r>
              <a:rPr lang="en-US" smtClean="0"/>
              <a:t>PEARLS OF WISDOM</a:t>
            </a:r>
            <a:endParaRPr lang="en-US" dirty="0"/>
          </a:p>
        </p:txBody>
      </p:sp>
      <p:sp>
        <p:nvSpPr>
          <p:cNvPr id="3" name="Subtitle 2"/>
          <p:cNvSpPr>
            <a:spLocks noGrp="1"/>
          </p:cNvSpPr>
          <p:nvPr>
            <p:ph type="subTitle" idx="1"/>
          </p:nvPr>
        </p:nvSpPr>
        <p:spPr/>
        <p:txBody>
          <a:bodyPr>
            <a:normAutofit lnSpcReduction="10000"/>
          </a:bodyPr>
          <a:lstStyle/>
          <a:p>
            <a:r>
              <a:rPr lang="en-US" smtClean="0"/>
              <a:t>Adapted from “If I Knew Then What I Know Now” presented by Mick Hunt, ASHP Past President at The Ohio State University Latiolais Leadership Symposium, May 14, 2015</a:t>
            </a:r>
            <a:endParaRPr lang="en-US" dirty="0"/>
          </a:p>
        </p:txBody>
      </p:sp>
    </p:spTree>
    <p:extLst>
      <p:ext uri="{BB962C8B-B14F-4D97-AF65-F5344CB8AC3E}">
        <p14:creationId xmlns:p14="http://schemas.microsoft.com/office/powerpoint/2010/main" val="1379582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mtClean="0">
                <a:effectLst>
                  <a:outerShdw blurRad="38100" dist="38100" dir="2700000" algn="tl">
                    <a:srgbClr val="C0C0C0"/>
                  </a:outerShdw>
                </a:effectLst>
                <a:latin typeface="+mn-lt"/>
              </a:rPr>
              <a:t>LEARN TO MANAGE YOURSELF</a:t>
            </a:r>
            <a:endParaRPr lang="en-US" dirty="0">
              <a:effectLst>
                <a:outerShdw blurRad="38100" dist="38100" dir="2700000" algn="tl">
                  <a:srgbClr val="C0C0C0"/>
                </a:outerShdw>
              </a:effectLst>
              <a:latin typeface="+mn-lt"/>
            </a:endParaRPr>
          </a:p>
        </p:txBody>
      </p:sp>
      <p:sp>
        <p:nvSpPr>
          <p:cNvPr id="3" name="Content Placeholder 2"/>
          <p:cNvSpPr>
            <a:spLocks noGrp="1"/>
          </p:cNvSpPr>
          <p:nvPr>
            <p:ph idx="1"/>
          </p:nvPr>
        </p:nvSpPr>
        <p:spPr/>
        <p:txBody>
          <a:bodyPr/>
          <a:lstStyle/>
          <a:p>
            <a:r>
              <a:rPr lang="en-US" b="0" smtClean="0">
                <a:cs typeface="Arial" panose="020B0604020202020204" pitchFamily="34" charset="0"/>
              </a:rPr>
              <a:t>Emotional Intelligence</a:t>
            </a:r>
          </a:p>
          <a:p>
            <a:pPr lvl="1">
              <a:buFont typeface="Wingdings" panose="05000000000000000000" pitchFamily="2" charset="2"/>
              <a:buChar char="§"/>
            </a:pPr>
            <a:r>
              <a:rPr lang="en-US" smtClean="0">
                <a:solidFill>
                  <a:srgbClr val="0070C0"/>
                </a:solidFill>
                <a:cs typeface="Arial" panose="020B0604020202020204" pitchFamily="34" charset="0"/>
              </a:rPr>
              <a:t>Self-awareness</a:t>
            </a:r>
          </a:p>
          <a:p>
            <a:pPr lvl="1">
              <a:buFont typeface="Wingdings" panose="05000000000000000000" pitchFamily="2" charset="2"/>
              <a:buChar char="§"/>
            </a:pPr>
            <a:r>
              <a:rPr lang="en-US" smtClean="0">
                <a:solidFill>
                  <a:srgbClr val="0070C0"/>
                </a:solidFill>
                <a:cs typeface="Arial" panose="020B0604020202020204" pitchFamily="34" charset="0"/>
              </a:rPr>
              <a:t>Self-regulation</a:t>
            </a:r>
          </a:p>
          <a:p>
            <a:pPr lvl="1">
              <a:buFont typeface="Wingdings" panose="05000000000000000000" pitchFamily="2" charset="2"/>
              <a:buChar char="§"/>
            </a:pPr>
            <a:r>
              <a:rPr lang="en-US" smtClean="0">
                <a:solidFill>
                  <a:srgbClr val="0070C0"/>
                </a:solidFill>
                <a:cs typeface="Arial" panose="020B0604020202020204" pitchFamily="34" charset="0"/>
              </a:rPr>
              <a:t>Motivation</a:t>
            </a:r>
          </a:p>
          <a:p>
            <a:pPr lvl="1">
              <a:buFont typeface="Wingdings" panose="05000000000000000000" pitchFamily="2" charset="2"/>
              <a:buChar char="§"/>
            </a:pPr>
            <a:r>
              <a:rPr lang="en-US" smtClean="0">
                <a:solidFill>
                  <a:srgbClr val="0070C0"/>
                </a:solidFill>
                <a:cs typeface="Arial" panose="020B0604020202020204" pitchFamily="34" charset="0"/>
              </a:rPr>
              <a:t>Empathy</a:t>
            </a:r>
          </a:p>
          <a:p>
            <a:pPr lvl="1">
              <a:buFont typeface="Wingdings" panose="05000000000000000000" pitchFamily="2" charset="2"/>
              <a:buChar char="§"/>
            </a:pPr>
            <a:r>
              <a:rPr lang="en-US" smtClean="0">
                <a:solidFill>
                  <a:srgbClr val="0070C0"/>
                </a:solidFill>
                <a:cs typeface="Arial" panose="020B0604020202020204" pitchFamily="34" charset="0"/>
              </a:rPr>
              <a:t>Social skills</a:t>
            </a:r>
          </a:p>
          <a:p>
            <a:pPr lvl="1">
              <a:buNone/>
            </a:pPr>
            <a:endParaRPr lang="en-US" smtClean="0">
              <a:solidFill>
                <a:srgbClr val="0070C0"/>
              </a:solidFill>
              <a:cs typeface="Arial" panose="020B0604020202020204" pitchFamily="34" charset="0"/>
            </a:endParaRPr>
          </a:p>
          <a:p>
            <a:r>
              <a:rPr lang="en-US" b="0" smtClean="0">
                <a:cs typeface="Arial" panose="020B0604020202020204" pitchFamily="34" charset="0"/>
              </a:rPr>
              <a:t>Work effectively with others</a:t>
            </a:r>
            <a:endParaRPr lang="en-US" b="0" dirty="0" smtClean="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209800"/>
            <a:ext cx="17065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543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en-US" smtClean="0">
                <a:effectLst>
                  <a:outerShdw blurRad="38100" dist="38100" dir="2700000" algn="tl">
                    <a:srgbClr val="C0C0C0"/>
                  </a:outerShdw>
                </a:effectLst>
                <a:latin typeface="+mn-lt"/>
              </a:rPr>
              <a:t>BUILD YOUR PROFESSIONAL COMPETENCE</a:t>
            </a:r>
            <a:endParaRPr lang="en-US" dirty="0">
              <a:effectLst>
                <a:outerShdw blurRad="38100" dist="38100" dir="2700000" algn="tl">
                  <a:srgbClr val="C0C0C0"/>
                </a:outerShdw>
              </a:effectLst>
              <a:latin typeface="+mn-lt"/>
            </a:endParaRPr>
          </a:p>
        </p:txBody>
      </p:sp>
      <p:sp>
        <p:nvSpPr>
          <p:cNvPr id="3" name="Content Placeholder 2"/>
          <p:cNvSpPr>
            <a:spLocks noGrp="1"/>
          </p:cNvSpPr>
          <p:nvPr>
            <p:ph idx="1"/>
          </p:nvPr>
        </p:nvSpPr>
        <p:spPr/>
        <p:txBody>
          <a:bodyPr>
            <a:normAutofit/>
          </a:bodyPr>
          <a:lstStyle/>
          <a:p>
            <a:r>
              <a:rPr lang="en-US" b="0" smtClean="0">
                <a:cs typeface="Arial" panose="020B0604020202020204" pitchFamily="34" charset="0"/>
              </a:rPr>
              <a:t>Find a mentor and develop a strong relationship</a:t>
            </a:r>
          </a:p>
          <a:p>
            <a:r>
              <a:rPr lang="en-US" b="0" smtClean="0">
                <a:cs typeface="Arial" panose="020B0604020202020204" pitchFamily="34" charset="0"/>
              </a:rPr>
              <a:t>Look for opportunities for unique rotation experiences</a:t>
            </a:r>
          </a:p>
          <a:p>
            <a:r>
              <a:rPr lang="en-US" b="0" smtClean="0">
                <a:cs typeface="Arial" panose="020B0604020202020204" pitchFamily="34" charset="0"/>
              </a:rPr>
              <a:t>Find your niche</a:t>
            </a:r>
            <a:endParaRPr lang="en-US" b="0" dirty="0" smtClean="0">
              <a:cs typeface="Arial" panose="020B0604020202020204" pitchFamily="34" charset="0"/>
            </a:endParaRPr>
          </a:p>
        </p:txBody>
      </p:sp>
    </p:spTree>
    <p:extLst>
      <p:ext uri="{BB962C8B-B14F-4D97-AF65-F5344CB8AC3E}">
        <p14:creationId xmlns:p14="http://schemas.microsoft.com/office/powerpoint/2010/main" val="289249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Do you consider yourself a Leader?</a:t>
            </a:r>
            <a:endParaRPr lang="en-US" dirty="0" smtClean="0"/>
          </a:p>
        </p:txBody>
      </p:sp>
      <p:sp>
        <p:nvSpPr>
          <p:cNvPr id="9219" name="Rectangle 3"/>
          <p:cNvSpPr>
            <a:spLocks noGrp="1" noChangeArrowheads="1"/>
          </p:cNvSpPr>
          <p:nvPr>
            <p:ph idx="1"/>
          </p:nvPr>
        </p:nvSpPr>
        <p:spPr/>
        <p:txBody>
          <a:bodyPr/>
          <a:lstStyle/>
          <a:p>
            <a:endParaRPr lang="en-US" smtClean="0"/>
          </a:p>
          <a:p>
            <a:r>
              <a:rPr lang="en-US" smtClean="0"/>
              <a:t>Yes</a:t>
            </a:r>
          </a:p>
          <a:p>
            <a:r>
              <a:rPr lang="en-US" smtClean="0"/>
              <a:t>No</a:t>
            </a:r>
            <a:endParaRPr lang="en-US" dirty="0" smtClean="0"/>
          </a:p>
        </p:txBody>
      </p:sp>
    </p:spTree>
    <p:extLst>
      <p:ext uri="{BB962C8B-B14F-4D97-AF65-F5344CB8AC3E}">
        <p14:creationId xmlns:p14="http://schemas.microsoft.com/office/powerpoint/2010/main" val="720575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en-US" smtClean="0">
                <a:effectLst>
                  <a:outerShdw blurRad="38100" dist="38100" dir="2700000" algn="tl">
                    <a:srgbClr val="C0C0C0"/>
                  </a:outerShdw>
                </a:effectLst>
                <a:latin typeface="+mn-lt"/>
              </a:rPr>
              <a:t>BALANCE WORK, FAMILY, AND PERSONAL TIME</a:t>
            </a:r>
            <a:endParaRPr lang="en-US" dirty="0">
              <a:effectLst>
                <a:outerShdw blurRad="38100" dist="38100" dir="2700000" algn="tl">
                  <a:srgbClr val="C0C0C0"/>
                </a:outerShdw>
              </a:effectLst>
              <a:latin typeface="+mn-lt"/>
            </a:endParaRPr>
          </a:p>
        </p:txBody>
      </p:sp>
      <p:sp>
        <p:nvSpPr>
          <p:cNvPr id="3" name="Content Placeholder 2"/>
          <p:cNvSpPr>
            <a:spLocks noGrp="1"/>
          </p:cNvSpPr>
          <p:nvPr>
            <p:ph idx="1"/>
          </p:nvPr>
        </p:nvSpPr>
        <p:spPr/>
        <p:txBody>
          <a:bodyPr>
            <a:normAutofit/>
          </a:bodyPr>
          <a:lstStyle/>
          <a:p>
            <a:r>
              <a:rPr lang="en-US" b="0" smtClean="0">
                <a:cs typeface="Arial" panose="020B0604020202020204" pitchFamily="34" charset="0"/>
              </a:rPr>
              <a:t>Understand what is important in your life</a:t>
            </a:r>
          </a:p>
          <a:p>
            <a:r>
              <a:rPr lang="en-US" b="0" smtClean="0">
                <a:cs typeface="Arial" panose="020B0604020202020204" pitchFamily="34" charset="0"/>
              </a:rPr>
              <a:t>Develop personal goals and a plan to achieve them</a:t>
            </a:r>
          </a:p>
          <a:p>
            <a:r>
              <a:rPr lang="en-US" b="0" smtClean="0"/>
              <a:t>Don’t ignore long term needs</a:t>
            </a:r>
          </a:p>
          <a:p>
            <a:r>
              <a:rPr lang="en-US" b="0" smtClean="0">
                <a:cs typeface="Arial" panose="020B0604020202020204" pitchFamily="34" charset="0"/>
              </a:rPr>
              <a:t>Find time for personal renewal; learn to</a:t>
            </a:r>
            <a:endParaRPr lang="en-US" b="0" dirty="0" smtClean="0">
              <a:cs typeface="Arial" panose="020B0604020202020204" pitchFamily="34" charset="0"/>
            </a:endParaRPr>
          </a:p>
        </p:txBody>
      </p:sp>
    </p:spTree>
    <p:extLst>
      <p:ext uri="{BB962C8B-B14F-4D97-AF65-F5344CB8AC3E}">
        <p14:creationId xmlns:p14="http://schemas.microsoft.com/office/powerpoint/2010/main" val="2028416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en-US" dirty="0" smtClean="0">
                <a:effectLst>
                  <a:outerShdw blurRad="38100" dist="38100" dir="2700000" algn="tl">
                    <a:srgbClr val="C0C0C0"/>
                  </a:outerShdw>
                </a:effectLst>
                <a:latin typeface="+mn-lt"/>
              </a:rPr>
              <a:t>BE A POSITIVE INFLUENCE ON OTHERS</a:t>
            </a:r>
            <a:endParaRPr lang="en-US" dirty="0">
              <a:effectLst>
                <a:outerShdw blurRad="38100" dist="38100" dir="2700000" algn="tl">
                  <a:srgbClr val="C0C0C0"/>
                </a:outerShdw>
              </a:effectLst>
              <a:latin typeface="+mn-lt"/>
            </a:endParaRPr>
          </a:p>
        </p:txBody>
      </p:sp>
      <p:sp>
        <p:nvSpPr>
          <p:cNvPr id="3" name="Content Placeholder 2"/>
          <p:cNvSpPr>
            <a:spLocks noGrp="1"/>
          </p:cNvSpPr>
          <p:nvPr>
            <p:ph idx="1"/>
          </p:nvPr>
        </p:nvSpPr>
        <p:spPr/>
        <p:txBody>
          <a:bodyPr/>
          <a:lstStyle/>
          <a:p>
            <a:r>
              <a:rPr lang="en-US" b="0" dirty="0" smtClean="0"/>
              <a:t>Bring out the best in people</a:t>
            </a:r>
          </a:p>
          <a:p>
            <a:r>
              <a:rPr lang="en-US" b="0" dirty="0" smtClean="0"/>
              <a:t>Try to find the good in every person and experience</a:t>
            </a:r>
          </a:p>
          <a:p>
            <a:r>
              <a:rPr lang="en-US" b="0" dirty="0" smtClean="0"/>
              <a:t>Encourage and inspire people</a:t>
            </a:r>
          </a:p>
          <a:p>
            <a:r>
              <a:rPr lang="en-US" b="0" dirty="0"/>
              <a:t>Are people better off after interacting with you?</a:t>
            </a:r>
          </a:p>
          <a:p>
            <a:endParaRPr lang="en-US" b="0" dirty="0" smtClean="0"/>
          </a:p>
          <a:p>
            <a:endParaRPr lang="en-US" b="0" dirty="0" smtClean="0"/>
          </a:p>
          <a:p>
            <a:pPr marL="0" indent="0">
              <a:buNone/>
            </a:pPr>
            <a:endParaRPr lang="en-US" sz="20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387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en-US" dirty="0" smtClean="0">
                <a:effectLst>
                  <a:outerShdw blurRad="38100" dist="38100" dir="2700000" algn="tl">
                    <a:srgbClr val="C0C0C0"/>
                  </a:outerShdw>
                </a:effectLst>
                <a:latin typeface="+mn-lt"/>
              </a:rPr>
              <a:t>OBTAIN FORMAL LEADERSHIP TRAINING</a:t>
            </a:r>
          </a:p>
        </p:txBody>
      </p:sp>
      <p:sp>
        <p:nvSpPr>
          <p:cNvPr id="3" name="Content Placeholder 2"/>
          <p:cNvSpPr>
            <a:spLocks noGrp="1"/>
          </p:cNvSpPr>
          <p:nvPr>
            <p:ph idx="1"/>
          </p:nvPr>
        </p:nvSpPr>
        <p:spPr/>
        <p:txBody>
          <a:bodyPr/>
          <a:lstStyle/>
          <a:p>
            <a:r>
              <a:rPr lang="en-US" b="0" dirty="0" smtClean="0"/>
              <a:t>Combined Health-Systems Pharmacy Administration residency</a:t>
            </a:r>
          </a:p>
          <a:p>
            <a:r>
              <a:rPr lang="en-US" b="0" dirty="0" smtClean="0"/>
              <a:t>Stand alone PGY2 residency program</a:t>
            </a:r>
          </a:p>
          <a:p>
            <a:endParaRPr lang="en-US" b="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rgbClr val="0070C0"/>
                </a:solidFill>
                <a:latin typeface="+mn-lt"/>
                <a:cs typeface="Arial" panose="020B0604020202020204" pitchFamily="34" charset="0"/>
              </a:rPr>
              <a:t>QUESTIONS</a:t>
            </a:r>
            <a:endParaRPr lang="en-US" sz="3600" dirty="0">
              <a:latin typeface="+mn-lt"/>
            </a:endParaRPr>
          </a:p>
        </p:txBody>
      </p:sp>
      <p:grpSp>
        <p:nvGrpSpPr>
          <p:cNvPr id="3" name="Group 5"/>
          <p:cNvGrpSpPr>
            <a:grpSpLocks/>
          </p:cNvGrpSpPr>
          <p:nvPr/>
        </p:nvGrpSpPr>
        <p:grpSpPr bwMode="auto">
          <a:xfrm>
            <a:off x="1885950" y="2097087"/>
            <a:ext cx="5372100" cy="3379787"/>
            <a:chOff x="0" y="7"/>
            <a:chExt cx="3384" cy="1603"/>
          </a:xfrm>
        </p:grpSpPr>
        <p:sp>
          <p:nvSpPr>
            <p:cNvPr id="4" name="Rectangle 6"/>
            <p:cNvSpPr>
              <a:spLocks noChangeArrowheads="1"/>
            </p:cNvSpPr>
            <p:nvPr/>
          </p:nvSpPr>
          <p:spPr bwMode="auto">
            <a:xfrm>
              <a:off x="0" y="7"/>
              <a:ext cx="3384" cy="7"/>
            </a:xfrm>
            <a:prstGeom prst="rect">
              <a:avLst/>
            </a:prstGeom>
            <a:noFill/>
            <a:ln w="9525">
              <a:noFill/>
              <a:miter lim="800000"/>
              <a:headEnd/>
              <a:tailEnd/>
            </a:ln>
          </p:spPr>
          <p:txBody>
            <a:bodyPr lIns="91429" tIns="0" rIns="91429" bIns="0">
              <a:spAutoFit/>
            </a:bodyPr>
            <a:lstStyle/>
            <a:p>
              <a:endParaRPr lang="en-US"/>
            </a:p>
          </p:txBody>
        </p:sp>
        <p:sp>
          <p:nvSpPr>
            <p:cNvPr id="5" name="Rectangle 7"/>
            <p:cNvSpPr>
              <a:spLocks noChangeArrowheads="1"/>
            </p:cNvSpPr>
            <p:nvPr/>
          </p:nvSpPr>
          <p:spPr bwMode="auto">
            <a:xfrm>
              <a:off x="0" y="7"/>
              <a:ext cx="3384" cy="1603"/>
            </a:xfrm>
            <a:prstGeom prst="rect">
              <a:avLst/>
            </a:prstGeom>
            <a:noFill/>
            <a:ln w="9525">
              <a:noFill/>
              <a:miter lim="800000"/>
              <a:headEnd/>
              <a:tailEnd/>
            </a:ln>
          </p:spPr>
          <p:txBody>
            <a:bodyPr lIns="91376" tIns="0" rIns="91376" bIns="0"/>
            <a:lstStyle/>
            <a:p>
              <a:pPr eaLnBrk="0" hangingPunct="0"/>
              <a:r>
                <a:rPr lang="en-US" dirty="0"/>
                <a:t>  </a:t>
              </a:r>
              <a:r>
                <a:rPr lang="en-US" sz="16700" dirty="0"/>
                <a:t> </a:t>
              </a:r>
              <a:r>
                <a:rPr lang="en-US" dirty="0"/>
                <a:t>                    </a:t>
              </a:r>
            </a:p>
          </p:txBody>
        </p:sp>
      </p:grpSp>
      <p:grpSp>
        <p:nvGrpSpPr>
          <p:cNvPr id="6" name="Group 5"/>
          <p:cNvGrpSpPr>
            <a:grpSpLocks/>
          </p:cNvGrpSpPr>
          <p:nvPr/>
        </p:nvGrpSpPr>
        <p:grpSpPr bwMode="auto">
          <a:xfrm>
            <a:off x="2038350" y="2249487"/>
            <a:ext cx="5372100" cy="3379787"/>
            <a:chOff x="0" y="7"/>
            <a:chExt cx="3384" cy="1603"/>
          </a:xfrm>
        </p:grpSpPr>
        <p:sp>
          <p:nvSpPr>
            <p:cNvPr id="7" name="Rectangle 6"/>
            <p:cNvSpPr>
              <a:spLocks noChangeArrowheads="1"/>
            </p:cNvSpPr>
            <p:nvPr/>
          </p:nvSpPr>
          <p:spPr bwMode="auto">
            <a:xfrm>
              <a:off x="0" y="7"/>
              <a:ext cx="3384" cy="7"/>
            </a:xfrm>
            <a:prstGeom prst="rect">
              <a:avLst/>
            </a:prstGeom>
            <a:noFill/>
            <a:ln w="9525">
              <a:noFill/>
              <a:miter lim="800000"/>
              <a:headEnd/>
              <a:tailEnd/>
            </a:ln>
          </p:spPr>
          <p:txBody>
            <a:bodyPr lIns="91429" tIns="0" rIns="91429" bIns="0">
              <a:spAutoFit/>
            </a:bodyPr>
            <a:lstStyle/>
            <a:p>
              <a:endParaRPr lang="en-US"/>
            </a:p>
          </p:txBody>
        </p:sp>
        <p:sp>
          <p:nvSpPr>
            <p:cNvPr id="8" name="Rectangle 7"/>
            <p:cNvSpPr>
              <a:spLocks noChangeArrowheads="1"/>
            </p:cNvSpPr>
            <p:nvPr/>
          </p:nvSpPr>
          <p:spPr bwMode="auto">
            <a:xfrm>
              <a:off x="0" y="7"/>
              <a:ext cx="3384" cy="1603"/>
            </a:xfrm>
            <a:prstGeom prst="rect">
              <a:avLst/>
            </a:prstGeom>
            <a:noFill/>
            <a:ln w="9525">
              <a:noFill/>
              <a:miter lim="800000"/>
              <a:headEnd/>
              <a:tailEnd/>
            </a:ln>
          </p:spPr>
          <p:txBody>
            <a:bodyPr lIns="91376" tIns="0" rIns="91376" bIns="0"/>
            <a:lstStyle/>
            <a:p>
              <a:pPr eaLnBrk="0" hangingPunct="0"/>
              <a:r>
                <a:rPr lang="en-US" dirty="0"/>
                <a:t>  </a:t>
              </a:r>
              <a:r>
                <a:rPr lang="en-US" sz="16700" dirty="0"/>
                <a:t> </a:t>
              </a:r>
              <a:r>
                <a:rPr lang="en-US" dirty="0"/>
                <a:t>                    </a:t>
              </a:r>
            </a:p>
          </p:txBody>
        </p:sp>
      </p:grpSp>
      <p:pic>
        <p:nvPicPr>
          <p:cNvPr id="10" name="Picture 9" descr="Question_Master isolated_FreeDigitalPhotos.net.jpg"/>
          <p:cNvPicPr>
            <a:picLocks noChangeAspect="1"/>
          </p:cNvPicPr>
          <p:nvPr/>
        </p:nvPicPr>
        <p:blipFill>
          <a:blip r:embed="rId2" cstate="print"/>
          <a:stretch>
            <a:fillRect/>
          </a:stretch>
        </p:blipFill>
        <p:spPr>
          <a:xfrm>
            <a:off x="2645986" y="1666874"/>
            <a:ext cx="3810000" cy="3810000"/>
          </a:xfrm>
          <a:prstGeom prst="rect">
            <a:avLst/>
          </a:prstGeom>
        </p:spPr>
      </p:pic>
    </p:spTree>
    <p:extLst>
      <p:ext uri="{BB962C8B-B14F-4D97-AF65-F5344CB8AC3E}">
        <p14:creationId xmlns:p14="http://schemas.microsoft.com/office/powerpoint/2010/main" val="3514563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Supplemental Resources</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ASHP Foundation Leadership Resources </a:t>
            </a:r>
            <a:br>
              <a:rPr lang="en-US" dirty="0" smtClean="0"/>
            </a:br>
            <a:r>
              <a:rPr lang="en-US" dirty="0" smtClean="0"/>
              <a:t>www.ashpfoundation.org/Leadership</a:t>
            </a:r>
          </a:p>
          <a:p>
            <a:pPr lvl="1"/>
            <a:r>
              <a:rPr lang="en-US" dirty="0" smtClean="0"/>
              <a:t>The Leadership Resource Center </a:t>
            </a:r>
            <a:br>
              <a:rPr lang="en-US" dirty="0" smtClean="0"/>
            </a:br>
            <a:r>
              <a:rPr lang="en-US" dirty="0" smtClean="0"/>
              <a:t>www.ashpfoundation.org/LeadershipResources</a:t>
            </a:r>
          </a:p>
          <a:p>
            <a:pPr lvl="1"/>
            <a:r>
              <a:rPr lang="en-US" dirty="0" smtClean="0"/>
              <a:t>Pharmacy Leadership Academy and Pharmacy Leadership Institute </a:t>
            </a:r>
            <a:br>
              <a:rPr lang="en-US" dirty="0" smtClean="0"/>
            </a:br>
            <a:r>
              <a:rPr lang="en-US" dirty="0" smtClean="0"/>
              <a:t>http://www.ashpfoundation.org/PLA  </a:t>
            </a:r>
            <a:br>
              <a:rPr lang="en-US" dirty="0" smtClean="0"/>
            </a:br>
            <a:r>
              <a:rPr lang="en-US" dirty="0" smtClean="0"/>
              <a:t>http://www.ashpfoundation.org/MainMenuCategories/CenterforPharmacyLeadership/PharmacyLeadershipInstitute </a:t>
            </a:r>
            <a:br>
              <a:rPr lang="en-US" dirty="0" smtClean="0"/>
            </a:br>
            <a:endParaRPr lang="en-US" dirty="0" smtClean="0"/>
          </a:p>
          <a:p>
            <a:r>
              <a:rPr lang="en-US" dirty="0" smtClean="0"/>
              <a:t>Sara White’s Work</a:t>
            </a:r>
          </a:p>
          <a:p>
            <a:pPr lvl="1"/>
            <a:r>
              <a:rPr lang="en-US" dirty="0" smtClean="0"/>
              <a:t>White SJ, Enright SM. Is there still a pharmacy leadership crisis? A seven-year follow-up assessment. Am J Health </a:t>
            </a:r>
            <a:r>
              <a:rPr lang="en-US" dirty="0" err="1" smtClean="0"/>
              <a:t>Syst</a:t>
            </a:r>
            <a:r>
              <a:rPr lang="en-US" dirty="0" smtClean="0"/>
              <a:t> Pharm. 2013;70(5):443-7. Available at: http://www.ajhp.org/content/70/5/443 	</a:t>
            </a:r>
          </a:p>
          <a:p>
            <a:pPr lvl="1"/>
            <a:r>
              <a:rPr lang="en-US" dirty="0" smtClean="0"/>
              <a:t>White SJ. Will there be a pharmacy leadership crises? An ASHP Foundation Scholar-in-residence report. Am J Health </a:t>
            </a:r>
            <a:r>
              <a:rPr lang="en-US" dirty="0" err="1" smtClean="0"/>
              <a:t>Syst</a:t>
            </a:r>
            <a:r>
              <a:rPr lang="en-US" dirty="0" smtClean="0"/>
              <a:t> Pharm. 2005;62(8):845-55. Available at: http://www.ajhp.org/content/62/8/845</a:t>
            </a:r>
          </a:p>
          <a:p>
            <a:pPr lvl="1"/>
            <a:r>
              <a:rPr lang="en-US" dirty="0" smtClean="0"/>
              <a:t>Sara White’s blog on ASHP Connect: http://connect.ashp.org/blogs/sara-white</a:t>
            </a:r>
            <a:br>
              <a:rPr lang="en-US" dirty="0" smtClean="0"/>
            </a:br>
            <a:endParaRPr lang="en-US" dirty="0" smtClean="0"/>
          </a:p>
          <a:p>
            <a:r>
              <a:rPr lang="en-US" dirty="0" smtClean="0"/>
              <a:t>John W. Webb Award Lectures</a:t>
            </a:r>
            <a:br>
              <a:rPr lang="en-US" dirty="0" smtClean="0"/>
            </a:br>
            <a:r>
              <a:rPr lang="en-US" dirty="0" smtClean="0"/>
              <a:t>www.ashp.org/menu/AboutUs/Awards/WebbAward/Webb-Award-Lectures</a:t>
            </a:r>
            <a:br>
              <a:rPr lang="en-US" dirty="0" smtClean="0"/>
            </a:br>
            <a:endParaRPr lang="en-US" dirty="0" smtClean="0"/>
          </a:p>
          <a:p>
            <a:r>
              <a:rPr lang="en-US" dirty="0" smtClean="0"/>
              <a:t>ASHP Resource Centers </a:t>
            </a:r>
            <a:br>
              <a:rPr lang="en-US" dirty="0" smtClean="0"/>
            </a:br>
            <a:r>
              <a:rPr lang="en-US" dirty="0" smtClean="0"/>
              <a:t>www.ashp.org/menu/PracticePolicy/ResourceCenters</a:t>
            </a:r>
            <a:br>
              <a:rPr lang="en-US" dirty="0" smtClean="0"/>
            </a:br>
            <a:endParaRPr lang="en-US" dirty="0" smtClean="0"/>
          </a:p>
          <a:p>
            <a:r>
              <a:rPr lang="en-US" dirty="0" smtClean="0"/>
              <a:t>Pharmacy Practice Model Initiative (PPMI) </a:t>
            </a:r>
            <a:br>
              <a:rPr lang="en-US" dirty="0" smtClean="0"/>
            </a:br>
            <a:r>
              <a:rPr lang="en-US" dirty="0" smtClean="0"/>
              <a:t>www.ashpmedia.org/ppmi</a:t>
            </a:r>
            <a:endParaRPr lang="en-US" dirty="0"/>
          </a:p>
        </p:txBody>
      </p:sp>
    </p:spTree>
    <p:extLst>
      <p:ext uri="{BB962C8B-B14F-4D97-AF65-F5344CB8AC3E}">
        <p14:creationId xmlns:p14="http://schemas.microsoft.com/office/powerpoint/2010/main" val="2477193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a:xfrm>
            <a:off x="533400" y="609600"/>
            <a:ext cx="7772400" cy="1143000"/>
          </a:xfrm>
        </p:spPr>
        <p:txBody>
          <a:bodyPr/>
          <a:lstStyle/>
          <a:p>
            <a:r>
              <a:rPr lang="en-US" sz="3200" dirty="0" smtClean="0"/>
              <a:t>Additional Resources</a:t>
            </a:r>
          </a:p>
        </p:txBody>
      </p:sp>
      <p:sp>
        <p:nvSpPr>
          <p:cNvPr id="63491" name="Rectangle 7"/>
          <p:cNvSpPr>
            <a:spLocks noChangeArrowheads="1"/>
          </p:cNvSpPr>
          <p:nvPr/>
        </p:nvSpPr>
        <p:spPr bwMode="auto">
          <a:xfrm>
            <a:off x="4572000" y="4572000"/>
            <a:ext cx="3886200" cy="762000"/>
          </a:xfrm>
          <a:prstGeom prst="rect">
            <a:avLst/>
          </a:prstGeom>
          <a:solidFill>
            <a:srgbClr val="2068BA"/>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2800" b="1" dirty="0">
                <a:solidFill>
                  <a:srgbClr val="FFFFFF"/>
                </a:solidFill>
                <a:latin typeface="Arial" charset="0"/>
              </a:rPr>
              <a:t>www.ashp.org/SLDW</a:t>
            </a:r>
          </a:p>
        </p:txBody>
      </p:sp>
      <p:sp>
        <p:nvSpPr>
          <p:cNvPr id="63492" name="Text Box 8"/>
          <p:cNvSpPr txBox="1">
            <a:spLocks noChangeArrowheads="1"/>
          </p:cNvSpPr>
          <p:nvPr/>
        </p:nvSpPr>
        <p:spPr bwMode="auto">
          <a:xfrm>
            <a:off x="762000" y="1905000"/>
            <a:ext cx="5867400" cy="1015663"/>
          </a:xfrm>
          <a:prstGeom prst="rect">
            <a:avLst/>
          </a:prstGeom>
          <a:noFill/>
          <a:ln w="9525">
            <a:noFill/>
            <a:miter lim="800000"/>
            <a:headEnd/>
            <a:tailEnd/>
          </a:ln>
        </p:spPr>
        <p:txBody>
          <a:bodyPr>
            <a:spAutoFit/>
          </a:bodyPr>
          <a:lstStyle/>
          <a:p>
            <a:pPr eaLnBrk="0" fontAlgn="base" hangingPunct="0">
              <a:spcBef>
                <a:spcPct val="50000"/>
              </a:spcBef>
              <a:spcAft>
                <a:spcPct val="0"/>
              </a:spcAft>
              <a:buFontTx/>
              <a:buChar char="•"/>
            </a:pPr>
            <a:r>
              <a:rPr lang="en-US" sz="2400" dirty="0">
                <a:solidFill>
                  <a:srgbClr val="000000"/>
                </a:solidFill>
              </a:rPr>
              <a:t> Recommended readings</a:t>
            </a:r>
          </a:p>
          <a:p>
            <a:pPr eaLnBrk="0" fontAlgn="base" hangingPunct="0">
              <a:spcBef>
                <a:spcPct val="50000"/>
              </a:spcBef>
              <a:spcAft>
                <a:spcPct val="0"/>
              </a:spcAft>
              <a:buFontTx/>
              <a:buChar char="•"/>
            </a:pPr>
            <a:r>
              <a:rPr lang="en-US" sz="2400" dirty="0">
                <a:solidFill>
                  <a:srgbClr val="000000"/>
                </a:solidFill>
              </a:rPr>
              <a:t> Slide presentation handout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3201">
            <a:off x="4705045" y="948769"/>
            <a:ext cx="3907573" cy="235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66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Objectives</a:t>
            </a:r>
            <a:endParaRPr lang="en-US" dirty="0"/>
          </a:p>
        </p:txBody>
      </p:sp>
      <p:sp>
        <p:nvSpPr>
          <p:cNvPr id="3" name="Content Placeholder 2"/>
          <p:cNvSpPr>
            <a:spLocks noGrp="1"/>
          </p:cNvSpPr>
          <p:nvPr>
            <p:ph idx="1"/>
          </p:nvPr>
        </p:nvSpPr>
        <p:spPr>
          <a:xfrm>
            <a:off x="685800" y="1524000"/>
            <a:ext cx="7772400" cy="4572000"/>
          </a:xfrm>
        </p:spPr>
        <p:txBody>
          <a:bodyPr/>
          <a:lstStyle/>
          <a:p>
            <a:pPr>
              <a:lnSpc>
                <a:spcPct val="90000"/>
              </a:lnSpc>
              <a:spcBef>
                <a:spcPts val="576"/>
              </a:spcBef>
            </a:pPr>
            <a:r>
              <a:rPr lang="en-US" sz="2600" smtClean="0"/>
              <a:t>Compare and contrast leadership versus management</a:t>
            </a:r>
          </a:p>
          <a:p>
            <a:pPr>
              <a:lnSpc>
                <a:spcPct val="90000"/>
              </a:lnSpc>
              <a:spcBef>
                <a:spcPts val="576"/>
              </a:spcBef>
            </a:pPr>
            <a:endParaRPr lang="en-US" sz="1400" smtClean="0"/>
          </a:p>
          <a:p>
            <a:pPr>
              <a:lnSpc>
                <a:spcPct val="90000"/>
              </a:lnSpc>
              <a:spcBef>
                <a:spcPts val="576"/>
              </a:spcBef>
            </a:pPr>
            <a:r>
              <a:rPr lang="en-US" sz="2600" smtClean="0"/>
              <a:t>Describe the relationship between administrative, clinical, and other general and specialty leadership roles</a:t>
            </a:r>
          </a:p>
          <a:p>
            <a:pPr>
              <a:lnSpc>
                <a:spcPct val="90000"/>
              </a:lnSpc>
              <a:spcBef>
                <a:spcPts val="576"/>
              </a:spcBef>
            </a:pPr>
            <a:endParaRPr lang="en-US" sz="1400" smtClean="0"/>
          </a:p>
          <a:p>
            <a:pPr lvl="0">
              <a:lnSpc>
                <a:spcPct val="90000"/>
              </a:lnSpc>
              <a:spcBef>
                <a:spcPts val="576"/>
              </a:spcBef>
            </a:pPr>
            <a:r>
              <a:rPr lang="en-US" sz="2600" smtClean="0"/>
              <a:t>Explain the need for strong leaders in the future</a:t>
            </a:r>
          </a:p>
          <a:p>
            <a:pPr>
              <a:lnSpc>
                <a:spcPct val="90000"/>
              </a:lnSpc>
              <a:spcBef>
                <a:spcPts val="576"/>
              </a:spcBef>
            </a:pPr>
            <a:endParaRPr lang="en-US" sz="1400" smtClean="0"/>
          </a:p>
          <a:p>
            <a:pPr>
              <a:lnSpc>
                <a:spcPct val="90000"/>
              </a:lnSpc>
              <a:spcBef>
                <a:spcPts val="576"/>
              </a:spcBef>
            </a:pPr>
            <a:r>
              <a:rPr lang="en-US" sz="2600" smtClean="0"/>
              <a:t>Discuss methods to build leadership skills and engage in leadership activities</a:t>
            </a:r>
          </a:p>
          <a:p>
            <a:pPr>
              <a:lnSpc>
                <a:spcPct val="90000"/>
              </a:lnSpc>
              <a:spcBef>
                <a:spcPts val="576"/>
              </a:spcBef>
              <a:buNone/>
            </a:pPr>
            <a:endParaRPr lang="en-US" sz="1400" dirty="0" smtClean="0"/>
          </a:p>
        </p:txBody>
      </p:sp>
    </p:spTree>
    <p:extLst>
      <p:ext uri="{BB962C8B-B14F-4D97-AF65-F5344CB8AC3E}">
        <p14:creationId xmlns:p14="http://schemas.microsoft.com/office/powerpoint/2010/main" val="818077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Leadership</a:t>
            </a:r>
            <a:r>
              <a:rPr lang="en-US" dirty="0" smtClean="0"/>
              <a:t>?</a:t>
            </a:r>
            <a:endParaRPr lang="en-US" dirty="0"/>
          </a:p>
        </p:txBody>
      </p:sp>
      <p:sp>
        <p:nvSpPr>
          <p:cNvPr id="454659" name="Rectangle 3"/>
          <p:cNvSpPr>
            <a:spLocks noChangeArrowheads="1"/>
          </p:cNvSpPr>
          <p:nvPr/>
        </p:nvSpPr>
        <p:spPr bwMode="auto">
          <a:xfrm>
            <a:off x="609600" y="1447800"/>
            <a:ext cx="8077200" cy="818686"/>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sz="2600" dirty="0">
                <a:solidFill>
                  <a:srgbClr val="000099"/>
                </a:solidFill>
              </a:rPr>
              <a:t>“Leadership is </a:t>
            </a:r>
            <a:r>
              <a:rPr lang="en-US" sz="2600" b="1" dirty="0">
                <a:solidFill>
                  <a:srgbClr val="000099"/>
                </a:solidFill>
              </a:rPr>
              <a:t>influence</a:t>
            </a:r>
            <a:r>
              <a:rPr lang="en-US" sz="2600" dirty="0">
                <a:solidFill>
                  <a:srgbClr val="000099"/>
                </a:solidFill>
              </a:rPr>
              <a:t> – nothing more, nothing less.” </a:t>
            </a:r>
          </a:p>
          <a:p>
            <a:pPr algn="r" eaLnBrk="0" fontAlgn="base" hangingPunct="0">
              <a:spcBef>
                <a:spcPct val="20000"/>
              </a:spcBef>
              <a:spcAft>
                <a:spcPct val="0"/>
              </a:spcAft>
            </a:pPr>
            <a:r>
              <a:rPr lang="en-US" sz="1600" b="1" dirty="0">
                <a:solidFill>
                  <a:srgbClr val="000099"/>
                </a:solidFill>
              </a:rPr>
              <a:t>- </a:t>
            </a:r>
            <a:r>
              <a:rPr lang="en-US" sz="1600" b="1" i="1" dirty="0">
                <a:solidFill>
                  <a:srgbClr val="000099"/>
                </a:solidFill>
              </a:rPr>
              <a:t>John C. Maxwell</a:t>
            </a:r>
          </a:p>
        </p:txBody>
      </p:sp>
      <p:sp>
        <p:nvSpPr>
          <p:cNvPr id="454660" name="Rectangle 4"/>
          <p:cNvSpPr>
            <a:spLocks noChangeArrowheads="1"/>
          </p:cNvSpPr>
          <p:nvPr/>
        </p:nvSpPr>
        <p:spPr bwMode="auto">
          <a:xfrm>
            <a:off x="609600" y="2286000"/>
            <a:ext cx="7835900" cy="1588127"/>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sz="2600" dirty="0">
                <a:solidFill>
                  <a:srgbClr val="000099"/>
                </a:solidFill>
                <a:latin typeface="Arial" charset="0"/>
              </a:rPr>
              <a:t>“</a:t>
            </a:r>
            <a:r>
              <a:rPr lang="en-US" sz="2600" dirty="0">
                <a:solidFill>
                  <a:srgbClr val="000099"/>
                </a:solidFill>
              </a:rPr>
              <a:t>Developing a </a:t>
            </a:r>
            <a:r>
              <a:rPr lang="en-US" sz="2600" b="1" dirty="0">
                <a:solidFill>
                  <a:srgbClr val="000099"/>
                </a:solidFill>
              </a:rPr>
              <a:t>vision</a:t>
            </a:r>
            <a:r>
              <a:rPr lang="en-US" sz="2600" dirty="0">
                <a:solidFill>
                  <a:srgbClr val="000099"/>
                </a:solidFill>
              </a:rPr>
              <a:t> of a goal that is capable of capturing and sustaining the commitment of the followers.”</a:t>
            </a:r>
            <a:r>
              <a:rPr lang="en-US" sz="2600" b="1" dirty="0">
                <a:solidFill>
                  <a:srgbClr val="000099"/>
                </a:solidFill>
              </a:rPr>
              <a:t> </a:t>
            </a:r>
          </a:p>
          <a:p>
            <a:pPr algn="r" eaLnBrk="0" fontAlgn="base" hangingPunct="0">
              <a:spcBef>
                <a:spcPct val="20000"/>
              </a:spcBef>
              <a:spcAft>
                <a:spcPct val="0"/>
              </a:spcAft>
              <a:buFontTx/>
              <a:buChar char="-"/>
            </a:pPr>
            <a:r>
              <a:rPr lang="en-US" sz="1600" b="1" i="1" dirty="0">
                <a:solidFill>
                  <a:srgbClr val="000099"/>
                </a:solidFill>
              </a:rPr>
              <a:t>Ken </a:t>
            </a:r>
            <a:r>
              <a:rPr lang="en-US" sz="1600" b="1" i="1" dirty="0" smtClean="0">
                <a:solidFill>
                  <a:srgbClr val="000099"/>
                </a:solidFill>
              </a:rPr>
              <a:t>Barker</a:t>
            </a:r>
            <a:endParaRPr lang="en-US" sz="1600" b="1" i="1" dirty="0">
              <a:solidFill>
                <a:srgbClr val="000099"/>
              </a:solidFill>
            </a:endParaRPr>
          </a:p>
        </p:txBody>
      </p:sp>
      <p:sp>
        <p:nvSpPr>
          <p:cNvPr id="6144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fontAlgn="base" hangingPunct="0">
              <a:spcBef>
                <a:spcPct val="0"/>
              </a:spcBef>
              <a:spcAft>
                <a:spcPct val="0"/>
              </a:spcAft>
            </a:pPr>
            <a:endParaRPr lang="en-US" sz="3600" b="1" dirty="0"/>
          </a:p>
        </p:txBody>
      </p:sp>
      <p:sp>
        <p:nvSpPr>
          <p:cNvPr id="5" name="Rectangle 4"/>
          <p:cNvSpPr>
            <a:spLocks noChangeArrowheads="1"/>
          </p:cNvSpPr>
          <p:nvPr/>
        </p:nvSpPr>
        <p:spPr bwMode="auto">
          <a:xfrm>
            <a:off x="609600" y="3962400"/>
            <a:ext cx="7835900" cy="1588127"/>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sz="2600" dirty="0" smtClean="0">
                <a:solidFill>
                  <a:srgbClr val="000099"/>
                </a:solidFill>
              </a:rPr>
              <a:t>“</a:t>
            </a:r>
            <a:r>
              <a:rPr lang="en-US" sz="2600" dirty="0">
                <a:solidFill>
                  <a:srgbClr val="000099"/>
                </a:solidFill>
              </a:rPr>
              <a:t>Leadership is </a:t>
            </a:r>
            <a:r>
              <a:rPr lang="en-US" sz="2600" dirty="0" smtClean="0">
                <a:solidFill>
                  <a:srgbClr val="000099"/>
                </a:solidFill>
              </a:rPr>
              <a:t>about making others better as a result of your presence and making sure that </a:t>
            </a:r>
            <a:r>
              <a:rPr lang="en-US" sz="2600" b="1" dirty="0" smtClean="0">
                <a:solidFill>
                  <a:srgbClr val="000099"/>
                </a:solidFill>
              </a:rPr>
              <a:t>impact</a:t>
            </a:r>
            <a:r>
              <a:rPr lang="en-US" sz="2600" dirty="0" smtClean="0">
                <a:solidFill>
                  <a:srgbClr val="000099"/>
                </a:solidFill>
              </a:rPr>
              <a:t> lasts in your absence.” </a:t>
            </a:r>
            <a:endParaRPr lang="en-US" sz="2600" dirty="0">
              <a:solidFill>
                <a:srgbClr val="000099"/>
              </a:solidFill>
            </a:endParaRPr>
          </a:p>
          <a:p>
            <a:pPr algn="r" eaLnBrk="0" fontAlgn="base" hangingPunct="0">
              <a:spcBef>
                <a:spcPct val="20000"/>
              </a:spcBef>
              <a:spcAft>
                <a:spcPct val="0"/>
              </a:spcAft>
              <a:buFontTx/>
              <a:buChar char="-"/>
            </a:pPr>
            <a:r>
              <a:rPr lang="en-US" sz="1600" b="1" i="1" dirty="0" smtClean="0">
                <a:solidFill>
                  <a:srgbClr val="000099"/>
                </a:solidFill>
              </a:rPr>
              <a:t>Sheryl Sandberg</a:t>
            </a:r>
            <a:endParaRPr lang="en-US" sz="1600" b="1" dirty="0">
              <a:solidFill>
                <a:srgbClr val="000000"/>
              </a:solidFill>
            </a:endParaRPr>
          </a:p>
        </p:txBody>
      </p:sp>
    </p:spTree>
    <p:extLst>
      <p:ext uri="{BB962C8B-B14F-4D97-AF65-F5344CB8AC3E}">
        <p14:creationId xmlns:p14="http://schemas.microsoft.com/office/powerpoint/2010/main" val="2428914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4659"/>
                                        </p:tgtEl>
                                        <p:attrNameLst>
                                          <p:attrName>style.visibility</p:attrName>
                                        </p:attrNameLst>
                                      </p:cBhvr>
                                      <p:to>
                                        <p:strVal val="visible"/>
                                      </p:to>
                                    </p:set>
                                    <p:anim calcmode="lin" valueType="num">
                                      <p:cBhvr additive="base">
                                        <p:cTn id="7" dur="500" fill="hold"/>
                                        <p:tgtEl>
                                          <p:spTgt spid="454659"/>
                                        </p:tgtEl>
                                        <p:attrNameLst>
                                          <p:attrName>ppt_x</p:attrName>
                                        </p:attrNameLst>
                                      </p:cBhvr>
                                      <p:tavLst>
                                        <p:tav tm="0">
                                          <p:val>
                                            <p:strVal val="#ppt_x"/>
                                          </p:val>
                                        </p:tav>
                                        <p:tav tm="100000">
                                          <p:val>
                                            <p:strVal val="#ppt_x"/>
                                          </p:val>
                                        </p:tav>
                                      </p:tavLst>
                                    </p:anim>
                                    <p:anim calcmode="lin" valueType="num">
                                      <p:cBhvr additive="base">
                                        <p:cTn id="8" dur="500" fill="hold"/>
                                        <p:tgtEl>
                                          <p:spTgt spid="4546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4660"/>
                                        </p:tgtEl>
                                        <p:attrNameLst>
                                          <p:attrName>style.visibility</p:attrName>
                                        </p:attrNameLst>
                                      </p:cBhvr>
                                      <p:to>
                                        <p:strVal val="visible"/>
                                      </p:to>
                                    </p:set>
                                    <p:anim calcmode="lin" valueType="num">
                                      <p:cBhvr additive="base">
                                        <p:cTn id="13" dur="500" fill="hold"/>
                                        <p:tgtEl>
                                          <p:spTgt spid="454660"/>
                                        </p:tgtEl>
                                        <p:attrNameLst>
                                          <p:attrName>ppt_x</p:attrName>
                                        </p:attrNameLst>
                                      </p:cBhvr>
                                      <p:tavLst>
                                        <p:tav tm="0">
                                          <p:val>
                                            <p:strVal val="#ppt_x"/>
                                          </p:val>
                                        </p:tav>
                                        <p:tav tm="100000">
                                          <p:val>
                                            <p:strVal val="#ppt_x"/>
                                          </p:val>
                                        </p:tav>
                                      </p:tavLst>
                                    </p:anim>
                                    <p:anim calcmode="lin" valueType="num">
                                      <p:cBhvr additive="base">
                                        <p:cTn id="14" dur="500" fill="hold"/>
                                        <p:tgtEl>
                                          <p:spTgt spid="4546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p:bldP spid="45466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4294967295"/>
          </p:nvPr>
        </p:nvSpPr>
        <p:spPr>
          <a:xfrm>
            <a:off x="838200" y="1295400"/>
            <a:ext cx="7391400" cy="4114800"/>
          </a:xfrm>
        </p:spPr>
        <p:txBody>
          <a:bodyPr>
            <a:normAutofit lnSpcReduction="10000"/>
          </a:bodyPr>
          <a:lstStyle/>
          <a:p>
            <a:pPr algn="ctr">
              <a:buFontTx/>
              <a:buNone/>
            </a:pPr>
            <a:r>
              <a:rPr lang="en-US" sz="3200" dirty="0" smtClean="0"/>
              <a:t>Close Your Eyes</a:t>
            </a:r>
          </a:p>
          <a:p>
            <a:pPr algn="ctr">
              <a:buFontTx/>
              <a:buNone/>
            </a:pPr>
            <a:endParaRPr lang="en-US" sz="3200" dirty="0" smtClean="0"/>
          </a:p>
          <a:p>
            <a:pPr algn="ctr">
              <a:buFontTx/>
              <a:buNone/>
            </a:pPr>
            <a:endParaRPr lang="en-US" sz="2000" dirty="0" smtClean="0"/>
          </a:p>
          <a:p>
            <a:pPr algn="ctr">
              <a:buFontTx/>
              <a:buNone/>
            </a:pPr>
            <a:endParaRPr lang="en-US" sz="2000" dirty="0" smtClean="0"/>
          </a:p>
          <a:p>
            <a:pPr algn="ctr">
              <a:buFontTx/>
              <a:buNone/>
            </a:pPr>
            <a:endParaRPr lang="en-US" sz="2000" dirty="0" smtClean="0"/>
          </a:p>
          <a:p>
            <a:pPr algn="ctr">
              <a:buFontTx/>
              <a:buNone/>
            </a:pPr>
            <a:endParaRPr lang="en-US" sz="2000" dirty="0" smtClean="0"/>
          </a:p>
          <a:p>
            <a:pPr algn="ctr">
              <a:buFontTx/>
              <a:buNone/>
            </a:pPr>
            <a:endParaRPr lang="en-US" sz="2000" dirty="0" smtClean="0"/>
          </a:p>
          <a:p>
            <a:pPr algn="ctr">
              <a:buFontTx/>
              <a:buNone/>
            </a:pPr>
            <a:r>
              <a:rPr lang="en-US" sz="2800" dirty="0" smtClean="0"/>
              <a:t>Picture All the Pharmacy Directors</a:t>
            </a:r>
            <a:r>
              <a:rPr lang="en-US" sz="2800" dirty="0" smtClean="0">
                <a:solidFill>
                  <a:srgbClr val="FF0000"/>
                </a:solidFill>
              </a:rPr>
              <a:t> </a:t>
            </a:r>
            <a:r>
              <a:rPr lang="en-US" sz="2800" dirty="0" smtClean="0"/>
              <a:t>and Clinical Leaders You Have Encountered Since Starting Pharmacy School…</a:t>
            </a:r>
          </a:p>
        </p:txBody>
      </p:sp>
      <p:pic>
        <p:nvPicPr>
          <p:cNvPr id="12291" name="Picture 7" descr="MPj04025760000[1]"/>
          <p:cNvPicPr>
            <a:picLocks noGrp="1" noChangeAspect="1" noChangeArrowheads="1"/>
          </p:cNvPicPr>
          <p:nvPr>
            <p:ph idx="4294967295"/>
          </p:nvPr>
        </p:nvPicPr>
        <p:blipFill>
          <a:blip r:embed="rId3" cstate="print"/>
          <a:stretch>
            <a:fillRect/>
          </a:stretch>
        </p:blipFill>
        <p:spPr>
          <a:xfrm>
            <a:off x="3505200" y="2057400"/>
            <a:ext cx="2057400" cy="1646238"/>
          </a:xfrm>
          <a:noFill/>
          <a:ln w="44450">
            <a:solidFill>
              <a:schemeClr val="tx1"/>
            </a:solidFill>
          </a:ln>
        </p:spPr>
      </p:pic>
    </p:spTree>
    <p:extLst>
      <p:ext uri="{BB962C8B-B14F-4D97-AF65-F5344CB8AC3E}">
        <p14:creationId xmlns:p14="http://schemas.microsoft.com/office/powerpoint/2010/main" val="4210338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Pharmacy Student  Leadership Development Workshop  &amp;quot;&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 - &amp;quot;Our Agenda&amp;quot;&quot;/&gt;&lt;property id=&quot;20307&quot; value=&quot;259&quot;/&gt;&lt;/object&gt;&lt;object type=&quot;3&quot; unique_id=&quot;10006&quot;&gt;&lt;property id=&quot;20148&quot; value=&quot;5&quot;/&gt;&lt;property id=&quot;20300&quot; value=&quot;Slide 4 - &amp;quot;Where are you in your pharmacy career?&amp;quot;&quot;/&gt;&lt;property id=&quot;20307&quot; value=&quot;261&quot;/&gt;&lt;/object&gt;&lt;object type=&quot;3&quot; unique_id=&quot;10007&quot;&gt;&lt;property id=&quot;20148&quot; value=&quot;5&quot;/&gt;&lt;property id=&quot;20300&quot; value=&quot;Slide 5 - &amp;quot;Do you plan to complete a residency?&amp;quot;&quot;/&gt;&lt;property id=&quot;20307&quot; value=&quot;262&quot;/&gt;&lt;/object&gt;&lt;object type=&quot;3&quot; unique_id=&quot;10008&quot;&gt;&lt;property id=&quot;20148&quot; value=&quot;5&quot;/&gt;&lt;property id=&quot;20300&quot; value=&quot;Slide 6 - &amp;quot;Do you consider yourself a Leader?&amp;quot;&quot;/&gt;&lt;property id=&quot;20307&quot; value=&quot;263&quot;/&gt;&lt;/object&gt;&lt;object type=&quot;3&quot; unique_id=&quot;10009&quot;&gt;&lt;property id=&quot;20148&quot; value=&quot;5&quot;/&gt;&lt;property id=&quot;20300&quot; value=&quot;Slide 7 - &amp;quot;Learning Objectives&amp;quot;&quot;/&gt;&lt;property id=&quot;20307&quot; value=&quot;260&quot;/&gt;&lt;/object&gt;&lt;object type=&quot;3&quot; unique_id=&quot;10010&quot;&gt;&lt;property id=&quot;20148&quot; value=&quot;5&quot;/&gt;&lt;property id=&quot;20300&quot; value=&quot;Slide 8 - &amp;quot;What is Leadership?&amp;quot;&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 - &amp;quot;Leadership Gap&amp;quot;&quot;/&gt;&lt;property id=&quot;20307&quot; value=&quot;267&quot;/&gt;&lt;/object&gt;&lt;object type=&quot;3&quot; unique_id=&quot;10014&quot;&gt;&lt;property id=&quot;20148&quot; value=&quot;5&quot;/&gt;&lt;property id=&quot;20300&quot; value=&quot;Slide 12 - &amp;quot;How did we get here?&amp;quot;&quot;/&gt;&lt;property id=&quot;20307&quot; value=&quot;268&quot;/&gt;&lt;/object&gt;&lt;object type=&quot;3&quot; unique_id=&quot;10015&quot;&gt;&lt;property id=&quot;20148&quot; value=&quot;5&quot;/&gt;&lt;property id=&quot;20300&quot; value=&quot;Slide 13 - &amp;quot;Who will step up to the plate?&amp;quot;&quot;/&gt;&lt;property id=&quot;20307&quot; value=&quot;269&quot;/&gt;&lt;/object&gt;&lt;object type=&quot;3&quot; unique_id=&quot;10016&quot;&gt;&lt;property id=&quot;20148&quot; value=&quot;5&quot;/&gt;&lt;property id=&quot;20300&quot; value=&quot;Slide 14&quot;/&gt;&lt;property id=&quot;20307&quot; value=&quot;270&quot;/&gt;&lt;/object&gt;&lt;object type=&quot;3&quot; unique_id=&quot;10017&quot;&gt;&lt;property id=&quot;20148&quot; value=&quot;5&quot;/&gt;&lt;property id=&quot;20300&quot; value=&quot;Slide 15 - &amp;quot;A ray of sunshine…&amp;quot;&quot;/&gt;&lt;property id=&quot;20307&quot; value=&quot;271&quot;/&gt;&lt;/object&gt;&lt;object type=&quot;3&quot; unique_id=&quot;10018&quot;&gt;&lt;property id=&quot;20148&quot; value=&quot;5&quot;/&gt;&lt;property id=&quot;20300&quot; value=&quot;Slide 16 - &amp;quot;Types of Leadership Roles&amp;quot;&quot;/&gt;&lt;property id=&quot;20307&quot; value=&quot;272&quot;/&gt;&lt;/object&gt;&lt;object type=&quot;3&quot; unique_id=&quot;10019&quot;&gt;&lt;property id=&quot;20148&quot; value=&quot;5&quot;/&gt;&lt;property id=&quot;20300&quot; value=&quot;Slide 17 - &amp;quot;Managers vs. Leaders&amp;quot;&quot;/&gt;&lt;property id=&quot;20307&quot; value=&quot;273&quot;/&gt;&lt;/object&gt;&lt;object type=&quot;3&quot; unique_id=&quot;10020&quot;&gt;&lt;property id=&quot;20148&quot; value=&quot;5&quot;/&gt;&lt;property id=&quot;20300&quot; value=&quot;Slide 18 - &amp;quot;Navigating Professional Leadership&amp;quot;&quot;/&gt;&lt;property id=&quot;20307&quot; value=&quot;276&quot;/&gt;&lt;/object&gt;&lt;object type=&quot;3&quot; unique_id=&quot;10021&quot;&gt;&lt;property id=&quot;20148&quot; value=&quot;5&quot;/&gt;&lt;property id=&quot;20300&quot; value=&quot;Slide 19 - &amp;quot;Health-System Leadership Options&amp;quot;&quot;/&gt;&lt;property id=&quot;20307&quot; value=&quot;277&quot;/&gt;&lt;/object&gt;&lt;object type=&quot;3&quot; unique_id=&quot;10022&quot;&gt;&lt;property id=&quot;20148&quot; value=&quot;5&quot;/&gt;&lt;property id=&quot;20300&quot; value=&quot;Slide 20 - &amp;quot;Health-System Leadership&amp;quot;&quot;/&gt;&lt;property id=&quot;20307&quot; value=&quot;278&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 - &amp;quot;Characteristics of a Leader You Admire…&amp;quot;&quot;/&gt;&lt;property id=&quot;20307&quot; value=&quot;279&quot;/&gt;&lt;/object&gt;&lt;object type=&quot;3&quot; unique_id=&quot;10025&quot;&gt;&lt;property id=&quot;20148&quot; value=&quot;5&quot;/&gt;&lt;property id=&quot;20300&quot; value=&quot;Slide 23 - &amp;quot;What do Effective Leaders Do?&amp;quot;&quot;/&gt;&lt;property id=&quot;20307&quot; value=&quot;280&quot;/&gt;&lt;/object&gt;&lt;object type=&quot;3&quot; unique_id=&quot;10026&quot;&gt;&lt;property id=&quot;20148&quot; value=&quot;5&quot;/&gt;&lt;property id=&quot;20300&quot; value=&quot;Slide 24 - &amp;quot;Practical Tips to Get “There”&amp;quot;&quot;/&gt;&lt;property id=&quot;20307&quot; value=&quot;335&quot;/&gt;&lt;/object&gt;&lt;object type=&quot;3&quot; unique_id=&quot;10027&quot;&gt;&lt;property id=&quot;20148&quot; value=&quot;5&quot;/&gt;&lt;property id=&quot;20300&quot; value=&quot;Slide 25 - &amp;quot;Step 1: Develop a Plan&amp;quot;&quot;/&gt;&lt;property id=&quot;20307&quot; value=&quot;365&quot;/&gt;&lt;/object&gt;&lt;object type=&quot;3&quot; unique_id=&quot;10028&quot;&gt;&lt;property id=&quot;20148&quot; value=&quot;5&quot;/&gt;&lt;property id=&quot;20300&quot; value=&quot;Slide 26 - &amp;quot;Sara White’s M-shaped curve&amp;quot;&quot;/&gt;&lt;property id=&quot;20307&quot; value=&quot;337&quot;/&gt;&lt;/object&gt;&lt;object type=&quot;3&quot; unique_id=&quot;10029&quot;&gt;&lt;property id=&quot;20148&quot; value=&quot;5&quot;/&gt;&lt;property id=&quot;20300&quot; value=&quot;Slide 27 - &amp;quot;Put it in Writing&amp;quot;&quot;/&gt;&lt;property id=&quot;20307&quot; value=&quot;338&quot;/&gt;&lt;/object&gt;&lt;object type=&quot;3&quot; unique_id=&quot;10030&quot;&gt;&lt;property id=&quot;20148&quot; value=&quot;5&quot;/&gt;&lt;property id=&quot;20300&quot; value=&quot;Slide 28 - &amp;quot;Step 2: Get Involved&amp;quot;&quot;/&gt;&lt;property id=&quot;20307&quot; value=&quot;339&quot;/&gt;&lt;/object&gt;&lt;object type=&quot;3&quot; unique_id=&quot;10031&quot;&gt;&lt;property id=&quot;20148&quot; value=&quot;5&quot;/&gt;&lt;property id=&quot;20300&quot; value=&quot;Slide 29 - &amp;quot;Explore Career Options&amp;quot;&quot;/&gt;&lt;property id=&quot;20307&quot; value=&quot;340&quot;/&gt;&lt;/object&gt;&lt;object type=&quot;3&quot; unique_id=&quot;10032&quot;&gt;&lt;property id=&quot;20148&quot; value=&quot;5&quot;/&gt;&lt;property id=&quot;20300&quot; value=&quot;Slide 30 - &amp;quot;Participate in Pharmacy Organizations&amp;quot;&quot;/&gt;&lt;property id=&quot;20307&quot; value=&quot;341&quot;/&gt;&lt;/object&gt;&lt;object type=&quot;3&quot; unique_id=&quot;10033&quot;&gt;&lt;property id=&quot;20148&quot; value=&quot;5&quot;/&gt;&lt;property id=&quot;20300&quot; value=&quot;Slide 31 - &amp;quot;Build Your CV… &amp;amp;#x09;&amp;amp;#x09;&amp;amp;#x09;&amp;amp;#x09;     …one brick at a time&amp;quot;&quot;/&gt;&lt;property id=&quot;20307&quot; value=&quot;366&quot;/&gt;&lt;/object&gt;&lt;object type=&quot;3&quot; unique_id=&quot;10034&quot;&gt;&lt;property id=&quot;20148&quot; value=&quot;5&quot;/&gt;&lt;property id=&quot;20300&quot; value=&quot;Slide 32 - &amp;quot;Step 3: Leverage a mentor&amp;quot;&quot;/&gt;&lt;property id=&quot;20307&quot; value=&quot;343&quot;/&gt;&lt;/object&gt;&lt;object type=&quot;3&quot; unique_id=&quot;10035&quot;&gt;&lt;property id=&quot;20148&quot; value=&quot;5&quot;/&gt;&lt;property id=&quot;20300&quot; value=&quot;Slide 33&quot;/&gt;&lt;property id=&quot;20307&quot; value=&quot;344&quot;/&gt;&lt;/object&gt;&lt;object type=&quot;3&quot; unique_id=&quot;10036&quot;&gt;&lt;property id=&quot;20148&quot; value=&quot;5&quot;/&gt;&lt;property id=&quot;20300&quot; value=&quot;Slide 34 - &amp;quot;Where can you find a mentor?&amp;quot;&quot;/&gt;&lt;property id=&quot;20307&quot; value=&quot;345&quot;/&gt;&lt;/object&gt;&lt;object type=&quot;3&quot; unique_id=&quot;10037&quot;&gt;&lt;property id=&quot;20148&quot; value=&quot;5&quot;/&gt;&lt;property id=&quot;20300&quot; value=&quot;Slide 35 - &amp;quot;Effective Mentors&amp;quot;&quot;/&gt;&lt;property id=&quot;20307&quot; value=&quot;346&quot;/&gt;&lt;/object&gt;&lt;object type=&quot;3&quot; unique_id=&quot;10038&quot;&gt;&lt;property id=&quot;20148&quot; value=&quot;5&quot;/&gt;&lt;property id=&quot;20300&quot; value=&quot;Slide 36 - &amp;quot;Effective Mentees&amp;quot;&quot;/&gt;&lt;property id=&quot;20307&quot; value=&quot;347&quot;/&gt;&lt;/object&gt;&lt;object type=&quot;3&quot; unique_id=&quot;10039&quot;&gt;&lt;property id=&quot;20148&quot; value=&quot;5&quot;/&gt;&lt;property id=&quot;20300&quot; value=&quot;Slide 37 - &amp;quot;Step 4: Build Leadership Skills&amp;quot;&quot;/&gt;&lt;property id=&quot;20307&quot; value=&quot;348&quot;/&gt;&lt;/object&gt;&lt;object type=&quot;3&quot; unique_id=&quot;10040&quot;&gt;&lt;property id=&quot;20148&quot; value=&quot;5&quot;/&gt;&lt;property id=&quot;20300&quot; value=&quot;Slide 38 - &amp;quot;General Leadership Skills&amp;quot;&quot;/&gt;&lt;property id=&quot;20307&quot; value=&quot;349&quot;/&gt;&lt;/object&gt;&lt;object type=&quot;3&quot; unique_id=&quot;10041&quot;&gt;&lt;property id=&quot;20148&quot; value=&quot;5&quot;/&gt;&lt;property id=&quot;20300&quot; value=&quot;Slide 39 - &amp;quot;Leading From a Clinical Position “Managing Up, Down, and Across” &amp;quot;&quot;/&gt;&lt;property id=&quot;20307&quot; value=&quot;350&quot;/&gt;&lt;/object&gt;&lt;object type=&quot;3&quot; unique_id=&quot;10042&quot;&gt;&lt;property id=&quot;20148&quot; value=&quot;5&quot;/&gt;&lt;property id=&quot;20300&quot; value=&quot;Slide 40&quot;/&gt;&lt;property id=&quot;20307&quot; value=&quot;351&quot;/&gt;&lt;/object&gt;&lt;object type=&quot;3&quot; unique_id=&quot;10043&quot;&gt;&lt;property id=&quot;20148&quot; value=&quot;5&quot;/&gt;&lt;property id=&quot;20300&quot; value=&quot;Slide 41 - &amp;quot;Clinical Leadership Skills&amp;quot;&quot;/&gt;&lt;property id=&quot;20307&quot; value=&quot;352&quot;/&gt;&lt;/object&gt;&lt;object type=&quot;3&quot; unique_id=&quot;10044&quot;&gt;&lt;property id=&quot;20148&quot; value=&quot;5&quot;/&gt;&lt;property id=&quot;20300&quot; value=&quot;Slide 42 - &amp;quot;Administrative Leadership Skills&amp;quot;&quot;/&gt;&lt;property id=&quot;20307&quot; value=&quot;353&quot;/&gt;&lt;/object&gt;&lt;object type=&quot;3&quot; unique_id=&quot;10045&quot;&gt;&lt;property id=&quot;20148&quot; value=&quot;5&quot;/&gt;&lt;property id=&quot;20300&quot; value=&quot;Slide 43 - &amp;quot;Where can you learn these skills?&amp;quot;&quot;/&gt;&lt;property id=&quot;20307&quot; value=&quot;354&quot;/&gt;&lt;/object&gt;&lt;object type=&quot;3&quot; unique_id=&quot;10046&quot;&gt;&lt;property id=&quot;20148&quot; value=&quot;5&quot;/&gt;&lt;property id=&quot;20300&quot; value=&quot;Slide 44 - &amp;quot;Motivation to Consider Residency Training&amp;quot;&quot;/&gt;&lt;property id=&quot;20307&quot; value=&quot;355&quot;/&gt;&lt;/object&gt;&lt;object type=&quot;3&quot; unique_id=&quot;10047&quot;&gt;&lt;property id=&quot;20148&quot; value=&quot;5&quot;/&gt;&lt;property id=&quot;20300&quot; value=&quot;Slide 45 - &amp;quot;Pharmacy Residencies&amp;quot;&quot;/&gt;&lt;property id=&quot;20307&quot; value=&quot;356&quot;/&gt;&lt;/object&gt;&lt;object type=&quot;3&quot; unique_id=&quot;10048&quot;&gt;&lt;property id=&quot;20148&quot; value=&quot;5&quot;/&gt;&lt;property id=&quot;20300&quot; value=&quot;Slide 46 - &amp;quot;Clinical &amp;amp; Administrative Pharmacist Career Path &amp;quot;&quot;/&gt;&lt;property id=&quot;20307&quot; value=&quot;357&quot;/&gt;&lt;/object&gt;&lt;object type=&quot;3&quot; unique_id=&quot;10049&quot;&gt;&lt;property id=&quot;20148&quot; value=&quot;5&quot;/&gt;&lt;property id=&quot;20300&quot; value=&quot;Slide 47 - &amp;quot;Administrative Residency Training  Programs in Focus&amp;quot;&quot;/&gt;&lt;property id=&quot;20307&quot; value=&quot;358&quot;/&gt;&lt;/object&gt;&lt;object type=&quot;3&quot; unique_id=&quot;10050&quot;&gt;&lt;property id=&quot;20148&quot; value=&quot;5&quot;/&gt;&lt;property id=&quot;20300&quot; value=&quot;Slide 48 - &amp;quot;Why Consider A Career in Pharmacy Administration…&amp;quot;&quot;/&gt;&lt;property id=&quot;20307&quot; value=&quot;359&quot;/&gt;&lt;/object&gt;&lt;object type=&quot;3&quot; unique_id=&quot;10051&quot;&gt;&lt;property id=&quot;20148&quot; value=&quot;5&quot;/&gt;&lt;property id=&quot;20300&quot; value=&quot;Slide 49&quot;/&gt;&lt;property id=&quot;20307&quot; value=&quot;360&quot;/&gt;&lt;/object&gt;&lt;object type=&quot;3&quot; unique_id=&quot;10052&quot;&gt;&lt;property id=&quot;20148&quot; value=&quot;5&quot;/&gt;&lt;property id=&quot;20300&quot; value=&quot;Slide 50 - &amp;quot;Factors Driving Practice Change&amp;quot;&quot;/&gt;&lt;property id=&quot;20307&quot; value=&quot;361&quot;/&gt;&lt;/object&gt;&lt;object type=&quot;3&quot; unique_id=&quot;10053&quot;&gt;&lt;property id=&quot;20148&quot; value=&quot;5&quot;/&gt;&lt;property id=&quot;20300&quot; value=&quot;Slide 51 - &amp;quot;Factors Driving Practice Change&amp;quot;&quot;/&gt;&lt;property id=&quot;20307&quot; value=&quot;362&quot;/&gt;&lt;/object&gt;&lt;object type=&quot;3&quot; unique_id=&quot;10054&quot;&gt;&lt;property id=&quot;20148&quot; value=&quot;5&quot;/&gt;&lt;property id=&quot;20300&quot; value=&quot;Slide 52 - &amp;quot;Will You Lead the Change?&amp;quot;&quot;/&gt;&lt;property id=&quot;20307&quot; value=&quot;363&quot;/&gt;&lt;/object&gt;&lt;object type=&quot;3&quot; unique_id=&quot;10055&quot;&gt;&lt;property id=&quot;20148&quot; value=&quot;5&quot;/&gt;&lt;property id=&quot;20300&quot; value=&quot;Slide 53 - &amp;quot;Workshop&amp;quot;&quot;/&gt;&lt;property id=&quot;20307&quot; value=&quot;312&quot;/&gt;&lt;/object&gt;&lt;object type=&quot;3&quot; unique_id=&quot;10056&quot;&gt;&lt;property id=&quot;20148&quot; value=&quot;5&quot;/&gt;&lt;property id=&quot;20300&quot; value=&quot;Slide 54 - &amp;quot;Group Case Activity: Using Leadership Skills to Foster Change&amp;quot;&quot;/&gt;&lt;property id=&quot;20307&quot; value=&quot;313&quot;/&gt;&lt;/object&gt;&lt;object type=&quot;3&quot; unique_id=&quot;10057&quot;&gt;&lt;property id=&quot;20148&quot; value=&quot;5&quot;/&gt;&lt;property id=&quot;20300&quot; value=&quot;Slide 55 - &amp;quot;Group Case Activity:  Things to Think About&amp;quot;&quot;/&gt;&lt;property id=&quot;20307&quot; value=&quot;314&quot;/&gt;&lt;/object&gt;&lt;object type=&quot;3&quot; unique_id=&quot;10058&quot;&gt;&lt;property id=&quot;20148&quot; value=&quot;5&quot;/&gt;&lt;property id=&quot;20300&quot; value=&quot;Slide 56 - &amp;quot;Group Case Activity:  Your Sales Pitch&amp;quot;&quot;/&gt;&lt;property id=&quot;20307&quot; value=&quot;315&quot;/&gt;&lt;/object&gt;&lt;object type=&quot;3&quot; unique_id=&quot;10059&quot;&gt;&lt;property id=&quot;20148&quot; value=&quot;5&quot;/&gt;&lt;property id=&quot;20300&quot; value=&quot;Slide 57 - &amp;quot; PEARLS OF WISDOM&amp;quot;&quot;/&gt;&lt;property id=&quot;20307&quot; value=&quot;321&quot;/&gt;&lt;/object&gt;&lt;object type=&quot;3&quot; unique_id=&quot;10060&quot;&gt;&lt;property id=&quot;20148&quot; value=&quot;5&quot;/&gt;&lt;property id=&quot;20300&quot; value=&quot;Slide 58 - &amp;quot;LEARN TO MANAGE YOURSELF&amp;quot;&quot;/&gt;&lt;property id=&quot;20307&quot; value=&quot;322&quot;/&gt;&lt;/object&gt;&lt;object type=&quot;3&quot; unique_id=&quot;10061&quot;&gt;&lt;property id=&quot;20148&quot; value=&quot;5&quot;/&gt;&lt;property id=&quot;20300&quot; value=&quot;Slide 59 - &amp;quot;BUILD YOUR PROFESSIONAL COMPETENCE&amp;quot;&quot;/&gt;&lt;property id=&quot;20307&quot; value=&quot;323&quot;/&gt;&lt;/object&gt;&lt;object type=&quot;3&quot; unique_id=&quot;10062&quot;&gt;&lt;property id=&quot;20148&quot; value=&quot;5&quot;/&gt;&lt;property id=&quot;20300&quot; value=&quot;Slide 60 - &amp;quot;BALANCE WORK, FAMILY, AND PERSONAL TIME&amp;quot;&quot;/&gt;&lt;property id=&quot;20307&quot; value=&quot;329&quot;/&gt;&lt;/object&gt;&lt;object type=&quot;3&quot; unique_id=&quot;10063&quot;&gt;&lt;property id=&quot;20148&quot; value=&quot;5&quot;/&gt;&lt;property id=&quot;20300&quot; value=&quot;Slide 61 - &amp;quot;BE A POSITIVE INFLUENCE ON OTHERS&amp;quot;&quot;/&gt;&lt;property id=&quot;20307&quot; value=&quot;331&quot;/&gt;&lt;/object&gt;&lt;object type=&quot;3&quot; unique_id=&quot;10064&quot;&gt;&lt;property id=&quot;20148&quot; value=&quot;5&quot;/&gt;&lt;property id=&quot;20300&quot; value=&quot;Slide 62 - &amp;quot;OBTAIN FORMAL LEADERSHIP TRAINING&amp;quot;&quot;/&gt;&lt;property id=&quot;20307&quot; value=&quot;364&quot;/&gt;&lt;/object&gt;&lt;object type=&quot;3&quot; unique_id=&quot;10065&quot;&gt;&lt;property id=&quot;20148&quot; value=&quot;5&quot;/&gt;&lt;property id=&quot;20300&quot; value=&quot;Slide 63 - &amp;quot;QUESTIONS&amp;quot;&quot;/&gt;&lt;property id=&quot;20307&quot; value=&quot;333&quot;/&gt;&lt;/object&gt;&lt;object type=&quot;3&quot; unique_id=&quot;10066&quot;&gt;&lt;property id=&quot;20148&quot; value=&quot;5&quot;/&gt;&lt;property id=&quot;20300&quot; value=&quot;Slide 64 - &amp;quot;Supplemental Resources&amp;quot;&quot;/&gt;&lt;property id=&quot;20307&quot; value=&quot;318&quot;/&gt;&lt;/object&gt;&lt;object type=&quot;3&quot; unique_id=&quot;10067&quot;&gt;&lt;property id=&quot;20148&quot; value=&quot;5&quot;/&gt;&lt;property id=&quot;20300&quot; value=&quot;Slide 65 - &amp;quot;Additional Resources&amp;quot;&quot;/&gt;&lt;property id=&quot;20307&quot; value=&quot;319&quot;/&gt;&lt;/object&gt;&lt;/object&gt;&lt;object type=&quot;8&quot; unique_id=&quot;10134&quot;&gt;&lt;/object&gt;&lt;/object&gt;&lt;/database&gt;"/>
  <p:tag name="MMPROD_NEXTUNIQUEID" val="10009"/>
  <p:tag name="SECTOMILLISECCONVERTED" val="1"/>
</p:tagLst>
</file>

<file path=ppt/theme/theme1.xml><?xml version="1.0" encoding="utf-8"?>
<a:theme xmlns:a="http://schemas.openxmlformats.org/drawingml/2006/main" name="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ASHP Template 1</Template>
  <TotalTime>852</TotalTime>
  <Words>7513</Words>
  <Application>Microsoft Office PowerPoint</Application>
  <PresentationFormat>On-screen Show (4:3)</PresentationFormat>
  <Paragraphs>868</Paragraphs>
  <Slides>65</Slides>
  <Notes>59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65</vt:i4>
      </vt:variant>
    </vt:vector>
  </HeadingPairs>
  <TitlesOfParts>
    <vt:vector size="70" baseType="lpstr">
      <vt:lpstr>Light Template 2 (bottom)</vt:lpstr>
      <vt:lpstr>Dark Template 2 (bottom)</vt:lpstr>
      <vt:lpstr>Medium Template 2</vt:lpstr>
      <vt:lpstr>Light Template 2</vt:lpstr>
      <vt:lpstr>Chart</vt:lpstr>
      <vt:lpstr>Pharmacy Student  Leadership Development Workshop  </vt:lpstr>
      <vt:lpstr>PowerPoint Presentation</vt:lpstr>
      <vt:lpstr>Our Agenda</vt:lpstr>
      <vt:lpstr>Where are you in your pharmacy career?</vt:lpstr>
      <vt:lpstr>Do you plan to complete a residency?</vt:lpstr>
      <vt:lpstr>Do you consider yourself a Leader?</vt:lpstr>
      <vt:lpstr>Learning Objectives</vt:lpstr>
      <vt:lpstr>What is Leadership?</vt:lpstr>
      <vt:lpstr>PowerPoint Presentation</vt:lpstr>
      <vt:lpstr>PowerPoint Presentation</vt:lpstr>
      <vt:lpstr>Leadership Gap</vt:lpstr>
      <vt:lpstr>How did we get here?</vt:lpstr>
      <vt:lpstr>Who will step up to the plate?</vt:lpstr>
      <vt:lpstr>PowerPoint Presentation</vt:lpstr>
      <vt:lpstr>A ray of sunshine…</vt:lpstr>
      <vt:lpstr>Types of Leadership Roles</vt:lpstr>
      <vt:lpstr>Managers vs. Leaders</vt:lpstr>
      <vt:lpstr>Navigating Professional Leadership</vt:lpstr>
      <vt:lpstr>Health-System Leadership Options</vt:lpstr>
      <vt:lpstr>Health-System Leadership</vt:lpstr>
      <vt:lpstr>PowerPoint Presentation</vt:lpstr>
      <vt:lpstr>Characteristics of a Leader You Admire…</vt:lpstr>
      <vt:lpstr>What do Effective Leaders Do?</vt:lpstr>
      <vt:lpstr>Practical Tips to Get “There”</vt:lpstr>
      <vt:lpstr>Step 1: Develop a Plan</vt:lpstr>
      <vt:lpstr>Sara White’s M-shaped curve</vt:lpstr>
      <vt:lpstr>Put it in Writing</vt:lpstr>
      <vt:lpstr>Step 2: Get Involved</vt:lpstr>
      <vt:lpstr>Explore Career Options</vt:lpstr>
      <vt:lpstr>Participate in Pharmacy Organizations</vt:lpstr>
      <vt:lpstr>Build Your CV…          …one brick at a time</vt:lpstr>
      <vt:lpstr>Step 3: Leverage a mentor</vt:lpstr>
      <vt:lpstr>PowerPoint Presentation</vt:lpstr>
      <vt:lpstr>Where can you find a mentor?</vt:lpstr>
      <vt:lpstr>Effective Mentors</vt:lpstr>
      <vt:lpstr>Effective Mentees</vt:lpstr>
      <vt:lpstr>Step 4: Build Leadership Skills</vt:lpstr>
      <vt:lpstr>General Leadership Skills</vt:lpstr>
      <vt:lpstr>Leading From a Clinical Position “Managing Up, Down, and Across” </vt:lpstr>
      <vt:lpstr>PowerPoint Presentation</vt:lpstr>
      <vt:lpstr>Clinical Leadership Skills</vt:lpstr>
      <vt:lpstr>Administrative Leadership Skills</vt:lpstr>
      <vt:lpstr>Where can you learn these skills?</vt:lpstr>
      <vt:lpstr>Motivation to Consider Residency Training</vt:lpstr>
      <vt:lpstr>Pharmacy Residencies</vt:lpstr>
      <vt:lpstr>Clinical &amp; Administrative Pharmacist Career Path </vt:lpstr>
      <vt:lpstr>Administrative Residency Training  Programs in Focus</vt:lpstr>
      <vt:lpstr>Why Consider A Career in Pharmacy Administration…</vt:lpstr>
      <vt:lpstr>PowerPoint Presentation</vt:lpstr>
      <vt:lpstr>Factors Driving Practice Change</vt:lpstr>
      <vt:lpstr>Factors Driving Practice Change</vt:lpstr>
      <vt:lpstr>Will You Lead the Change?</vt:lpstr>
      <vt:lpstr>Workshop</vt:lpstr>
      <vt:lpstr>Group Case Activity: Using Leadership Skills to Foster Change</vt:lpstr>
      <vt:lpstr>Group Case Activity:  Things to Think About</vt:lpstr>
      <vt:lpstr>Group Case Activity:  Your Sales Pitch</vt:lpstr>
      <vt:lpstr> PEARLS OF WISDOM</vt:lpstr>
      <vt:lpstr>LEARN TO MANAGE YOURSELF</vt:lpstr>
      <vt:lpstr>BUILD YOUR PROFESSIONAL COMPETENCE</vt:lpstr>
      <vt:lpstr>BALANCE WORK, FAMILY, AND PERSONAL TIME</vt:lpstr>
      <vt:lpstr>BE A POSITIVE INFLUENCE ON OTHERS</vt:lpstr>
      <vt:lpstr>OBTAIN FORMAL LEADERSHIP TRAINING</vt:lpstr>
      <vt:lpstr>QUESTIONS</vt:lpstr>
      <vt:lpstr>Supplemental Resources</vt:lpstr>
      <vt:lpstr>Additional Resources</vt:lpstr>
    </vt:vector>
  </TitlesOfParts>
  <Company>Nationwide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Student  Leadership Development Workshop</dc:title>
  <dc:creator>Merandi, Jenna</dc:creator>
  <cp:lastModifiedBy>Hector Coronado</cp:lastModifiedBy>
  <cp:revision>33</cp:revision>
  <dcterms:created xsi:type="dcterms:W3CDTF">2015-05-26T15:30:35Z</dcterms:created>
  <dcterms:modified xsi:type="dcterms:W3CDTF">2015-10-15T14:29:57Z</dcterms:modified>
</cp:coreProperties>
</file>