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8"/>
  </p:notesMasterIdLst>
  <p:sldIdLst>
    <p:sldId id="256" r:id="rId2"/>
    <p:sldId id="284" r:id="rId3"/>
    <p:sldId id="258" r:id="rId4"/>
    <p:sldId id="282" r:id="rId5"/>
    <p:sldId id="280" r:id="rId6"/>
    <p:sldId id="260" r:id="rId7"/>
    <p:sldId id="261" r:id="rId8"/>
    <p:sldId id="262" r:id="rId9"/>
    <p:sldId id="263" r:id="rId10"/>
    <p:sldId id="264" r:id="rId11"/>
    <p:sldId id="265" r:id="rId12"/>
    <p:sldId id="266" r:id="rId13"/>
    <p:sldId id="267" r:id="rId14"/>
    <p:sldId id="268" r:id="rId15"/>
    <p:sldId id="269" r:id="rId16"/>
    <p:sldId id="270" r:id="rId17"/>
    <p:sldId id="281" r:id="rId18"/>
    <p:sldId id="272" r:id="rId19"/>
    <p:sldId id="283" r:id="rId20"/>
    <p:sldId id="273" r:id="rId21"/>
    <p:sldId id="274" r:id="rId22"/>
    <p:sldId id="275" r:id="rId23"/>
    <p:sldId id="276" r:id="rId24"/>
    <p:sldId id="277" r:id="rId25"/>
    <p:sldId id="278" r:id="rId26"/>
    <p:sldId id="279"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0" autoAdjust="0"/>
    <p:restoredTop sz="79780" autoAdjust="0"/>
  </p:normalViewPr>
  <p:slideViewPr>
    <p:cSldViewPr snapToGrid="0">
      <p:cViewPr varScale="1">
        <p:scale>
          <a:sx n="80" d="100"/>
          <a:sy n="80" d="100"/>
        </p:scale>
        <p:origin x="114" y="318"/>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5C475D8-68D8-44B1-9237-1B23DAE9371A}" type="doc">
      <dgm:prSet loTypeId="urn:microsoft.com/office/officeart/2005/8/layout/pyramid1" loCatId="pyramid" qsTypeId="urn:microsoft.com/office/officeart/2005/8/quickstyle/simple1" qsCatId="simple" csTypeId="urn:microsoft.com/office/officeart/2005/8/colors/colorful3" csCatId="colorful" phldr="1"/>
      <dgm:spPr/>
    </dgm:pt>
    <dgm:pt modelId="{EC9D373E-B4F9-49A0-803B-5044742DFCDB}">
      <dgm:prSet phldrT="[Text]" custT="1"/>
      <dgm:spPr>
        <a:solidFill>
          <a:schemeClr val="accent3">
            <a:lumMod val="40000"/>
            <a:lumOff val="60000"/>
          </a:schemeClr>
        </a:solidFill>
      </dgm:spPr>
      <dgm:t>
        <a:bodyPr/>
        <a:lstStyle/>
        <a:p>
          <a:pPr marL="0" marR="0" lvl="0" indent="0" defTabSz="914400" eaLnBrk="1" fontAlgn="auto" latinLnBrk="0" hangingPunct="1">
            <a:lnSpc>
              <a:spcPct val="100000"/>
            </a:lnSpc>
            <a:spcBef>
              <a:spcPts val="0"/>
            </a:spcBef>
            <a:spcAft>
              <a:spcPts val="0"/>
            </a:spcAft>
            <a:buClrTx/>
            <a:buSzTx/>
            <a:buFontTx/>
            <a:buNone/>
            <a:tabLst/>
            <a:defRPr/>
          </a:pPr>
          <a:endParaRPr lang="en-US" sz="1600" b="1" dirty="0" smtClean="0"/>
        </a:p>
        <a:p>
          <a:pPr marL="0" marR="0" lvl="0" indent="0" defTabSz="914400" eaLnBrk="1" fontAlgn="auto" latinLnBrk="0" hangingPunct="1">
            <a:lnSpc>
              <a:spcPct val="100000"/>
            </a:lnSpc>
            <a:spcBef>
              <a:spcPts val="0"/>
            </a:spcBef>
            <a:spcAft>
              <a:spcPts val="0"/>
            </a:spcAft>
            <a:buClrTx/>
            <a:buSzTx/>
            <a:buFontTx/>
            <a:buNone/>
            <a:tabLst/>
            <a:defRPr/>
          </a:pPr>
          <a:r>
            <a:rPr lang="en-US" sz="1600" b="1" dirty="0" smtClean="0"/>
            <a:t>Appeals</a:t>
          </a:r>
          <a:endParaRPr lang="en-US" sz="1600" b="1" dirty="0"/>
        </a:p>
        <a:p>
          <a:pPr marL="0" lvl="0" defTabSz="711200">
            <a:lnSpc>
              <a:spcPct val="90000"/>
            </a:lnSpc>
            <a:spcBef>
              <a:spcPct val="0"/>
            </a:spcBef>
            <a:spcAft>
              <a:spcPct val="35000"/>
            </a:spcAft>
            <a:buNone/>
          </a:pPr>
          <a:r>
            <a:rPr lang="en-US" sz="1600" b="1" dirty="0"/>
            <a:t>Copay Assistance</a:t>
          </a:r>
        </a:p>
        <a:p>
          <a:pPr marL="0" marR="0" lvl="0" indent="0" defTabSz="711200" eaLnBrk="1" fontAlgn="auto" latinLnBrk="0" hangingPunct="1">
            <a:lnSpc>
              <a:spcPct val="90000"/>
            </a:lnSpc>
            <a:spcBef>
              <a:spcPct val="0"/>
            </a:spcBef>
            <a:spcAft>
              <a:spcPct val="35000"/>
            </a:spcAft>
            <a:buClrTx/>
            <a:buSzTx/>
            <a:buFontTx/>
            <a:buNone/>
            <a:tabLst/>
            <a:defRPr/>
          </a:pPr>
          <a:r>
            <a:rPr lang="en-US" sz="1600" b="1" dirty="0"/>
            <a:t>Outcomes reporting</a:t>
          </a:r>
        </a:p>
        <a:p>
          <a:pPr marL="0" lvl="0" defTabSz="711200">
            <a:lnSpc>
              <a:spcPct val="90000"/>
            </a:lnSpc>
            <a:spcBef>
              <a:spcPct val="0"/>
            </a:spcBef>
            <a:spcAft>
              <a:spcPct val="35000"/>
            </a:spcAft>
            <a:buNone/>
          </a:pPr>
          <a:r>
            <a:rPr lang="en-US" sz="1600" b="1" dirty="0"/>
            <a:t>Clinic-embedded pharmacist</a:t>
          </a:r>
        </a:p>
      </dgm:t>
    </dgm:pt>
    <dgm:pt modelId="{3C0DAB97-F555-4DD3-A588-F5C6E7F6BECA}" type="parTrans" cxnId="{4A8E14AC-3176-44F6-AD47-1003AF85D3C8}">
      <dgm:prSet/>
      <dgm:spPr/>
      <dgm:t>
        <a:bodyPr/>
        <a:lstStyle/>
        <a:p>
          <a:endParaRPr lang="en-US" sz="1600" b="1"/>
        </a:p>
      </dgm:t>
    </dgm:pt>
    <dgm:pt modelId="{88D723BE-30DF-40CE-BE9F-1192CFA3383D}" type="sibTrans" cxnId="{4A8E14AC-3176-44F6-AD47-1003AF85D3C8}">
      <dgm:prSet/>
      <dgm:spPr/>
      <dgm:t>
        <a:bodyPr/>
        <a:lstStyle/>
        <a:p>
          <a:endParaRPr lang="en-US" sz="1600" b="1"/>
        </a:p>
      </dgm:t>
    </dgm:pt>
    <dgm:pt modelId="{5658D92F-A9B2-484F-91B5-4CC6F4E89FC2}">
      <dgm:prSet phldrT="[Text]" custT="1"/>
      <dgm:spPr/>
      <dgm:t>
        <a:bodyPr/>
        <a:lstStyle/>
        <a:p>
          <a:r>
            <a:rPr lang="en-US" sz="1600" b="1" dirty="0"/>
            <a:t>Compounding</a:t>
          </a:r>
        </a:p>
        <a:p>
          <a:r>
            <a:rPr lang="en-US" sz="1600" b="1" dirty="0"/>
            <a:t>Prior authorization</a:t>
          </a:r>
        </a:p>
        <a:p>
          <a:r>
            <a:rPr lang="en-US" sz="1600" b="1" dirty="0"/>
            <a:t>Mail-order services</a:t>
          </a:r>
        </a:p>
        <a:p>
          <a:r>
            <a:rPr lang="en-US" sz="1600" b="1" dirty="0"/>
            <a:t>Data analytics and reporting</a:t>
          </a:r>
        </a:p>
      </dgm:t>
    </dgm:pt>
    <dgm:pt modelId="{7AA9FD64-5880-4ACF-B3E4-63A8F38D774F}" type="parTrans" cxnId="{45763A4C-29D5-4B3C-A10E-599A6815469D}">
      <dgm:prSet/>
      <dgm:spPr/>
      <dgm:t>
        <a:bodyPr/>
        <a:lstStyle/>
        <a:p>
          <a:endParaRPr lang="en-US" sz="1600" b="1"/>
        </a:p>
      </dgm:t>
    </dgm:pt>
    <dgm:pt modelId="{EE84DFBD-BA54-46A2-BA28-ED943B71E2A5}" type="sibTrans" cxnId="{45763A4C-29D5-4B3C-A10E-599A6815469D}">
      <dgm:prSet/>
      <dgm:spPr/>
      <dgm:t>
        <a:bodyPr/>
        <a:lstStyle/>
        <a:p>
          <a:endParaRPr lang="en-US" sz="1600" b="1"/>
        </a:p>
      </dgm:t>
    </dgm:pt>
    <dgm:pt modelId="{357CFAC9-87DE-4184-AA33-46E1CEAC4608}">
      <dgm:prSet phldrT="[Text]" custT="1"/>
      <dgm:spPr/>
      <dgm:t>
        <a:bodyPr/>
        <a:lstStyle/>
        <a:p>
          <a:r>
            <a:rPr lang="en-US" sz="1600" b="1" dirty="0"/>
            <a:t>Dispensing and sales</a:t>
          </a:r>
        </a:p>
        <a:p>
          <a:r>
            <a:rPr lang="en-US" sz="1600" b="1" dirty="0"/>
            <a:t>Pharmacy operations</a:t>
          </a:r>
        </a:p>
        <a:p>
          <a:r>
            <a:rPr lang="en-US" sz="1600" b="1" dirty="0"/>
            <a:t>Benefits investigation</a:t>
          </a:r>
        </a:p>
        <a:p>
          <a:r>
            <a:rPr lang="en-US" sz="1600" b="1" dirty="0"/>
            <a:t>Prescription verification</a:t>
          </a:r>
        </a:p>
      </dgm:t>
    </dgm:pt>
    <dgm:pt modelId="{067B8D79-9FFC-4461-83A7-E128C31F3473}" type="parTrans" cxnId="{263332F9-4BCB-42B9-8848-74C230AF0C36}">
      <dgm:prSet/>
      <dgm:spPr/>
      <dgm:t>
        <a:bodyPr/>
        <a:lstStyle/>
        <a:p>
          <a:endParaRPr lang="en-US" sz="1600" b="1"/>
        </a:p>
      </dgm:t>
    </dgm:pt>
    <dgm:pt modelId="{634BB10A-BF82-4AE4-9A2B-FD673B2B82FF}" type="sibTrans" cxnId="{263332F9-4BCB-42B9-8848-74C230AF0C36}">
      <dgm:prSet/>
      <dgm:spPr/>
      <dgm:t>
        <a:bodyPr/>
        <a:lstStyle/>
        <a:p>
          <a:endParaRPr lang="en-US" sz="1600" b="1"/>
        </a:p>
      </dgm:t>
    </dgm:pt>
    <dgm:pt modelId="{7654BCB8-D3D1-4C3A-85EE-E479A69C441E}" type="pres">
      <dgm:prSet presAssocID="{C5C475D8-68D8-44B1-9237-1B23DAE9371A}" presName="Name0" presStyleCnt="0">
        <dgm:presLayoutVars>
          <dgm:dir/>
          <dgm:animLvl val="lvl"/>
          <dgm:resizeHandles val="exact"/>
        </dgm:presLayoutVars>
      </dgm:prSet>
      <dgm:spPr/>
    </dgm:pt>
    <dgm:pt modelId="{4684CF14-E7F0-4954-85CC-5251ED01100E}" type="pres">
      <dgm:prSet presAssocID="{EC9D373E-B4F9-49A0-803B-5044742DFCDB}" presName="Name8" presStyleCnt="0"/>
      <dgm:spPr/>
    </dgm:pt>
    <dgm:pt modelId="{5DF61189-3379-49FB-9009-3C83488C0DBF}" type="pres">
      <dgm:prSet presAssocID="{EC9D373E-B4F9-49A0-803B-5044742DFCDB}" presName="level" presStyleLbl="node1" presStyleIdx="0" presStyleCnt="3">
        <dgm:presLayoutVars>
          <dgm:chMax val="1"/>
          <dgm:bulletEnabled val="1"/>
        </dgm:presLayoutVars>
      </dgm:prSet>
      <dgm:spPr/>
      <dgm:t>
        <a:bodyPr/>
        <a:lstStyle/>
        <a:p>
          <a:endParaRPr lang="en-US"/>
        </a:p>
      </dgm:t>
    </dgm:pt>
    <dgm:pt modelId="{3CF7DCED-1507-4C52-9191-1A06AF3E7246}" type="pres">
      <dgm:prSet presAssocID="{EC9D373E-B4F9-49A0-803B-5044742DFCDB}" presName="levelTx" presStyleLbl="revTx" presStyleIdx="0" presStyleCnt="0">
        <dgm:presLayoutVars>
          <dgm:chMax val="1"/>
          <dgm:bulletEnabled val="1"/>
        </dgm:presLayoutVars>
      </dgm:prSet>
      <dgm:spPr/>
      <dgm:t>
        <a:bodyPr/>
        <a:lstStyle/>
        <a:p>
          <a:endParaRPr lang="en-US"/>
        </a:p>
      </dgm:t>
    </dgm:pt>
    <dgm:pt modelId="{9676E78B-88D6-4890-837A-072FE32241C4}" type="pres">
      <dgm:prSet presAssocID="{5658D92F-A9B2-484F-91B5-4CC6F4E89FC2}" presName="Name8" presStyleCnt="0"/>
      <dgm:spPr/>
    </dgm:pt>
    <dgm:pt modelId="{FB9C0301-043C-4DA8-96C0-BBDFB6E0F8DD}" type="pres">
      <dgm:prSet presAssocID="{5658D92F-A9B2-484F-91B5-4CC6F4E89FC2}" presName="level" presStyleLbl="node1" presStyleIdx="1" presStyleCnt="3">
        <dgm:presLayoutVars>
          <dgm:chMax val="1"/>
          <dgm:bulletEnabled val="1"/>
        </dgm:presLayoutVars>
      </dgm:prSet>
      <dgm:spPr/>
      <dgm:t>
        <a:bodyPr/>
        <a:lstStyle/>
        <a:p>
          <a:endParaRPr lang="en-US"/>
        </a:p>
      </dgm:t>
    </dgm:pt>
    <dgm:pt modelId="{88145F1F-74DC-4D02-AADF-9F9E3EBB4D1C}" type="pres">
      <dgm:prSet presAssocID="{5658D92F-A9B2-484F-91B5-4CC6F4E89FC2}" presName="levelTx" presStyleLbl="revTx" presStyleIdx="0" presStyleCnt="0">
        <dgm:presLayoutVars>
          <dgm:chMax val="1"/>
          <dgm:bulletEnabled val="1"/>
        </dgm:presLayoutVars>
      </dgm:prSet>
      <dgm:spPr/>
      <dgm:t>
        <a:bodyPr/>
        <a:lstStyle/>
        <a:p>
          <a:endParaRPr lang="en-US"/>
        </a:p>
      </dgm:t>
    </dgm:pt>
    <dgm:pt modelId="{98D665E8-BD6C-4E40-BD6D-2B693EFE59BD}" type="pres">
      <dgm:prSet presAssocID="{357CFAC9-87DE-4184-AA33-46E1CEAC4608}" presName="Name8" presStyleCnt="0"/>
      <dgm:spPr/>
    </dgm:pt>
    <dgm:pt modelId="{7B671A6E-14FE-4D77-B39D-ED91CD815A22}" type="pres">
      <dgm:prSet presAssocID="{357CFAC9-87DE-4184-AA33-46E1CEAC4608}" presName="level" presStyleLbl="node1" presStyleIdx="2" presStyleCnt="3" custLinFactNeighborY="800">
        <dgm:presLayoutVars>
          <dgm:chMax val="1"/>
          <dgm:bulletEnabled val="1"/>
        </dgm:presLayoutVars>
      </dgm:prSet>
      <dgm:spPr/>
      <dgm:t>
        <a:bodyPr/>
        <a:lstStyle/>
        <a:p>
          <a:endParaRPr lang="en-US"/>
        </a:p>
      </dgm:t>
    </dgm:pt>
    <dgm:pt modelId="{A9650210-06D5-48E3-83FF-28EADF7D300F}" type="pres">
      <dgm:prSet presAssocID="{357CFAC9-87DE-4184-AA33-46E1CEAC4608}" presName="levelTx" presStyleLbl="revTx" presStyleIdx="0" presStyleCnt="0">
        <dgm:presLayoutVars>
          <dgm:chMax val="1"/>
          <dgm:bulletEnabled val="1"/>
        </dgm:presLayoutVars>
      </dgm:prSet>
      <dgm:spPr/>
      <dgm:t>
        <a:bodyPr/>
        <a:lstStyle/>
        <a:p>
          <a:endParaRPr lang="en-US"/>
        </a:p>
      </dgm:t>
    </dgm:pt>
  </dgm:ptLst>
  <dgm:cxnLst>
    <dgm:cxn modelId="{263332F9-4BCB-42B9-8848-74C230AF0C36}" srcId="{C5C475D8-68D8-44B1-9237-1B23DAE9371A}" destId="{357CFAC9-87DE-4184-AA33-46E1CEAC4608}" srcOrd="2" destOrd="0" parTransId="{067B8D79-9FFC-4461-83A7-E128C31F3473}" sibTransId="{634BB10A-BF82-4AE4-9A2B-FD673B2B82FF}"/>
    <dgm:cxn modelId="{71CC4A1E-A57A-45EC-9E21-3480B093BFC9}" type="presOf" srcId="{5658D92F-A9B2-484F-91B5-4CC6F4E89FC2}" destId="{FB9C0301-043C-4DA8-96C0-BBDFB6E0F8DD}" srcOrd="0" destOrd="0" presId="urn:microsoft.com/office/officeart/2005/8/layout/pyramid1"/>
    <dgm:cxn modelId="{45763A4C-29D5-4B3C-A10E-599A6815469D}" srcId="{C5C475D8-68D8-44B1-9237-1B23DAE9371A}" destId="{5658D92F-A9B2-484F-91B5-4CC6F4E89FC2}" srcOrd="1" destOrd="0" parTransId="{7AA9FD64-5880-4ACF-B3E4-63A8F38D774F}" sibTransId="{EE84DFBD-BA54-46A2-BA28-ED943B71E2A5}"/>
    <dgm:cxn modelId="{995A1007-2027-4E74-AB19-DBA824E9904A}" type="presOf" srcId="{EC9D373E-B4F9-49A0-803B-5044742DFCDB}" destId="{3CF7DCED-1507-4C52-9191-1A06AF3E7246}" srcOrd="1" destOrd="0" presId="urn:microsoft.com/office/officeart/2005/8/layout/pyramid1"/>
    <dgm:cxn modelId="{4A8E14AC-3176-44F6-AD47-1003AF85D3C8}" srcId="{C5C475D8-68D8-44B1-9237-1B23DAE9371A}" destId="{EC9D373E-B4F9-49A0-803B-5044742DFCDB}" srcOrd="0" destOrd="0" parTransId="{3C0DAB97-F555-4DD3-A588-F5C6E7F6BECA}" sibTransId="{88D723BE-30DF-40CE-BE9F-1192CFA3383D}"/>
    <dgm:cxn modelId="{8D71EF3B-D9EB-491F-9344-64603AAB6EE4}" type="presOf" srcId="{357CFAC9-87DE-4184-AA33-46E1CEAC4608}" destId="{A9650210-06D5-48E3-83FF-28EADF7D300F}" srcOrd="1" destOrd="0" presId="urn:microsoft.com/office/officeart/2005/8/layout/pyramid1"/>
    <dgm:cxn modelId="{8FA40CC0-357D-4D78-B1D5-C492359BAC87}" type="presOf" srcId="{5658D92F-A9B2-484F-91B5-4CC6F4E89FC2}" destId="{88145F1F-74DC-4D02-AADF-9F9E3EBB4D1C}" srcOrd="1" destOrd="0" presId="urn:microsoft.com/office/officeart/2005/8/layout/pyramid1"/>
    <dgm:cxn modelId="{B000C546-5674-4209-B4CE-9533C1FC1DC5}" type="presOf" srcId="{EC9D373E-B4F9-49A0-803B-5044742DFCDB}" destId="{5DF61189-3379-49FB-9009-3C83488C0DBF}" srcOrd="0" destOrd="0" presId="urn:microsoft.com/office/officeart/2005/8/layout/pyramid1"/>
    <dgm:cxn modelId="{5FFFDAA6-9B3B-4118-8928-10245E8A139F}" type="presOf" srcId="{C5C475D8-68D8-44B1-9237-1B23DAE9371A}" destId="{7654BCB8-D3D1-4C3A-85EE-E479A69C441E}" srcOrd="0" destOrd="0" presId="urn:microsoft.com/office/officeart/2005/8/layout/pyramid1"/>
    <dgm:cxn modelId="{9B27B6EB-A1BA-4950-94AA-C5B89D18217D}" type="presOf" srcId="{357CFAC9-87DE-4184-AA33-46E1CEAC4608}" destId="{7B671A6E-14FE-4D77-B39D-ED91CD815A22}" srcOrd="0" destOrd="0" presId="urn:microsoft.com/office/officeart/2005/8/layout/pyramid1"/>
    <dgm:cxn modelId="{72D63198-6F56-4A4F-B606-89C0AF5983FD}" type="presParOf" srcId="{7654BCB8-D3D1-4C3A-85EE-E479A69C441E}" destId="{4684CF14-E7F0-4954-85CC-5251ED01100E}" srcOrd="0" destOrd="0" presId="urn:microsoft.com/office/officeart/2005/8/layout/pyramid1"/>
    <dgm:cxn modelId="{C147E34F-6BF0-4788-B498-34F8B2B780E4}" type="presParOf" srcId="{4684CF14-E7F0-4954-85CC-5251ED01100E}" destId="{5DF61189-3379-49FB-9009-3C83488C0DBF}" srcOrd="0" destOrd="0" presId="urn:microsoft.com/office/officeart/2005/8/layout/pyramid1"/>
    <dgm:cxn modelId="{D03B29F5-BCEE-4971-AF88-011B169D9110}" type="presParOf" srcId="{4684CF14-E7F0-4954-85CC-5251ED01100E}" destId="{3CF7DCED-1507-4C52-9191-1A06AF3E7246}" srcOrd="1" destOrd="0" presId="urn:microsoft.com/office/officeart/2005/8/layout/pyramid1"/>
    <dgm:cxn modelId="{8F0C57D3-FE46-4E5D-AEF5-BAB0382CDDBB}" type="presParOf" srcId="{7654BCB8-D3D1-4C3A-85EE-E479A69C441E}" destId="{9676E78B-88D6-4890-837A-072FE32241C4}" srcOrd="1" destOrd="0" presId="urn:microsoft.com/office/officeart/2005/8/layout/pyramid1"/>
    <dgm:cxn modelId="{8E82F8E0-1351-43FF-9009-1C3F12D06721}" type="presParOf" srcId="{9676E78B-88D6-4890-837A-072FE32241C4}" destId="{FB9C0301-043C-4DA8-96C0-BBDFB6E0F8DD}" srcOrd="0" destOrd="0" presId="urn:microsoft.com/office/officeart/2005/8/layout/pyramid1"/>
    <dgm:cxn modelId="{B8F93A60-AD6B-4F3D-93C5-6C4ECAAB6B9D}" type="presParOf" srcId="{9676E78B-88D6-4890-837A-072FE32241C4}" destId="{88145F1F-74DC-4D02-AADF-9F9E3EBB4D1C}" srcOrd="1" destOrd="0" presId="urn:microsoft.com/office/officeart/2005/8/layout/pyramid1"/>
    <dgm:cxn modelId="{7E8B0D0A-1344-474A-8787-85E936B0F466}" type="presParOf" srcId="{7654BCB8-D3D1-4C3A-85EE-E479A69C441E}" destId="{98D665E8-BD6C-4E40-BD6D-2B693EFE59BD}" srcOrd="2" destOrd="0" presId="urn:microsoft.com/office/officeart/2005/8/layout/pyramid1"/>
    <dgm:cxn modelId="{8804961B-8148-4C0F-94F6-5196C2C60085}" type="presParOf" srcId="{98D665E8-BD6C-4E40-BD6D-2B693EFE59BD}" destId="{7B671A6E-14FE-4D77-B39D-ED91CD815A22}" srcOrd="0" destOrd="0" presId="urn:microsoft.com/office/officeart/2005/8/layout/pyramid1"/>
    <dgm:cxn modelId="{1704DF5E-8BB6-45A8-B60B-E8840E51AF31}" type="presParOf" srcId="{98D665E8-BD6C-4E40-BD6D-2B693EFE59BD}" destId="{A9650210-06D5-48E3-83FF-28EADF7D300F}" srcOrd="1" destOrd="0" presId="urn:microsoft.com/office/officeart/2005/8/layout/pyramid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F61189-3379-49FB-9009-3C83488C0DBF}">
      <dsp:nvSpPr>
        <dsp:cNvPr id="0" name=""/>
        <dsp:cNvSpPr/>
      </dsp:nvSpPr>
      <dsp:spPr>
        <a:xfrm>
          <a:off x="4040372" y="0"/>
          <a:ext cx="4040372" cy="1832343"/>
        </a:xfrm>
        <a:prstGeom prst="trapezoid">
          <a:avLst>
            <a:gd name="adj" fmla="val 110251"/>
          </a:avLst>
        </a:prstGeom>
        <a:solidFill>
          <a:schemeClr val="accent3">
            <a:lumMod val="40000"/>
            <a:lumOff val="6000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endParaRPr lang="en-US" sz="1600" b="1" kern="1200" dirty="0" smtClean="0"/>
        </a:p>
        <a:p>
          <a:pPr marL="0" marR="0" lvl="0" indent="0" algn="ctr" defTabSz="914400" eaLnBrk="1" fontAlgn="auto" latinLnBrk="0" hangingPunct="1">
            <a:lnSpc>
              <a:spcPct val="100000"/>
            </a:lnSpc>
            <a:spcBef>
              <a:spcPct val="0"/>
            </a:spcBef>
            <a:spcAft>
              <a:spcPts val="0"/>
            </a:spcAft>
            <a:buClrTx/>
            <a:buSzTx/>
            <a:buFontTx/>
            <a:buNone/>
            <a:tabLst/>
            <a:defRPr/>
          </a:pPr>
          <a:r>
            <a:rPr lang="en-US" sz="1600" b="1" kern="1200" dirty="0" smtClean="0"/>
            <a:t>Appeals</a:t>
          </a:r>
          <a:endParaRPr lang="en-US" sz="1600" b="1" kern="1200" dirty="0"/>
        </a:p>
        <a:p>
          <a:pPr marL="0" lvl="0" algn="ctr" defTabSz="711200">
            <a:lnSpc>
              <a:spcPct val="90000"/>
            </a:lnSpc>
            <a:spcBef>
              <a:spcPct val="0"/>
            </a:spcBef>
            <a:spcAft>
              <a:spcPct val="35000"/>
            </a:spcAft>
            <a:buNone/>
          </a:pPr>
          <a:r>
            <a:rPr lang="en-US" sz="1600" b="1" kern="1200" dirty="0"/>
            <a:t>Copay Assistance</a:t>
          </a:r>
        </a:p>
        <a:p>
          <a:pPr marL="0" marR="0" lvl="0" indent="0" algn="ctr" defTabSz="711200" eaLnBrk="1" fontAlgn="auto" latinLnBrk="0" hangingPunct="1">
            <a:lnSpc>
              <a:spcPct val="90000"/>
            </a:lnSpc>
            <a:spcBef>
              <a:spcPct val="0"/>
            </a:spcBef>
            <a:spcAft>
              <a:spcPct val="35000"/>
            </a:spcAft>
            <a:buClrTx/>
            <a:buSzTx/>
            <a:buFontTx/>
            <a:buNone/>
            <a:tabLst/>
            <a:defRPr/>
          </a:pPr>
          <a:r>
            <a:rPr lang="en-US" sz="1600" b="1" kern="1200" dirty="0"/>
            <a:t>Outcomes reporting</a:t>
          </a:r>
        </a:p>
        <a:p>
          <a:pPr marL="0" lvl="0" algn="ctr" defTabSz="711200">
            <a:lnSpc>
              <a:spcPct val="90000"/>
            </a:lnSpc>
            <a:spcBef>
              <a:spcPct val="0"/>
            </a:spcBef>
            <a:spcAft>
              <a:spcPct val="35000"/>
            </a:spcAft>
            <a:buNone/>
          </a:pPr>
          <a:r>
            <a:rPr lang="en-US" sz="1600" b="1" kern="1200" dirty="0"/>
            <a:t>Clinic-embedded pharmacist</a:t>
          </a:r>
        </a:p>
      </dsp:txBody>
      <dsp:txXfrm>
        <a:off x="4040372" y="0"/>
        <a:ext cx="4040372" cy="1832343"/>
      </dsp:txXfrm>
    </dsp:sp>
    <dsp:sp modelId="{FB9C0301-043C-4DA8-96C0-BBDFB6E0F8DD}">
      <dsp:nvSpPr>
        <dsp:cNvPr id="0" name=""/>
        <dsp:cNvSpPr/>
      </dsp:nvSpPr>
      <dsp:spPr>
        <a:xfrm>
          <a:off x="2020186" y="1832343"/>
          <a:ext cx="8080744" cy="1832343"/>
        </a:xfrm>
        <a:prstGeom prst="trapezoid">
          <a:avLst>
            <a:gd name="adj" fmla="val 110251"/>
          </a:avLst>
        </a:prstGeom>
        <a:solidFill>
          <a:schemeClr val="accent3">
            <a:hueOff val="4952981"/>
            <a:satOff val="-30976"/>
            <a:lumOff val="-2157"/>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a:t>Compounding</a:t>
          </a:r>
        </a:p>
        <a:p>
          <a:pPr lvl="0" algn="ctr" defTabSz="711200">
            <a:lnSpc>
              <a:spcPct val="90000"/>
            </a:lnSpc>
            <a:spcBef>
              <a:spcPct val="0"/>
            </a:spcBef>
            <a:spcAft>
              <a:spcPct val="35000"/>
            </a:spcAft>
          </a:pPr>
          <a:r>
            <a:rPr lang="en-US" sz="1600" b="1" kern="1200" dirty="0"/>
            <a:t>Prior authorization</a:t>
          </a:r>
        </a:p>
        <a:p>
          <a:pPr lvl="0" algn="ctr" defTabSz="711200">
            <a:lnSpc>
              <a:spcPct val="90000"/>
            </a:lnSpc>
            <a:spcBef>
              <a:spcPct val="0"/>
            </a:spcBef>
            <a:spcAft>
              <a:spcPct val="35000"/>
            </a:spcAft>
          </a:pPr>
          <a:r>
            <a:rPr lang="en-US" sz="1600" b="1" kern="1200" dirty="0"/>
            <a:t>Mail-order services</a:t>
          </a:r>
        </a:p>
        <a:p>
          <a:pPr lvl="0" algn="ctr" defTabSz="711200">
            <a:lnSpc>
              <a:spcPct val="90000"/>
            </a:lnSpc>
            <a:spcBef>
              <a:spcPct val="0"/>
            </a:spcBef>
            <a:spcAft>
              <a:spcPct val="35000"/>
            </a:spcAft>
          </a:pPr>
          <a:r>
            <a:rPr lang="en-US" sz="1600" b="1" kern="1200" dirty="0"/>
            <a:t>Data analytics and reporting</a:t>
          </a:r>
        </a:p>
      </dsp:txBody>
      <dsp:txXfrm>
        <a:off x="3434316" y="1832343"/>
        <a:ext cx="5252483" cy="1832343"/>
      </dsp:txXfrm>
    </dsp:sp>
    <dsp:sp modelId="{7B671A6E-14FE-4D77-B39D-ED91CD815A22}">
      <dsp:nvSpPr>
        <dsp:cNvPr id="0" name=""/>
        <dsp:cNvSpPr/>
      </dsp:nvSpPr>
      <dsp:spPr>
        <a:xfrm>
          <a:off x="0" y="3664687"/>
          <a:ext cx="12121116" cy="1832343"/>
        </a:xfrm>
        <a:prstGeom prst="trapezoid">
          <a:avLst>
            <a:gd name="adj" fmla="val 110251"/>
          </a:avLst>
        </a:prstGeom>
        <a:solidFill>
          <a:schemeClr val="accent3">
            <a:hueOff val="9905962"/>
            <a:satOff val="-61952"/>
            <a:lumOff val="-4314"/>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a:t>Dispensing and sales</a:t>
          </a:r>
        </a:p>
        <a:p>
          <a:pPr lvl="0" algn="ctr" defTabSz="711200">
            <a:lnSpc>
              <a:spcPct val="90000"/>
            </a:lnSpc>
            <a:spcBef>
              <a:spcPct val="0"/>
            </a:spcBef>
            <a:spcAft>
              <a:spcPct val="35000"/>
            </a:spcAft>
          </a:pPr>
          <a:r>
            <a:rPr lang="en-US" sz="1600" b="1" kern="1200" dirty="0"/>
            <a:t>Pharmacy operations</a:t>
          </a:r>
        </a:p>
        <a:p>
          <a:pPr lvl="0" algn="ctr" defTabSz="711200">
            <a:lnSpc>
              <a:spcPct val="90000"/>
            </a:lnSpc>
            <a:spcBef>
              <a:spcPct val="0"/>
            </a:spcBef>
            <a:spcAft>
              <a:spcPct val="35000"/>
            </a:spcAft>
          </a:pPr>
          <a:r>
            <a:rPr lang="en-US" sz="1600" b="1" kern="1200" dirty="0"/>
            <a:t>Benefits investigation</a:t>
          </a:r>
        </a:p>
        <a:p>
          <a:pPr lvl="0" algn="ctr" defTabSz="711200">
            <a:lnSpc>
              <a:spcPct val="90000"/>
            </a:lnSpc>
            <a:spcBef>
              <a:spcPct val="0"/>
            </a:spcBef>
            <a:spcAft>
              <a:spcPct val="35000"/>
            </a:spcAft>
          </a:pPr>
          <a:r>
            <a:rPr lang="en-US" sz="1600" b="1" kern="1200" dirty="0"/>
            <a:t>Prescription verification</a:t>
          </a:r>
        </a:p>
      </dsp:txBody>
      <dsp:txXfrm>
        <a:off x="2121195" y="3664687"/>
        <a:ext cx="7878725" cy="1832343"/>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108B77-56BE-49C3-9AB6-67171BF80A4B}" type="datetimeFigureOut">
              <a:rPr lang="en-US" smtClean="0"/>
              <a:t>4/20/2020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559AB0-72F4-459A-BB00-E53CFCA668B7}" type="slidenum">
              <a:rPr lang="en-US" smtClean="0"/>
              <a:t>‹#›</a:t>
            </a:fld>
            <a:endParaRPr lang="en-US"/>
          </a:p>
        </p:txBody>
      </p:sp>
    </p:spTree>
    <p:extLst>
      <p:ext uri="{BB962C8B-B14F-4D97-AF65-F5344CB8AC3E}">
        <p14:creationId xmlns:p14="http://schemas.microsoft.com/office/powerpoint/2010/main" val="33058586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559AB0-72F4-459A-BB00-E53CFCA668B7}" type="slidenum">
              <a:rPr lang="en-US" smtClean="0"/>
              <a:t>1</a:t>
            </a:fld>
            <a:endParaRPr lang="en-US"/>
          </a:p>
        </p:txBody>
      </p:sp>
    </p:spTree>
    <p:extLst>
      <p:ext uri="{BB962C8B-B14F-4D97-AF65-F5344CB8AC3E}">
        <p14:creationId xmlns:p14="http://schemas.microsoft.com/office/powerpoint/2010/main" val="2515593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740553173a_0_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740553173a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299159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740553173a_0_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9" name="Google Shape;109;g740553173a_0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0104219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g6d8ce78f5e_3_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5" name="Google Shape;115;g6d8ce78f5e_3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112580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g740553173a_0_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1" name="Google Shape;121;g740553173a_0_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4116227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6de51d7288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 name="Google Shape;127;g6de51d7288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2985699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g740553173a_0_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 name="Google Shape;133;g740553173a_0_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9866409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559AB0-72F4-459A-BB00-E53CFCA668B7}" type="slidenum">
              <a:rPr lang="en-US" smtClean="0"/>
              <a:t>17</a:t>
            </a:fld>
            <a:endParaRPr lang="en-US"/>
          </a:p>
        </p:txBody>
      </p:sp>
    </p:spTree>
    <p:extLst>
      <p:ext uri="{BB962C8B-B14F-4D97-AF65-F5344CB8AC3E}">
        <p14:creationId xmlns:p14="http://schemas.microsoft.com/office/powerpoint/2010/main" val="39858312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740553173a_0_9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740553173a_0_9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9823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559AB0-72F4-459A-BB00-E53CFCA668B7}" type="slidenum">
              <a:rPr lang="en-US" smtClean="0"/>
              <a:t>19</a:t>
            </a:fld>
            <a:endParaRPr lang="en-US"/>
          </a:p>
        </p:txBody>
      </p:sp>
    </p:spTree>
    <p:extLst>
      <p:ext uri="{BB962C8B-B14F-4D97-AF65-F5344CB8AC3E}">
        <p14:creationId xmlns:p14="http://schemas.microsoft.com/office/powerpoint/2010/main" val="22527643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6de51d7288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 name="Google Shape;150;g6de51d7288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7020987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559AB0-72F4-459A-BB00-E53CFCA668B7}" type="slidenum">
              <a:rPr lang="en-US" smtClean="0"/>
              <a:t>2</a:t>
            </a:fld>
            <a:endParaRPr lang="en-US"/>
          </a:p>
        </p:txBody>
      </p:sp>
    </p:spTree>
    <p:extLst>
      <p:ext uri="{BB962C8B-B14F-4D97-AF65-F5344CB8AC3E}">
        <p14:creationId xmlns:p14="http://schemas.microsoft.com/office/powerpoint/2010/main" val="412114496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646d4a21ea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6" name="Google Shape;156;g646d4a21ea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830621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g740553173a_0_8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2" name="Google Shape;162;g740553173a_0_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79256972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g740553173a_0_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8" name="Google Shape;168;g740553173a_0_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9453266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g740553173a_0_7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4" name="Google Shape;174;g740553173a_0_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2155482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g740553173a_0_8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0" name="Google Shape;180;g740553173a_0_8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73342059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g740553173a_0_9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6" name="Google Shape;186;g740553173a_0_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8054545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6d8ce78f5e_3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6d8ce78f5e_3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295894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559AB0-72F4-459A-BB00-E53CFCA668B7}" type="slidenum">
              <a:rPr lang="en-US" smtClean="0"/>
              <a:t>5</a:t>
            </a:fld>
            <a:endParaRPr lang="en-US"/>
          </a:p>
        </p:txBody>
      </p:sp>
    </p:spTree>
    <p:extLst>
      <p:ext uri="{BB962C8B-B14F-4D97-AF65-F5344CB8AC3E}">
        <p14:creationId xmlns:p14="http://schemas.microsoft.com/office/powerpoint/2010/main" val="32304963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740553173a_0_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 name="Google Shape;71;g740553173a_0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a:p>
            <a:pPr marL="0" lvl="0" indent="0" algn="l" rtl="0">
              <a:spcBef>
                <a:spcPts val="0"/>
              </a:spcBef>
              <a:spcAft>
                <a:spcPts val="0"/>
              </a:spcAft>
              <a:buNone/>
            </a:pPr>
            <a:endParaRPr dirty="0"/>
          </a:p>
        </p:txBody>
      </p:sp>
    </p:spTree>
    <p:extLst>
      <p:ext uri="{BB962C8B-B14F-4D97-AF65-F5344CB8AC3E}">
        <p14:creationId xmlns:p14="http://schemas.microsoft.com/office/powerpoint/2010/main" val="632838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740553173a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 name="Google Shape;77;g740553173a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600"/>
              </a:spcBef>
              <a:spcAft>
                <a:spcPts val="1600"/>
              </a:spcAft>
              <a:buNone/>
            </a:pPr>
            <a:endParaRPr sz="800" dirty="0">
              <a:solidFill>
                <a:srgbClr val="CC0000"/>
              </a:solidFill>
            </a:endParaRPr>
          </a:p>
        </p:txBody>
      </p:sp>
    </p:spTree>
    <p:extLst>
      <p:ext uri="{BB962C8B-B14F-4D97-AF65-F5344CB8AC3E}">
        <p14:creationId xmlns:p14="http://schemas.microsoft.com/office/powerpoint/2010/main" val="4403095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g6499223594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 name="Google Shape;85;g6499223594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39700" lvl="0" indent="0" algn="l" rtl="0">
              <a:lnSpc>
                <a:spcPct val="115000"/>
              </a:lnSpc>
              <a:spcBef>
                <a:spcPts val="0"/>
              </a:spcBef>
              <a:spcAft>
                <a:spcPts val="0"/>
              </a:spcAft>
              <a:buClr>
                <a:schemeClr val="dk2"/>
              </a:buClr>
              <a:buSzPts val="1400"/>
              <a:buNone/>
            </a:pPr>
            <a:endParaRPr dirty="0"/>
          </a:p>
        </p:txBody>
      </p:sp>
    </p:spTree>
    <p:extLst>
      <p:ext uri="{BB962C8B-B14F-4D97-AF65-F5344CB8AC3E}">
        <p14:creationId xmlns:p14="http://schemas.microsoft.com/office/powerpoint/2010/main" val="15489468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g740553173a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1" name="Google Shape;91;g740553173a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616063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740553173a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740553173a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1028762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4/20/2020</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4/20/2020</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normAutofit/>
          </a:bodyPr>
          <a:lstStyle>
            <a:lvl1pPr>
              <a:defRPr sz="3200"/>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4/20/2020</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415600" y="1536633"/>
            <a:ext cx="11360800" cy="4555200"/>
          </a:xfrm>
          <a:prstGeom prst="rect">
            <a:avLst/>
          </a:prstGeom>
        </p:spPr>
        <p:txBody>
          <a:bodyPr spcFirstLastPara="1" wrap="square" lIns="91425" tIns="91425" rIns="91425" bIns="91425" anchor="t" anchorCtr="0">
            <a:noAutofit/>
          </a:bodyPr>
          <a:lstStyle>
            <a:lvl1pPr marL="609585" lvl="0" indent="-457189">
              <a:spcBef>
                <a:spcPts val="0"/>
              </a:spcBef>
              <a:spcAft>
                <a:spcPts val="0"/>
              </a:spcAft>
              <a:buSzPts val="1800"/>
              <a:buChar char="●"/>
              <a:defRPr/>
            </a:lvl1pPr>
            <a:lvl2pPr marL="1219170" lvl="1" indent="-423323">
              <a:spcBef>
                <a:spcPts val="2133"/>
              </a:spcBef>
              <a:spcAft>
                <a:spcPts val="0"/>
              </a:spcAft>
              <a:buSzPts val="1400"/>
              <a:buChar char="○"/>
              <a:defRPr/>
            </a:lvl2pPr>
            <a:lvl3pPr marL="1828754" lvl="2" indent="-423323">
              <a:spcBef>
                <a:spcPts val="2133"/>
              </a:spcBef>
              <a:spcAft>
                <a:spcPts val="0"/>
              </a:spcAft>
              <a:buSzPts val="1400"/>
              <a:buChar char="■"/>
              <a:defRPr/>
            </a:lvl3pPr>
            <a:lvl4pPr marL="2438339" lvl="3" indent="-423323">
              <a:spcBef>
                <a:spcPts val="2133"/>
              </a:spcBef>
              <a:spcAft>
                <a:spcPts val="0"/>
              </a:spcAft>
              <a:buSzPts val="1400"/>
              <a:buChar char="●"/>
              <a:defRPr/>
            </a:lvl4pPr>
            <a:lvl5pPr marL="3047924" lvl="4" indent="-423323">
              <a:spcBef>
                <a:spcPts val="2133"/>
              </a:spcBef>
              <a:spcAft>
                <a:spcPts val="0"/>
              </a:spcAft>
              <a:buSzPts val="1400"/>
              <a:buChar char="○"/>
              <a:defRPr/>
            </a:lvl5pPr>
            <a:lvl6pPr marL="3657509" lvl="5" indent="-423323">
              <a:spcBef>
                <a:spcPts val="2133"/>
              </a:spcBef>
              <a:spcAft>
                <a:spcPts val="0"/>
              </a:spcAft>
              <a:buSzPts val="1400"/>
              <a:buChar char="■"/>
              <a:defRPr/>
            </a:lvl6pPr>
            <a:lvl7pPr marL="4267093" lvl="6" indent="-423323">
              <a:spcBef>
                <a:spcPts val="2133"/>
              </a:spcBef>
              <a:spcAft>
                <a:spcPts val="0"/>
              </a:spcAft>
              <a:buSzPts val="1400"/>
              <a:buChar char="●"/>
              <a:defRPr/>
            </a:lvl7pPr>
            <a:lvl8pPr marL="4876678" lvl="7" indent="-423323">
              <a:spcBef>
                <a:spcPts val="2133"/>
              </a:spcBef>
              <a:spcAft>
                <a:spcPts val="0"/>
              </a:spcAft>
              <a:buSzPts val="1400"/>
              <a:buChar char="○"/>
              <a:defRPr/>
            </a:lvl8pPr>
            <a:lvl9pPr marL="5486263" lvl="8" indent="-423323">
              <a:spcBef>
                <a:spcPts val="2133"/>
              </a:spcBef>
              <a:spcAft>
                <a:spcPts val="2133"/>
              </a:spcAft>
              <a:buSzPts val="1400"/>
              <a:buChar char="■"/>
              <a:defRPr/>
            </a:lvl9pPr>
          </a:lstStyle>
          <a:p>
            <a:endParaRPr/>
          </a:p>
        </p:txBody>
      </p:sp>
      <p:sp>
        <p:nvSpPr>
          <p:cNvPr id="19" name="Google Shape;19;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1911883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normAutofit/>
          </a:bodyPr>
          <a:lstStyle>
            <a:lvl1pPr>
              <a:defRPr sz="3200" baseline="0"/>
            </a:lvl1pPr>
          </a:lstStyle>
          <a:p>
            <a:r>
              <a:rPr lang="en-US" dirty="0" smtClean="0"/>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4/20/2020</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8" name="Rectangle 7"/>
          <p:cNvSpPr>
            <a:spLocks noChangeAspect="1"/>
          </p:cNvSpPr>
          <p:nvPr/>
        </p:nvSpPr>
        <p:spPr>
          <a:xfrm>
            <a:off x="450570" y="2799587"/>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680247"/>
            <a:ext cx="11029615" cy="1497507"/>
          </a:xfrm>
        </p:spPr>
        <p:txBody>
          <a:bodyPr anchor="b">
            <a:normAutofit/>
          </a:bodyPr>
          <a:lstStyle>
            <a:lvl1pPr algn="l">
              <a:defRPr sz="3600" b="0" cap="all">
                <a:solidFill>
                  <a:schemeClr val="accent1"/>
                </a:solidFill>
              </a:defRPr>
            </a:lvl1pPr>
          </a:lstStyle>
          <a:p>
            <a:r>
              <a:rPr lang="en-US" dirty="0" smtClean="0"/>
              <a:t>Click to edit Master title style</a:t>
            </a:r>
            <a:endParaRPr lang="en-US" dirty="0"/>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4/20/2020</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5938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normAutofit/>
          </a:bodyPr>
          <a:lstStyle>
            <a:lvl1pPr>
              <a:defRPr sz="3200"/>
            </a:lvl1pPr>
          </a:lstStyle>
          <a:p>
            <a:r>
              <a:rPr lang="en-US" dirty="0" smtClean="0"/>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normAutofit/>
          </a:bodyPr>
          <a:lstStyle>
            <a:lvl1pPr>
              <a:defRPr sz="3200"/>
            </a:lvl1pPr>
          </a:lstStyle>
          <a:p>
            <a:r>
              <a:rPr lang="en-US" dirty="0" smtClean="0"/>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4/20/2020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normAutofit/>
          </a:bodyPr>
          <a:lstStyle>
            <a:lvl1pPr>
              <a:defRPr sz="3200"/>
            </a:lvl1pPr>
          </a:lstStyle>
          <a:p>
            <a:r>
              <a:rPr lang="en-US" dirty="0" smtClean="0"/>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4/20/2020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824802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normAutofit/>
          </a:bodyPr>
          <a:lstStyle>
            <a:lvl1pPr>
              <a:defRPr sz="3200"/>
            </a:lvl1p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4/20/2020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4/20/2020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4/20/2020</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2" r:id="rId4"/>
    <p:sldLayoutId id="2147483652" r:id="rId5"/>
    <p:sldLayoutId id="2147483653" r:id="rId6"/>
    <p:sldLayoutId id="2147483661" r:id="rId7"/>
    <p:sldLayoutId id="2147483654" r:id="rId8"/>
    <p:sldLayoutId id="2147483655" r:id="rId9"/>
    <p:sldLayoutId id="2147483656" r:id="rId10"/>
    <p:sldLayoutId id="2147483657" r:id="rId11"/>
    <p:sldLayoutId id="2147483658" r:id="rId12"/>
    <p:sldLayoutId id="2147483659" r:id="rId13"/>
    <p:sldLayoutId id="2147483660" r:id="rId14"/>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1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81191" y="1188879"/>
            <a:ext cx="10993549" cy="1475013"/>
          </a:xfrm>
        </p:spPr>
        <p:txBody>
          <a:bodyPr>
            <a:normAutofit/>
          </a:bodyPr>
          <a:lstStyle/>
          <a:p>
            <a:r>
              <a:rPr lang="en-US" sz="4000" dirty="0" smtClean="0"/>
              <a:t>Business Development marketing PowerPoint</a:t>
            </a:r>
            <a:endParaRPr lang="en-US" sz="4000" dirty="0"/>
          </a:p>
        </p:txBody>
      </p:sp>
      <p:sp>
        <p:nvSpPr>
          <p:cNvPr id="3" name="Subtitle 2"/>
          <p:cNvSpPr>
            <a:spLocks noGrp="1"/>
          </p:cNvSpPr>
          <p:nvPr>
            <p:ph type="subTitle" idx="1"/>
          </p:nvPr>
        </p:nvSpPr>
        <p:spPr/>
        <p:txBody>
          <a:bodyPr/>
          <a:lstStyle/>
          <a:p>
            <a:endParaRPr lang="en-US" dirty="0">
              <a:solidFill>
                <a:schemeClr val="accent6"/>
              </a:solidFill>
            </a:endParaRPr>
          </a:p>
        </p:txBody>
      </p:sp>
      <p:sp>
        <p:nvSpPr>
          <p:cNvPr id="4" name="TextBox 3"/>
          <p:cNvSpPr txBox="1"/>
          <p:nvPr/>
        </p:nvSpPr>
        <p:spPr>
          <a:xfrm>
            <a:off x="882162" y="3411416"/>
            <a:ext cx="10427677" cy="2092881"/>
          </a:xfrm>
          <a:prstGeom prst="rect">
            <a:avLst/>
          </a:prstGeom>
          <a:noFill/>
        </p:spPr>
        <p:txBody>
          <a:bodyPr wrap="square" rtlCol="0">
            <a:spAutoFit/>
          </a:bodyPr>
          <a:lstStyle/>
          <a:p>
            <a:pPr algn="ctr"/>
            <a:r>
              <a:rPr lang="en-US" sz="2600" i="1" dirty="0">
                <a:solidFill>
                  <a:schemeClr val="bg1"/>
                </a:solidFill>
              </a:rPr>
              <a:t>This document prepares health-system pharmacy team members for building a viable business case for specialty pharmacy service expansion. Members are provided questions and information to consider for the justification of services. Suggestions to improve odds of success and delivery of information to leadership are also included. </a:t>
            </a:r>
          </a:p>
        </p:txBody>
      </p:sp>
      <p:pic>
        <p:nvPicPr>
          <p:cNvPr id="5" name="Picture 4" descr="Q:\Sections\PPS\SSPP\sspp-logo-rgb.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06215" y="569480"/>
            <a:ext cx="2979570" cy="720636"/>
          </a:xfrm>
          <a:prstGeom prst="rect">
            <a:avLst/>
          </a:prstGeom>
          <a:noFill/>
          <a:ln>
            <a:noFill/>
          </a:ln>
        </p:spPr>
      </p:pic>
    </p:spTree>
    <p:extLst>
      <p:ext uri="{BB962C8B-B14F-4D97-AF65-F5344CB8AC3E}">
        <p14:creationId xmlns:p14="http://schemas.microsoft.com/office/powerpoint/2010/main" val="18896782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20"/>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r>
              <a:rPr lang="en" sz="3200" dirty="0">
                <a:solidFill>
                  <a:schemeClr val="tx1">
                    <a:lumMod val="65000"/>
                    <a:lumOff val="35000"/>
                  </a:schemeClr>
                </a:solidFill>
              </a:rPr>
              <a:t>Cost</a:t>
            </a:r>
            <a:r>
              <a:rPr lang="en-US" sz="3200" dirty="0">
                <a:solidFill>
                  <a:schemeClr val="tx1">
                    <a:lumMod val="65000"/>
                    <a:lumOff val="35000"/>
                  </a:schemeClr>
                </a:solidFill>
              </a:rPr>
              <a:t>s </a:t>
            </a:r>
            <a:r>
              <a:rPr lang="en" sz="3200" dirty="0">
                <a:solidFill>
                  <a:schemeClr val="tx1">
                    <a:lumMod val="65000"/>
                    <a:lumOff val="35000"/>
                  </a:schemeClr>
                </a:solidFill>
              </a:rPr>
              <a:t>- Space</a:t>
            </a:r>
            <a:endParaRPr sz="3200" dirty="0">
              <a:solidFill>
                <a:schemeClr val="tx1">
                  <a:lumMod val="65000"/>
                  <a:lumOff val="35000"/>
                </a:schemeClr>
              </a:solidFill>
            </a:endParaRPr>
          </a:p>
        </p:txBody>
      </p:sp>
      <p:sp>
        <p:nvSpPr>
          <p:cNvPr id="100" name="Google Shape;100;p20"/>
          <p:cNvSpPr txBox="1">
            <a:spLocks noGrp="1"/>
          </p:cNvSpPr>
          <p:nvPr>
            <p:ph type="body" idx="1"/>
          </p:nvPr>
        </p:nvSpPr>
        <p:spPr>
          <a:xfrm>
            <a:off x="415600" y="1437777"/>
            <a:ext cx="11360800" cy="4555200"/>
          </a:xfrm>
          <a:prstGeom prst="rect">
            <a:avLst/>
          </a:prstGeom>
        </p:spPr>
        <p:txBody>
          <a:bodyPr spcFirstLastPara="1" vert="horz" wrap="square" lIns="121900" tIns="121900" rIns="121900" bIns="121900" rtlCol="0" anchor="t" anchorCtr="0">
            <a:noAutofit/>
          </a:bodyPr>
          <a:lstStyle/>
          <a:p>
            <a:pPr indent="-406390">
              <a:buSzPts val="1200"/>
              <a:buFont typeface="Wingdings" panose="05000000000000000000" pitchFamily="2" charset="2"/>
              <a:buChar char="§"/>
            </a:pPr>
            <a:r>
              <a:rPr lang="en" dirty="0"/>
              <a:t>Baseline requirements for specialty </a:t>
            </a:r>
            <a:r>
              <a:rPr lang="en" dirty="0" smtClean="0"/>
              <a:t>pharmacy:</a:t>
            </a:r>
            <a:endParaRPr dirty="0"/>
          </a:p>
          <a:p>
            <a:pPr lvl="1" indent="-406390">
              <a:spcBef>
                <a:spcPts val="0"/>
              </a:spcBef>
              <a:buSzPts val="1200"/>
              <a:buFont typeface="Wingdings" panose="05000000000000000000" pitchFamily="2" charset="2"/>
              <a:buChar char="§"/>
            </a:pPr>
            <a:r>
              <a:rPr lang="en" sz="1800" dirty="0"/>
              <a:t>Space for inventory storage, product verification, and dispensing</a:t>
            </a:r>
            <a:endParaRPr sz="1800" dirty="0"/>
          </a:p>
          <a:p>
            <a:pPr lvl="2" indent="-406390">
              <a:spcBef>
                <a:spcPts val="0"/>
              </a:spcBef>
              <a:buSzPts val="1200"/>
              <a:buFont typeface="Wingdings" panose="05000000000000000000" pitchFamily="2" charset="2"/>
              <a:buChar char="§"/>
            </a:pPr>
            <a:r>
              <a:rPr lang="en" sz="1800" dirty="0"/>
              <a:t>Technology (computers, dispensing machines)</a:t>
            </a:r>
            <a:endParaRPr sz="1800" dirty="0"/>
          </a:p>
          <a:p>
            <a:pPr lvl="2" indent="-406390">
              <a:spcBef>
                <a:spcPts val="0"/>
              </a:spcBef>
              <a:buSzPts val="1200"/>
              <a:buFont typeface="Wingdings" panose="05000000000000000000" pitchFamily="2" charset="2"/>
              <a:buChar char="§"/>
            </a:pPr>
            <a:r>
              <a:rPr lang="en" sz="1800" dirty="0"/>
              <a:t>Furnishings</a:t>
            </a:r>
            <a:endParaRPr sz="1800" dirty="0"/>
          </a:p>
          <a:p>
            <a:pPr lvl="1" indent="-406390">
              <a:spcBef>
                <a:spcPts val="0"/>
              </a:spcBef>
              <a:buSzPts val="1200"/>
              <a:buFont typeface="Wingdings" panose="05000000000000000000" pitchFamily="2" charset="2"/>
              <a:buChar char="§"/>
            </a:pPr>
            <a:r>
              <a:rPr lang="en" sz="1800" dirty="0"/>
              <a:t>Drug &amp; supply </a:t>
            </a:r>
            <a:r>
              <a:rPr lang="en" sz="1800" dirty="0" smtClean="0"/>
              <a:t>storage”</a:t>
            </a:r>
            <a:endParaRPr sz="1800" dirty="0"/>
          </a:p>
          <a:p>
            <a:pPr lvl="2" indent="-406390">
              <a:spcBef>
                <a:spcPts val="0"/>
              </a:spcBef>
              <a:buSzPts val="1200"/>
              <a:buFont typeface="Wingdings" panose="05000000000000000000" pitchFamily="2" charset="2"/>
              <a:buChar char="§"/>
            </a:pPr>
            <a:r>
              <a:rPr lang="en" sz="1800" dirty="0"/>
              <a:t>Shelving</a:t>
            </a:r>
            <a:endParaRPr sz="1800" dirty="0"/>
          </a:p>
          <a:p>
            <a:pPr lvl="2" indent="-406390">
              <a:spcBef>
                <a:spcPts val="0"/>
              </a:spcBef>
              <a:buSzPts val="1200"/>
              <a:buFont typeface="Wingdings" panose="05000000000000000000" pitchFamily="2" charset="2"/>
              <a:buChar char="§"/>
            </a:pPr>
            <a:r>
              <a:rPr lang="en" sz="1800" dirty="0"/>
              <a:t>Refrigerator +/- Freezers (cold packs for shipping)</a:t>
            </a:r>
            <a:endParaRPr sz="1800" dirty="0"/>
          </a:p>
          <a:p>
            <a:pPr lvl="3" indent="-406390">
              <a:spcBef>
                <a:spcPts val="0"/>
              </a:spcBef>
              <a:buSzPts val="1200"/>
              <a:buFont typeface="Wingdings" panose="05000000000000000000" pitchFamily="2" charset="2"/>
              <a:buChar char="§"/>
            </a:pPr>
            <a:r>
              <a:rPr lang="en" sz="1800" dirty="0"/>
              <a:t>Higher % of refrigerated products than standard pharmacy</a:t>
            </a:r>
            <a:endParaRPr sz="1800" dirty="0"/>
          </a:p>
          <a:p>
            <a:pPr lvl="1" indent="-406390">
              <a:spcBef>
                <a:spcPts val="0"/>
              </a:spcBef>
              <a:buSzPts val="1200"/>
              <a:buFont typeface="Wingdings" panose="05000000000000000000" pitchFamily="2" charset="2"/>
              <a:buChar char="§"/>
            </a:pPr>
            <a:r>
              <a:rPr lang="en" sz="1800" dirty="0"/>
              <a:t>Equipment required by contract, regulations, and/or state law</a:t>
            </a:r>
            <a:endParaRPr sz="1800" dirty="0"/>
          </a:p>
          <a:p>
            <a:pPr lvl="2" indent="-406390">
              <a:spcBef>
                <a:spcPts val="0"/>
              </a:spcBef>
              <a:buSzPts val="1200"/>
              <a:buFont typeface="Wingdings" panose="05000000000000000000" pitchFamily="2" charset="2"/>
              <a:buChar char="§"/>
            </a:pPr>
            <a:r>
              <a:rPr lang="en" sz="1800" dirty="0"/>
              <a:t>Temperature &amp; humidity monitoring, locked cabinets, cameras</a:t>
            </a:r>
            <a:endParaRPr sz="1800" dirty="0"/>
          </a:p>
          <a:p>
            <a:pPr indent="-406390">
              <a:buSzPts val="1200"/>
              <a:buFont typeface="Wingdings" panose="05000000000000000000" pitchFamily="2" charset="2"/>
              <a:buChar char="§"/>
            </a:pPr>
            <a:r>
              <a:rPr lang="en" dirty="0"/>
              <a:t>Other space </a:t>
            </a:r>
            <a:r>
              <a:rPr lang="en" dirty="0" smtClean="0"/>
              <a:t>considerations:</a:t>
            </a:r>
            <a:endParaRPr dirty="0"/>
          </a:p>
          <a:p>
            <a:pPr lvl="1" indent="-406390">
              <a:spcBef>
                <a:spcPts val="0"/>
              </a:spcBef>
              <a:buSzPts val="1200"/>
              <a:buFont typeface="Wingdings" panose="05000000000000000000" pitchFamily="2" charset="2"/>
              <a:buChar char="§"/>
            </a:pPr>
            <a:r>
              <a:rPr lang="en" sz="1800" dirty="0"/>
              <a:t>In-person counseling room </a:t>
            </a:r>
            <a:endParaRPr sz="1800" dirty="0"/>
          </a:p>
          <a:p>
            <a:pPr lvl="1" indent="-406390">
              <a:spcBef>
                <a:spcPts val="0"/>
              </a:spcBef>
              <a:buSzPts val="1200"/>
              <a:buFont typeface="Wingdings" panose="05000000000000000000" pitchFamily="2" charset="2"/>
              <a:buChar char="§"/>
            </a:pPr>
            <a:r>
              <a:rPr lang="en" sz="1800" dirty="0"/>
              <a:t>If mail-out service </a:t>
            </a:r>
            <a:r>
              <a:rPr lang="en" sz="1800" dirty="0" smtClean="0"/>
              <a:t>present:</a:t>
            </a:r>
            <a:endParaRPr sz="1800" dirty="0"/>
          </a:p>
          <a:p>
            <a:pPr lvl="2" indent="-406390">
              <a:spcBef>
                <a:spcPts val="0"/>
              </a:spcBef>
              <a:buSzPts val="1200"/>
              <a:buFont typeface="Wingdings" panose="05000000000000000000" pitchFamily="2" charset="2"/>
              <a:buChar char="§"/>
            </a:pPr>
            <a:r>
              <a:rPr lang="en" sz="1800" dirty="0"/>
              <a:t>Packing area</a:t>
            </a:r>
            <a:endParaRPr sz="1800" dirty="0"/>
          </a:p>
          <a:p>
            <a:pPr lvl="2" indent="-406390">
              <a:spcBef>
                <a:spcPts val="0"/>
              </a:spcBef>
              <a:buSzPts val="1200"/>
              <a:buFont typeface="Wingdings" panose="05000000000000000000" pitchFamily="2" charset="2"/>
              <a:buChar char="§"/>
            </a:pPr>
            <a:r>
              <a:rPr lang="en" sz="1800" dirty="0"/>
              <a:t>Storage for packaging materials</a:t>
            </a:r>
            <a:endParaRPr sz="1800" dirty="0"/>
          </a:p>
          <a:p>
            <a:pPr lvl="1" indent="-406390">
              <a:spcBef>
                <a:spcPts val="0"/>
              </a:spcBef>
              <a:buSzPts val="1200"/>
              <a:buFont typeface="Wingdings" panose="05000000000000000000" pitchFamily="2" charset="2"/>
              <a:buChar char="§"/>
            </a:pPr>
            <a:r>
              <a:rPr lang="en" sz="1800" dirty="0"/>
              <a:t>Personnel (Offices, item storage, call center)</a:t>
            </a:r>
            <a:endParaRPr sz="1800" dirty="0"/>
          </a:p>
          <a:p>
            <a:pPr indent="-406390">
              <a:buSzPts val="1200"/>
              <a:buFont typeface="Wingdings" panose="05000000000000000000" pitchFamily="2" charset="2"/>
              <a:buChar char="§"/>
            </a:pPr>
            <a:r>
              <a:rPr lang="en" dirty="0"/>
              <a:t>Leasing:</a:t>
            </a:r>
            <a:endParaRPr dirty="0"/>
          </a:p>
          <a:p>
            <a:pPr lvl="1" indent="-406390">
              <a:spcBef>
                <a:spcPts val="0"/>
              </a:spcBef>
              <a:buSzPts val="1200"/>
              <a:buFont typeface="Wingdings" panose="05000000000000000000" pitchFamily="2" charset="2"/>
              <a:buChar char="§"/>
            </a:pPr>
            <a:r>
              <a:rPr lang="en" sz="1800" dirty="0"/>
              <a:t>Obtain quotes for cost / sq feet, </a:t>
            </a:r>
            <a:r>
              <a:rPr lang="en-US" sz="1800" dirty="0"/>
              <a:t>v</a:t>
            </a:r>
            <a:r>
              <a:rPr lang="en" sz="1800" dirty="0"/>
              <a:t>aries by geographic region and market</a:t>
            </a:r>
            <a:endParaRPr sz="1800" dirty="0"/>
          </a:p>
        </p:txBody>
      </p:sp>
    </p:spTree>
    <p:extLst>
      <p:ext uri="{BB962C8B-B14F-4D97-AF65-F5344CB8AC3E}">
        <p14:creationId xmlns:p14="http://schemas.microsoft.com/office/powerpoint/2010/main" val="23425929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21"/>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r>
              <a:rPr lang="en" sz="3200" dirty="0">
                <a:solidFill>
                  <a:schemeClr val="tx1">
                    <a:lumMod val="65000"/>
                    <a:lumOff val="35000"/>
                  </a:schemeClr>
                </a:solidFill>
              </a:rPr>
              <a:t>Cost</a:t>
            </a:r>
            <a:r>
              <a:rPr lang="en-US" sz="3200" dirty="0">
                <a:solidFill>
                  <a:schemeClr val="tx1">
                    <a:lumMod val="65000"/>
                    <a:lumOff val="35000"/>
                  </a:schemeClr>
                </a:solidFill>
              </a:rPr>
              <a:t>s</a:t>
            </a:r>
            <a:r>
              <a:rPr lang="en" sz="3200" dirty="0">
                <a:solidFill>
                  <a:schemeClr val="tx1">
                    <a:lumMod val="65000"/>
                    <a:lumOff val="35000"/>
                  </a:schemeClr>
                </a:solidFill>
              </a:rPr>
              <a:t> - Inventory and Dispensing</a:t>
            </a:r>
            <a:endParaRPr sz="3200" dirty="0">
              <a:solidFill>
                <a:schemeClr val="tx1">
                  <a:lumMod val="65000"/>
                  <a:lumOff val="35000"/>
                </a:schemeClr>
              </a:solidFill>
            </a:endParaRPr>
          </a:p>
        </p:txBody>
      </p:sp>
      <p:sp>
        <p:nvSpPr>
          <p:cNvPr id="106" name="Google Shape;106;p21"/>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Autofit/>
          </a:bodyPr>
          <a:lstStyle/>
          <a:p>
            <a:pPr>
              <a:buFont typeface="Wingdings" panose="05000000000000000000" pitchFamily="2" charset="2"/>
              <a:buChar char="§"/>
            </a:pPr>
            <a:r>
              <a:rPr lang="en" sz="2400" dirty="0"/>
              <a:t>May exceed $10,000 per 30 day supply per medication</a:t>
            </a:r>
            <a:endParaRPr sz="2400" dirty="0"/>
          </a:p>
          <a:p>
            <a:pPr>
              <a:buFont typeface="Wingdings" panose="05000000000000000000" pitchFamily="2" charset="2"/>
              <a:buChar char="§"/>
            </a:pPr>
            <a:r>
              <a:rPr lang="en" sz="2400" dirty="0"/>
              <a:t>Need to consider continued overhead with increasing growth</a:t>
            </a:r>
            <a:endParaRPr sz="2400" dirty="0"/>
          </a:p>
          <a:p>
            <a:pPr>
              <a:buFont typeface="Wingdings" panose="05000000000000000000" pitchFamily="2" charset="2"/>
              <a:buChar char="§"/>
            </a:pPr>
            <a:r>
              <a:rPr lang="en" sz="2400" dirty="0"/>
              <a:t>May require strict storage requirements (refrigerated </a:t>
            </a:r>
            <a:r>
              <a:rPr lang="en" sz="2400" dirty="0" smtClean="0"/>
              <a:t>is most </a:t>
            </a:r>
            <a:r>
              <a:rPr lang="en" sz="2400" dirty="0"/>
              <a:t>common)</a:t>
            </a:r>
            <a:endParaRPr sz="2400" dirty="0"/>
          </a:p>
          <a:p>
            <a:pPr lvl="1">
              <a:spcBef>
                <a:spcPts val="0"/>
              </a:spcBef>
              <a:buFont typeface="Wingdings" panose="05000000000000000000" pitchFamily="2" charset="2"/>
              <a:buChar char="§"/>
            </a:pPr>
            <a:r>
              <a:rPr lang="en" sz="2000" dirty="0"/>
              <a:t>Due to </a:t>
            </a:r>
            <a:r>
              <a:rPr lang="en" sz="2000" dirty="0" smtClean="0"/>
              <a:t>cost, medication </a:t>
            </a:r>
            <a:r>
              <a:rPr lang="en" sz="2000" dirty="0"/>
              <a:t>waste much more impactful</a:t>
            </a:r>
            <a:endParaRPr sz="2000" dirty="0"/>
          </a:p>
          <a:p>
            <a:pPr>
              <a:buFont typeface="Wingdings" panose="05000000000000000000" pitchFamily="2" charset="2"/>
              <a:buChar char="§"/>
            </a:pPr>
            <a:r>
              <a:rPr lang="en" sz="2400" dirty="0"/>
              <a:t>Ancillary supplies</a:t>
            </a:r>
            <a:endParaRPr sz="2400" dirty="0"/>
          </a:p>
          <a:p>
            <a:pPr lvl="1" indent="-457189">
              <a:spcBef>
                <a:spcPts val="0"/>
              </a:spcBef>
              <a:buSzPts val="1800"/>
              <a:buFont typeface="Wingdings" panose="05000000000000000000" pitchFamily="2" charset="2"/>
              <a:buChar char="§"/>
            </a:pPr>
            <a:r>
              <a:rPr lang="en" sz="2400" dirty="0"/>
              <a:t>Sharps containers ($10 - $50 / unit)</a:t>
            </a:r>
            <a:endParaRPr sz="2400" dirty="0"/>
          </a:p>
          <a:p>
            <a:pPr lvl="1" indent="-457189">
              <a:spcBef>
                <a:spcPts val="0"/>
              </a:spcBef>
              <a:buSzPts val="1800"/>
              <a:buFont typeface="Wingdings" panose="05000000000000000000" pitchFamily="2" charset="2"/>
              <a:buChar char="§"/>
            </a:pPr>
            <a:r>
              <a:rPr lang="en" sz="2400" dirty="0"/>
              <a:t>Medication supplies (gauze, bandages, syringes)</a:t>
            </a:r>
            <a:endParaRPr sz="2400" dirty="0"/>
          </a:p>
          <a:p>
            <a:pPr lvl="1" indent="-457189">
              <a:spcBef>
                <a:spcPts val="0"/>
              </a:spcBef>
              <a:buSzPts val="1800"/>
              <a:buFont typeface="Wingdings" panose="05000000000000000000" pitchFamily="2" charset="2"/>
              <a:buChar char="§"/>
            </a:pPr>
            <a:r>
              <a:rPr lang="en" sz="2400" dirty="0"/>
              <a:t>Nebulizers, compressors, atomizers</a:t>
            </a:r>
            <a:endParaRPr sz="2400" dirty="0"/>
          </a:p>
          <a:p>
            <a:pPr>
              <a:buFont typeface="Wingdings" panose="05000000000000000000" pitchFamily="2" charset="2"/>
              <a:buChar char="§"/>
            </a:pPr>
            <a:r>
              <a:rPr lang="en" sz="2400" dirty="0"/>
              <a:t>Mail-out supplies</a:t>
            </a:r>
            <a:endParaRPr sz="2400" dirty="0"/>
          </a:p>
          <a:p>
            <a:pPr lvl="1">
              <a:spcBef>
                <a:spcPts val="0"/>
              </a:spcBef>
              <a:buFont typeface="Wingdings" panose="05000000000000000000" pitchFamily="2" charset="2"/>
              <a:buChar char="§"/>
            </a:pPr>
            <a:r>
              <a:rPr lang="en" sz="2000" dirty="0"/>
              <a:t>Box</a:t>
            </a:r>
            <a:endParaRPr sz="2000" dirty="0"/>
          </a:p>
          <a:p>
            <a:pPr lvl="1">
              <a:spcBef>
                <a:spcPts val="0"/>
              </a:spcBef>
              <a:buFont typeface="Wingdings" panose="05000000000000000000" pitchFamily="2" charset="2"/>
              <a:buChar char="§"/>
            </a:pPr>
            <a:r>
              <a:rPr lang="en" sz="2000" dirty="0"/>
              <a:t>Associated packaging</a:t>
            </a:r>
            <a:endParaRPr sz="2000" dirty="0"/>
          </a:p>
          <a:p>
            <a:pPr lvl="1">
              <a:spcBef>
                <a:spcPts val="0"/>
              </a:spcBef>
              <a:buFont typeface="Wingdings" panose="05000000000000000000" pitchFamily="2" charset="2"/>
              <a:buChar char="§"/>
            </a:pPr>
            <a:r>
              <a:rPr lang="en" sz="2000" dirty="0"/>
              <a:t>Ice packs</a:t>
            </a:r>
            <a:endParaRPr sz="2000" dirty="0"/>
          </a:p>
          <a:p>
            <a:pPr indent="0">
              <a:spcBef>
                <a:spcPts val="2133"/>
              </a:spcBef>
              <a:buNone/>
            </a:pPr>
            <a:endParaRPr dirty="0"/>
          </a:p>
          <a:p>
            <a:pPr marL="0" indent="0">
              <a:spcBef>
                <a:spcPts val="2133"/>
              </a:spcBef>
              <a:buNone/>
            </a:pPr>
            <a:endParaRPr dirty="0"/>
          </a:p>
          <a:p>
            <a:pPr marL="0" indent="0">
              <a:spcBef>
                <a:spcPts val="2133"/>
              </a:spcBef>
              <a:spcAft>
                <a:spcPts val="2133"/>
              </a:spcAft>
              <a:buNone/>
            </a:pPr>
            <a:endParaRPr dirty="0"/>
          </a:p>
        </p:txBody>
      </p:sp>
    </p:spTree>
    <p:extLst>
      <p:ext uri="{BB962C8B-B14F-4D97-AF65-F5344CB8AC3E}">
        <p14:creationId xmlns:p14="http://schemas.microsoft.com/office/powerpoint/2010/main" val="6703439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22"/>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r>
              <a:rPr lang="en" sz="3200" dirty="0" smtClean="0">
                <a:solidFill>
                  <a:schemeClr val="tx1">
                    <a:lumMod val="65000"/>
                    <a:lumOff val="35000"/>
                  </a:schemeClr>
                </a:solidFill>
              </a:rPr>
              <a:t>Cost</a:t>
            </a:r>
            <a:r>
              <a:rPr lang="en-US" sz="3200" dirty="0" smtClean="0">
                <a:solidFill>
                  <a:schemeClr val="tx1">
                    <a:lumMod val="65000"/>
                    <a:lumOff val="35000"/>
                  </a:schemeClr>
                </a:solidFill>
              </a:rPr>
              <a:t>s</a:t>
            </a:r>
            <a:r>
              <a:rPr lang="en" sz="3200" dirty="0" smtClean="0">
                <a:solidFill>
                  <a:schemeClr val="tx1">
                    <a:lumMod val="65000"/>
                    <a:lumOff val="35000"/>
                  </a:schemeClr>
                </a:solidFill>
              </a:rPr>
              <a:t> - Technology</a:t>
            </a:r>
            <a:endParaRPr sz="3200" dirty="0">
              <a:solidFill>
                <a:schemeClr val="tx1">
                  <a:lumMod val="65000"/>
                  <a:lumOff val="35000"/>
                </a:schemeClr>
              </a:solidFill>
            </a:endParaRPr>
          </a:p>
        </p:txBody>
      </p:sp>
      <p:sp>
        <p:nvSpPr>
          <p:cNvPr id="112" name="Google Shape;112;p22"/>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Autofit/>
          </a:bodyPr>
          <a:lstStyle/>
          <a:p>
            <a:pPr>
              <a:buFont typeface="Wingdings" panose="05000000000000000000" pitchFamily="2" charset="2"/>
              <a:buChar char="§"/>
            </a:pPr>
            <a:r>
              <a:rPr lang="en" sz="2400" dirty="0">
                <a:solidFill>
                  <a:schemeClr val="tx1">
                    <a:lumMod val="65000"/>
                    <a:lumOff val="35000"/>
                  </a:schemeClr>
                </a:solidFill>
              </a:rPr>
              <a:t>Hardware</a:t>
            </a:r>
            <a:endParaRPr sz="2400" dirty="0">
              <a:solidFill>
                <a:schemeClr val="tx1">
                  <a:lumMod val="65000"/>
                  <a:lumOff val="35000"/>
                </a:schemeClr>
              </a:solidFill>
            </a:endParaRPr>
          </a:p>
          <a:p>
            <a:pPr lvl="1">
              <a:spcBef>
                <a:spcPts val="0"/>
              </a:spcBef>
              <a:buFont typeface="Wingdings" panose="05000000000000000000" pitchFamily="2" charset="2"/>
              <a:buChar char="§"/>
            </a:pPr>
            <a:r>
              <a:rPr lang="en" sz="2000" dirty="0">
                <a:solidFill>
                  <a:schemeClr val="tx1">
                    <a:lumMod val="65000"/>
                    <a:lumOff val="35000"/>
                  </a:schemeClr>
                </a:solidFill>
              </a:rPr>
              <a:t>Computer</a:t>
            </a:r>
            <a:endParaRPr sz="2000" dirty="0">
              <a:solidFill>
                <a:schemeClr val="tx1">
                  <a:lumMod val="65000"/>
                  <a:lumOff val="35000"/>
                </a:schemeClr>
              </a:solidFill>
            </a:endParaRPr>
          </a:p>
          <a:p>
            <a:pPr lvl="1">
              <a:spcBef>
                <a:spcPts val="0"/>
              </a:spcBef>
              <a:buFont typeface="Wingdings" panose="05000000000000000000" pitchFamily="2" charset="2"/>
              <a:buChar char="§"/>
            </a:pPr>
            <a:r>
              <a:rPr lang="en" sz="2000" dirty="0">
                <a:solidFill>
                  <a:schemeClr val="tx1">
                    <a:lumMod val="65000"/>
                    <a:lumOff val="35000"/>
                  </a:schemeClr>
                </a:solidFill>
              </a:rPr>
              <a:t>Prescription scanners</a:t>
            </a:r>
            <a:endParaRPr sz="2000" dirty="0">
              <a:solidFill>
                <a:schemeClr val="tx1">
                  <a:lumMod val="65000"/>
                  <a:lumOff val="35000"/>
                </a:schemeClr>
              </a:solidFill>
            </a:endParaRPr>
          </a:p>
          <a:p>
            <a:pPr lvl="1">
              <a:spcBef>
                <a:spcPts val="0"/>
              </a:spcBef>
              <a:buFont typeface="Wingdings" panose="05000000000000000000" pitchFamily="2" charset="2"/>
              <a:buChar char="§"/>
            </a:pPr>
            <a:r>
              <a:rPr lang="en" sz="2000" dirty="0">
                <a:solidFill>
                  <a:schemeClr val="tx1">
                    <a:lumMod val="65000"/>
                    <a:lumOff val="35000"/>
                  </a:schemeClr>
                </a:solidFill>
              </a:rPr>
              <a:t>Printer (combo w/fax and/or e-mail support)</a:t>
            </a:r>
            <a:endParaRPr sz="2000" dirty="0">
              <a:solidFill>
                <a:schemeClr val="tx1">
                  <a:lumMod val="65000"/>
                  <a:lumOff val="35000"/>
                </a:schemeClr>
              </a:solidFill>
            </a:endParaRPr>
          </a:p>
          <a:p>
            <a:pPr lvl="1">
              <a:spcBef>
                <a:spcPts val="0"/>
              </a:spcBef>
              <a:buFont typeface="Wingdings" panose="05000000000000000000" pitchFamily="2" charset="2"/>
              <a:buChar char="§"/>
            </a:pPr>
            <a:r>
              <a:rPr lang="en" sz="2000" dirty="0">
                <a:solidFill>
                  <a:schemeClr val="tx1">
                    <a:lumMod val="65000"/>
                    <a:lumOff val="35000"/>
                  </a:schemeClr>
                </a:solidFill>
              </a:rPr>
              <a:t>Dispensing automation</a:t>
            </a:r>
            <a:endParaRPr sz="2000" dirty="0">
              <a:solidFill>
                <a:schemeClr val="tx1">
                  <a:lumMod val="65000"/>
                  <a:lumOff val="35000"/>
                </a:schemeClr>
              </a:solidFill>
            </a:endParaRPr>
          </a:p>
          <a:p>
            <a:pPr lvl="1">
              <a:spcBef>
                <a:spcPts val="0"/>
              </a:spcBef>
              <a:buFont typeface="Wingdings" panose="05000000000000000000" pitchFamily="2" charset="2"/>
              <a:buChar char="§"/>
            </a:pPr>
            <a:r>
              <a:rPr lang="en" sz="2000" dirty="0">
                <a:solidFill>
                  <a:schemeClr val="tx1">
                    <a:lumMod val="65000"/>
                    <a:lumOff val="35000"/>
                  </a:schemeClr>
                </a:solidFill>
              </a:rPr>
              <a:t>Phone-system (preference for call monitoring system)</a:t>
            </a:r>
            <a:endParaRPr sz="2000" dirty="0">
              <a:solidFill>
                <a:schemeClr val="tx1">
                  <a:lumMod val="65000"/>
                  <a:lumOff val="35000"/>
                </a:schemeClr>
              </a:solidFill>
            </a:endParaRPr>
          </a:p>
          <a:p>
            <a:pPr lvl="1">
              <a:spcBef>
                <a:spcPts val="0"/>
              </a:spcBef>
              <a:buFont typeface="Wingdings" panose="05000000000000000000" pitchFamily="2" charset="2"/>
              <a:buChar char="§"/>
            </a:pPr>
            <a:r>
              <a:rPr lang="en" sz="2000" dirty="0">
                <a:solidFill>
                  <a:schemeClr val="tx1">
                    <a:lumMod val="65000"/>
                    <a:lumOff val="35000"/>
                  </a:schemeClr>
                </a:solidFill>
              </a:rPr>
              <a:t>Registers / Point of sale system</a:t>
            </a:r>
            <a:endParaRPr sz="2000" dirty="0">
              <a:solidFill>
                <a:schemeClr val="tx1">
                  <a:lumMod val="65000"/>
                  <a:lumOff val="35000"/>
                </a:schemeClr>
              </a:solidFill>
            </a:endParaRPr>
          </a:p>
          <a:p>
            <a:pPr>
              <a:buFont typeface="Wingdings" panose="05000000000000000000" pitchFamily="2" charset="2"/>
              <a:buChar char="§"/>
            </a:pPr>
            <a:r>
              <a:rPr lang="en" sz="2400" dirty="0">
                <a:solidFill>
                  <a:schemeClr val="tx1">
                    <a:lumMod val="65000"/>
                    <a:lumOff val="35000"/>
                  </a:schemeClr>
                </a:solidFill>
              </a:rPr>
              <a:t>Software</a:t>
            </a:r>
            <a:endParaRPr sz="2400" dirty="0">
              <a:solidFill>
                <a:schemeClr val="tx1">
                  <a:lumMod val="65000"/>
                  <a:lumOff val="35000"/>
                </a:schemeClr>
              </a:solidFill>
            </a:endParaRPr>
          </a:p>
          <a:p>
            <a:pPr lvl="1">
              <a:spcBef>
                <a:spcPts val="0"/>
              </a:spcBef>
              <a:buFont typeface="Wingdings" panose="05000000000000000000" pitchFamily="2" charset="2"/>
              <a:buChar char="§"/>
            </a:pPr>
            <a:r>
              <a:rPr lang="en" sz="2000" dirty="0">
                <a:solidFill>
                  <a:schemeClr val="tx1">
                    <a:lumMod val="65000"/>
                    <a:lumOff val="35000"/>
                  </a:schemeClr>
                </a:solidFill>
              </a:rPr>
              <a:t>EHR add-on modules</a:t>
            </a:r>
            <a:endParaRPr sz="2000" dirty="0">
              <a:solidFill>
                <a:schemeClr val="tx1">
                  <a:lumMod val="65000"/>
                  <a:lumOff val="35000"/>
                </a:schemeClr>
              </a:solidFill>
            </a:endParaRPr>
          </a:p>
          <a:p>
            <a:pPr lvl="2">
              <a:spcBef>
                <a:spcPts val="0"/>
              </a:spcBef>
              <a:buFont typeface="Wingdings" panose="05000000000000000000" pitchFamily="2" charset="2"/>
              <a:buChar char="§"/>
            </a:pPr>
            <a:r>
              <a:rPr lang="en" sz="1800" dirty="0">
                <a:solidFill>
                  <a:schemeClr val="tx1">
                    <a:lumMod val="65000"/>
                    <a:lumOff val="35000"/>
                  </a:schemeClr>
                </a:solidFill>
              </a:rPr>
              <a:t>Facilitates accreditation documentation requirements</a:t>
            </a:r>
            <a:endParaRPr sz="1800" dirty="0">
              <a:solidFill>
                <a:schemeClr val="tx1">
                  <a:lumMod val="65000"/>
                  <a:lumOff val="35000"/>
                </a:schemeClr>
              </a:solidFill>
            </a:endParaRPr>
          </a:p>
          <a:p>
            <a:pPr lvl="3">
              <a:spcBef>
                <a:spcPts val="0"/>
              </a:spcBef>
              <a:buFont typeface="Wingdings" panose="05000000000000000000" pitchFamily="2" charset="2"/>
              <a:buChar char="§"/>
            </a:pPr>
            <a:r>
              <a:rPr lang="en" sz="1600" dirty="0">
                <a:solidFill>
                  <a:schemeClr val="tx1">
                    <a:lumMod val="65000"/>
                    <a:lumOff val="35000"/>
                  </a:schemeClr>
                </a:solidFill>
              </a:rPr>
              <a:t>Can be commercial or internally developed</a:t>
            </a:r>
            <a:endParaRPr sz="1600" dirty="0">
              <a:solidFill>
                <a:schemeClr val="tx1">
                  <a:lumMod val="65000"/>
                  <a:lumOff val="35000"/>
                </a:schemeClr>
              </a:solidFill>
            </a:endParaRPr>
          </a:p>
          <a:p>
            <a:pPr lvl="1">
              <a:spcBef>
                <a:spcPts val="0"/>
              </a:spcBef>
              <a:buFont typeface="Wingdings" panose="05000000000000000000" pitchFamily="2" charset="2"/>
              <a:buChar char="§"/>
            </a:pPr>
            <a:r>
              <a:rPr lang="en" sz="2000" dirty="0">
                <a:solidFill>
                  <a:schemeClr val="tx1">
                    <a:lumMod val="65000"/>
                    <a:lumOff val="35000"/>
                  </a:schemeClr>
                </a:solidFill>
              </a:rPr>
              <a:t>Adjudication services</a:t>
            </a:r>
            <a:endParaRPr sz="2000" dirty="0">
              <a:solidFill>
                <a:schemeClr val="tx1">
                  <a:lumMod val="65000"/>
                  <a:lumOff val="35000"/>
                </a:schemeClr>
              </a:solidFill>
            </a:endParaRPr>
          </a:p>
          <a:p>
            <a:pPr lvl="1">
              <a:spcBef>
                <a:spcPts val="0"/>
              </a:spcBef>
              <a:buFont typeface="Wingdings" panose="05000000000000000000" pitchFamily="2" charset="2"/>
              <a:buChar char="§"/>
            </a:pPr>
            <a:r>
              <a:rPr lang="en" sz="2000" dirty="0">
                <a:solidFill>
                  <a:schemeClr val="tx1">
                    <a:lumMod val="65000"/>
                    <a:lumOff val="35000"/>
                  </a:schemeClr>
                </a:solidFill>
              </a:rPr>
              <a:t>Medication assistance and copay assistance</a:t>
            </a:r>
            <a:endParaRPr sz="2000" dirty="0">
              <a:solidFill>
                <a:schemeClr val="tx1">
                  <a:lumMod val="65000"/>
                  <a:lumOff val="35000"/>
                </a:schemeClr>
              </a:solidFill>
            </a:endParaRPr>
          </a:p>
          <a:p>
            <a:pPr lvl="1">
              <a:spcBef>
                <a:spcPts val="0"/>
              </a:spcBef>
              <a:buFont typeface="Wingdings" panose="05000000000000000000" pitchFamily="2" charset="2"/>
              <a:buChar char="§"/>
            </a:pPr>
            <a:r>
              <a:rPr lang="en" sz="2000" dirty="0">
                <a:solidFill>
                  <a:schemeClr val="tx1">
                    <a:lumMod val="65000"/>
                    <a:lumOff val="35000"/>
                  </a:schemeClr>
                </a:solidFill>
              </a:rPr>
              <a:t>Prior authorization integration</a:t>
            </a:r>
            <a:endParaRPr sz="2000" dirty="0">
              <a:solidFill>
                <a:schemeClr val="tx1">
                  <a:lumMod val="65000"/>
                  <a:lumOff val="35000"/>
                </a:schemeClr>
              </a:solidFill>
            </a:endParaRPr>
          </a:p>
          <a:p>
            <a:pPr lvl="1">
              <a:spcBef>
                <a:spcPts val="0"/>
              </a:spcBef>
              <a:buFont typeface="Wingdings" panose="05000000000000000000" pitchFamily="2" charset="2"/>
              <a:buChar char="§"/>
            </a:pPr>
            <a:r>
              <a:rPr lang="en" sz="2000" dirty="0">
                <a:solidFill>
                  <a:schemeClr val="tx1">
                    <a:lumMod val="65000"/>
                    <a:lumOff val="35000"/>
                  </a:schemeClr>
                </a:solidFill>
              </a:rPr>
              <a:t>340B auditing (if relevant)</a:t>
            </a:r>
            <a:endParaRPr sz="2000" dirty="0">
              <a:solidFill>
                <a:schemeClr val="tx1">
                  <a:lumMod val="65000"/>
                  <a:lumOff val="35000"/>
                </a:schemeClr>
              </a:solidFill>
            </a:endParaRPr>
          </a:p>
        </p:txBody>
      </p:sp>
    </p:spTree>
    <p:extLst>
      <p:ext uri="{BB962C8B-B14F-4D97-AF65-F5344CB8AC3E}">
        <p14:creationId xmlns:p14="http://schemas.microsoft.com/office/powerpoint/2010/main" val="39887186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23"/>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r>
              <a:rPr lang="en" sz="3200" dirty="0">
                <a:solidFill>
                  <a:schemeClr val="tx1">
                    <a:lumMod val="65000"/>
                    <a:lumOff val="35000"/>
                  </a:schemeClr>
                </a:solidFill>
              </a:rPr>
              <a:t>Costs - Other</a:t>
            </a:r>
            <a:endParaRPr sz="3200" dirty="0">
              <a:solidFill>
                <a:schemeClr val="tx1">
                  <a:lumMod val="65000"/>
                  <a:lumOff val="35000"/>
                </a:schemeClr>
              </a:solidFill>
            </a:endParaRPr>
          </a:p>
        </p:txBody>
      </p:sp>
      <p:sp>
        <p:nvSpPr>
          <p:cNvPr id="118" name="Google Shape;118;p23"/>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Autofit/>
          </a:bodyPr>
          <a:lstStyle/>
          <a:p>
            <a:pPr indent="-423323">
              <a:buSzPts val="1400"/>
              <a:buFont typeface="Wingdings" panose="05000000000000000000" pitchFamily="2" charset="2"/>
              <a:buChar char="§"/>
            </a:pPr>
            <a:r>
              <a:rPr lang="en" sz="2000" dirty="0"/>
              <a:t>Ongoing</a:t>
            </a:r>
            <a:endParaRPr sz="2000" dirty="0"/>
          </a:p>
          <a:p>
            <a:pPr lvl="1" indent="-406390">
              <a:spcBef>
                <a:spcPts val="0"/>
              </a:spcBef>
              <a:buSzPts val="1200"/>
              <a:buFont typeface="Wingdings" panose="05000000000000000000" pitchFamily="2" charset="2"/>
              <a:buChar char="§"/>
            </a:pPr>
            <a:r>
              <a:rPr lang="en" sz="1800" dirty="0"/>
              <a:t>Non-340B eligible locations / providers</a:t>
            </a:r>
            <a:endParaRPr sz="1800" dirty="0"/>
          </a:p>
          <a:p>
            <a:pPr lvl="1" indent="-406390">
              <a:spcBef>
                <a:spcPts val="0"/>
              </a:spcBef>
              <a:buSzPts val="1200"/>
              <a:buFont typeface="Wingdings" panose="05000000000000000000" pitchFamily="2" charset="2"/>
              <a:buChar char="§"/>
            </a:pPr>
            <a:r>
              <a:rPr lang="en" sz="1800" dirty="0"/>
              <a:t>Audits</a:t>
            </a:r>
            <a:endParaRPr sz="1800" dirty="0"/>
          </a:p>
          <a:p>
            <a:pPr lvl="1" indent="-406390">
              <a:spcBef>
                <a:spcPts val="0"/>
              </a:spcBef>
              <a:buSzPts val="1200"/>
              <a:buFont typeface="Wingdings" panose="05000000000000000000" pitchFamily="2" charset="2"/>
              <a:buChar char="§"/>
            </a:pPr>
            <a:r>
              <a:rPr lang="en" sz="1800" dirty="0"/>
              <a:t>Accreditation</a:t>
            </a:r>
            <a:endParaRPr sz="1800" dirty="0"/>
          </a:p>
          <a:p>
            <a:pPr lvl="1" indent="-406390">
              <a:spcBef>
                <a:spcPts val="0"/>
              </a:spcBef>
              <a:buSzPts val="1200"/>
              <a:buFont typeface="Wingdings" panose="05000000000000000000" pitchFamily="2" charset="2"/>
              <a:buChar char="§"/>
            </a:pPr>
            <a:r>
              <a:rPr lang="en" sz="1800" dirty="0"/>
              <a:t>Licensing fees</a:t>
            </a:r>
            <a:endParaRPr sz="1800" dirty="0"/>
          </a:p>
          <a:p>
            <a:pPr lvl="1" indent="-406390">
              <a:spcBef>
                <a:spcPts val="0"/>
              </a:spcBef>
              <a:buSzPts val="1200"/>
              <a:buFont typeface="Wingdings" panose="05000000000000000000" pitchFamily="2" charset="2"/>
              <a:buChar char="§"/>
            </a:pPr>
            <a:r>
              <a:rPr lang="en" sz="1800" dirty="0"/>
              <a:t>Insurance</a:t>
            </a:r>
            <a:endParaRPr sz="1800" dirty="0"/>
          </a:p>
          <a:p>
            <a:pPr lvl="1" indent="-406390">
              <a:spcBef>
                <a:spcPts val="0"/>
              </a:spcBef>
              <a:buSzPts val="1200"/>
              <a:buFont typeface="Wingdings" panose="05000000000000000000" pitchFamily="2" charset="2"/>
              <a:buChar char="§"/>
            </a:pPr>
            <a:r>
              <a:rPr lang="en" sz="1800" dirty="0"/>
              <a:t>Staff dedicated to information technology and/or outcomes reporting</a:t>
            </a:r>
            <a:endParaRPr sz="1800" dirty="0"/>
          </a:p>
          <a:p>
            <a:pPr lvl="1" indent="-406390">
              <a:spcBef>
                <a:spcPts val="0"/>
              </a:spcBef>
              <a:buSzPts val="1200"/>
              <a:buFont typeface="Wingdings" panose="05000000000000000000" pitchFamily="2" charset="2"/>
              <a:buChar char="§"/>
            </a:pPr>
            <a:r>
              <a:rPr lang="en" sz="1800" dirty="0"/>
              <a:t>Legal fees</a:t>
            </a:r>
            <a:endParaRPr sz="1800" dirty="0"/>
          </a:p>
          <a:p>
            <a:pPr lvl="1" indent="-406390">
              <a:spcBef>
                <a:spcPts val="0"/>
              </a:spcBef>
              <a:buSzPts val="1200"/>
              <a:buFont typeface="Wingdings" panose="05000000000000000000" pitchFamily="2" charset="2"/>
              <a:buChar char="§"/>
            </a:pPr>
            <a:r>
              <a:rPr lang="en" sz="1800" dirty="0"/>
              <a:t>Contracted services</a:t>
            </a:r>
            <a:endParaRPr sz="1800" dirty="0"/>
          </a:p>
          <a:p>
            <a:pPr lvl="1" indent="-406390">
              <a:spcBef>
                <a:spcPts val="0"/>
              </a:spcBef>
              <a:buSzPts val="1200"/>
              <a:buFont typeface="Wingdings" panose="05000000000000000000" pitchFamily="2" charset="2"/>
              <a:buChar char="§"/>
            </a:pPr>
            <a:r>
              <a:rPr lang="en" sz="1800" dirty="0"/>
              <a:t>Data validation</a:t>
            </a:r>
            <a:endParaRPr sz="1800" dirty="0"/>
          </a:p>
          <a:p>
            <a:pPr lvl="1" indent="-406390">
              <a:spcBef>
                <a:spcPts val="0"/>
              </a:spcBef>
              <a:buSzPts val="1200"/>
              <a:buFont typeface="Wingdings" panose="05000000000000000000" pitchFamily="2" charset="2"/>
              <a:buChar char="§"/>
            </a:pPr>
            <a:r>
              <a:rPr lang="en" sz="1800" dirty="0"/>
              <a:t>Specialty Pharmacy Distribution Network participation</a:t>
            </a:r>
            <a:endParaRPr sz="1800" dirty="0"/>
          </a:p>
          <a:p>
            <a:pPr indent="-423323">
              <a:buSzPts val="1400"/>
              <a:buFont typeface="Wingdings" panose="05000000000000000000" pitchFamily="2" charset="2"/>
              <a:buChar char="§"/>
            </a:pPr>
            <a:r>
              <a:rPr lang="en" sz="2000" dirty="0"/>
              <a:t>Reimbursement modifiers</a:t>
            </a:r>
            <a:endParaRPr sz="2000" dirty="0"/>
          </a:p>
          <a:p>
            <a:pPr lvl="1" indent="-406390">
              <a:spcBef>
                <a:spcPts val="0"/>
              </a:spcBef>
              <a:buSzPts val="1200"/>
              <a:buFont typeface="Wingdings" panose="05000000000000000000" pitchFamily="2" charset="2"/>
              <a:buChar char="§"/>
            </a:pPr>
            <a:r>
              <a:rPr lang="en" sz="1800" dirty="0"/>
              <a:t>DIR fees</a:t>
            </a:r>
            <a:endParaRPr sz="1800" dirty="0"/>
          </a:p>
          <a:p>
            <a:pPr lvl="1" indent="-406390">
              <a:spcBef>
                <a:spcPts val="0"/>
              </a:spcBef>
              <a:buSzPts val="1200"/>
              <a:buFont typeface="Wingdings" panose="05000000000000000000" pitchFamily="2" charset="2"/>
              <a:buChar char="§"/>
            </a:pPr>
            <a:r>
              <a:rPr lang="en" sz="1800" dirty="0"/>
              <a:t>Contracted rates</a:t>
            </a:r>
            <a:endParaRPr sz="1800" dirty="0"/>
          </a:p>
          <a:p>
            <a:pPr lvl="1" indent="-406390">
              <a:spcBef>
                <a:spcPts val="0"/>
              </a:spcBef>
              <a:buSzPts val="1200"/>
              <a:buFont typeface="Wingdings" panose="05000000000000000000" pitchFamily="2" charset="2"/>
              <a:buChar char="§"/>
            </a:pPr>
            <a:r>
              <a:rPr lang="en" sz="1800" dirty="0"/>
              <a:t>Payer mix</a:t>
            </a:r>
            <a:endParaRPr sz="1800" dirty="0"/>
          </a:p>
          <a:p>
            <a:pPr lvl="1" indent="-406390">
              <a:spcBef>
                <a:spcPts val="0"/>
              </a:spcBef>
              <a:buSzPts val="1200"/>
              <a:buFont typeface="Wingdings" panose="05000000000000000000" pitchFamily="2" charset="2"/>
              <a:buChar char="§"/>
            </a:pPr>
            <a:r>
              <a:rPr lang="en" sz="1800" dirty="0"/>
              <a:t>340B eligible patients and locations</a:t>
            </a:r>
            <a:endParaRPr sz="1800" dirty="0"/>
          </a:p>
          <a:p>
            <a:pPr lvl="1" indent="-406390">
              <a:spcBef>
                <a:spcPts val="0"/>
              </a:spcBef>
              <a:buSzPts val="1200"/>
              <a:buFont typeface="Wingdings" panose="05000000000000000000" pitchFamily="2" charset="2"/>
              <a:buChar char="§"/>
            </a:pPr>
            <a:r>
              <a:rPr lang="en" sz="1800" dirty="0"/>
              <a:t>Drug inflation</a:t>
            </a:r>
            <a:endParaRPr sz="1800" dirty="0"/>
          </a:p>
        </p:txBody>
      </p:sp>
    </p:spTree>
    <p:extLst>
      <p:ext uri="{BB962C8B-B14F-4D97-AF65-F5344CB8AC3E}">
        <p14:creationId xmlns:p14="http://schemas.microsoft.com/office/powerpoint/2010/main" val="3809270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24"/>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r>
              <a:rPr lang="en" sz="3200" dirty="0">
                <a:solidFill>
                  <a:schemeClr val="tx1">
                    <a:lumMod val="65000"/>
                    <a:lumOff val="35000"/>
                  </a:schemeClr>
                </a:solidFill>
              </a:rPr>
              <a:t>Growth and Financial Sustainability</a:t>
            </a:r>
            <a:endParaRPr sz="3200" dirty="0">
              <a:solidFill>
                <a:schemeClr val="tx1">
                  <a:lumMod val="65000"/>
                  <a:lumOff val="35000"/>
                </a:schemeClr>
              </a:solidFill>
            </a:endParaRPr>
          </a:p>
        </p:txBody>
      </p:sp>
      <p:sp>
        <p:nvSpPr>
          <p:cNvPr id="124" name="Google Shape;124;p24"/>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Autofit/>
          </a:bodyPr>
          <a:lstStyle/>
          <a:p>
            <a:pPr>
              <a:buFont typeface="Wingdings" panose="05000000000000000000" pitchFamily="2" charset="2"/>
              <a:buChar char="§"/>
            </a:pPr>
            <a:r>
              <a:rPr lang="en" sz="2400" dirty="0"/>
              <a:t>Costs</a:t>
            </a:r>
            <a:endParaRPr sz="2400" dirty="0"/>
          </a:p>
          <a:p>
            <a:pPr lvl="1">
              <a:spcBef>
                <a:spcPts val="0"/>
              </a:spcBef>
              <a:buFont typeface="Wingdings" panose="05000000000000000000" pitchFamily="2" charset="2"/>
              <a:buChar char="§"/>
            </a:pPr>
            <a:r>
              <a:rPr lang="en" sz="2200" dirty="0"/>
              <a:t>Initial</a:t>
            </a:r>
            <a:endParaRPr sz="2200" dirty="0"/>
          </a:p>
          <a:p>
            <a:pPr lvl="1">
              <a:spcBef>
                <a:spcPts val="0"/>
              </a:spcBef>
              <a:buFont typeface="Wingdings" panose="05000000000000000000" pitchFamily="2" charset="2"/>
              <a:buChar char="§"/>
            </a:pPr>
            <a:r>
              <a:rPr lang="en" sz="2200" dirty="0"/>
              <a:t>Operational</a:t>
            </a:r>
            <a:endParaRPr sz="2200" dirty="0"/>
          </a:p>
          <a:p>
            <a:pPr>
              <a:buFont typeface="Wingdings" panose="05000000000000000000" pitchFamily="2" charset="2"/>
              <a:buChar char="§"/>
            </a:pPr>
            <a:r>
              <a:rPr lang="en" sz="2400" dirty="0"/>
              <a:t>Prescription volume anticipated </a:t>
            </a:r>
            <a:endParaRPr sz="2400" dirty="0"/>
          </a:p>
          <a:p>
            <a:pPr lvl="1">
              <a:spcBef>
                <a:spcPts val="0"/>
              </a:spcBef>
              <a:buFont typeface="Wingdings" panose="05000000000000000000" pitchFamily="2" charset="2"/>
              <a:buChar char="§"/>
            </a:pPr>
            <a:r>
              <a:rPr lang="en" sz="2200" dirty="0"/>
              <a:t>Initial capture rate / market penetration </a:t>
            </a:r>
            <a:endParaRPr sz="2200" dirty="0"/>
          </a:p>
          <a:p>
            <a:pPr lvl="1">
              <a:spcBef>
                <a:spcPts val="0"/>
              </a:spcBef>
              <a:buFont typeface="Wingdings" panose="05000000000000000000" pitchFamily="2" charset="2"/>
              <a:buChar char="§"/>
            </a:pPr>
            <a:r>
              <a:rPr lang="en" sz="2200" dirty="0"/>
              <a:t>Anticipated growth over time</a:t>
            </a:r>
            <a:endParaRPr sz="2200" dirty="0"/>
          </a:p>
          <a:p>
            <a:pPr lvl="2">
              <a:spcBef>
                <a:spcPts val="0"/>
              </a:spcBef>
              <a:buFont typeface="Wingdings" panose="05000000000000000000" pitchFamily="2" charset="2"/>
              <a:buChar char="§"/>
            </a:pPr>
            <a:r>
              <a:rPr lang="en" sz="2200" dirty="0"/>
              <a:t>New drugs / indications</a:t>
            </a:r>
            <a:endParaRPr sz="2200" dirty="0"/>
          </a:p>
          <a:p>
            <a:pPr lvl="2">
              <a:spcBef>
                <a:spcPts val="0"/>
              </a:spcBef>
              <a:buFont typeface="Wingdings" panose="05000000000000000000" pitchFamily="2" charset="2"/>
              <a:buChar char="§"/>
            </a:pPr>
            <a:r>
              <a:rPr lang="en" sz="2200" dirty="0"/>
              <a:t>New patients / throughput</a:t>
            </a:r>
            <a:endParaRPr sz="2200" dirty="0"/>
          </a:p>
          <a:p>
            <a:pPr lvl="2">
              <a:spcBef>
                <a:spcPts val="0"/>
              </a:spcBef>
              <a:buFont typeface="Wingdings" panose="05000000000000000000" pitchFamily="2" charset="2"/>
              <a:buChar char="§"/>
            </a:pPr>
            <a:r>
              <a:rPr lang="en" sz="2200" dirty="0"/>
              <a:t>New providers / therapeutic areas</a:t>
            </a:r>
            <a:endParaRPr sz="2200" dirty="0"/>
          </a:p>
          <a:p>
            <a:pPr lvl="1">
              <a:spcBef>
                <a:spcPts val="0"/>
              </a:spcBef>
              <a:buFont typeface="Wingdings" panose="05000000000000000000" pitchFamily="2" charset="2"/>
              <a:buChar char="§"/>
            </a:pPr>
            <a:r>
              <a:rPr lang="en" sz="2200" dirty="0"/>
              <a:t>Anticipated decline</a:t>
            </a:r>
            <a:endParaRPr sz="2200" dirty="0"/>
          </a:p>
          <a:p>
            <a:pPr lvl="2">
              <a:spcBef>
                <a:spcPts val="0"/>
              </a:spcBef>
              <a:buFont typeface="Wingdings" panose="05000000000000000000" pitchFamily="2" charset="2"/>
              <a:buChar char="§"/>
            </a:pPr>
            <a:r>
              <a:rPr lang="en" sz="2200" dirty="0"/>
              <a:t>Use of curative agents with a limited population (Hep C)</a:t>
            </a:r>
            <a:endParaRPr sz="2200" dirty="0"/>
          </a:p>
          <a:p>
            <a:pPr marL="0" indent="0">
              <a:spcBef>
                <a:spcPts val="2133"/>
              </a:spcBef>
              <a:buNone/>
            </a:pPr>
            <a:endParaRPr dirty="0"/>
          </a:p>
          <a:p>
            <a:pPr marL="0" indent="0">
              <a:spcBef>
                <a:spcPts val="2133"/>
              </a:spcBef>
              <a:spcAft>
                <a:spcPts val="2133"/>
              </a:spcAft>
              <a:buNone/>
            </a:pPr>
            <a:endParaRPr dirty="0"/>
          </a:p>
        </p:txBody>
      </p:sp>
    </p:spTree>
    <p:extLst>
      <p:ext uri="{BB962C8B-B14F-4D97-AF65-F5344CB8AC3E}">
        <p14:creationId xmlns:p14="http://schemas.microsoft.com/office/powerpoint/2010/main" val="30404482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25"/>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pPr>
              <a:buClr>
                <a:schemeClr val="dk1"/>
              </a:buClr>
              <a:buSzPts val="1100"/>
            </a:pPr>
            <a:r>
              <a:rPr lang="en" sz="3200" dirty="0">
                <a:solidFill>
                  <a:schemeClr val="tx1">
                    <a:lumMod val="65000"/>
                    <a:lumOff val="35000"/>
                  </a:schemeClr>
                </a:solidFill>
              </a:rPr>
              <a:t>Growth and Financial Sustainability</a:t>
            </a:r>
            <a:endParaRPr sz="3200" dirty="0">
              <a:solidFill>
                <a:schemeClr val="tx1">
                  <a:lumMod val="65000"/>
                  <a:lumOff val="35000"/>
                </a:schemeClr>
              </a:solidFill>
            </a:endParaRPr>
          </a:p>
        </p:txBody>
      </p:sp>
      <p:sp>
        <p:nvSpPr>
          <p:cNvPr id="130" name="Google Shape;130;p25"/>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Autofit/>
          </a:bodyPr>
          <a:lstStyle/>
          <a:p>
            <a:pPr>
              <a:buFont typeface="Wingdings" panose="05000000000000000000" pitchFamily="2" charset="2"/>
              <a:buChar char="§"/>
            </a:pPr>
            <a:r>
              <a:rPr lang="en" sz="2400" dirty="0"/>
              <a:t>Financials</a:t>
            </a:r>
            <a:endParaRPr sz="2400" dirty="0"/>
          </a:p>
          <a:p>
            <a:pPr lvl="1">
              <a:spcBef>
                <a:spcPts val="0"/>
              </a:spcBef>
              <a:buFont typeface="Wingdings" panose="05000000000000000000" pitchFamily="2" charset="2"/>
              <a:buChar char="§"/>
            </a:pPr>
            <a:r>
              <a:rPr lang="en" sz="2000" dirty="0"/>
              <a:t>Revenue (revenue / Rx) (total revenue)</a:t>
            </a:r>
            <a:endParaRPr sz="2000" dirty="0"/>
          </a:p>
          <a:p>
            <a:pPr lvl="1">
              <a:spcBef>
                <a:spcPts val="0"/>
              </a:spcBef>
              <a:buFont typeface="Wingdings" panose="05000000000000000000" pitchFamily="2" charset="2"/>
              <a:buChar char="§"/>
            </a:pPr>
            <a:r>
              <a:rPr lang="en" sz="2000" dirty="0"/>
              <a:t>Gross margin (margin / Rx) (total gross margin)</a:t>
            </a:r>
            <a:endParaRPr sz="2000" dirty="0"/>
          </a:p>
          <a:p>
            <a:pPr lvl="2">
              <a:spcBef>
                <a:spcPts val="0"/>
              </a:spcBef>
              <a:buFont typeface="Wingdings" panose="05000000000000000000" pitchFamily="2" charset="2"/>
              <a:buChar char="§"/>
            </a:pPr>
            <a:r>
              <a:rPr lang="en" sz="1800" dirty="0"/>
              <a:t>Review contract or historical reimbursement</a:t>
            </a:r>
            <a:endParaRPr sz="1800" dirty="0"/>
          </a:p>
          <a:p>
            <a:pPr lvl="2">
              <a:spcBef>
                <a:spcPts val="0"/>
              </a:spcBef>
              <a:buFont typeface="Wingdings" panose="05000000000000000000" pitchFamily="2" charset="2"/>
              <a:buChar char="§"/>
            </a:pPr>
            <a:r>
              <a:rPr lang="en" sz="1800" dirty="0"/>
              <a:t>Understand acquisition cost</a:t>
            </a:r>
            <a:endParaRPr sz="1800" dirty="0"/>
          </a:p>
          <a:p>
            <a:pPr lvl="1">
              <a:spcBef>
                <a:spcPts val="0"/>
              </a:spcBef>
              <a:buFont typeface="Wingdings" panose="05000000000000000000" pitchFamily="2" charset="2"/>
              <a:buChar char="§"/>
            </a:pPr>
            <a:r>
              <a:rPr lang="en" sz="2000" dirty="0"/>
              <a:t>Net income</a:t>
            </a:r>
            <a:endParaRPr sz="2000" dirty="0"/>
          </a:p>
          <a:p>
            <a:pPr>
              <a:buFont typeface="Wingdings" panose="05000000000000000000" pitchFamily="2" charset="2"/>
              <a:buChar char="§"/>
            </a:pPr>
            <a:r>
              <a:rPr lang="en" sz="2400" dirty="0"/>
              <a:t>Scaling to growth</a:t>
            </a:r>
            <a:endParaRPr sz="2400" dirty="0"/>
          </a:p>
          <a:p>
            <a:pPr lvl="1">
              <a:spcBef>
                <a:spcPts val="0"/>
              </a:spcBef>
              <a:buFont typeface="Wingdings" panose="05000000000000000000" pitchFamily="2" charset="2"/>
              <a:buChar char="§"/>
            </a:pPr>
            <a:r>
              <a:rPr lang="en" sz="2000" dirty="0"/>
              <a:t>Plan for metrics to increase staff with increased volume</a:t>
            </a:r>
            <a:endParaRPr sz="2000" dirty="0"/>
          </a:p>
          <a:p>
            <a:pPr lvl="2">
              <a:spcBef>
                <a:spcPts val="0"/>
              </a:spcBef>
              <a:buFont typeface="Wingdings" panose="05000000000000000000" pitchFamily="2" charset="2"/>
              <a:buChar char="§"/>
            </a:pPr>
            <a:r>
              <a:rPr lang="en" sz="1800" dirty="0"/>
              <a:t>RPh or tech / patients or Rx dispensed</a:t>
            </a:r>
            <a:endParaRPr sz="1800" dirty="0"/>
          </a:p>
          <a:p>
            <a:pPr lvl="1">
              <a:spcBef>
                <a:spcPts val="0"/>
              </a:spcBef>
              <a:buFont typeface="Wingdings" panose="05000000000000000000" pitchFamily="2" charset="2"/>
              <a:buChar char="§"/>
            </a:pPr>
            <a:r>
              <a:rPr lang="en" sz="2000" dirty="0"/>
              <a:t>3 - 5 year plan - “How will you grow?”</a:t>
            </a:r>
            <a:endParaRPr sz="2000" dirty="0"/>
          </a:p>
          <a:p>
            <a:pPr lvl="1">
              <a:spcBef>
                <a:spcPts val="0"/>
              </a:spcBef>
              <a:buFont typeface="Wingdings" panose="05000000000000000000" pitchFamily="2" charset="2"/>
              <a:buChar char="§"/>
            </a:pPr>
            <a:r>
              <a:rPr lang="en" sz="2000" dirty="0"/>
              <a:t>Expected ROI by disease state, per staff member, total labor costs</a:t>
            </a:r>
            <a:endParaRPr sz="2000" dirty="0"/>
          </a:p>
          <a:p>
            <a:pPr>
              <a:buFont typeface="Wingdings" panose="05000000000000000000" pitchFamily="2" charset="2"/>
              <a:buChar char="§"/>
            </a:pPr>
            <a:r>
              <a:rPr lang="en" sz="2400" dirty="0"/>
              <a:t>Utilize projected metrics above to calculate the following:</a:t>
            </a:r>
            <a:endParaRPr sz="2400" dirty="0"/>
          </a:p>
          <a:p>
            <a:pPr lvl="1">
              <a:spcBef>
                <a:spcPts val="0"/>
              </a:spcBef>
              <a:buFont typeface="Wingdings" panose="05000000000000000000" pitchFamily="2" charset="2"/>
              <a:buChar char="§"/>
            </a:pPr>
            <a:r>
              <a:rPr lang="en" sz="2000" dirty="0"/>
              <a:t>Breakeven: (initial + operational costs = net income)</a:t>
            </a:r>
            <a:endParaRPr sz="2000" dirty="0"/>
          </a:p>
          <a:p>
            <a:pPr lvl="1">
              <a:spcBef>
                <a:spcPts val="0"/>
              </a:spcBef>
              <a:buFont typeface="Wingdings" panose="05000000000000000000" pitchFamily="2" charset="2"/>
              <a:buChar char="§"/>
            </a:pPr>
            <a:r>
              <a:rPr lang="en" sz="2000" dirty="0"/>
              <a:t>Return on investment at different time periods ((value - cost / cost))</a:t>
            </a:r>
            <a:endParaRPr sz="2000" dirty="0"/>
          </a:p>
          <a:p>
            <a:pPr lvl="2">
              <a:spcBef>
                <a:spcPts val="0"/>
              </a:spcBef>
              <a:buFont typeface="Wingdings" panose="05000000000000000000" pitchFamily="2" charset="2"/>
              <a:buChar char="§"/>
            </a:pPr>
            <a:r>
              <a:rPr lang="en" sz="1800" dirty="0"/>
              <a:t>6 months, 1 year, 2 year, 5 year</a:t>
            </a:r>
            <a:endParaRPr sz="1800" dirty="0"/>
          </a:p>
          <a:p>
            <a:pPr marL="0" indent="0">
              <a:spcBef>
                <a:spcPts val="2133"/>
              </a:spcBef>
              <a:spcAft>
                <a:spcPts val="2133"/>
              </a:spcAft>
              <a:buNone/>
            </a:pPr>
            <a:endParaRPr dirty="0"/>
          </a:p>
        </p:txBody>
      </p:sp>
    </p:spTree>
    <p:extLst>
      <p:ext uri="{BB962C8B-B14F-4D97-AF65-F5344CB8AC3E}">
        <p14:creationId xmlns:p14="http://schemas.microsoft.com/office/powerpoint/2010/main" val="9125235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6"/>
          <p:cNvSpPr txBox="1">
            <a:spLocks noGrp="1"/>
          </p:cNvSpPr>
          <p:nvPr>
            <p:ph type="title"/>
          </p:nvPr>
        </p:nvSpPr>
        <p:spPr>
          <a:xfrm>
            <a:off x="207800" y="593367"/>
            <a:ext cx="11776400" cy="763600"/>
          </a:xfrm>
          <a:prstGeom prst="rect">
            <a:avLst/>
          </a:prstGeom>
        </p:spPr>
        <p:txBody>
          <a:bodyPr spcFirstLastPara="1" vert="horz" wrap="square" lIns="121900" tIns="121900" rIns="121900" bIns="121900" rtlCol="0" anchor="t" anchorCtr="0">
            <a:noAutofit/>
          </a:bodyPr>
          <a:lstStyle/>
          <a:p>
            <a:r>
              <a:rPr lang="en" sz="3000" dirty="0">
                <a:solidFill>
                  <a:schemeClr val="tx1">
                    <a:lumMod val="65000"/>
                    <a:lumOff val="35000"/>
                  </a:schemeClr>
                </a:solidFill>
              </a:rPr>
              <a:t>Further Strategic Considerations and Financial Impact</a:t>
            </a:r>
            <a:endParaRPr sz="3000" dirty="0">
              <a:solidFill>
                <a:schemeClr val="tx1">
                  <a:lumMod val="65000"/>
                  <a:lumOff val="35000"/>
                </a:schemeClr>
              </a:solidFill>
            </a:endParaRPr>
          </a:p>
        </p:txBody>
      </p:sp>
      <p:sp>
        <p:nvSpPr>
          <p:cNvPr id="136" name="Google Shape;136;p26"/>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Autofit/>
          </a:bodyPr>
          <a:lstStyle/>
          <a:p>
            <a:pPr>
              <a:buFont typeface="Wingdings" panose="05000000000000000000" pitchFamily="2" charset="2"/>
              <a:buChar char="§"/>
            </a:pPr>
            <a:r>
              <a:rPr lang="en" sz="2400" dirty="0"/>
              <a:t>Decreased reimbursement</a:t>
            </a:r>
            <a:endParaRPr sz="2400" dirty="0"/>
          </a:p>
          <a:p>
            <a:pPr lvl="1">
              <a:spcBef>
                <a:spcPts val="0"/>
              </a:spcBef>
              <a:buFont typeface="Wingdings" panose="05000000000000000000" pitchFamily="2" charset="2"/>
              <a:buChar char="§"/>
            </a:pPr>
            <a:r>
              <a:rPr lang="en" sz="1800" dirty="0"/>
              <a:t>Decreased contracted payments</a:t>
            </a:r>
            <a:endParaRPr sz="1800" dirty="0"/>
          </a:p>
          <a:p>
            <a:pPr lvl="1">
              <a:spcBef>
                <a:spcPts val="0"/>
              </a:spcBef>
              <a:buFont typeface="Wingdings" panose="05000000000000000000" pitchFamily="2" charset="2"/>
              <a:buChar char="§"/>
            </a:pPr>
            <a:r>
              <a:rPr lang="en" sz="1800" dirty="0"/>
              <a:t>Unfavorable payer mix</a:t>
            </a:r>
            <a:endParaRPr sz="1800" dirty="0"/>
          </a:p>
          <a:p>
            <a:pPr>
              <a:buFont typeface="Wingdings" panose="05000000000000000000" pitchFamily="2" charset="2"/>
              <a:buChar char="§"/>
            </a:pPr>
            <a:r>
              <a:rPr lang="en" sz="2400" dirty="0"/>
              <a:t>Drug mix</a:t>
            </a:r>
            <a:endParaRPr sz="2400" dirty="0"/>
          </a:p>
          <a:p>
            <a:pPr lvl="1">
              <a:spcBef>
                <a:spcPts val="0"/>
              </a:spcBef>
              <a:buFont typeface="Wingdings" panose="05000000000000000000" pitchFamily="2" charset="2"/>
              <a:buChar char="§"/>
            </a:pPr>
            <a:r>
              <a:rPr lang="en" sz="1800" dirty="0"/>
              <a:t>Variance of revenue and gross margin per drug &amp; disease state</a:t>
            </a:r>
            <a:endParaRPr sz="1800" dirty="0"/>
          </a:p>
          <a:p>
            <a:pPr lvl="1">
              <a:spcBef>
                <a:spcPts val="0"/>
              </a:spcBef>
              <a:buFont typeface="Wingdings" panose="05000000000000000000" pitchFamily="2" charset="2"/>
              <a:buChar char="§"/>
            </a:pPr>
            <a:r>
              <a:rPr lang="en" sz="1800" dirty="0"/>
              <a:t>Transition of standard of care from one agent to another</a:t>
            </a:r>
            <a:endParaRPr sz="1800" dirty="0"/>
          </a:p>
          <a:p>
            <a:pPr>
              <a:buFont typeface="Wingdings" panose="05000000000000000000" pitchFamily="2" charset="2"/>
              <a:buChar char="§"/>
            </a:pPr>
            <a:r>
              <a:rPr lang="en" sz="2400" dirty="0"/>
              <a:t>Ability to serve population</a:t>
            </a:r>
            <a:endParaRPr sz="2400" dirty="0"/>
          </a:p>
          <a:p>
            <a:pPr lvl="1">
              <a:spcBef>
                <a:spcPts val="0"/>
              </a:spcBef>
              <a:buFont typeface="Wingdings" panose="05000000000000000000" pitchFamily="2" charset="2"/>
              <a:buChar char="§"/>
            </a:pPr>
            <a:r>
              <a:rPr lang="en" sz="1800" dirty="0"/>
              <a:t>Global trends in medication prescribing</a:t>
            </a:r>
            <a:endParaRPr sz="1800" dirty="0"/>
          </a:p>
          <a:p>
            <a:pPr lvl="2">
              <a:spcBef>
                <a:spcPts val="0"/>
              </a:spcBef>
              <a:buFont typeface="Wingdings" panose="05000000000000000000" pitchFamily="2" charset="2"/>
              <a:buChar char="§"/>
            </a:pPr>
            <a:r>
              <a:rPr lang="en" sz="1800" dirty="0"/>
              <a:t>Declining Hepatitis C prescribing as higher % of population cured</a:t>
            </a:r>
            <a:endParaRPr sz="1800" dirty="0"/>
          </a:p>
          <a:p>
            <a:pPr>
              <a:buFont typeface="Wingdings" panose="05000000000000000000" pitchFamily="2" charset="2"/>
              <a:buChar char="§"/>
            </a:pPr>
            <a:r>
              <a:rPr lang="en" sz="2400" dirty="0"/>
              <a:t>% of business / market penetration excluded by payers due to… </a:t>
            </a:r>
            <a:endParaRPr sz="2400" dirty="0"/>
          </a:p>
          <a:p>
            <a:pPr lvl="1">
              <a:spcBef>
                <a:spcPts val="0"/>
              </a:spcBef>
              <a:buFont typeface="Wingdings" panose="05000000000000000000" pitchFamily="2" charset="2"/>
              <a:buChar char="§"/>
            </a:pPr>
            <a:r>
              <a:rPr lang="en" sz="1800" dirty="0"/>
              <a:t>Accreditation requirements</a:t>
            </a:r>
            <a:endParaRPr sz="1800" dirty="0"/>
          </a:p>
          <a:p>
            <a:pPr lvl="1">
              <a:spcBef>
                <a:spcPts val="0"/>
              </a:spcBef>
              <a:buFont typeface="Wingdings" panose="05000000000000000000" pitchFamily="2" charset="2"/>
              <a:buChar char="§"/>
            </a:pPr>
            <a:r>
              <a:rPr lang="en" sz="1800" dirty="0"/>
              <a:t>Contracting with other specialty pharmacies</a:t>
            </a:r>
            <a:endParaRPr sz="1800" dirty="0"/>
          </a:p>
          <a:p>
            <a:pPr lvl="1">
              <a:spcBef>
                <a:spcPts val="0"/>
              </a:spcBef>
              <a:buFont typeface="Wingdings" panose="05000000000000000000" pitchFamily="2" charset="2"/>
              <a:buChar char="§"/>
            </a:pPr>
            <a:r>
              <a:rPr lang="en" sz="1800" dirty="0"/>
              <a:t>Mail-order with surrounding and outside state licenses</a:t>
            </a:r>
            <a:endParaRPr sz="1800" dirty="0"/>
          </a:p>
          <a:p>
            <a:pPr lvl="1">
              <a:spcBef>
                <a:spcPts val="0"/>
              </a:spcBef>
              <a:buFont typeface="Wingdings" panose="05000000000000000000" pitchFamily="2" charset="2"/>
              <a:buChar char="§"/>
            </a:pPr>
            <a:r>
              <a:rPr lang="en" sz="1800" dirty="0"/>
              <a:t>Ability to provide ancillary services (nursing or other)</a:t>
            </a:r>
            <a:endParaRPr sz="1800" dirty="0"/>
          </a:p>
          <a:p>
            <a:pPr lvl="1">
              <a:spcBef>
                <a:spcPts val="0"/>
              </a:spcBef>
              <a:buFont typeface="Wingdings" panose="05000000000000000000" pitchFamily="2" charset="2"/>
              <a:buChar char="§"/>
            </a:pPr>
            <a:r>
              <a:rPr lang="en" sz="1800" dirty="0"/>
              <a:t>Site of care</a:t>
            </a:r>
            <a:endParaRPr sz="1800" dirty="0"/>
          </a:p>
          <a:p>
            <a:pPr>
              <a:buFont typeface="Wingdings" panose="05000000000000000000" pitchFamily="2" charset="2"/>
              <a:buChar char="§"/>
            </a:pPr>
            <a:r>
              <a:rPr lang="en" sz="2400" dirty="0"/>
              <a:t>Complexity of medically billed specialty medications dispensed from pharmacy</a:t>
            </a:r>
            <a:endParaRPr sz="2400" dirty="0"/>
          </a:p>
          <a:p>
            <a:pPr marL="0" indent="0">
              <a:spcBef>
                <a:spcPts val="2133"/>
              </a:spcBef>
              <a:spcAft>
                <a:spcPts val="2133"/>
              </a:spcAft>
              <a:buNone/>
            </a:pPr>
            <a:endParaRPr sz="2000" dirty="0"/>
          </a:p>
        </p:txBody>
      </p:sp>
    </p:spTree>
    <p:extLst>
      <p:ext uri="{BB962C8B-B14F-4D97-AF65-F5344CB8AC3E}">
        <p14:creationId xmlns:p14="http://schemas.microsoft.com/office/powerpoint/2010/main" val="20279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oogle Shape;141;p27"/>
          <p:cNvGraphicFramePr/>
          <p:nvPr>
            <p:extLst>
              <p:ext uri="{D42A27DB-BD31-4B8C-83A1-F6EECF244321}">
                <p14:modId xmlns:p14="http://schemas.microsoft.com/office/powerpoint/2010/main" val="798479435"/>
              </p:ext>
            </p:extLst>
          </p:nvPr>
        </p:nvGraphicFramePr>
        <p:xfrm>
          <a:off x="509968" y="590470"/>
          <a:ext cx="10944746" cy="6111896"/>
        </p:xfrm>
        <a:graphic>
          <a:graphicData uri="http://schemas.openxmlformats.org/drawingml/2006/table">
            <a:tbl>
              <a:tblPr>
                <a:noFill/>
              </a:tblPr>
              <a:tblGrid>
                <a:gridCol w="1411615">
                  <a:extLst>
                    <a:ext uri="{9D8B030D-6E8A-4147-A177-3AD203B41FA5}">
                      <a16:colId xmlns:a16="http://schemas.microsoft.com/office/drawing/2014/main" val="20000"/>
                    </a:ext>
                  </a:extLst>
                </a:gridCol>
                <a:gridCol w="638725">
                  <a:extLst>
                    <a:ext uri="{9D8B030D-6E8A-4147-A177-3AD203B41FA5}">
                      <a16:colId xmlns:a16="http://schemas.microsoft.com/office/drawing/2014/main" val="20001"/>
                    </a:ext>
                  </a:extLst>
                </a:gridCol>
                <a:gridCol w="1054453">
                  <a:extLst>
                    <a:ext uri="{9D8B030D-6E8A-4147-A177-3AD203B41FA5}">
                      <a16:colId xmlns:a16="http://schemas.microsoft.com/office/drawing/2014/main" val="20002"/>
                    </a:ext>
                  </a:extLst>
                </a:gridCol>
                <a:gridCol w="673295">
                  <a:extLst>
                    <a:ext uri="{9D8B030D-6E8A-4147-A177-3AD203B41FA5}">
                      <a16:colId xmlns:a16="http://schemas.microsoft.com/office/drawing/2014/main" val="20003"/>
                    </a:ext>
                  </a:extLst>
                </a:gridCol>
                <a:gridCol w="1242752">
                  <a:extLst>
                    <a:ext uri="{9D8B030D-6E8A-4147-A177-3AD203B41FA5}">
                      <a16:colId xmlns:a16="http://schemas.microsoft.com/office/drawing/2014/main" val="20004"/>
                    </a:ext>
                  </a:extLst>
                </a:gridCol>
                <a:gridCol w="775613">
                  <a:extLst>
                    <a:ext uri="{9D8B030D-6E8A-4147-A177-3AD203B41FA5}">
                      <a16:colId xmlns:a16="http://schemas.microsoft.com/office/drawing/2014/main" val="20005"/>
                    </a:ext>
                  </a:extLst>
                </a:gridCol>
                <a:gridCol w="858049">
                  <a:extLst>
                    <a:ext uri="{9D8B030D-6E8A-4147-A177-3AD203B41FA5}">
                      <a16:colId xmlns:a16="http://schemas.microsoft.com/office/drawing/2014/main" val="20006"/>
                    </a:ext>
                  </a:extLst>
                </a:gridCol>
                <a:gridCol w="858049">
                  <a:extLst>
                    <a:ext uri="{9D8B030D-6E8A-4147-A177-3AD203B41FA5}">
                      <a16:colId xmlns:a16="http://schemas.microsoft.com/office/drawing/2014/main" val="20007"/>
                    </a:ext>
                  </a:extLst>
                </a:gridCol>
                <a:gridCol w="1231292">
                  <a:extLst>
                    <a:ext uri="{9D8B030D-6E8A-4147-A177-3AD203B41FA5}">
                      <a16:colId xmlns:a16="http://schemas.microsoft.com/office/drawing/2014/main" val="20008"/>
                    </a:ext>
                  </a:extLst>
                </a:gridCol>
                <a:gridCol w="484805">
                  <a:extLst>
                    <a:ext uri="{9D8B030D-6E8A-4147-A177-3AD203B41FA5}">
                      <a16:colId xmlns:a16="http://schemas.microsoft.com/office/drawing/2014/main" val="20009"/>
                    </a:ext>
                  </a:extLst>
                </a:gridCol>
                <a:gridCol w="1012918">
                  <a:extLst>
                    <a:ext uri="{9D8B030D-6E8A-4147-A177-3AD203B41FA5}">
                      <a16:colId xmlns:a16="http://schemas.microsoft.com/office/drawing/2014/main" val="20010"/>
                    </a:ext>
                  </a:extLst>
                </a:gridCol>
                <a:gridCol w="703180">
                  <a:extLst>
                    <a:ext uri="{9D8B030D-6E8A-4147-A177-3AD203B41FA5}">
                      <a16:colId xmlns:a16="http://schemas.microsoft.com/office/drawing/2014/main" val="20011"/>
                    </a:ext>
                  </a:extLst>
                </a:gridCol>
              </a:tblGrid>
              <a:tr h="450661">
                <a:tc gridSpan="12">
                  <a:txBody>
                    <a:bodyPr/>
                    <a:lstStyle/>
                    <a:p>
                      <a:pPr marL="0" lvl="0" indent="0" algn="ctr" rtl="0">
                        <a:spcBef>
                          <a:spcPts val="0"/>
                        </a:spcBef>
                        <a:spcAft>
                          <a:spcPts val="0"/>
                        </a:spcAft>
                        <a:buNone/>
                      </a:pPr>
                      <a:r>
                        <a:rPr lang="en" sz="2000" b="1" dirty="0">
                          <a:solidFill>
                            <a:schemeClr val="accent6">
                              <a:lumMod val="75000"/>
                            </a:schemeClr>
                          </a:solidFill>
                        </a:rPr>
                        <a:t>Sample Draft Cost Template</a:t>
                      </a:r>
                      <a:endParaRPr sz="2000" b="1" dirty="0">
                        <a:solidFill>
                          <a:schemeClr val="accent6">
                            <a:lumMod val="75000"/>
                          </a:schemeClr>
                        </a:solidFill>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73387">
                <a:tc gridSpan="4">
                  <a:txBody>
                    <a:bodyPr/>
                    <a:lstStyle/>
                    <a:p>
                      <a:pPr marL="0" lvl="0" indent="0" algn="ctr" rtl="0">
                        <a:spcBef>
                          <a:spcPts val="0"/>
                        </a:spcBef>
                        <a:spcAft>
                          <a:spcPts val="0"/>
                        </a:spcAft>
                        <a:buNone/>
                      </a:pPr>
                      <a:r>
                        <a:rPr lang="en" sz="1500" b="1" dirty="0"/>
                        <a:t>Labor cost (with fringe benefit)</a:t>
                      </a:r>
                      <a:endParaRPr sz="1500" b="1"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marL="0" lvl="0" indent="0" algn="ctr" rtl="0">
                        <a:spcBef>
                          <a:spcPts val="0"/>
                        </a:spcBef>
                        <a:spcAft>
                          <a:spcPts val="0"/>
                        </a:spcAft>
                        <a:buNone/>
                      </a:pPr>
                      <a:r>
                        <a:rPr lang="en" sz="1500" b="1" dirty="0"/>
                        <a:t>Space Lease / Purchase</a:t>
                      </a:r>
                      <a:endParaRPr sz="1500" b="1"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marL="0" lvl="0" indent="0" algn="ctr" rtl="0">
                        <a:spcBef>
                          <a:spcPts val="0"/>
                        </a:spcBef>
                        <a:spcAft>
                          <a:spcPts val="0"/>
                        </a:spcAft>
                        <a:buNone/>
                      </a:pPr>
                      <a:r>
                        <a:rPr lang="en" sz="1500" b="1" dirty="0"/>
                        <a:t>Operational expense</a:t>
                      </a:r>
                      <a:endParaRPr sz="1500" b="1"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405592">
                <a:tc>
                  <a:txBody>
                    <a:bodyPr/>
                    <a:lstStyle/>
                    <a:p>
                      <a:pPr marL="0" lvl="0" indent="0" algn="l" rtl="0">
                        <a:spcBef>
                          <a:spcPts val="0"/>
                        </a:spcBef>
                        <a:spcAft>
                          <a:spcPts val="0"/>
                        </a:spcAft>
                        <a:buNone/>
                      </a:pPr>
                      <a:r>
                        <a:rPr lang="en" sz="1500" b="1" dirty="0">
                          <a:solidFill>
                            <a:schemeClr val="accent1">
                              <a:lumMod val="75000"/>
                            </a:schemeClr>
                          </a:solidFill>
                        </a:rPr>
                        <a:t>Position</a:t>
                      </a:r>
                      <a:endParaRPr sz="1500" b="1" dirty="0">
                        <a:solidFill>
                          <a:schemeClr val="accent1">
                            <a:lumMod val="75000"/>
                          </a:schemeClr>
                        </a:solidFill>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r>
                        <a:rPr lang="en" sz="1500" b="1" dirty="0">
                          <a:solidFill>
                            <a:schemeClr val="accent1">
                              <a:lumMod val="75000"/>
                            </a:schemeClr>
                          </a:solidFill>
                        </a:rPr>
                        <a:t>FTE</a:t>
                      </a:r>
                      <a:endParaRPr sz="1500" b="1" dirty="0">
                        <a:solidFill>
                          <a:schemeClr val="accent1">
                            <a:lumMod val="75000"/>
                          </a:schemeClr>
                        </a:solidFill>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r>
                        <a:rPr lang="en" sz="1500" b="1" dirty="0">
                          <a:solidFill>
                            <a:schemeClr val="accent1">
                              <a:lumMod val="75000"/>
                            </a:schemeClr>
                          </a:solidFill>
                        </a:rPr>
                        <a:t>Cost</a:t>
                      </a:r>
                      <a:endParaRPr sz="1500" b="1" dirty="0">
                        <a:solidFill>
                          <a:schemeClr val="accent1">
                            <a:lumMod val="75000"/>
                          </a:schemeClr>
                        </a:solidFill>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r>
                        <a:rPr lang="en" sz="1500" b="1" dirty="0">
                          <a:solidFill>
                            <a:schemeClr val="accent1">
                              <a:lumMod val="75000"/>
                            </a:schemeClr>
                          </a:solidFill>
                        </a:rPr>
                        <a:t>Total</a:t>
                      </a:r>
                      <a:endParaRPr sz="1500" b="1" dirty="0">
                        <a:solidFill>
                          <a:schemeClr val="accent1">
                            <a:lumMod val="75000"/>
                          </a:schemeClr>
                        </a:solidFill>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r>
                        <a:rPr lang="en" sz="1500" b="1" dirty="0">
                          <a:solidFill>
                            <a:schemeClr val="accent1">
                              <a:lumMod val="75000"/>
                            </a:schemeClr>
                          </a:solidFill>
                        </a:rPr>
                        <a:t>Location</a:t>
                      </a:r>
                      <a:endParaRPr sz="1500" b="1" dirty="0">
                        <a:solidFill>
                          <a:schemeClr val="accent1">
                            <a:lumMod val="75000"/>
                          </a:schemeClr>
                        </a:solidFill>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r>
                        <a:rPr lang="en" sz="1500" b="1" dirty="0">
                          <a:solidFill>
                            <a:schemeClr val="accent1">
                              <a:lumMod val="75000"/>
                            </a:schemeClr>
                          </a:solidFill>
                        </a:rPr>
                        <a:t>Sq ft</a:t>
                      </a:r>
                      <a:endParaRPr sz="1500" b="1" dirty="0">
                        <a:solidFill>
                          <a:schemeClr val="accent1">
                            <a:lumMod val="75000"/>
                          </a:schemeClr>
                        </a:solidFill>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r>
                        <a:rPr lang="en" sz="1500" b="1" dirty="0">
                          <a:solidFill>
                            <a:schemeClr val="accent1">
                              <a:lumMod val="75000"/>
                            </a:schemeClr>
                          </a:solidFill>
                        </a:rPr>
                        <a:t>Cost</a:t>
                      </a:r>
                      <a:endParaRPr sz="1500" b="1" dirty="0">
                        <a:solidFill>
                          <a:schemeClr val="accent1">
                            <a:lumMod val="75000"/>
                          </a:schemeClr>
                        </a:solidFill>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r>
                        <a:rPr lang="en" sz="1500" b="1" dirty="0">
                          <a:solidFill>
                            <a:schemeClr val="accent1">
                              <a:lumMod val="75000"/>
                            </a:schemeClr>
                          </a:solidFill>
                        </a:rPr>
                        <a:t>Total</a:t>
                      </a:r>
                      <a:endParaRPr sz="1500" b="1" dirty="0">
                        <a:solidFill>
                          <a:schemeClr val="accent1">
                            <a:lumMod val="75000"/>
                          </a:schemeClr>
                        </a:solidFill>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r>
                        <a:rPr lang="en" sz="1500" b="1" dirty="0">
                          <a:solidFill>
                            <a:schemeClr val="accent1">
                              <a:lumMod val="75000"/>
                            </a:schemeClr>
                          </a:solidFill>
                        </a:rPr>
                        <a:t>Expense</a:t>
                      </a:r>
                      <a:endParaRPr sz="1500" b="1" dirty="0">
                        <a:solidFill>
                          <a:schemeClr val="accent1">
                            <a:lumMod val="75000"/>
                          </a:schemeClr>
                        </a:solidFill>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r>
                        <a:rPr lang="en" sz="1500" b="1" dirty="0">
                          <a:solidFill>
                            <a:schemeClr val="accent1">
                              <a:lumMod val="75000"/>
                            </a:schemeClr>
                          </a:solidFill>
                        </a:rPr>
                        <a:t>#</a:t>
                      </a:r>
                      <a:endParaRPr sz="1500" b="1" dirty="0">
                        <a:solidFill>
                          <a:schemeClr val="accent1">
                            <a:lumMod val="75000"/>
                          </a:schemeClr>
                        </a:solidFill>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r>
                        <a:rPr lang="en" sz="1500" b="1" dirty="0">
                          <a:solidFill>
                            <a:schemeClr val="accent1">
                              <a:lumMod val="75000"/>
                            </a:schemeClr>
                          </a:solidFill>
                        </a:rPr>
                        <a:t>Cost</a:t>
                      </a:r>
                      <a:endParaRPr sz="1500" b="1" dirty="0">
                        <a:solidFill>
                          <a:schemeClr val="accent1">
                            <a:lumMod val="75000"/>
                          </a:schemeClr>
                        </a:solidFill>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r>
                        <a:rPr lang="en" sz="1500" b="1" dirty="0">
                          <a:solidFill>
                            <a:schemeClr val="accent1">
                              <a:lumMod val="75000"/>
                            </a:schemeClr>
                          </a:solidFill>
                        </a:rPr>
                        <a:t>Total</a:t>
                      </a:r>
                      <a:endParaRPr sz="1500" b="1" dirty="0">
                        <a:solidFill>
                          <a:schemeClr val="accent1">
                            <a:lumMod val="75000"/>
                          </a:schemeClr>
                        </a:solidFill>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856283">
                <a:tc>
                  <a:txBody>
                    <a:bodyPr/>
                    <a:lstStyle/>
                    <a:p>
                      <a:pPr marL="0" lvl="0" indent="0" algn="l" rtl="0">
                        <a:spcBef>
                          <a:spcPts val="0"/>
                        </a:spcBef>
                        <a:spcAft>
                          <a:spcPts val="0"/>
                        </a:spcAft>
                        <a:buNone/>
                      </a:pPr>
                      <a:r>
                        <a:rPr lang="en" sz="1500" dirty="0"/>
                        <a:t>Pharmacist</a:t>
                      </a: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r>
                        <a:rPr lang="en" sz="1500" dirty="0"/>
                        <a:t>Dispensing area</a:t>
                      </a: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r>
                        <a:rPr lang="en" sz="1500" dirty="0"/>
                        <a:t>Inventory Overhead</a:t>
                      </a:r>
                      <a:endParaRPr sz="1500" dirty="0"/>
                    </a:p>
                    <a:p>
                      <a:pPr marL="0" lvl="0" indent="0" algn="l" rtl="0">
                        <a:spcBef>
                          <a:spcPts val="0"/>
                        </a:spcBef>
                        <a:spcAft>
                          <a:spcPts val="0"/>
                        </a:spcAft>
                        <a:buNone/>
                      </a:pP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663084">
                <a:tc>
                  <a:txBody>
                    <a:bodyPr/>
                    <a:lstStyle/>
                    <a:p>
                      <a:pPr marL="0" lvl="0" indent="0" algn="l" rtl="0">
                        <a:spcBef>
                          <a:spcPts val="0"/>
                        </a:spcBef>
                        <a:spcAft>
                          <a:spcPts val="0"/>
                        </a:spcAft>
                        <a:buNone/>
                      </a:pPr>
                      <a:r>
                        <a:rPr lang="en" sz="1500" dirty="0" smtClean="0"/>
                        <a:t>Technician</a:t>
                      </a: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r>
                        <a:rPr lang="en" sz="1500" dirty="0"/>
                        <a:t>Drug storage</a:t>
                      </a: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r>
                        <a:rPr lang="en" sz="1500" dirty="0"/>
                        <a:t>Licenses / Software</a:t>
                      </a: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786667">
                <a:tc>
                  <a:txBody>
                    <a:bodyPr/>
                    <a:lstStyle/>
                    <a:p>
                      <a:pPr marL="0" lvl="0" indent="0" algn="l" rtl="0">
                        <a:spcBef>
                          <a:spcPts val="0"/>
                        </a:spcBef>
                        <a:spcAft>
                          <a:spcPts val="0"/>
                        </a:spcAft>
                        <a:buNone/>
                      </a:pPr>
                      <a:r>
                        <a:rPr lang="en" sz="1500" dirty="0"/>
                        <a:t>Management</a:t>
                      </a: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r>
                        <a:rPr lang="en" sz="1500" dirty="0"/>
                        <a:t>Supply storage</a:t>
                      </a: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r>
                        <a:rPr lang="en" sz="1500" dirty="0"/>
                        <a:t>Accreditation &amp; </a:t>
                      </a:r>
                      <a:r>
                        <a:rPr lang="en" sz="1500" dirty="0" smtClean="0"/>
                        <a:t>third </a:t>
                      </a:r>
                      <a:r>
                        <a:rPr lang="en" sz="1500" dirty="0"/>
                        <a:t>party fees</a:t>
                      </a: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630938">
                <a:tc>
                  <a:txBody>
                    <a:bodyPr/>
                    <a:lstStyle/>
                    <a:p>
                      <a:pPr marL="0" lvl="0" indent="0" algn="l" rtl="0">
                        <a:spcBef>
                          <a:spcPts val="0"/>
                        </a:spcBef>
                        <a:spcAft>
                          <a:spcPts val="0"/>
                        </a:spcAft>
                        <a:buNone/>
                      </a:pPr>
                      <a:r>
                        <a:rPr lang="en" sz="1500" dirty="0"/>
                        <a:t>Support staff 1</a:t>
                      </a: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r>
                        <a:rPr lang="en" sz="1500" dirty="0"/>
                        <a:t>Refrigerator storage</a:t>
                      </a: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r>
                        <a:rPr lang="en" sz="1500" dirty="0"/>
                        <a:t>DIR Fees</a:t>
                      </a: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630938">
                <a:tc>
                  <a:txBody>
                    <a:bodyPr/>
                    <a:lstStyle/>
                    <a:p>
                      <a:pPr marL="0" lvl="0" indent="0" algn="l" rtl="0">
                        <a:spcBef>
                          <a:spcPts val="0"/>
                        </a:spcBef>
                        <a:spcAft>
                          <a:spcPts val="0"/>
                        </a:spcAft>
                        <a:buNone/>
                      </a:pPr>
                      <a:r>
                        <a:rPr lang="en" sz="1500" dirty="0"/>
                        <a:t>Support staff 2</a:t>
                      </a: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r>
                        <a:rPr lang="en" sz="1500" dirty="0"/>
                        <a:t>Office / computer</a:t>
                      </a: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r>
                        <a:rPr lang="en" sz="1500" dirty="0"/>
                        <a:t>Drug waste</a:t>
                      </a: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630938">
                <a:tc>
                  <a:txBody>
                    <a:bodyPr/>
                    <a:lstStyle/>
                    <a:p>
                      <a:pPr marL="0" lvl="0" indent="0" algn="l" rtl="0">
                        <a:spcBef>
                          <a:spcPts val="0"/>
                        </a:spcBef>
                        <a:spcAft>
                          <a:spcPts val="0"/>
                        </a:spcAft>
                        <a:buNone/>
                      </a:pPr>
                      <a:r>
                        <a:rPr lang="en" sz="1500" dirty="0"/>
                        <a:t>Overtime</a:t>
                      </a: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r>
                        <a:rPr lang="en" sz="1500" dirty="0"/>
                        <a:t>Desks</a:t>
                      </a: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r>
                        <a:rPr lang="en" sz="1500" dirty="0"/>
                        <a:t>Marketing &amp; supplies</a:t>
                      </a: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l" rtl="0">
                        <a:spcBef>
                          <a:spcPts val="0"/>
                        </a:spcBef>
                        <a:spcAft>
                          <a:spcPts val="0"/>
                        </a:spcAft>
                        <a:buNone/>
                      </a:pPr>
                      <a:endParaRPr sz="1500"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480812">
                <a:tc>
                  <a:txBody>
                    <a:bodyPr/>
                    <a:lstStyle/>
                    <a:p>
                      <a:pPr marL="0" lvl="0" indent="0" algn="l" rtl="0">
                        <a:spcBef>
                          <a:spcPts val="0"/>
                        </a:spcBef>
                        <a:spcAft>
                          <a:spcPts val="0"/>
                        </a:spcAft>
                        <a:buNone/>
                      </a:pPr>
                      <a:r>
                        <a:rPr lang="en" sz="1500" b="1" dirty="0"/>
                        <a:t>Total cost</a:t>
                      </a:r>
                      <a:endParaRPr sz="1500" b="1"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marL="0" lvl="0" indent="0" algn="l" rtl="0">
                        <a:spcBef>
                          <a:spcPts val="0"/>
                        </a:spcBef>
                        <a:spcAft>
                          <a:spcPts val="0"/>
                        </a:spcAft>
                        <a:buNone/>
                      </a:pPr>
                      <a:endParaRPr sz="1500" b="1"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marL="0" lvl="0" indent="0" algn="l" rtl="0">
                        <a:spcBef>
                          <a:spcPts val="0"/>
                        </a:spcBef>
                        <a:spcAft>
                          <a:spcPts val="0"/>
                        </a:spcAft>
                        <a:buNone/>
                      </a:pPr>
                      <a:r>
                        <a:rPr lang="en" sz="1500" b="1" dirty="0"/>
                        <a:t>Total cost</a:t>
                      </a:r>
                      <a:endParaRPr sz="1500" b="1"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marL="0" lvl="0" indent="0" algn="l" rtl="0">
                        <a:spcBef>
                          <a:spcPts val="0"/>
                        </a:spcBef>
                        <a:spcAft>
                          <a:spcPts val="0"/>
                        </a:spcAft>
                        <a:buNone/>
                      </a:pPr>
                      <a:endParaRPr sz="1500" b="1"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marL="0" lvl="0" indent="0" algn="l" rtl="0">
                        <a:spcBef>
                          <a:spcPts val="0"/>
                        </a:spcBef>
                        <a:spcAft>
                          <a:spcPts val="0"/>
                        </a:spcAft>
                        <a:buNone/>
                      </a:pPr>
                      <a:r>
                        <a:rPr lang="en" sz="1500" b="1" dirty="0"/>
                        <a:t>Total cost</a:t>
                      </a:r>
                      <a:endParaRPr sz="1500" b="1"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marL="0" lvl="0" indent="0" algn="l" rtl="0">
                        <a:spcBef>
                          <a:spcPts val="0"/>
                        </a:spcBef>
                        <a:spcAft>
                          <a:spcPts val="0"/>
                        </a:spcAft>
                        <a:buNone/>
                      </a:pPr>
                      <a:endParaRPr sz="1500" b="1" dirty="0"/>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19922863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28"/>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r>
              <a:rPr lang="en" sz="3200" dirty="0">
                <a:solidFill>
                  <a:schemeClr val="tx1">
                    <a:lumMod val="65000"/>
                    <a:lumOff val="35000"/>
                  </a:schemeClr>
                </a:solidFill>
              </a:rPr>
              <a:t>Time is Money - Common Specialty Time Utilizers</a:t>
            </a:r>
            <a:endParaRPr sz="3200" dirty="0">
              <a:solidFill>
                <a:schemeClr val="tx1">
                  <a:lumMod val="65000"/>
                  <a:lumOff val="35000"/>
                </a:schemeClr>
              </a:solidFill>
            </a:endParaRPr>
          </a:p>
        </p:txBody>
      </p:sp>
      <p:sp>
        <p:nvSpPr>
          <p:cNvPr id="147" name="Google Shape;147;p28"/>
          <p:cNvSpPr txBox="1">
            <a:spLocks noGrp="1"/>
          </p:cNvSpPr>
          <p:nvPr>
            <p:ph type="body" idx="1"/>
          </p:nvPr>
        </p:nvSpPr>
        <p:spPr>
          <a:xfrm>
            <a:off x="415600" y="1474848"/>
            <a:ext cx="11360800" cy="4555200"/>
          </a:xfrm>
          <a:prstGeom prst="rect">
            <a:avLst/>
          </a:prstGeom>
        </p:spPr>
        <p:txBody>
          <a:bodyPr spcFirstLastPara="1" vert="horz" wrap="square" lIns="121900" tIns="121900" rIns="121900" bIns="121900" rtlCol="0" anchor="t" anchorCtr="0">
            <a:noAutofit/>
          </a:bodyPr>
          <a:lstStyle/>
          <a:p>
            <a:pPr>
              <a:buFont typeface="Wingdings" panose="05000000000000000000" pitchFamily="2" charset="2"/>
              <a:buChar char="§"/>
            </a:pPr>
            <a:r>
              <a:rPr lang="en" sz="2400" dirty="0"/>
              <a:t>Development</a:t>
            </a:r>
            <a:endParaRPr sz="2400" dirty="0"/>
          </a:p>
          <a:p>
            <a:pPr lvl="1">
              <a:spcBef>
                <a:spcPts val="0"/>
              </a:spcBef>
              <a:buFont typeface="Wingdings" panose="05000000000000000000" pitchFamily="2" charset="2"/>
              <a:buChar char="§"/>
            </a:pPr>
            <a:r>
              <a:rPr lang="en" sz="1800" dirty="0"/>
              <a:t>Build infrastructure (space, staffing, accreditation)</a:t>
            </a:r>
            <a:endParaRPr sz="1800" dirty="0"/>
          </a:p>
          <a:p>
            <a:pPr lvl="1">
              <a:spcBef>
                <a:spcPts val="0"/>
              </a:spcBef>
              <a:buFont typeface="Wingdings" panose="05000000000000000000" pitchFamily="2" charset="2"/>
              <a:buChar char="§"/>
            </a:pPr>
            <a:r>
              <a:rPr lang="en" sz="1800" dirty="0"/>
              <a:t>Relationship building (health-system and external)</a:t>
            </a:r>
            <a:endParaRPr sz="1800" dirty="0"/>
          </a:p>
          <a:p>
            <a:pPr lvl="1">
              <a:spcBef>
                <a:spcPts val="0"/>
              </a:spcBef>
              <a:buFont typeface="Wingdings" panose="05000000000000000000" pitchFamily="2" charset="2"/>
              <a:buChar char="§"/>
            </a:pPr>
            <a:r>
              <a:rPr lang="en" sz="1800" dirty="0"/>
              <a:t>Policies and procedures</a:t>
            </a:r>
            <a:endParaRPr sz="1800" dirty="0"/>
          </a:p>
          <a:p>
            <a:pPr lvl="1">
              <a:spcBef>
                <a:spcPts val="0"/>
              </a:spcBef>
              <a:buFont typeface="Wingdings" panose="05000000000000000000" pitchFamily="2" charset="2"/>
              <a:buChar char="§"/>
            </a:pPr>
            <a:r>
              <a:rPr lang="en" sz="1800" dirty="0"/>
              <a:t>Contracting</a:t>
            </a:r>
            <a:endParaRPr sz="1800" dirty="0"/>
          </a:p>
          <a:p>
            <a:pPr>
              <a:buFont typeface="Wingdings" panose="05000000000000000000" pitchFamily="2" charset="2"/>
              <a:buChar char="§"/>
            </a:pPr>
            <a:r>
              <a:rPr lang="en" sz="2400" dirty="0"/>
              <a:t>Maintenance</a:t>
            </a:r>
            <a:endParaRPr sz="2400" dirty="0"/>
          </a:p>
          <a:p>
            <a:pPr lvl="1">
              <a:spcBef>
                <a:spcPts val="0"/>
              </a:spcBef>
              <a:buFont typeface="Wingdings" panose="05000000000000000000" pitchFamily="2" charset="2"/>
              <a:buChar char="§"/>
            </a:pPr>
            <a:r>
              <a:rPr lang="en" sz="1800" dirty="0"/>
              <a:t>Accreditation compliance</a:t>
            </a:r>
            <a:endParaRPr sz="1800" dirty="0"/>
          </a:p>
          <a:p>
            <a:pPr lvl="1">
              <a:spcBef>
                <a:spcPts val="0"/>
              </a:spcBef>
              <a:buFont typeface="Wingdings" panose="05000000000000000000" pitchFamily="2" charset="2"/>
              <a:buChar char="§"/>
            </a:pPr>
            <a:r>
              <a:rPr lang="en" sz="1800" dirty="0"/>
              <a:t>Competencies</a:t>
            </a:r>
            <a:endParaRPr sz="1800" dirty="0"/>
          </a:p>
          <a:p>
            <a:pPr lvl="1">
              <a:spcBef>
                <a:spcPts val="0"/>
              </a:spcBef>
              <a:buFont typeface="Wingdings" panose="05000000000000000000" pitchFamily="2" charset="2"/>
              <a:buChar char="§"/>
            </a:pPr>
            <a:r>
              <a:rPr lang="en" sz="1800" dirty="0"/>
              <a:t>Quality assurance and improvement</a:t>
            </a:r>
            <a:endParaRPr sz="1800" dirty="0"/>
          </a:p>
          <a:p>
            <a:pPr lvl="1">
              <a:spcBef>
                <a:spcPts val="0"/>
              </a:spcBef>
              <a:buFont typeface="Wingdings" panose="05000000000000000000" pitchFamily="2" charset="2"/>
              <a:buChar char="§"/>
            </a:pPr>
            <a:r>
              <a:rPr lang="en" sz="1800" dirty="0"/>
              <a:t>Medication safety</a:t>
            </a:r>
            <a:endParaRPr sz="1800" dirty="0"/>
          </a:p>
          <a:p>
            <a:pPr lvl="1">
              <a:spcBef>
                <a:spcPts val="0"/>
              </a:spcBef>
              <a:buFont typeface="Wingdings" panose="05000000000000000000" pitchFamily="2" charset="2"/>
              <a:buChar char="§"/>
            </a:pPr>
            <a:r>
              <a:rPr lang="en" sz="1800" dirty="0"/>
              <a:t>Clinical care &amp;  longitudinal patient management</a:t>
            </a:r>
            <a:endParaRPr sz="1800" dirty="0"/>
          </a:p>
          <a:p>
            <a:pPr lvl="1">
              <a:spcBef>
                <a:spcPts val="0"/>
              </a:spcBef>
              <a:buFont typeface="Wingdings" panose="05000000000000000000" pitchFamily="2" charset="2"/>
              <a:buChar char="§"/>
            </a:pPr>
            <a:r>
              <a:rPr lang="en" sz="1800" dirty="0"/>
              <a:t>Dispense &amp; mail-out coordination</a:t>
            </a:r>
            <a:endParaRPr sz="1800" dirty="0"/>
          </a:p>
          <a:p>
            <a:pPr lvl="1">
              <a:spcBef>
                <a:spcPts val="0"/>
              </a:spcBef>
              <a:buFont typeface="Wingdings" panose="05000000000000000000" pitchFamily="2" charset="2"/>
              <a:buChar char="§"/>
            </a:pPr>
            <a:r>
              <a:rPr lang="en" sz="1800" dirty="0"/>
              <a:t>Efficiencies</a:t>
            </a:r>
            <a:endParaRPr sz="1800" dirty="0"/>
          </a:p>
          <a:p>
            <a:pPr>
              <a:buFont typeface="Wingdings" panose="05000000000000000000" pitchFamily="2" charset="2"/>
              <a:buChar char="§"/>
            </a:pPr>
            <a:r>
              <a:rPr lang="en" sz="2400" dirty="0"/>
              <a:t>Growth</a:t>
            </a:r>
            <a:endParaRPr sz="2400" dirty="0"/>
          </a:p>
          <a:p>
            <a:pPr lvl="1">
              <a:spcBef>
                <a:spcPts val="0"/>
              </a:spcBef>
              <a:buFont typeface="Wingdings" panose="05000000000000000000" pitchFamily="2" charset="2"/>
              <a:buChar char="§"/>
            </a:pPr>
            <a:r>
              <a:rPr lang="en" sz="1800" dirty="0"/>
              <a:t>Monitoring for and adjusting to new drugs and services</a:t>
            </a:r>
            <a:endParaRPr sz="1800" dirty="0"/>
          </a:p>
          <a:p>
            <a:pPr lvl="1">
              <a:spcBef>
                <a:spcPts val="0"/>
              </a:spcBef>
              <a:buFont typeface="Wingdings" panose="05000000000000000000" pitchFamily="2" charset="2"/>
              <a:buChar char="§"/>
            </a:pPr>
            <a:r>
              <a:rPr lang="en" sz="1800" dirty="0"/>
              <a:t>Pharmacist clinic-embedded strategy and adoption of best practice</a:t>
            </a:r>
            <a:endParaRPr sz="1800" dirty="0"/>
          </a:p>
          <a:p>
            <a:pPr lvl="1">
              <a:spcBef>
                <a:spcPts val="0"/>
              </a:spcBef>
              <a:buFont typeface="Wingdings" panose="05000000000000000000" pitchFamily="2" charset="2"/>
              <a:buChar char="§"/>
            </a:pPr>
            <a:r>
              <a:rPr lang="en" sz="1800" dirty="0"/>
              <a:t>Opportunity cost</a:t>
            </a:r>
            <a:endParaRPr sz="1800" dirty="0"/>
          </a:p>
          <a:p>
            <a:pPr marL="0" indent="0">
              <a:spcBef>
                <a:spcPts val="2133"/>
              </a:spcBef>
              <a:buNone/>
            </a:pPr>
            <a:endParaRPr dirty="0"/>
          </a:p>
          <a:p>
            <a:pPr marL="0" indent="0">
              <a:spcBef>
                <a:spcPts val="2133"/>
              </a:spcBef>
              <a:spcAft>
                <a:spcPts val="2133"/>
              </a:spcAft>
              <a:buNone/>
            </a:pPr>
            <a:endParaRPr dirty="0"/>
          </a:p>
        </p:txBody>
      </p:sp>
    </p:spTree>
    <p:extLst>
      <p:ext uri="{BB962C8B-B14F-4D97-AF65-F5344CB8AC3E}">
        <p14:creationId xmlns:p14="http://schemas.microsoft.com/office/powerpoint/2010/main" val="32312401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44500" y="2317750"/>
            <a:ext cx="11379200" cy="22479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idx="4294967295"/>
          </p:nvPr>
        </p:nvSpPr>
        <p:spPr>
          <a:xfrm>
            <a:off x="581025" y="2679700"/>
            <a:ext cx="11029950" cy="1498600"/>
          </a:xfrm>
          <a:noFill/>
        </p:spPr>
        <p:style>
          <a:lnRef idx="2">
            <a:schemeClr val="accent3"/>
          </a:lnRef>
          <a:fillRef idx="1">
            <a:schemeClr val="lt1"/>
          </a:fillRef>
          <a:effectRef idx="0">
            <a:schemeClr val="accent3"/>
          </a:effectRef>
          <a:fontRef idx="minor">
            <a:schemeClr val="dk1"/>
          </a:fontRef>
        </p:style>
        <p:txBody>
          <a:bodyPr>
            <a:normAutofit/>
          </a:bodyPr>
          <a:lstStyle/>
          <a:p>
            <a:pPr algn="ctr"/>
            <a:r>
              <a:rPr lang="en-US" cap="none" dirty="0">
                <a:solidFill>
                  <a:schemeClr val="accent2">
                    <a:lumMod val="60000"/>
                    <a:lumOff val="40000"/>
                  </a:schemeClr>
                </a:solidFill>
                <a:ea typeface="Calibri"/>
                <a:cs typeface="Calibri"/>
                <a:sym typeface="Calibri"/>
              </a:rPr>
              <a:t>Outline strategies to market your specialty pharmacy proposal to </a:t>
            </a:r>
            <a:r>
              <a:rPr lang="en-US" cap="none" dirty="0" smtClean="0">
                <a:solidFill>
                  <a:schemeClr val="accent2">
                    <a:lumMod val="60000"/>
                    <a:lumOff val="40000"/>
                  </a:schemeClr>
                </a:solidFill>
                <a:ea typeface="Calibri"/>
                <a:cs typeface="Calibri"/>
                <a:sym typeface="Calibri"/>
              </a:rPr>
              <a:t>the </a:t>
            </a:r>
            <a:br>
              <a:rPr lang="en-US" cap="none" dirty="0" smtClean="0">
                <a:solidFill>
                  <a:schemeClr val="accent2">
                    <a:lumMod val="60000"/>
                    <a:lumOff val="40000"/>
                  </a:schemeClr>
                </a:solidFill>
                <a:ea typeface="Calibri"/>
                <a:cs typeface="Calibri"/>
                <a:sym typeface="Calibri"/>
              </a:rPr>
            </a:br>
            <a:r>
              <a:rPr lang="en-US" cap="none" dirty="0" smtClean="0">
                <a:solidFill>
                  <a:schemeClr val="accent2">
                    <a:lumMod val="60000"/>
                    <a:lumOff val="40000"/>
                  </a:schemeClr>
                </a:solidFill>
                <a:ea typeface="Calibri"/>
                <a:cs typeface="Calibri"/>
                <a:sym typeface="Calibri"/>
              </a:rPr>
              <a:t>C-Suite </a:t>
            </a:r>
            <a:r>
              <a:rPr lang="en-US" cap="none" dirty="0">
                <a:solidFill>
                  <a:schemeClr val="accent2">
                    <a:lumMod val="60000"/>
                    <a:lumOff val="40000"/>
                  </a:schemeClr>
                </a:solidFill>
                <a:ea typeface="Calibri"/>
                <a:cs typeface="Calibri"/>
                <a:sym typeface="Calibri"/>
              </a:rPr>
              <a:t>and/or </a:t>
            </a:r>
            <a:r>
              <a:rPr lang="en-US" cap="none" dirty="0" smtClean="0">
                <a:solidFill>
                  <a:schemeClr val="accent2">
                    <a:lumMod val="60000"/>
                    <a:lumOff val="40000"/>
                  </a:schemeClr>
                </a:solidFill>
                <a:ea typeface="Calibri"/>
                <a:cs typeface="Calibri"/>
                <a:sym typeface="Calibri"/>
              </a:rPr>
              <a:t>leadership</a:t>
            </a:r>
            <a:r>
              <a:rPr lang="en-US" cap="none" dirty="0" smtClean="0">
                <a:solidFill>
                  <a:schemeClr val="dk1"/>
                </a:solidFill>
                <a:ea typeface="Calibri"/>
                <a:cs typeface="Calibri"/>
                <a:sym typeface="Calibri"/>
              </a:rPr>
              <a:t/>
            </a:r>
            <a:br>
              <a:rPr lang="en-US" cap="none" dirty="0" smtClean="0">
                <a:solidFill>
                  <a:schemeClr val="dk1"/>
                </a:solidFill>
                <a:ea typeface="Calibri"/>
                <a:cs typeface="Calibri"/>
                <a:sym typeface="Calibri"/>
              </a:rPr>
            </a:br>
            <a:endParaRPr lang="en-US" cap="none" dirty="0"/>
          </a:p>
        </p:txBody>
      </p:sp>
    </p:spTree>
    <p:extLst>
      <p:ext uri="{BB962C8B-B14F-4D97-AF65-F5344CB8AC3E}">
        <p14:creationId xmlns:p14="http://schemas.microsoft.com/office/powerpoint/2010/main" val="3390700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000" dirty="0" smtClean="0"/>
              <a:t>Business Development marketing PowerPoint</a:t>
            </a:r>
            <a:endParaRPr lang="en-US" sz="4000" dirty="0"/>
          </a:p>
        </p:txBody>
      </p:sp>
      <p:sp>
        <p:nvSpPr>
          <p:cNvPr id="3" name="Subtitle 2"/>
          <p:cNvSpPr>
            <a:spLocks noGrp="1"/>
          </p:cNvSpPr>
          <p:nvPr>
            <p:ph type="subTitle" idx="1"/>
          </p:nvPr>
        </p:nvSpPr>
        <p:spPr/>
        <p:txBody>
          <a:bodyPr/>
          <a:lstStyle/>
          <a:p>
            <a:endParaRPr lang="en-US" dirty="0">
              <a:solidFill>
                <a:schemeClr val="accent6"/>
              </a:solidFill>
            </a:endParaRPr>
          </a:p>
        </p:txBody>
      </p:sp>
    </p:spTree>
    <p:extLst>
      <p:ext uri="{BB962C8B-B14F-4D97-AF65-F5344CB8AC3E}">
        <p14:creationId xmlns:p14="http://schemas.microsoft.com/office/powerpoint/2010/main" val="190019551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29"/>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r>
              <a:rPr lang="en" sz="3200" dirty="0">
                <a:solidFill>
                  <a:schemeClr val="tx1">
                    <a:lumMod val="65000"/>
                    <a:lumOff val="35000"/>
                  </a:schemeClr>
                </a:solidFill>
              </a:rPr>
              <a:t>Organizational </a:t>
            </a:r>
            <a:r>
              <a:rPr lang="en-US" sz="3200" dirty="0">
                <a:solidFill>
                  <a:schemeClr val="tx1">
                    <a:lumMod val="65000"/>
                    <a:lumOff val="35000"/>
                  </a:schemeClr>
                </a:solidFill>
              </a:rPr>
              <a:t>E</a:t>
            </a:r>
            <a:r>
              <a:rPr lang="en" sz="3200" dirty="0">
                <a:solidFill>
                  <a:schemeClr val="tx1">
                    <a:lumMod val="65000"/>
                    <a:lumOff val="35000"/>
                  </a:schemeClr>
                </a:solidFill>
              </a:rPr>
              <a:t>ngagement</a:t>
            </a:r>
            <a:endParaRPr sz="3200" dirty="0">
              <a:solidFill>
                <a:schemeClr val="tx1">
                  <a:lumMod val="65000"/>
                  <a:lumOff val="35000"/>
                </a:schemeClr>
              </a:solidFill>
            </a:endParaRPr>
          </a:p>
        </p:txBody>
      </p:sp>
      <p:sp>
        <p:nvSpPr>
          <p:cNvPr id="153" name="Google Shape;153;p29"/>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Autofit/>
          </a:bodyPr>
          <a:lstStyle/>
          <a:p>
            <a:pPr>
              <a:buFont typeface="Wingdings" panose="05000000000000000000" pitchFamily="2" charset="2"/>
              <a:buChar char="§"/>
            </a:pPr>
            <a:r>
              <a:rPr lang="en" sz="2400" dirty="0"/>
              <a:t>Develop internal team</a:t>
            </a:r>
            <a:endParaRPr sz="2400" dirty="0"/>
          </a:p>
          <a:p>
            <a:pPr lvl="1">
              <a:spcBef>
                <a:spcPts val="0"/>
              </a:spcBef>
              <a:buFont typeface="Wingdings" panose="05000000000000000000" pitchFamily="2" charset="2"/>
              <a:buChar char="§"/>
            </a:pPr>
            <a:r>
              <a:rPr lang="en" sz="2000" dirty="0"/>
              <a:t>Pharmacy specialists</a:t>
            </a:r>
            <a:endParaRPr sz="2000" dirty="0"/>
          </a:p>
          <a:p>
            <a:pPr lvl="1">
              <a:spcBef>
                <a:spcPts val="0"/>
              </a:spcBef>
              <a:buFont typeface="Wingdings" panose="05000000000000000000" pitchFamily="2" charset="2"/>
              <a:buChar char="§"/>
            </a:pPr>
            <a:r>
              <a:rPr lang="en" sz="2000" dirty="0"/>
              <a:t>Pharmacy leadership</a:t>
            </a:r>
            <a:endParaRPr sz="2000" dirty="0"/>
          </a:p>
          <a:p>
            <a:pPr>
              <a:buFont typeface="Wingdings" panose="05000000000000000000" pitchFamily="2" charset="2"/>
              <a:buChar char="§"/>
            </a:pPr>
            <a:r>
              <a:rPr lang="en" sz="2400" dirty="0"/>
              <a:t>Identify multi-disciplinary champions</a:t>
            </a:r>
            <a:endParaRPr sz="2400" dirty="0"/>
          </a:p>
          <a:p>
            <a:pPr lvl="1">
              <a:spcBef>
                <a:spcPts val="0"/>
              </a:spcBef>
              <a:buFont typeface="Wingdings" panose="05000000000000000000" pitchFamily="2" charset="2"/>
              <a:buChar char="§"/>
            </a:pPr>
            <a:r>
              <a:rPr lang="en" sz="2000" dirty="0"/>
              <a:t>Physician and nursing leadership</a:t>
            </a:r>
            <a:endParaRPr sz="2000" dirty="0"/>
          </a:p>
          <a:p>
            <a:pPr lvl="1">
              <a:spcBef>
                <a:spcPts val="0"/>
              </a:spcBef>
              <a:buFont typeface="Wingdings" panose="05000000000000000000" pitchFamily="2" charset="2"/>
              <a:buChar char="§"/>
            </a:pPr>
            <a:r>
              <a:rPr lang="en" sz="2000" dirty="0"/>
              <a:t>Executive</a:t>
            </a:r>
            <a:endParaRPr sz="2000" dirty="0"/>
          </a:p>
          <a:p>
            <a:pPr>
              <a:buFont typeface="Wingdings" panose="05000000000000000000" pitchFamily="2" charset="2"/>
              <a:buChar char="§"/>
            </a:pPr>
            <a:r>
              <a:rPr lang="en" sz="2400" dirty="0"/>
              <a:t>Regular touch points</a:t>
            </a:r>
            <a:endParaRPr sz="2400" dirty="0"/>
          </a:p>
          <a:p>
            <a:pPr lvl="1">
              <a:spcBef>
                <a:spcPts val="0"/>
              </a:spcBef>
              <a:buFont typeface="Wingdings" panose="05000000000000000000" pitchFamily="2" charset="2"/>
              <a:buChar char="§"/>
            </a:pPr>
            <a:r>
              <a:rPr lang="en" sz="2000" dirty="0"/>
              <a:t>Pharmacy leadership</a:t>
            </a:r>
            <a:endParaRPr sz="2000" dirty="0"/>
          </a:p>
          <a:p>
            <a:pPr lvl="1">
              <a:spcBef>
                <a:spcPts val="0"/>
              </a:spcBef>
              <a:buFont typeface="Wingdings" panose="05000000000000000000" pitchFamily="2" charset="2"/>
              <a:buChar char="§"/>
            </a:pPr>
            <a:r>
              <a:rPr lang="en" sz="2000" dirty="0"/>
              <a:t>Finance</a:t>
            </a:r>
            <a:endParaRPr sz="2000" dirty="0"/>
          </a:p>
          <a:p>
            <a:pPr lvl="1">
              <a:spcBef>
                <a:spcPts val="0"/>
              </a:spcBef>
              <a:buFont typeface="Wingdings" panose="05000000000000000000" pitchFamily="2" charset="2"/>
              <a:buChar char="§"/>
            </a:pPr>
            <a:r>
              <a:rPr lang="en" sz="2000" dirty="0"/>
              <a:t>Informatics</a:t>
            </a:r>
            <a:endParaRPr sz="2000" dirty="0"/>
          </a:p>
          <a:p>
            <a:pPr lvl="1">
              <a:spcBef>
                <a:spcPts val="0"/>
              </a:spcBef>
              <a:buFont typeface="Wingdings" panose="05000000000000000000" pitchFamily="2" charset="2"/>
              <a:buChar char="§"/>
            </a:pPr>
            <a:r>
              <a:rPr lang="en" sz="2000" dirty="0"/>
              <a:t>Clinical areas</a:t>
            </a:r>
            <a:endParaRPr sz="2000" dirty="0"/>
          </a:p>
        </p:txBody>
      </p:sp>
    </p:spTree>
    <p:extLst>
      <p:ext uri="{BB962C8B-B14F-4D97-AF65-F5344CB8AC3E}">
        <p14:creationId xmlns:p14="http://schemas.microsoft.com/office/powerpoint/2010/main" val="20124645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30"/>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r>
              <a:rPr lang="en" sz="3200" dirty="0" smtClean="0">
                <a:solidFill>
                  <a:schemeClr val="tx1">
                    <a:lumMod val="65000"/>
                    <a:lumOff val="35000"/>
                  </a:schemeClr>
                </a:solidFill>
              </a:rPr>
              <a:t>Selling to Leadership and/or the C-suite</a:t>
            </a:r>
            <a:endParaRPr sz="3200" dirty="0">
              <a:solidFill>
                <a:schemeClr val="tx1">
                  <a:lumMod val="65000"/>
                  <a:lumOff val="35000"/>
                </a:schemeClr>
              </a:solidFill>
            </a:endParaRPr>
          </a:p>
        </p:txBody>
      </p:sp>
      <p:sp>
        <p:nvSpPr>
          <p:cNvPr id="159" name="Google Shape;159;p30"/>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Autofit/>
          </a:bodyPr>
          <a:lstStyle/>
          <a:p>
            <a:pPr>
              <a:buFont typeface="Wingdings" panose="05000000000000000000" pitchFamily="2" charset="2"/>
              <a:buChar char="§"/>
            </a:pPr>
            <a:r>
              <a:rPr lang="en" sz="2400" dirty="0"/>
              <a:t>Develop </a:t>
            </a:r>
            <a:r>
              <a:rPr lang="en" sz="2400" dirty="0" smtClean="0"/>
              <a:t>a strategic </a:t>
            </a:r>
            <a:r>
              <a:rPr lang="en" sz="2400" dirty="0"/>
              <a:t>plan and associated financials</a:t>
            </a:r>
            <a:endParaRPr sz="2400" dirty="0"/>
          </a:p>
          <a:p>
            <a:pPr>
              <a:buFont typeface="Wingdings" panose="05000000000000000000" pitchFamily="2" charset="2"/>
              <a:buChar char="§"/>
            </a:pPr>
            <a:r>
              <a:rPr lang="en" sz="2400" dirty="0"/>
              <a:t>Be able to articulate a SWOT analysis or business plan</a:t>
            </a:r>
            <a:endParaRPr sz="2400" dirty="0"/>
          </a:p>
          <a:p>
            <a:pPr>
              <a:buFont typeface="Wingdings" panose="05000000000000000000" pitchFamily="2" charset="2"/>
              <a:buChar char="§"/>
            </a:pPr>
            <a:r>
              <a:rPr lang="en" sz="2400" dirty="0"/>
              <a:t>Collaborate with supervisor to address gaps and deficiencies</a:t>
            </a:r>
            <a:endParaRPr sz="2400" dirty="0"/>
          </a:p>
          <a:p>
            <a:pPr lvl="1">
              <a:spcBef>
                <a:spcPts val="0"/>
              </a:spcBef>
              <a:buFont typeface="Wingdings" panose="05000000000000000000" pitchFamily="2" charset="2"/>
              <a:buChar char="§"/>
            </a:pPr>
            <a:r>
              <a:rPr lang="en" sz="2000" dirty="0"/>
              <a:t>Multiple times if necessary</a:t>
            </a:r>
            <a:endParaRPr sz="2000" dirty="0"/>
          </a:p>
          <a:p>
            <a:pPr>
              <a:buFont typeface="Wingdings" panose="05000000000000000000" pitchFamily="2" charset="2"/>
              <a:buChar char="§"/>
            </a:pPr>
            <a:r>
              <a:rPr lang="en" sz="2400" dirty="0"/>
              <a:t>Have a clear and succinct plan to address the </a:t>
            </a:r>
            <a:r>
              <a:rPr lang="en" sz="2400" dirty="0" smtClean="0"/>
              <a:t>following</a:t>
            </a:r>
            <a:endParaRPr sz="2400" dirty="0"/>
          </a:p>
          <a:p>
            <a:pPr lvl="1">
              <a:spcBef>
                <a:spcPts val="0"/>
              </a:spcBef>
              <a:buFont typeface="Wingdings" panose="05000000000000000000" pitchFamily="2" charset="2"/>
              <a:buChar char="§"/>
            </a:pPr>
            <a:r>
              <a:rPr lang="en" sz="2000" dirty="0"/>
              <a:t>Benefits to patients</a:t>
            </a:r>
            <a:endParaRPr sz="2000" dirty="0"/>
          </a:p>
          <a:p>
            <a:pPr lvl="1">
              <a:spcBef>
                <a:spcPts val="0"/>
              </a:spcBef>
              <a:buFont typeface="Wingdings" panose="05000000000000000000" pitchFamily="2" charset="2"/>
              <a:buChar char="§"/>
            </a:pPr>
            <a:r>
              <a:rPr lang="en" sz="2000" dirty="0"/>
              <a:t>Benefits to health-system</a:t>
            </a:r>
            <a:endParaRPr sz="2000" dirty="0"/>
          </a:p>
          <a:p>
            <a:pPr lvl="1">
              <a:spcBef>
                <a:spcPts val="0"/>
              </a:spcBef>
              <a:buFont typeface="Wingdings" panose="05000000000000000000" pitchFamily="2" charset="2"/>
              <a:buChar char="§"/>
            </a:pPr>
            <a:r>
              <a:rPr lang="en" sz="2000" dirty="0"/>
              <a:t>Opportunity for revenue generation</a:t>
            </a:r>
            <a:endParaRPr sz="2000" dirty="0"/>
          </a:p>
          <a:p>
            <a:pPr lvl="1">
              <a:spcBef>
                <a:spcPts val="0"/>
              </a:spcBef>
              <a:buFont typeface="Wingdings" panose="05000000000000000000" pitchFamily="2" charset="2"/>
              <a:buChar char="§"/>
            </a:pPr>
            <a:r>
              <a:rPr lang="en" sz="2000" dirty="0"/>
              <a:t>Timeline for benefits to be realized</a:t>
            </a:r>
            <a:endParaRPr sz="2000" dirty="0"/>
          </a:p>
          <a:p>
            <a:pPr lvl="1">
              <a:spcBef>
                <a:spcPts val="0"/>
              </a:spcBef>
              <a:buFont typeface="Wingdings" panose="05000000000000000000" pitchFamily="2" charset="2"/>
              <a:buChar char="§"/>
            </a:pPr>
            <a:r>
              <a:rPr lang="en" sz="2000" dirty="0"/>
              <a:t>Limitations to projections</a:t>
            </a:r>
            <a:endParaRPr sz="2000" dirty="0"/>
          </a:p>
          <a:p>
            <a:pPr lvl="1">
              <a:spcBef>
                <a:spcPts val="0"/>
              </a:spcBef>
              <a:buFont typeface="Wingdings" panose="05000000000000000000" pitchFamily="2" charset="2"/>
              <a:buChar char="§"/>
            </a:pPr>
            <a:r>
              <a:rPr lang="en" sz="2000" dirty="0"/>
              <a:t>Sensitivity analysis</a:t>
            </a:r>
            <a:endParaRPr sz="2000" dirty="0"/>
          </a:p>
          <a:p>
            <a:pPr>
              <a:buFont typeface="Wingdings" panose="05000000000000000000" pitchFamily="2" charset="2"/>
              <a:buChar char="§"/>
            </a:pPr>
            <a:r>
              <a:rPr lang="en" sz="2400" dirty="0"/>
              <a:t>Answering the question: </a:t>
            </a:r>
            <a:endParaRPr sz="2400" dirty="0"/>
          </a:p>
          <a:p>
            <a:pPr lvl="1">
              <a:spcBef>
                <a:spcPts val="0"/>
              </a:spcBef>
              <a:buFont typeface="Wingdings" panose="05000000000000000000" pitchFamily="2" charset="2"/>
              <a:buChar char="§"/>
            </a:pPr>
            <a:r>
              <a:rPr lang="en" sz="2000" dirty="0"/>
              <a:t>“Why should we price funding vs. other health-system initiatives”</a:t>
            </a:r>
            <a:endParaRPr sz="2000" dirty="0"/>
          </a:p>
          <a:p>
            <a:pPr marL="0" indent="0" algn="ctr">
              <a:spcBef>
                <a:spcPts val="2133"/>
              </a:spcBef>
              <a:spcAft>
                <a:spcPts val="2133"/>
              </a:spcAft>
              <a:buNone/>
            </a:pPr>
            <a:endParaRPr sz="4000" dirty="0"/>
          </a:p>
        </p:txBody>
      </p:sp>
    </p:spTree>
    <p:extLst>
      <p:ext uri="{BB962C8B-B14F-4D97-AF65-F5344CB8AC3E}">
        <p14:creationId xmlns:p14="http://schemas.microsoft.com/office/powerpoint/2010/main" val="37216553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31"/>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r>
              <a:rPr lang="en" sz="3200" dirty="0">
                <a:solidFill>
                  <a:schemeClr val="tx1">
                    <a:lumMod val="65000"/>
                    <a:lumOff val="35000"/>
                  </a:schemeClr>
                </a:solidFill>
              </a:rPr>
              <a:t>Benefits for Health-System</a:t>
            </a:r>
            <a:endParaRPr sz="3200" dirty="0">
              <a:solidFill>
                <a:schemeClr val="tx1">
                  <a:lumMod val="65000"/>
                  <a:lumOff val="35000"/>
                </a:schemeClr>
              </a:solidFill>
            </a:endParaRPr>
          </a:p>
        </p:txBody>
      </p:sp>
      <p:sp>
        <p:nvSpPr>
          <p:cNvPr id="165" name="Google Shape;165;p31"/>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Autofit/>
          </a:bodyPr>
          <a:lstStyle/>
          <a:p>
            <a:pPr>
              <a:buFont typeface="Wingdings" panose="05000000000000000000" pitchFamily="2" charset="2"/>
              <a:buChar char="§"/>
            </a:pPr>
            <a:r>
              <a:rPr lang="en" sz="2800" dirty="0"/>
              <a:t>Economic</a:t>
            </a:r>
            <a:endParaRPr sz="2800" dirty="0"/>
          </a:p>
          <a:p>
            <a:pPr>
              <a:buFont typeface="Wingdings" panose="05000000000000000000" pitchFamily="2" charset="2"/>
              <a:buChar char="§"/>
            </a:pPr>
            <a:r>
              <a:rPr lang="en" sz="2800" dirty="0"/>
              <a:t>Clinical</a:t>
            </a:r>
            <a:endParaRPr sz="2800" dirty="0"/>
          </a:p>
          <a:p>
            <a:pPr>
              <a:buFont typeface="Wingdings" panose="05000000000000000000" pitchFamily="2" charset="2"/>
              <a:buChar char="§"/>
            </a:pPr>
            <a:r>
              <a:rPr lang="en" sz="2800" dirty="0"/>
              <a:t>Humanistic</a:t>
            </a:r>
            <a:endParaRPr sz="2800" dirty="0"/>
          </a:p>
          <a:p>
            <a:pPr marL="0" indent="0">
              <a:spcBef>
                <a:spcPts val="2133"/>
              </a:spcBef>
              <a:spcAft>
                <a:spcPts val="2133"/>
              </a:spcAft>
              <a:buNone/>
            </a:pPr>
            <a:endParaRPr dirty="0"/>
          </a:p>
        </p:txBody>
      </p:sp>
    </p:spTree>
    <p:extLst>
      <p:ext uri="{BB962C8B-B14F-4D97-AF65-F5344CB8AC3E}">
        <p14:creationId xmlns:p14="http://schemas.microsoft.com/office/powerpoint/2010/main" val="32712312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32"/>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r>
              <a:rPr lang="en" sz="3200" dirty="0">
                <a:solidFill>
                  <a:schemeClr val="tx1">
                    <a:lumMod val="65000"/>
                    <a:lumOff val="35000"/>
                  </a:schemeClr>
                </a:solidFill>
              </a:rPr>
              <a:t>Economic</a:t>
            </a:r>
            <a:endParaRPr sz="3200" dirty="0">
              <a:solidFill>
                <a:schemeClr val="tx1">
                  <a:lumMod val="65000"/>
                  <a:lumOff val="35000"/>
                </a:schemeClr>
              </a:solidFill>
            </a:endParaRPr>
          </a:p>
        </p:txBody>
      </p:sp>
      <p:sp>
        <p:nvSpPr>
          <p:cNvPr id="171" name="Google Shape;171;p32"/>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Autofit/>
          </a:bodyPr>
          <a:lstStyle/>
          <a:p>
            <a:pPr>
              <a:buFont typeface="Wingdings" panose="05000000000000000000" pitchFamily="2" charset="2"/>
              <a:buChar char="§"/>
            </a:pPr>
            <a:r>
              <a:rPr lang="en" sz="2133" dirty="0"/>
              <a:t>Revenue generating opportunity</a:t>
            </a:r>
            <a:endParaRPr sz="2133" dirty="0"/>
          </a:p>
          <a:p>
            <a:pPr>
              <a:buFont typeface="Wingdings" panose="05000000000000000000" pitchFamily="2" charset="2"/>
              <a:buChar char="§"/>
            </a:pPr>
            <a:r>
              <a:rPr lang="en" sz="2133" dirty="0"/>
              <a:t>Breakeven in short-time period (relatively speaking)</a:t>
            </a:r>
            <a:endParaRPr sz="2133" dirty="0"/>
          </a:p>
          <a:p>
            <a:pPr>
              <a:buFont typeface="Wingdings" panose="05000000000000000000" pitchFamily="2" charset="2"/>
              <a:buChar char="§"/>
            </a:pPr>
            <a:r>
              <a:rPr lang="en" sz="2133" dirty="0"/>
              <a:t>Financially viable AND ability to improve care (win-win)</a:t>
            </a:r>
            <a:endParaRPr sz="2133" dirty="0"/>
          </a:p>
          <a:p>
            <a:pPr>
              <a:buFont typeface="Wingdings" panose="05000000000000000000" pitchFamily="2" charset="2"/>
              <a:buChar char="§"/>
            </a:pPr>
            <a:r>
              <a:rPr lang="en" sz="2133" dirty="0"/>
              <a:t>Decrease fragmentation of care</a:t>
            </a:r>
            <a:endParaRPr sz="2133" dirty="0"/>
          </a:p>
          <a:p>
            <a:pPr>
              <a:buFont typeface="Wingdings" panose="05000000000000000000" pitchFamily="2" charset="2"/>
              <a:buChar char="§"/>
            </a:pPr>
            <a:r>
              <a:rPr lang="en" sz="2133" dirty="0"/>
              <a:t>Improve brand penetration</a:t>
            </a:r>
            <a:endParaRPr sz="2133" dirty="0"/>
          </a:p>
          <a:p>
            <a:pPr>
              <a:buFont typeface="Wingdings" panose="05000000000000000000" pitchFamily="2" charset="2"/>
              <a:buChar char="§"/>
            </a:pPr>
            <a:r>
              <a:rPr lang="en" sz="2133" dirty="0"/>
              <a:t>Ability to assist other departments and health-system needs</a:t>
            </a:r>
            <a:endParaRPr sz="2133" dirty="0"/>
          </a:p>
          <a:p>
            <a:pPr>
              <a:buFont typeface="Wingdings" panose="05000000000000000000" pitchFamily="2" charset="2"/>
              <a:buChar char="§"/>
            </a:pPr>
            <a:r>
              <a:rPr lang="en" sz="2133" dirty="0"/>
              <a:t>Cost-savings with inpatient collaboration (formulary </a:t>
            </a:r>
            <a:r>
              <a:rPr lang="en" sz="2133" dirty="0" smtClean="0"/>
              <a:t>management, </a:t>
            </a:r>
            <a:r>
              <a:rPr lang="en" sz="2133" dirty="0"/>
              <a:t>biosimilars, ultra-high cost)</a:t>
            </a:r>
            <a:endParaRPr sz="2133" dirty="0"/>
          </a:p>
          <a:p>
            <a:pPr>
              <a:buFont typeface="Wingdings" panose="05000000000000000000" pitchFamily="2" charset="2"/>
              <a:buChar char="§"/>
            </a:pPr>
            <a:r>
              <a:rPr lang="en" sz="2133" dirty="0"/>
              <a:t>Improved turnaround time for prescription dispense</a:t>
            </a:r>
            <a:endParaRPr sz="2133" dirty="0"/>
          </a:p>
          <a:p>
            <a:pPr>
              <a:buFont typeface="Wingdings" panose="05000000000000000000" pitchFamily="2" charset="2"/>
              <a:buChar char="§"/>
            </a:pPr>
            <a:r>
              <a:rPr lang="en" sz="2133" dirty="0"/>
              <a:t>340B contracting shared resources (drug access/ data analysts)</a:t>
            </a:r>
            <a:endParaRPr sz="2133" dirty="0"/>
          </a:p>
          <a:p>
            <a:pPr>
              <a:buFont typeface="Wingdings" panose="05000000000000000000" pitchFamily="2" charset="2"/>
              <a:buChar char="§"/>
            </a:pPr>
            <a:r>
              <a:rPr lang="en" sz="2133" dirty="0"/>
              <a:t>Drug access benefits entire system</a:t>
            </a:r>
            <a:endParaRPr sz="2133" dirty="0"/>
          </a:p>
          <a:p>
            <a:pPr>
              <a:buFont typeface="Wingdings" panose="05000000000000000000" pitchFamily="2" charset="2"/>
              <a:buChar char="§"/>
            </a:pPr>
            <a:r>
              <a:rPr lang="en" sz="2133" dirty="0"/>
              <a:t>Financial assistance (medication assistance, copay, foundation, manufacturer, charity care)</a:t>
            </a:r>
            <a:endParaRPr sz="2133" dirty="0"/>
          </a:p>
          <a:p>
            <a:pPr>
              <a:buFont typeface="Wingdings" panose="05000000000000000000" pitchFamily="2" charset="2"/>
              <a:buChar char="§"/>
            </a:pPr>
            <a:r>
              <a:rPr lang="en" sz="2133" dirty="0"/>
              <a:t>Cost avoidance to organization</a:t>
            </a:r>
            <a:endParaRPr sz="2133" dirty="0"/>
          </a:p>
          <a:p>
            <a:pPr marL="0" indent="0">
              <a:spcBef>
                <a:spcPts val="2133"/>
              </a:spcBef>
              <a:spcAft>
                <a:spcPts val="2133"/>
              </a:spcAft>
              <a:buNone/>
            </a:pPr>
            <a:endParaRPr dirty="0"/>
          </a:p>
        </p:txBody>
      </p:sp>
    </p:spTree>
    <p:extLst>
      <p:ext uri="{BB962C8B-B14F-4D97-AF65-F5344CB8AC3E}">
        <p14:creationId xmlns:p14="http://schemas.microsoft.com/office/powerpoint/2010/main" val="11812850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33"/>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r>
              <a:rPr lang="en" sz="3200" dirty="0">
                <a:solidFill>
                  <a:schemeClr val="tx1">
                    <a:lumMod val="65000"/>
                    <a:lumOff val="35000"/>
                  </a:schemeClr>
                </a:solidFill>
              </a:rPr>
              <a:t>Clinical Outcomes</a:t>
            </a:r>
            <a:endParaRPr sz="3200" dirty="0">
              <a:solidFill>
                <a:schemeClr val="tx1">
                  <a:lumMod val="65000"/>
                  <a:lumOff val="35000"/>
                </a:schemeClr>
              </a:solidFill>
            </a:endParaRPr>
          </a:p>
        </p:txBody>
      </p:sp>
      <p:sp>
        <p:nvSpPr>
          <p:cNvPr id="177" name="Google Shape;177;p33"/>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Autofit/>
          </a:bodyPr>
          <a:lstStyle/>
          <a:p>
            <a:pPr>
              <a:buFont typeface="Wingdings" panose="05000000000000000000" pitchFamily="2" charset="2"/>
              <a:buChar char="§"/>
            </a:pPr>
            <a:r>
              <a:rPr lang="en" sz="2400" dirty="0"/>
              <a:t>Ability to obtain and improve outcomes for:</a:t>
            </a:r>
            <a:endParaRPr sz="2400" dirty="0"/>
          </a:p>
          <a:p>
            <a:pPr lvl="1">
              <a:spcBef>
                <a:spcPts val="0"/>
              </a:spcBef>
              <a:buFont typeface="Wingdings" panose="05000000000000000000" pitchFamily="2" charset="2"/>
              <a:buChar char="§"/>
            </a:pPr>
            <a:r>
              <a:rPr lang="en" sz="2000" dirty="0"/>
              <a:t>Adherence</a:t>
            </a:r>
            <a:endParaRPr sz="2000" dirty="0"/>
          </a:p>
          <a:p>
            <a:pPr lvl="1">
              <a:spcBef>
                <a:spcPts val="0"/>
              </a:spcBef>
              <a:buFont typeface="Wingdings" panose="05000000000000000000" pitchFamily="2" charset="2"/>
              <a:buChar char="§"/>
            </a:pPr>
            <a:r>
              <a:rPr lang="en" sz="2000" dirty="0"/>
              <a:t>Persistence</a:t>
            </a:r>
            <a:endParaRPr sz="2000" dirty="0"/>
          </a:p>
          <a:p>
            <a:pPr lvl="1">
              <a:spcBef>
                <a:spcPts val="0"/>
              </a:spcBef>
              <a:buFont typeface="Wingdings" panose="05000000000000000000" pitchFamily="2" charset="2"/>
              <a:buChar char="§"/>
            </a:pPr>
            <a:r>
              <a:rPr lang="en" sz="2000" dirty="0"/>
              <a:t>Vaccinations</a:t>
            </a:r>
            <a:endParaRPr sz="2000" dirty="0"/>
          </a:p>
          <a:p>
            <a:pPr lvl="1">
              <a:spcBef>
                <a:spcPts val="0"/>
              </a:spcBef>
              <a:buFont typeface="Wingdings" panose="05000000000000000000" pitchFamily="2" charset="2"/>
              <a:buChar char="§"/>
            </a:pPr>
            <a:r>
              <a:rPr lang="en" sz="2000" dirty="0"/>
              <a:t>Lab monitoring (adherence, follow-up)</a:t>
            </a:r>
            <a:endParaRPr sz="2000" dirty="0"/>
          </a:p>
          <a:p>
            <a:pPr lvl="1">
              <a:spcBef>
                <a:spcPts val="0"/>
              </a:spcBef>
              <a:buFont typeface="Wingdings" panose="05000000000000000000" pitchFamily="2" charset="2"/>
              <a:buChar char="§"/>
            </a:pPr>
            <a:r>
              <a:rPr lang="en" sz="2000" dirty="0"/>
              <a:t>Medication effectiveness</a:t>
            </a:r>
            <a:endParaRPr sz="2000" dirty="0"/>
          </a:p>
          <a:p>
            <a:pPr lvl="1">
              <a:spcBef>
                <a:spcPts val="0"/>
              </a:spcBef>
              <a:buFont typeface="Wingdings" panose="05000000000000000000" pitchFamily="2" charset="2"/>
              <a:buChar char="§"/>
            </a:pPr>
            <a:r>
              <a:rPr lang="en" sz="2000" dirty="0"/>
              <a:t>Cure rates</a:t>
            </a:r>
            <a:endParaRPr sz="2000" dirty="0"/>
          </a:p>
          <a:p>
            <a:pPr lvl="1">
              <a:spcBef>
                <a:spcPts val="0"/>
              </a:spcBef>
              <a:buFont typeface="Wingdings" panose="05000000000000000000" pitchFamily="2" charset="2"/>
              <a:buChar char="§"/>
            </a:pPr>
            <a:r>
              <a:rPr lang="en" sz="2000" dirty="0"/>
              <a:t>Flare frequency and potential hospitalization</a:t>
            </a:r>
            <a:endParaRPr sz="2000" dirty="0"/>
          </a:p>
          <a:p>
            <a:pPr>
              <a:buFont typeface="Wingdings" panose="05000000000000000000" pitchFamily="2" charset="2"/>
              <a:buChar char="§"/>
            </a:pPr>
            <a:r>
              <a:rPr lang="en" sz="2400" dirty="0"/>
              <a:t>Side effect management</a:t>
            </a:r>
            <a:endParaRPr sz="2400" dirty="0"/>
          </a:p>
          <a:p>
            <a:pPr>
              <a:buFont typeface="Wingdings" panose="05000000000000000000" pitchFamily="2" charset="2"/>
              <a:buChar char="§"/>
            </a:pPr>
            <a:r>
              <a:rPr lang="en" sz="2400" dirty="0"/>
              <a:t>Care coordination</a:t>
            </a:r>
            <a:endParaRPr sz="2400" dirty="0"/>
          </a:p>
          <a:p>
            <a:pPr>
              <a:buFont typeface="Wingdings" panose="05000000000000000000" pitchFamily="2" charset="2"/>
              <a:buChar char="§"/>
            </a:pPr>
            <a:r>
              <a:rPr lang="en" sz="2400" dirty="0"/>
              <a:t>Primary care and/or specialist referral</a:t>
            </a:r>
            <a:endParaRPr sz="2400" dirty="0"/>
          </a:p>
        </p:txBody>
      </p:sp>
    </p:spTree>
    <p:extLst>
      <p:ext uri="{BB962C8B-B14F-4D97-AF65-F5344CB8AC3E}">
        <p14:creationId xmlns:p14="http://schemas.microsoft.com/office/powerpoint/2010/main" val="13011454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34"/>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r>
              <a:rPr lang="en" sz="3200" dirty="0">
                <a:solidFill>
                  <a:schemeClr val="tx1">
                    <a:lumMod val="65000"/>
                    <a:lumOff val="35000"/>
                  </a:schemeClr>
                </a:solidFill>
              </a:rPr>
              <a:t>Humanistic</a:t>
            </a:r>
            <a:endParaRPr sz="3200" dirty="0">
              <a:solidFill>
                <a:schemeClr val="tx1">
                  <a:lumMod val="65000"/>
                  <a:lumOff val="35000"/>
                </a:schemeClr>
              </a:solidFill>
            </a:endParaRPr>
          </a:p>
        </p:txBody>
      </p:sp>
      <p:sp>
        <p:nvSpPr>
          <p:cNvPr id="183" name="Google Shape;183;p34"/>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Autofit/>
          </a:bodyPr>
          <a:lstStyle/>
          <a:p>
            <a:pPr>
              <a:buFont typeface="Wingdings" panose="05000000000000000000" pitchFamily="2" charset="2"/>
              <a:buChar char="§"/>
            </a:pPr>
            <a:r>
              <a:rPr lang="en" sz="2400" dirty="0"/>
              <a:t>Patient satisfaction</a:t>
            </a:r>
            <a:endParaRPr sz="2400" dirty="0"/>
          </a:p>
          <a:p>
            <a:pPr lvl="1">
              <a:spcBef>
                <a:spcPts val="0"/>
              </a:spcBef>
              <a:buFont typeface="Wingdings" panose="05000000000000000000" pitchFamily="2" charset="2"/>
              <a:buChar char="§"/>
            </a:pPr>
            <a:r>
              <a:rPr lang="en" sz="2000" dirty="0"/>
              <a:t>Pharmacy services</a:t>
            </a:r>
            <a:endParaRPr sz="2000" dirty="0"/>
          </a:p>
          <a:p>
            <a:pPr lvl="1">
              <a:spcBef>
                <a:spcPts val="0"/>
              </a:spcBef>
              <a:buFont typeface="Wingdings" panose="05000000000000000000" pitchFamily="2" charset="2"/>
              <a:buChar char="§"/>
            </a:pPr>
            <a:r>
              <a:rPr lang="en" sz="2000" dirty="0"/>
              <a:t>Clinic service line</a:t>
            </a:r>
            <a:endParaRPr sz="2000" dirty="0"/>
          </a:p>
          <a:p>
            <a:pPr lvl="1">
              <a:spcBef>
                <a:spcPts val="0"/>
              </a:spcBef>
              <a:buFont typeface="Wingdings" panose="05000000000000000000" pitchFamily="2" charset="2"/>
              <a:buChar char="§"/>
            </a:pPr>
            <a:r>
              <a:rPr lang="en" sz="2000" dirty="0"/>
              <a:t>Health-system</a:t>
            </a:r>
            <a:endParaRPr sz="2000" dirty="0"/>
          </a:p>
          <a:p>
            <a:pPr>
              <a:buFont typeface="Wingdings" panose="05000000000000000000" pitchFamily="2" charset="2"/>
              <a:buChar char="§"/>
            </a:pPr>
            <a:r>
              <a:rPr lang="en" sz="2400" dirty="0"/>
              <a:t>Provider satisfaction</a:t>
            </a:r>
            <a:endParaRPr sz="2400" dirty="0"/>
          </a:p>
          <a:p>
            <a:pPr>
              <a:buFont typeface="Wingdings" panose="05000000000000000000" pitchFamily="2" charset="2"/>
              <a:buChar char="§"/>
            </a:pPr>
            <a:r>
              <a:rPr lang="en" sz="2400" dirty="0"/>
              <a:t>Clinic service line satisfaction</a:t>
            </a:r>
            <a:endParaRPr sz="2400" dirty="0"/>
          </a:p>
          <a:p>
            <a:pPr>
              <a:buFont typeface="Wingdings" panose="05000000000000000000" pitchFamily="2" charset="2"/>
              <a:buChar char="§"/>
            </a:pPr>
            <a:r>
              <a:rPr lang="en" sz="2400" dirty="0"/>
              <a:t>Ability to capture patient reported outcomes</a:t>
            </a:r>
            <a:endParaRPr sz="2400" dirty="0"/>
          </a:p>
          <a:p>
            <a:pPr indent="0">
              <a:spcBef>
                <a:spcPts val="2133"/>
              </a:spcBef>
              <a:spcAft>
                <a:spcPts val="2133"/>
              </a:spcAft>
              <a:buNone/>
            </a:pPr>
            <a:endParaRPr dirty="0"/>
          </a:p>
        </p:txBody>
      </p:sp>
    </p:spTree>
    <p:extLst>
      <p:ext uri="{BB962C8B-B14F-4D97-AF65-F5344CB8AC3E}">
        <p14:creationId xmlns:p14="http://schemas.microsoft.com/office/powerpoint/2010/main" val="31566409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Google Shape;188;p35"/>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r>
              <a:rPr lang="en" sz="3200" dirty="0">
                <a:solidFill>
                  <a:schemeClr val="tx1">
                    <a:lumMod val="65000"/>
                    <a:lumOff val="35000"/>
                  </a:schemeClr>
                </a:solidFill>
              </a:rPr>
              <a:t>Bringing it All Together</a:t>
            </a:r>
            <a:endParaRPr sz="3200" dirty="0">
              <a:solidFill>
                <a:schemeClr val="tx1">
                  <a:lumMod val="65000"/>
                  <a:lumOff val="35000"/>
                </a:schemeClr>
              </a:solidFill>
            </a:endParaRPr>
          </a:p>
        </p:txBody>
      </p:sp>
      <p:sp>
        <p:nvSpPr>
          <p:cNvPr id="189" name="Google Shape;189;p35"/>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Autofit/>
          </a:bodyPr>
          <a:lstStyle/>
          <a:p>
            <a:pPr>
              <a:buFont typeface="Wingdings" panose="05000000000000000000" pitchFamily="2" charset="2"/>
              <a:buChar char="§"/>
            </a:pPr>
            <a:r>
              <a:rPr lang="en" sz="2400" dirty="0"/>
              <a:t>Market trending to continued and increasing relevance of specialty medications</a:t>
            </a:r>
            <a:endParaRPr sz="2400" dirty="0"/>
          </a:p>
          <a:p>
            <a:pPr>
              <a:buFont typeface="Wingdings" panose="05000000000000000000" pitchFamily="2" charset="2"/>
              <a:buChar char="§"/>
            </a:pPr>
            <a:r>
              <a:rPr lang="en" sz="2400" dirty="0"/>
              <a:t>Starting and growing a specialty pharmacy service line is labor and resource intensive</a:t>
            </a:r>
            <a:endParaRPr sz="2400" dirty="0"/>
          </a:p>
          <a:p>
            <a:pPr>
              <a:buFont typeface="Wingdings" panose="05000000000000000000" pitchFamily="2" charset="2"/>
              <a:buChar char="§"/>
            </a:pPr>
            <a:r>
              <a:rPr lang="en" sz="2400" dirty="0"/>
              <a:t>Organizational engagement is integral to success</a:t>
            </a:r>
            <a:endParaRPr sz="2400" dirty="0"/>
          </a:p>
          <a:p>
            <a:pPr>
              <a:buFont typeface="Wingdings" panose="05000000000000000000" pitchFamily="2" charset="2"/>
              <a:buChar char="§"/>
            </a:pPr>
            <a:r>
              <a:rPr lang="en" sz="2400" dirty="0" smtClean="0"/>
              <a:t>A patient </a:t>
            </a:r>
            <a:r>
              <a:rPr lang="en" sz="2400" dirty="0"/>
              <a:t>centered approach is necessary</a:t>
            </a:r>
            <a:endParaRPr sz="2400" dirty="0"/>
          </a:p>
          <a:p>
            <a:pPr>
              <a:buFont typeface="Wingdings" panose="05000000000000000000" pitchFamily="2" charset="2"/>
              <a:buChar char="§"/>
            </a:pPr>
            <a:r>
              <a:rPr lang="en" sz="2400" dirty="0"/>
              <a:t>Opportunity to optimize clinical outcomes, improve patient experience, </a:t>
            </a:r>
            <a:r>
              <a:rPr lang="en" sz="2400" dirty="0" smtClean="0"/>
              <a:t> AND </a:t>
            </a:r>
            <a:r>
              <a:rPr lang="en" sz="2400" dirty="0"/>
              <a:t>generate revenue</a:t>
            </a:r>
            <a:endParaRPr sz="2400" dirty="0"/>
          </a:p>
          <a:p>
            <a:pPr>
              <a:buFont typeface="Wingdings" panose="05000000000000000000" pitchFamily="2" charset="2"/>
              <a:buChar char="§"/>
            </a:pPr>
            <a:r>
              <a:rPr lang="en" sz="2400" dirty="0"/>
              <a:t>With current market, breakeven and ROI can be achieved relatively quickly</a:t>
            </a:r>
            <a:endParaRPr sz="2400" dirty="0"/>
          </a:p>
        </p:txBody>
      </p:sp>
    </p:spTree>
    <p:extLst>
      <p:ext uri="{BB962C8B-B14F-4D97-AF65-F5344CB8AC3E}">
        <p14:creationId xmlns:p14="http://schemas.microsoft.com/office/powerpoint/2010/main" val="10834842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r>
              <a:rPr lang="en" sz="3200" dirty="0">
                <a:solidFill>
                  <a:schemeClr val="tx1">
                    <a:lumMod val="65000"/>
                    <a:lumOff val="35000"/>
                  </a:schemeClr>
                </a:solidFill>
              </a:rPr>
              <a:t>Learning Objectives</a:t>
            </a:r>
            <a:endParaRPr sz="3200" dirty="0">
              <a:solidFill>
                <a:schemeClr val="tx1">
                  <a:lumMod val="65000"/>
                  <a:lumOff val="35000"/>
                </a:schemeClr>
              </a:solidFill>
            </a:endParaRPr>
          </a:p>
        </p:txBody>
      </p:sp>
      <p:sp>
        <p:nvSpPr>
          <p:cNvPr id="61" name="Google Shape;61;p14"/>
          <p:cNvSpPr txBox="1">
            <a:spLocks noGrp="1"/>
          </p:cNvSpPr>
          <p:nvPr>
            <p:ph type="body" idx="1"/>
          </p:nvPr>
        </p:nvSpPr>
        <p:spPr>
          <a:xfrm>
            <a:off x="415600" y="1422333"/>
            <a:ext cx="11360800" cy="4555200"/>
          </a:xfrm>
          <a:prstGeom prst="rect">
            <a:avLst/>
          </a:prstGeom>
        </p:spPr>
        <p:txBody>
          <a:bodyPr spcFirstLastPara="1" vert="horz" wrap="square" lIns="121900" tIns="121900" rIns="121900" bIns="121900" rtlCol="0" anchor="t" anchorCtr="0">
            <a:noAutofit/>
          </a:bodyPr>
          <a:lstStyle/>
          <a:p>
            <a:pPr indent="-406390">
              <a:spcBef>
                <a:spcPts val="1600"/>
              </a:spcBef>
              <a:buClr>
                <a:schemeClr val="dk1"/>
              </a:buClr>
              <a:buSzPts val="1200"/>
              <a:buFont typeface="Calibri"/>
              <a:buAutoNum type="arabicPeriod"/>
            </a:pPr>
            <a:r>
              <a:rPr lang="en" sz="2133" dirty="0">
                <a:solidFill>
                  <a:schemeClr val="dk1"/>
                </a:solidFill>
                <a:latin typeface="+mj-lt"/>
                <a:ea typeface="Calibri"/>
                <a:cs typeface="Calibri"/>
                <a:sym typeface="Calibri"/>
              </a:rPr>
              <a:t>Understand the financial and labor costs associated with starting or growing a specialty pharmacy program</a:t>
            </a:r>
            <a:endParaRPr sz="2133" dirty="0">
              <a:solidFill>
                <a:schemeClr val="dk1"/>
              </a:solidFill>
              <a:latin typeface="+mj-lt"/>
              <a:ea typeface="Calibri"/>
              <a:cs typeface="Calibri"/>
              <a:sym typeface="Calibri"/>
            </a:endParaRPr>
          </a:p>
          <a:p>
            <a:pPr lvl="1" indent="-406390">
              <a:spcBef>
                <a:spcPts val="0"/>
              </a:spcBef>
              <a:buClr>
                <a:schemeClr val="dk1"/>
              </a:buClr>
              <a:buSzPts val="1200"/>
              <a:buFont typeface="Calibri"/>
              <a:buAutoNum type="alphaLcPeriod"/>
            </a:pPr>
            <a:r>
              <a:rPr lang="en" sz="2133" dirty="0">
                <a:solidFill>
                  <a:schemeClr val="dk1"/>
                </a:solidFill>
                <a:latin typeface="+mj-lt"/>
                <a:ea typeface="Calibri"/>
                <a:cs typeface="Calibri"/>
                <a:sym typeface="Calibri"/>
              </a:rPr>
              <a:t>Costs </a:t>
            </a:r>
            <a:endParaRPr sz="2133" dirty="0">
              <a:solidFill>
                <a:schemeClr val="dk1"/>
              </a:solidFill>
              <a:latin typeface="+mj-lt"/>
              <a:ea typeface="Calibri"/>
              <a:cs typeface="Calibri"/>
              <a:sym typeface="Calibri"/>
            </a:endParaRPr>
          </a:p>
          <a:p>
            <a:pPr lvl="1" indent="-406390">
              <a:spcBef>
                <a:spcPts val="0"/>
              </a:spcBef>
              <a:buClr>
                <a:schemeClr val="dk1"/>
              </a:buClr>
              <a:buSzPts val="1200"/>
              <a:buFont typeface="Calibri"/>
              <a:buAutoNum type="alphaLcPeriod"/>
            </a:pPr>
            <a:r>
              <a:rPr lang="en" sz="2133" dirty="0">
                <a:solidFill>
                  <a:schemeClr val="dk1"/>
                </a:solidFill>
                <a:latin typeface="+mj-lt"/>
                <a:ea typeface="Calibri"/>
                <a:cs typeface="Calibri"/>
                <a:sym typeface="Calibri"/>
              </a:rPr>
              <a:t>ROI</a:t>
            </a:r>
            <a:endParaRPr sz="2133" dirty="0">
              <a:solidFill>
                <a:schemeClr val="dk1"/>
              </a:solidFill>
              <a:latin typeface="+mj-lt"/>
              <a:ea typeface="Calibri"/>
              <a:cs typeface="Calibri"/>
              <a:sym typeface="Calibri"/>
            </a:endParaRPr>
          </a:p>
          <a:p>
            <a:pPr lvl="1" indent="-406390">
              <a:spcBef>
                <a:spcPts val="0"/>
              </a:spcBef>
              <a:buClr>
                <a:schemeClr val="dk1"/>
              </a:buClr>
              <a:buSzPts val="1200"/>
              <a:buFont typeface="Calibri"/>
              <a:buAutoNum type="alphaLcPeriod"/>
            </a:pPr>
            <a:r>
              <a:rPr lang="en" sz="2133" dirty="0">
                <a:solidFill>
                  <a:schemeClr val="dk1"/>
                </a:solidFill>
                <a:latin typeface="+mj-lt"/>
                <a:ea typeface="Calibri"/>
                <a:cs typeface="Calibri"/>
                <a:sym typeface="Calibri"/>
              </a:rPr>
              <a:t>Business plan</a:t>
            </a:r>
            <a:endParaRPr sz="2133" dirty="0">
              <a:solidFill>
                <a:schemeClr val="dk1"/>
              </a:solidFill>
              <a:latin typeface="+mj-lt"/>
              <a:ea typeface="Calibri"/>
              <a:cs typeface="Calibri"/>
              <a:sym typeface="Calibri"/>
            </a:endParaRPr>
          </a:p>
          <a:p>
            <a:pPr lvl="1" indent="-406390">
              <a:spcBef>
                <a:spcPts val="0"/>
              </a:spcBef>
              <a:buClr>
                <a:schemeClr val="dk1"/>
              </a:buClr>
              <a:buSzPts val="1200"/>
              <a:buFont typeface="Calibri"/>
              <a:buAutoNum type="alphaLcPeriod"/>
            </a:pPr>
            <a:r>
              <a:rPr lang="en" sz="2133" dirty="0">
                <a:solidFill>
                  <a:schemeClr val="dk1"/>
                </a:solidFill>
                <a:latin typeface="+mj-lt"/>
                <a:ea typeface="Calibri"/>
                <a:cs typeface="Calibri"/>
                <a:sym typeface="Calibri"/>
              </a:rPr>
              <a:t>Space and infrastructure considerations</a:t>
            </a:r>
            <a:endParaRPr sz="2133" dirty="0">
              <a:solidFill>
                <a:schemeClr val="dk1"/>
              </a:solidFill>
              <a:latin typeface="+mj-lt"/>
              <a:ea typeface="Calibri"/>
              <a:cs typeface="Calibri"/>
              <a:sym typeface="Calibri"/>
            </a:endParaRPr>
          </a:p>
          <a:p>
            <a:pPr indent="-406390">
              <a:spcBef>
                <a:spcPts val="1600"/>
              </a:spcBef>
              <a:buClr>
                <a:schemeClr val="dk1"/>
              </a:buClr>
              <a:buSzPts val="1200"/>
              <a:buFont typeface="Calibri"/>
              <a:buAutoNum type="arabicPeriod"/>
            </a:pPr>
            <a:r>
              <a:rPr lang="en" sz="2133" dirty="0" smtClean="0">
                <a:solidFill>
                  <a:schemeClr val="dk1"/>
                </a:solidFill>
                <a:latin typeface="+mj-lt"/>
                <a:ea typeface="Calibri"/>
                <a:cs typeface="Calibri"/>
                <a:sym typeface="Calibri"/>
              </a:rPr>
              <a:t>Outline strategies to market </a:t>
            </a:r>
            <a:r>
              <a:rPr lang="en" sz="2133" dirty="0">
                <a:solidFill>
                  <a:schemeClr val="dk1"/>
                </a:solidFill>
                <a:latin typeface="+mj-lt"/>
                <a:ea typeface="Calibri"/>
                <a:cs typeface="Calibri"/>
                <a:sym typeface="Calibri"/>
              </a:rPr>
              <a:t>your specialty pharmacy proposal to the C-Suite and/or leadership</a:t>
            </a:r>
            <a:endParaRPr sz="2133" dirty="0">
              <a:solidFill>
                <a:schemeClr val="dk1"/>
              </a:solidFill>
              <a:latin typeface="+mj-lt"/>
              <a:ea typeface="Calibri"/>
              <a:cs typeface="Calibri"/>
              <a:sym typeface="Calibri"/>
            </a:endParaRPr>
          </a:p>
          <a:p>
            <a:pPr lvl="1" indent="-406390">
              <a:spcBef>
                <a:spcPts val="0"/>
              </a:spcBef>
              <a:buClr>
                <a:schemeClr val="dk1"/>
              </a:buClr>
              <a:buSzPts val="1200"/>
              <a:buFont typeface="Calibri"/>
              <a:buAutoNum type="alphaLcPeriod"/>
            </a:pPr>
            <a:r>
              <a:rPr lang="en" sz="2133" dirty="0">
                <a:solidFill>
                  <a:schemeClr val="dk1"/>
                </a:solidFill>
                <a:latin typeface="+mj-lt"/>
                <a:ea typeface="Calibri"/>
                <a:cs typeface="Calibri"/>
                <a:sym typeface="Calibri"/>
              </a:rPr>
              <a:t>Internal analysis</a:t>
            </a:r>
            <a:endParaRPr sz="2133" dirty="0">
              <a:solidFill>
                <a:schemeClr val="dk1"/>
              </a:solidFill>
              <a:latin typeface="+mj-lt"/>
              <a:ea typeface="Calibri"/>
              <a:cs typeface="Calibri"/>
              <a:sym typeface="Calibri"/>
            </a:endParaRPr>
          </a:p>
          <a:p>
            <a:pPr lvl="1" indent="-406390">
              <a:spcBef>
                <a:spcPts val="0"/>
              </a:spcBef>
              <a:buClr>
                <a:schemeClr val="dk1"/>
              </a:buClr>
              <a:buSzPts val="1200"/>
              <a:buFont typeface="Calibri"/>
              <a:buAutoNum type="alphaLcPeriod"/>
            </a:pPr>
            <a:r>
              <a:rPr lang="en" sz="2133" dirty="0">
                <a:solidFill>
                  <a:schemeClr val="dk1"/>
                </a:solidFill>
                <a:latin typeface="+mj-lt"/>
                <a:ea typeface="Calibri"/>
                <a:cs typeface="Calibri"/>
                <a:sym typeface="Calibri"/>
              </a:rPr>
              <a:t>Service model plan</a:t>
            </a:r>
            <a:endParaRPr sz="2133" dirty="0">
              <a:solidFill>
                <a:schemeClr val="dk1"/>
              </a:solidFill>
              <a:latin typeface="+mj-lt"/>
              <a:ea typeface="Calibri"/>
              <a:cs typeface="Calibri"/>
              <a:sym typeface="Calibri"/>
            </a:endParaRPr>
          </a:p>
          <a:p>
            <a:pPr lvl="1" indent="-406390">
              <a:spcBef>
                <a:spcPts val="0"/>
              </a:spcBef>
              <a:buClr>
                <a:schemeClr val="dk1"/>
              </a:buClr>
              <a:buSzPts val="1200"/>
              <a:buFont typeface="Calibri"/>
              <a:buAutoNum type="alphaLcPeriod"/>
            </a:pPr>
            <a:r>
              <a:rPr lang="en" sz="2133" dirty="0">
                <a:solidFill>
                  <a:schemeClr val="dk1"/>
                </a:solidFill>
                <a:latin typeface="+mj-lt"/>
                <a:ea typeface="Calibri"/>
                <a:cs typeface="Calibri"/>
                <a:sym typeface="Calibri"/>
              </a:rPr>
              <a:t>Benefits of service (economic, clinical, humanistic)</a:t>
            </a:r>
            <a:endParaRPr sz="2133" dirty="0">
              <a:solidFill>
                <a:schemeClr val="dk1"/>
              </a:solidFill>
              <a:latin typeface="+mj-lt"/>
              <a:ea typeface="Calibri"/>
              <a:cs typeface="Calibri"/>
              <a:sym typeface="Calibri"/>
            </a:endParaRPr>
          </a:p>
          <a:p>
            <a:pPr lvl="1" indent="-406390">
              <a:spcBef>
                <a:spcPts val="0"/>
              </a:spcBef>
              <a:buClr>
                <a:schemeClr val="dk1"/>
              </a:buClr>
              <a:buSzPts val="1200"/>
              <a:buFont typeface="Calibri"/>
              <a:buAutoNum type="alphaLcPeriod"/>
            </a:pPr>
            <a:r>
              <a:rPr lang="en" sz="2133" dirty="0">
                <a:solidFill>
                  <a:schemeClr val="dk1"/>
                </a:solidFill>
                <a:latin typeface="+mj-lt"/>
                <a:ea typeface="Calibri"/>
                <a:cs typeface="Calibri"/>
                <a:sym typeface="Calibri"/>
              </a:rPr>
              <a:t>Challenges</a:t>
            </a:r>
            <a:endParaRPr sz="2133" dirty="0">
              <a:solidFill>
                <a:schemeClr val="dk1"/>
              </a:solidFill>
              <a:latin typeface="+mj-lt"/>
              <a:ea typeface="Calibri"/>
              <a:cs typeface="Calibri"/>
              <a:sym typeface="Calibri"/>
            </a:endParaRPr>
          </a:p>
          <a:p>
            <a:pPr lvl="1" indent="-406390">
              <a:spcBef>
                <a:spcPts val="0"/>
              </a:spcBef>
              <a:buClr>
                <a:schemeClr val="dk1"/>
              </a:buClr>
              <a:buSzPts val="1200"/>
              <a:buFont typeface="Calibri"/>
              <a:buAutoNum type="alphaLcPeriod"/>
            </a:pPr>
            <a:r>
              <a:rPr lang="en" sz="2133" dirty="0">
                <a:solidFill>
                  <a:schemeClr val="dk1"/>
                </a:solidFill>
                <a:latin typeface="+mj-lt"/>
                <a:ea typeface="Calibri"/>
                <a:cs typeface="Calibri"/>
                <a:sym typeface="Calibri"/>
              </a:rPr>
              <a:t>Making the sell (</a:t>
            </a:r>
            <a:r>
              <a:rPr lang="en" sz="2133" i="1" dirty="0">
                <a:solidFill>
                  <a:schemeClr val="accent2"/>
                </a:solidFill>
                <a:latin typeface="+mj-lt"/>
                <a:ea typeface="Calibri"/>
                <a:cs typeface="Calibri"/>
                <a:sym typeface="Calibri"/>
              </a:rPr>
              <a:t>presentation pearls</a:t>
            </a:r>
            <a:r>
              <a:rPr lang="en" sz="2133" dirty="0">
                <a:solidFill>
                  <a:schemeClr val="dk1"/>
                </a:solidFill>
                <a:latin typeface="+mj-lt"/>
                <a:ea typeface="Calibri"/>
                <a:cs typeface="Calibri"/>
                <a:sym typeface="Calibri"/>
              </a:rPr>
              <a:t>)</a:t>
            </a:r>
            <a:endParaRPr sz="2133" dirty="0">
              <a:solidFill>
                <a:schemeClr val="dk1"/>
              </a:solidFill>
              <a:latin typeface="+mj-lt"/>
              <a:ea typeface="Calibri"/>
              <a:cs typeface="Calibri"/>
              <a:sym typeface="Calibri"/>
            </a:endParaRPr>
          </a:p>
          <a:p>
            <a:pPr marL="0" indent="0">
              <a:spcBef>
                <a:spcPts val="1600"/>
              </a:spcBef>
              <a:spcAft>
                <a:spcPts val="1333"/>
              </a:spcAft>
              <a:buNone/>
            </a:pPr>
            <a:endParaRPr dirty="0"/>
          </a:p>
        </p:txBody>
      </p:sp>
    </p:spTree>
    <p:extLst>
      <p:ext uri="{BB962C8B-B14F-4D97-AF65-F5344CB8AC3E}">
        <p14:creationId xmlns:p14="http://schemas.microsoft.com/office/powerpoint/2010/main" val="11229487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06400" y="2305050"/>
            <a:ext cx="11379200" cy="22479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idx="4294967295"/>
          </p:nvPr>
        </p:nvSpPr>
        <p:spPr>
          <a:xfrm>
            <a:off x="581025" y="2679700"/>
            <a:ext cx="11029950" cy="1498600"/>
          </a:xfrm>
          <a:noFill/>
        </p:spPr>
        <p:style>
          <a:lnRef idx="2">
            <a:schemeClr val="accent3"/>
          </a:lnRef>
          <a:fillRef idx="1">
            <a:schemeClr val="lt1"/>
          </a:fillRef>
          <a:effectRef idx="0">
            <a:schemeClr val="accent3"/>
          </a:effectRef>
          <a:fontRef idx="minor">
            <a:schemeClr val="dk1"/>
          </a:fontRef>
        </p:style>
        <p:txBody>
          <a:bodyPr>
            <a:normAutofit/>
          </a:bodyPr>
          <a:lstStyle/>
          <a:p>
            <a:pPr algn="ctr"/>
            <a:r>
              <a:rPr lang="en-US" cap="none" dirty="0" smtClean="0">
                <a:solidFill>
                  <a:schemeClr val="accent2">
                    <a:lumMod val="60000"/>
                    <a:lumOff val="40000"/>
                  </a:schemeClr>
                </a:solidFill>
                <a:latin typeface="+mn-lt"/>
                <a:ea typeface="Calibri"/>
                <a:cs typeface="Calibri"/>
                <a:sym typeface="Calibri"/>
              </a:rPr>
              <a:t>Understand the financial and labor costs associated with starting or growing a specialty pharmacy program</a:t>
            </a:r>
            <a:r>
              <a:rPr lang="en-US" cap="none" dirty="0" smtClean="0">
                <a:solidFill>
                  <a:schemeClr val="dk1"/>
                </a:solidFill>
                <a:ea typeface="Calibri"/>
                <a:cs typeface="Calibri"/>
                <a:sym typeface="Calibri"/>
              </a:rPr>
              <a:t/>
            </a:r>
            <a:br>
              <a:rPr lang="en-US" cap="none" dirty="0" smtClean="0">
                <a:solidFill>
                  <a:schemeClr val="dk1"/>
                </a:solidFill>
                <a:ea typeface="Calibri"/>
                <a:cs typeface="Calibri"/>
                <a:sym typeface="Calibri"/>
              </a:rPr>
            </a:br>
            <a:endParaRPr lang="en-US" cap="none" dirty="0"/>
          </a:p>
        </p:txBody>
      </p:sp>
    </p:spTree>
    <p:extLst>
      <p:ext uri="{BB962C8B-B14F-4D97-AF65-F5344CB8AC3E}">
        <p14:creationId xmlns:p14="http://schemas.microsoft.com/office/powerpoint/2010/main" val="19386386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 considerations</a:t>
            </a:r>
            <a:endParaRPr lang="en-US" dirty="0"/>
          </a:p>
        </p:txBody>
      </p:sp>
      <p:sp>
        <p:nvSpPr>
          <p:cNvPr id="3" name="Text Placeholder 2"/>
          <p:cNvSpPr>
            <a:spLocks noGrp="1"/>
          </p:cNvSpPr>
          <p:nvPr>
            <p:ph type="body" idx="1"/>
          </p:nvPr>
        </p:nvSpPr>
        <p:spPr>
          <a:xfrm>
            <a:off x="887219" y="1880183"/>
            <a:ext cx="5087075" cy="536005"/>
          </a:xfrm>
        </p:spPr>
        <p:txBody>
          <a:bodyPr/>
          <a:lstStyle/>
          <a:p>
            <a:r>
              <a:rPr lang="en-US" b="1" dirty="0"/>
              <a:t>Operations/Distribution </a:t>
            </a:r>
            <a:r>
              <a:rPr lang="en-US" b="1" dirty="0" smtClean="0"/>
              <a:t>Model</a:t>
            </a:r>
            <a:endParaRPr lang="en-US" b="1" dirty="0"/>
          </a:p>
        </p:txBody>
      </p:sp>
      <p:sp>
        <p:nvSpPr>
          <p:cNvPr id="4" name="Content Placeholder 3"/>
          <p:cNvSpPr>
            <a:spLocks noGrp="1"/>
          </p:cNvSpPr>
          <p:nvPr>
            <p:ph sz="half" idx="2"/>
          </p:nvPr>
        </p:nvSpPr>
        <p:spPr>
          <a:xfrm>
            <a:off x="581194" y="2433556"/>
            <a:ext cx="5393100" cy="4214378"/>
          </a:xfrm>
        </p:spPr>
        <p:txBody>
          <a:bodyPr>
            <a:noAutofit/>
          </a:bodyPr>
          <a:lstStyle/>
          <a:p>
            <a:pPr>
              <a:spcBef>
                <a:spcPts val="2133"/>
              </a:spcBef>
              <a:spcAft>
                <a:spcPts val="0"/>
              </a:spcAft>
              <a:buFont typeface="Wingdings" panose="05000000000000000000" pitchFamily="2" charset="2"/>
              <a:buChar char="§"/>
            </a:pPr>
            <a:r>
              <a:rPr lang="en-US" dirty="0"/>
              <a:t>Supply chain</a:t>
            </a:r>
          </a:p>
          <a:p>
            <a:pPr>
              <a:spcAft>
                <a:spcPts val="0"/>
              </a:spcAft>
              <a:buFont typeface="Wingdings" panose="05000000000000000000" pitchFamily="2" charset="2"/>
              <a:buChar char="§"/>
            </a:pPr>
            <a:r>
              <a:rPr lang="en-US" dirty="0"/>
              <a:t>Storage</a:t>
            </a:r>
          </a:p>
          <a:p>
            <a:pPr>
              <a:spcAft>
                <a:spcPts val="0"/>
              </a:spcAft>
              <a:buFont typeface="Wingdings" panose="05000000000000000000" pitchFamily="2" charset="2"/>
              <a:buChar char="§"/>
            </a:pPr>
            <a:r>
              <a:rPr lang="en-US" dirty="0"/>
              <a:t>Delivery logistics</a:t>
            </a:r>
          </a:p>
          <a:p>
            <a:pPr>
              <a:spcAft>
                <a:spcPts val="0"/>
              </a:spcAft>
              <a:buFont typeface="Wingdings" panose="05000000000000000000" pitchFamily="2" charset="2"/>
              <a:buChar char="§"/>
            </a:pPr>
            <a:r>
              <a:rPr lang="en-US" dirty="0"/>
              <a:t>Automation</a:t>
            </a:r>
          </a:p>
          <a:p>
            <a:pPr>
              <a:spcAft>
                <a:spcPts val="0"/>
              </a:spcAft>
              <a:buFont typeface="Wingdings" panose="05000000000000000000" pitchFamily="2" charset="2"/>
              <a:buChar char="§"/>
            </a:pPr>
            <a:r>
              <a:rPr lang="en-US" dirty="0"/>
              <a:t>Scalability</a:t>
            </a:r>
          </a:p>
          <a:p>
            <a:pPr>
              <a:spcAft>
                <a:spcPts val="0"/>
              </a:spcAft>
              <a:buFont typeface="Wingdings" panose="05000000000000000000" pitchFamily="2" charset="2"/>
              <a:buChar char="§"/>
            </a:pPr>
            <a:r>
              <a:rPr lang="en-US" dirty="0"/>
              <a:t>Marketing</a:t>
            </a:r>
          </a:p>
          <a:p>
            <a:pPr>
              <a:spcAft>
                <a:spcPts val="0"/>
              </a:spcAft>
              <a:buFont typeface="Wingdings" panose="05000000000000000000" pitchFamily="2" charset="2"/>
              <a:buChar char="§"/>
            </a:pPr>
            <a:r>
              <a:rPr lang="en-US" dirty="0"/>
              <a:t>Physical environment of pharmacy</a:t>
            </a:r>
          </a:p>
          <a:p>
            <a:pPr>
              <a:spcAft>
                <a:spcPts val="0"/>
              </a:spcAft>
              <a:buFont typeface="Wingdings" panose="05000000000000000000" pitchFamily="2" charset="2"/>
              <a:buChar char="§"/>
            </a:pPr>
            <a:r>
              <a:rPr lang="en-US" dirty="0"/>
              <a:t>Support services location</a:t>
            </a:r>
          </a:p>
          <a:p>
            <a:pPr lvl="1">
              <a:spcBef>
                <a:spcPts val="0"/>
              </a:spcBef>
              <a:spcAft>
                <a:spcPts val="0"/>
              </a:spcAft>
              <a:buFont typeface="Wingdings" panose="05000000000000000000" pitchFamily="2" charset="2"/>
              <a:buChar char="§"/>
            </a:pPr>
            <a:r>
              <a:rPr lang="en-US" dirty="0"/>
              <a:t>Call staff</a:t>
            </a:r>
          </a:p>
          <a:p>
            <a:pPr lvl="1">
              <a:spcBef>
                <a:spcPts val="0"/>
              </a:spcBef>
              <a:spcAft>
                <a:spcPts val="0"/>
              </a:spcAft>
              <a:buFont typeface="Wingdings" panose="05000000000000000000" pitchFamily="2" charset="2"/>
              <a:buChar char="§"/>
            </a:pPr>
            <a:r>
              <a:rPr lang="en-US" dirty="0"/>
              <a:t>Data reporting and IT</a:t>
            </a:r>
          </a:p>
          <a:p>
            <a:pPr lvl="1">
              <a:spcBef>
                <a:spcPts val="0"/>
              </a:spcBef>
              <a:spcAft>
                <a:spcPts val="0"/>
              </a:spcAft>
              <a:buFont typeface="Wingdings" panose="05000000000000000000" pitchFamily="2" charset="2"/>
              <a:buChar char="§"/>
            </a:pPr>
            <a:r>
              <a:rPr lang="en-US" dirty="0"/>
              <a:t>Mail-out services</a:t>
            </a:r>
          </a:p>
          <a:p>
            <a:pPr>
              <a:spcAft>
                <a:spcPts val="0"/>
              </a:spcAft>
              <a:buFont typeface="Wingdings" panose="05000000000000000000" pitchFamily="2" charset="2"/>
              <a:buChar char="§"/>
            </a:pPr>
            <a:r>
              <a:rPr lang="en-US" dirty="0"/>
              <a:t>Inventory</a:t>
            </a:r>
          </a:p>
          <a:p>
            <a:pPr lvl="1">
              <a:spcBef>
                <a:spcPts val="0"/>
              </a:spcBef>
              <a:spcAft>
                <a:spcPts val="0"/>
              </a:spcAft>
              <a:buFont typeface="Wingdings" panose="05000000000000000000" pitchFamily="2" charset="2"/>
              <a:buChar char="§"/>
            </a:pPr>
            <a:r>
              <a:rPr lang="en-US" dirty="0"/>
              <a:t>GPO vs. WAC vs. 340B management</a:t>
            </a:r>
          </a:p>
          <a:p>
            <a:pPr>
              <a:spcAft>
                <a:spcPts val="0"/>
              </a:spcAft>
              <a:buFont typeface="Wingdings" panose="05000000000000000000" pitchFamily="2" charset="2"/>
              <a:buChar char="§"/>
            </a:pPr>
            <a:r>
              <a:rPr lang="en-US" dirty="0"/>
              <a:t>Compliance and </a:t>
            </a:r>
            <a:r>
              <a:rPr lang="en-US" dirty="0" smtClean="0"/>
              <a:t>accreditation</a:t>
            </a:r>
            <a:endParaRPr lang="en-US" dirty="0"/>
          </a:p>
        </p:txBody>
      </p:sp>
      <p:sp>
        <p:nvSpPr>
          <p:cNvPr id="5" name="Text Placeholder 4"/>
          <p:cNvSpPr>
            <a:spLocks noGrp="1"/>
          </p:cNvSpPr>
          <p:nvPr>
            <p:ph type="body" sz="quarter" idx="3"/>
          </p:nvPr>
        </p:nvSpPr>
        <p:spPr>
          <a:xfrm>
            <a:off x="6523735" y="1880183"/>
            <a:ext cx="5087073" cy="553373"/>
          </a:xfrm>
        </p:spPr>
        <p:txBody>
          <a:bodyPr/>
          <a:lstStyle/>
          <a:p>
            <a:r>
              <a:rPr lang="en-US" b="1" dirty="0"/>
              <a:t>Clinical </a:t>
            </a:r>
            <a:r>
              <a:rPr lang="en-US" b="1" dirty="0" smtClean="0"/>
              <a:t>Support</a:t>
            </a:r>
            <a:endParaRPr lang="en-US" b="1" dirty="0"/>
          </a:p>
        </p:txBody>
      </p:sp>
      <p:sp>
        <p:nvSpPr>
          <p:cNvPr id="6" name="Content Placeholder 5"/>
          <p:cNvSpPr>
            <a:spLocks noGrp="1"/>
          </p:cNvSpPr>
          <p:nvPr>
            <p:ph sz="quarter" idx="4"/>
          </p:nvPr>
        </p:nvSpPr>
        <p:spPr>
          <a:xfrm>
            <a:off x="6217708" y="2433556"/>
            <a:ext cx="5393100" cy="4047562"/>
          </a:xfrm>
        </p:spPr>
        <p:txBody>
          <a:bodyPr>
            <a:normAutofit/>
          </a:bodyPr>
          <a:lstStyle/>
          <a:p>
            <a:pPr>
              <a:spcBef>
                <a:spcPts val="2133"/>
              </a:spcBef>
              <a:spcAft>
                <a:spcPts val="0"/>
              </a:spcAft>
              <a:buFont typeface="Wingdings" panose="05000000000000000000" pitchFamily="2" charset="2"/>
              <a:buChar char="§"/>
            </a:pPr>
            <a:r>
              <a:rPr lang="en-US" dirty="0"/>
              <a:t>Systems integration</a:t>
            </a:r>
          </a:p>
          <a:p>
            <a:pPr>
              <a:spcAft>
                <a:spcPts val="0"/>
              </a:spcAft>
              <a:buFont typeface="Wingdings" panose="05000000000000000000" pitchFamily="2" charset="2"/>
              <a:buChar char="§"/>
            </a:pPr>
            <a:r>
              <a:rPr lang="en-US" dirty="0"/>
              <a:t>Clinical monitoring</a:t>
            </a:r>
          </a:p>
          <a:p>
            <a:pPr>
              <a:spcAft>
                <a:spcPts val="0"/>
              </a:spcAft>
              <a:buFont typeface="Wingdings" panose="05000000000000000000" pitchFamily="2" charset="2"/>
              <a:buChar char="§"/>
            </a:pPr>
            <a:r>
              <a:rPr lang="en-US" dirty="0"/>
              <a:t>Formulary management </a:t>
            </a:r>
          </a:p>
          <a:p>
            <a:pPr>
              <a:spcAft>
                <a:spcPts val="0"/>
              </a:spcAft>
              <a:buFont typeface="Wingdings" panose="05000000000000000000" pitchFamily="2" charset="2"/>
              <a:buChar char="§"/>
            </a:pPr>
            <a:r>
              <a:rPr lang="en-US" dirty="0"/>
              <a:t>Accreditation requirements</a:t>
            </a:r>
          </a:p>
          <a:p>
            <a:pPr>
              <a:spcAft>
                <a:spcPts val="0"/>
              </a:spcAft>
              <a:buFont typeface="Wingdings" panose="05000000000000000000" pitchFamily="2" charset="2"/>
              <a:buChar char="§"/>
            </a:pPr>
            <a:r>
              <a:rPr lang="en-US" dirty="0"/>
              <a:t>Side effect mitigation</a:t>
            </a:r>
          </a:p>
          <a:p>
            <a:pPr>
              <a:spcAft>
                <a:spcPts val="0"/>
              </a:spcAft>
              <a:buFont typeface="Wingdings" panose="05000000000000000000" pitchFamily="2" charset="2"/>
              <a:buChar char="§"/>
            </a:pPr>
            <a:r>
              <a:rPr lang="en-US" dirty="0"/>
              <a:t>Medication access</a:t>
            </a:r>
          </a:p>
          <a:p>
            <a:pPr>
              <a:spcAft>
                <a:spcPts val="0"/>
              </a:spcAft>
              <a:buFont typeface="Wingdings" panose="05000000000000000000" pitchFamily="2" charset="2"/>
              <a:buChar char="§"/>
            </a:pPr>
            <a:r>
              <a:rPr lang="en-US" dirty="0"/>
              <a:t>Regulatory requirements</a:t>
            </a:r>
          </a:p>
          <a:p>
            <a:pPr>
              <a:spcAft>
                <a:spcPts val="0"/>
              </a:spcAft>
              <a:buFont typeface="Wingdings" panose="05000000000000000000" pitchFamily="2" charset="2"/>
              <a:buChar char="§"/>
            </a:pPr>
            <a:r>
              <a:rPr lang="en-US" dirty="0"/>
              <a:t>Outcomes measurements</a:t>
            </a:r>
          </a:p>
          <a:p>
            <a:pPr>
              <a:spcAft>
                <a:spcPts val="0"/>
              </a:spcAft>
              <a:buFont typeface="Wingdings" panose="05000000000000000000" pitchFamily="2" charset="2"/>
              <a:buChar char="§"/>
            </a:pPr>
            <a:r>
              <a:rPr lang="en-US" dirty="0"/>
              <a:t>Education environment</a:t>
            </a:r>
          </a:p>
          <a:p>
            <a:pPr lvl="1">
              <a:spcBef>
                <a:spcPts val="0"/>
              </a:spcBef>
              <a:spcAft>
                <a:spcPts val="0"/>
              </a:spcAft>
              <a:buFont typeface="Wingdings" panose="05000000000000000000" pitchFamily="2" charset="2"/>
              <a:buChar char="§"/>
            </a:pPr>
            <a:r>
              <a:rPr lang="en-US" dirty="0"/>
              <a:t>In-person vs. call center</a:t>
            </a:r>
          </a:p>
          <a:p>
            <a:pPr>
              <a:spcAft>
                <a:spcPts val="0"/>
              </a:spcAft>
              <a:buFont typeface="Wingdings" panose="05000000000000000000" pitchFamily="2" charset="2"/>
              <a:buChar char="§"/>
            </a:pPr>
            <a:r>
              <a:rPr lang="en-US" dirty="0"/>
              <a:t>Provider relations and internal marketing</a:t>
            </a:r>
          </a:p>
        </p:txBody>
      </p:sp>
    </p:spTree>
    <p:extLst>
      <p:ext uri="{BB962C8B-B14F-4D97-AF65-F5344CB8AC3E}">
        <p14:creationId xmlns:p14="http://schemas.microsoft.com/office/powerpoint/2010/main" val="32901167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16"/>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r>
              <a:rPr lang="en" sz="3200" dirty="0">
                <a:solidFill>
                  <a:schemeClr val="tx1">
                    <a:lumMod val="65000"/>
                    <a:lumOff val="35000"/>
                  </a:schemeClr>
                </a:solidFill>
              </a:rPr>
              <a:t>What Will Your Model Look Like?</a:t>
            </a:r>
            <a:endParaRPr sz="3200" dirty="0">
              <a:solidFill>
                <a:schemeClr val="tx1">
                  <a:lumMod val="65000"/>
                  <a:lumOff val="35000"/>
                </a:schemeClr>
              </a:solidFill>
            </a:endParaRPr>
          </a:p>
        </p:txBody>
      </p:sp>
      <p:sp>
        <p:nvSpPr>
          <p:cNvPr id="74" name="Google Shape;74;p16"/>
          <p:cNvSpPr txBox="1">
            <a:spLocks noGrp="1"/>
          </p:cNvSpPr>
          <p:nvPr>
            <p:ph type="body" idx="1"/>
          </p:nvPr>
        </p:nvSpPr>
        <p:spPr>
          <a:xfrm>
            <a:off x="328800" y="1608967"/>
            <a:ext cx="11360800" cy="4555200"/>
          </a:xfrm>
          <a:prstGeom prst="rect">
            <a:avLst/>
          </a:prstGeom>
        </p:spPr>
        <p:txBody>
          <a:bodyPr spcFirstLastPara="1" vert="horz" wrap="square" lIns="121900" tIns="121900" rIns="121900" bIns="121900" rtlCol="0" anchor="t" anchorCtr="0">
            <a:noAutofit/>
          </a:bodyPr>
          <a:lstStyle/>
          <a:p>
            <a:pPr marL="0" indent="0">
              <a:buNone/>
            </a:pPr>
            <a:r>
              <a:rPr lang="en" sz="2400" dirty="0"/>
              <a:t>Questions necessary to answer:</a:t>
            </a:r>
            <a:endParaRPr sz="2400" dirty="0"/>
          </a:p>
          <a:p>
            <a:pPr>
              <a:spcBef>
                <a:spcPts val="2133"/>
              </a:spcBef>
              <a:buFont typeface="Wingdings" panose="05000000000000000000" pitchFamily="2" charset="2"/>
              <a:buChar char="§"/>
            </a:pPr>
            <a:r>
              <a:rPr lang="en" sz="2400" dirty="0"/>
              <a:t>How will pharmacists provide counseling and clinical care?</a:t>
            </a:r>
            <a:endParaRPr sz="2400" dirty="0"/>
          </a:p>
          <a:p>
            <a:pPr>
              <a:buFont typeface="Wingdings" panose="05000000000000000000" pitchFamily="2" charset="2"/>
              <a:buChar char="§"/>
            </a:pPr>
            <a:r>
              <a:rPr lang="en" sz="2400" dirty="0"/>
              <a:t>What specialty medications will be dispensed?</a:t>
            </a:r>
            <a:endParaRPr sz="2400" dirty="0"/>
          </a:p>
          <a:p>
            <a:pPr>
              <a:buFont typeface="Wingdings" panose="05000000000000000000" pitchFamily="2" charset="2"/>
              <a:buChar char="§"/>
            </a:pPr>
            <a:r>
              <a:rPr lang="en" sz="2400" dirty="0"/>
              <a:t>What physicians will be engaged?</a:t>
            </a:r>
            <a:endParaRPr sz="2400" dirty="0"/>
          </a:p>
          <a:p>
            <a:pPr>
              <a:buFont typeface="Wingdings" panose="05000000000000000000" pitchFamily="2" charset="2"/>
              <a:buChar char="§"/>
            </a:pPr>
            <a:r>
              <a:rPr lang="en" sz="2400" dirty="0"/>
              <a:t>Will you market internally and externally (payers &amp; employers)?</a:t>
            </a:r>
            <a:endParaRPr sz="2400" dirty="0"/>
          </a:p>
          <a:p>
            <a:pPr>
              <a:buFont typeface="Wingdings" panose="05000000000000000000" pitchFamily="2" charset="2"/>
              <a:buChar char="§"/>
            </a:pPr>
            <a:r>
              <a:rPr lang="en" sz="2400" dirty="0"/>
              <a:t>What current resources exist? (space, pharmacy staff, institutional)</a:t>
            </a:r>
            <a:endParaRPr sz="2400" dirty="0"/>
          </a:p>
          <a:p>
            <a:pPr>
              <a:buFont typeface="Wingdings" panose="05000000000000000000" pitchFamily="2" charset="2"/>
              <a:buChar char="§"/>
            </a:pPr>
            <a:r>
              <a:rPr lang="en" sz="2400" dirty="0"/>
              <a:t>Will only specialty medications be dispensed? </a:t>
            </a:r>
            <a:endParaRPr sz="2400" dirty="0"/>
          </a:p>
          <a:p>
            <a:pPr>
              <a:buFont typeface="Wingdings" panose="05000000000000000000" pitchFamily="2" charset="2"/>
              <a:buChar char="§"/>
            </a:pPr>
            <a:r>
              <a:rPr lang="en" sz="2400" dirty="0"/>
              <a:t>Will the service be initiated with specific accreditation(s) in mind?</a:t>
            </a:r>
            <a:endParaRPr sz="2400" dirty="0"/>
          </a:p>
          <a:p>
            <a:pPr>
              <a:buFont typeface="Wingdings" panose="05000000000000000000" pitchFamily="2" charset="2"/>
              <a:buChar char="§"/>
            </a:pPr>
            <a:r>
              <a:rPr lang="en" sz="2400" dirty="0"/>
              <a:t>Will only health-system patients and/or employees be served?</a:t>
            </a:r>
            <a:endParaRPr sz="2400" dirty="0"/>
          </a:p>
          <a:p>
            <a:pPr>
              <a:buFont typeface="Wingdings" panose="05000000000000000000" pitchFamily="2" charset="2"/>
              <a:buChar char="§"/>
            </a:pPr>
            <a:r>
              <a:rPr lang="en" sz="2400" dirty="0"/>
              <a:t>Is 340B compliance relevant?</a:t>
            </a:r>
            <a:endParaRPr sz="2400" dirty="0"/>
          </a:p>
          <a:p>
            <a:pPr>
              <a:buFont typeface="Wingdings" panose="05000000000000000000" pitchFamily="2" charset="2"/>
              <a:buChar char="§"/>
            </a:pPr>
            <a:r>
              <a:rPr lang="en" sz="2400" dirty="0"/>
              <a:t>Will any core or ancillary services need to be contracted out?</a:t>
            </a:r>
            <a:endParaRPr sz="2400" dirty="0"/>
          </a:p>
        </p:txBody>
      </p:sp>
    </p:spTree>
    <p:extLst>
      <p:ext uri="{BB962C8B-B14F-4D97-AF65-F5344CB8AC3E}">
        <p14:creationId xmlns:p14="http://schemas.microsoft.com/office/powerpoint/2010/main" val="4779701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r>
              <a:rPr lang="en" sz="3200" dirty="0">
                <a:solidFill>
                  <a:schemeClr val="tx1">
                    <a:lumMod val="65000"/>
                    <a:lumOff val="35000"/>
                  </a:schemeClr>
                </a:solidFill>
              </a:rPr>
              <a:t>Service Provision</a:t>
            </a:r>
            <a:endParaRPr sz="3200" dirty="0">
              <a:solidFill>
                <a:schemeClr val="tx1">
                  <a:lumMod val="65000"/>
                  <a:lumOff val="35000"/>
                </a:schemeClr>
              </a:solidFill>
            </a:endParaRPr>
          </a:p>
        </p:txBody>
      </p:sp>
      <p:sp>
        <p:nvSpPr>
          <p:cNvPr id="82" name="Google Shape;82;p17"/>
          <p:cNvSpPr txBox="1"/>
          <p:nvPr/>
        </p:nvSpPr>
        <p:spPr>
          <a:xfrm>
            <a:off x="61276" y="1926093"/>
            <a:ext cx="3879953" cy="1906400"/>
          </a:xfrm>
          <a:prstGeom prst="rect">
            <a:avLst/>
          </a:prstGeom>
          <a:noFill/>
          <a:ln>
            <a:noFill/>
          </a:ln>
        </p:spPr>
        <p:txBody>
          <a:bodyPr spcFirstLastPara="1" wrap="square" lIns="121900" tIns="121900" rIns="121900" bIns="121900" anchor="t" anchorCtr="0">
            <a:noAutofit/>
          </a:bodyPr>
          <a:lstStyle/>
          <a:p>
            <a:r>
              <a:rPr lang="en-US" sz="2133" dirty="0"/>
              <a:t>More advanced service levels lead to increased…</a:t>
            </a:r>
          </a:p>
          <a:p>
            <a:pPr marL="380990" indent="-380990">
              <a:buFont typeface="Arial" panose="020B0604020202020204" pitchFamily="34" charset="0"/>
              <a:buChar char="•"/>
            </a:pPr>
            <a:r>
              <a:rPr lang="en-US" sz="2133" dirty="0"/>
              <a:t>Drug access</a:t>
            </a:r>
          </a:p>
          <a:p>
            <a:pPr marL="380990" indent="-380990">
              <a:buFont typeface="Arial" panose="020B0604020202020204" pitchFamily="34" charset="0"/>
              <a:buChar char="•"/>
            </a:pPr>
            <a:r>
              <a:rPr lang="en-US" sz="2133" dirty="0"/>
              <a:t>Payer access</a:t>
            </a:r>
          </a:p>
          <a:p>
            <a:pPr marL="380990" indent="-380990">
              <a:buFont typeface="Arial" panose="020B0604020202020204" pitchFamily="34" charset="0"/>
              <a:buChar char="•"/>
            </a:pPr>
            <a:r>
              <a:rPr lang="en-US" sz="2133" dirty="0"/>
              <a:t>Cost</a:t>
            </a:r>
          </a:p>
          <a:p>
            <a:pPr marL="380990" indent="-380990">
              <a:buFont typeface="Arial" panose="020B0604020202020204" pitchFamily="34" charset="0"/>
              <a:buChar char="•"/>
            </a:pPr>
            <a:r>
              <a:rPr lang="en-US" sz="2133" dirty="0"/>
              <a:t>Labor needs</a:t>
            </a:r>
          </a:p>
          <a:p>
            <a:pPr marL="380990" indent="-380990">
              <a:buFont typeface="Arial" panose="020B0604020202020204" pitchFamily="34" charset="0"/>
              <a:buChar char="•"/>
            </a:pPr>
            <a:endParaRPr lang="en" sz="2400" dirty="0"/>
          </a:p>
        </p:txBody>
      </p:sp>
      <p:graphicFrame>
        <p:nvGraphicFramePr>
          <p:cNvPr id="3" name="Diagram 2">
            <a:extLst>
              <a:ext uri="{FF2B5EF4-FFF2-40B4-BE49-F238E27FC236}">
                <a16:creationId xmlns:a16="http://schemas.microsoft.com/office/drawing/2014/main" id="{764EF963-8DAE-4226-AA0A-9587165BFCA6}"/>
              </a:ext>
            </a:extLst>
          </p:cNvPr>
          <p:cNvGraphicFramePr/>
          <p:nvPr>
            <p:extLst>
              <p:ext uri="{D42A27DB-BD31-4B8C-83A1-F6EECF244321}">
                <p14:modId xmlns:p14="http://schemas.microsoft.com/office/powerpoint/2010/main" val="415292296"/>
              </p:ext>
            </p:extLst>
          </p:nvPr>
        </p:nvGraphicFramePr>
        <p:xfrm>
          <a:off x="70883" y="1360969"/>
          <a:ext cx="12121116" cy="549703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a:extLst>
              <a:ext uri="{FF2B5EF4-FFF2-40B4-BE49-F238E27FC236}">
                <a16:creationId xmlns:a16="http://schemas.microsoft.com/office/drawing/2014/main" id="{6A98D012-CF35-4AF5-9D8C-6173FF573984}"/>
              </a:ext>
            </a:extLst>
          </p:cNvPr>
          <p:cNvSpPr txBox="1"/>
          <p:nvPr/>
        </p:nvSpPr>
        <p:spPr>
          <a:xfrm>
            <a:off x="9044763" y="593368"/>
            <a:ext cx="1431851" cy="461665"/>
          </a:xfrm>
          <a:prstGeom prst="rect">
            <a:avLst/>
          </a:prstGeom>
          <a:noFill/>
        </p:spPr>
        <p:txBody>
          <a:bodyPr wrap="square" rtlCol="0">
            <a:spAutoFit/>
          </a:bodyPr>
          <a:lstStyle/>
          <a:p>
            <a:endParaRPr lang="en-US" sz="2400" dirty="0"/>
          </a:p>
        </p:txBody>
      </p:sp>
    </p:spTree>
    <p:extLst>
      <p:ext uri="{BB962C8B-B14F-4D97-AF65-F5344CB8AC3E}">
        <p14:creationId xmlns:p14="http://schemas.microsoft.com/office/powerpoint/2010/main" val="31033199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Google Shape;87;p18"/>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pPr>
              <a:buClr>
                <a:schemeClr val="dk1"/>
              </a:buClr>
              <a:buSzPts val="1100"/>
            </a:pPr>
            <a:r>
              <a:rPr lang="en" sz="3200" dirty="0">
                <a:solidFill>
                  <a:schemeClr val="tx1">
                    <a:lumMod val="65000"/>
                    <a:lumOff val="35000"/>
                  </a:schemeClr>
                </a:solidFill>
              </a:rPr>
              <a:t>Cost Considerations</a:t>
            </a:r>
            <a:endParaRPr sz="3200" dirty="0">
              <a:solidFill>
                <a:schemeClr val="tx1">
                  <a:lumMod val="65000"/>
                  <a:lumOff val="35000"/>
                </a:schemeClr>
              </a:solidFill>
            </a:endParaRPr>
          </a:p>
        </p:txBody>
      </p:sp>
      <p:sp>
        <p:nvSpPr>
          <p:cNvPr id="88" name="Google Shape;88;p18"/>
          <p:cNvSpPr txBox="1">
            <a:spLocks noGrp="1"/>
          </p:cNvSpPr>
          <p:nvPr>
            <p:ph type="body" idx="1"/>
          </p:nvPr>
        </p:nvSpPr>
        <p:spPr>
          <a:xfrm>
            <a:off x="415600" y="1536633"/>
            <a:ext cx="11360800" cy="5046400"/>
          </a:xfrm>
          <a:prstGeom prst="rect">
            <a:avLst/>
          </a:prstGeom>
        </p:spPr>
        <p:txBody>
          <a:bodyPr spcFirstLastPara="1" vert="horz" wrap="square" lIns="121900" tIns="121900" rIns="121900" bIns="121900" rtlCol="0" anchor="t" anchorCtr="0">
            <a:noAutofit/>
          </a:bodyPr>
          <a:lstStyle/>
          <a:p>
            <a:pPr marL="643462" indent="-457200">
              <a:buSzPts val="1400"/>
              <a:buFont typeface="Wingdings" panose="05000000000000000000" pitchFamily="2" charset="2"/>
              <a:buChar char="§"/>
            </a:pPr>
            <a:r>
              <a:rPr lang="en" sz="3200" dirty="0"/>
              <a:t>Initial investment of equipment and infrastructure</a:t>
            </a:r>
            <a:endParaRPr sz="3200" dirty="0"/>
          </a:p>
          <a:p>
            <a:pPr marL="643462" indent="-457200">
              <a:buSzPts val="1400"/>
              <a:buFont typeface="Wingdings" panose="05000000000000000000" pitchFamily="2" charset="2"/>
              <a:buChar char="§"/>
            </a:pPr>
            <a:r>
              <a:rPr lang="en" sz="3200" dirty="0"/>
              <a:t>Personnel / labor</a:t>
            </a:r>
            <a:endParaRPr sz="3200" dirty="0"/>
          </a:p>
          <a:p>
            <a:pPr marL="643462" indent="-457200">
              <a:buSzPts val="1400"/>
              <a:buFont typeface="Wingdings" panose="05000000000000000000" pitchFamily="2" charset="2"/>
              <a:buChar char="§"/>
            </a:pPr>
            <a:r>
              <a:rPr lang="en" sz="3200" dirty="0"/>
              <a:t>Space</a:t>
            </a:r>
            <a:endParaRPr sz="3200" dirty="0"/>
          </a:p>
          <a:p>
            <a:pPr marL="643462" indent="-457200">
              <a:buSzPts val="1400"/>
              <a:buFont typeface="Wingdings" panose="05000000000000000000" pitchFamily="2" charset="2"/>
              <a:buChar char="§"/>
            </a:pPr>
            <a:r>
              <a:rPr lang="en" sz="3200" dirty="0"/>
              <a:t>Inventory</a:t>
            </a:r>
            <a:endParaRPr sz="3200" dirty="0"/>
          </a:p>
          <a:p>
            <a:pPr marL="643462" indent="-457200">
              <a:buSzPts val="1400"/>
              <a:buFont typeface="Wingdings" panose="05000000000000000000" pitchFamily="2" charset="2"/>
              <a:buChar char="§"/>
            </a:pPr>
            <a:r>
              <a:rPr lang="en" sz="3200" dirty="0"/>
              <a:t>Technology</a:t>
            </a:r>
            <a:endParaRPr sz="3200" dirty="0"/>
          </a:p>
          <a:p>
            <a:pPr marL="643462" indent="-457200">
              <a:buSzPts val="1400"/>
              <a:buFont typeface="Wingdings" panose="05000000000000000000" pitchFamily="2" charset="2"/>
              <a:buChar char="§"/>
            </a:pPr>
            <a:r>
              <a:rPr lang="en" sz="3200" dirty="0"/>
              <a:t>Other</a:t>
            </a:r>
            <a:endParaRPr sz="3200" dirty="0"/>
          </a:p>
        </p:txBody>
      </p:sp>
    </p:spTree>
    <p:extLst>
      <p:ext uri="{BB962C8B-B14F-4D97-AF65-F5344CB8AC3E}">
        <p14:creationId xmlns:p14="http://schemas.microsoft.com/office/powerpoint/2010/main" val="4540037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19"/>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r>
              <a:rPr lang="en" sz="3200" dirty="0">
                <a:solidFill>
                  <a:schemeClr val="tx1">
                    <a:lumMod val="65000"/>
                    <a:lumOff val="35000"/>
                  </a:schemeClr>
                </a:solidFill>
              </a:rPr>
              <a:t>Cost</a:t>
            </a:r>
            <a:r>
              <a:rPr lang="en-US" sz="3200" dirty="0">
                <a:solidFill>
                  <a:schemeClr val="tx1">
                    <a:lumMod val="65000"/>
                    <a:lumOff val="35000"/>
                  </a:schemeClr>
                </a:solidFill>
              </a:rPr>
              <a:t>s</a:t>
            </a:r>
            <a:r>
              <a:rPr lang="en" sz="3200" dirty="0">
                <a:solidFill>
                  <a:schemeClr val="tx1">
                    <a:lumMod val="65000"/>
                    <a:lumOff val="35000"/>
                  </a:schemeClr>
                </a:solidFill>
              </a:rPr>
              <a:t> - Labor</a:t>
            </a:r>
            <a:endParaRPr sz="3200" dirty="0">
              <a:solidFill>
                <a:schemeClr val="tx1">
                  <a:lumMod val="65000"/>
                  <a:lumOff val="35000"/>
                </a:schemeClr>
              </a:solidFill>
            </a:endParaRPr>
          </a:p>
        </p:txBody>
      </p:sp>
      <p:sp>
        <p:nvSpPr>
          <p:cNvPr id="94" name="Google Shape;94;p19"/>
          <p:cNvSpPr txBox="1">
            <a:spLocks noGrp="1"/>
          </p:cNvSpPr>
          <p:nvPr>
            <p:ph type="body" idx="1"/>
          </p:nvPr>
        </p:nvSpPr>
        <p:spPr>
          <a:xfrm>
            <a:off x="415600" y="1356967"/>
            <a:ext cx="11360800" cy="5039200"/>
          </a:xfrm>
          <a:prstGeom prst="rect">
            <a:avLst/>
          </a:prstGeom>
        </p:spPr>
        <p:txBody>
          <a:bodyPr spcFirstLastPara="1" vert="horz" wrap="square" lIns="121900" tIns="121900" rIns="121900" bIns="121900" rtlCol="0" anchor="t" anchorCtr="0">
            <a:noAutofit/>
          </a:bodyPr>
          <a:lstStyle/>
          <a:p>
            <a:pPr indent="-423323">
              <a:buSzPts val="1400"/>
              <a:buFont typeface="Wingdings" panose="05000000000000000000" pitchFamily="2" charset="2"/>
              <a:buChar char="§"/>
            </a:pPr>
            <a:r>
              <a:rPr lang="en" dirty="0"/>
              <a:t>Varies by geographic region and job market</a:t>
            </a:r>
            <a:endParaRPr dirty="0"/>
          </a:p>
          <a:p>
            <a:pPr lvl="1">
              <a:spcBef>
                <a:spcPts val="0"/>
              </a:spcBef>
              <a:buFont typeface="Wingdings" panose="05000000000000000000" pitchFamily="2" charset="2"/>
              <a:buChar char="§"/>
            </a:pPr>
            <a:r>
              <a:rPr lang="en" sz="1800" dirty="0"/>
              <a:t>Total base cost includes salary + fringe benefits</a:t>
            </a:r>
            <a:endParaRPr sz="1800" dirty="0"/>
          </a:p>
          <a:p>
            <a:pPr lvl="2">
              <a:spcBef>
                <a:spcPts val="0"/>
              </a:spcBef>
              <a:buFont typeface="Wingdings" panose="05000000000000000000" pitchFamily="2" charset="2"/>
              <a:buChar char="§"/>
            </a:pPr>
            <a:r>
              <a:rPr lang="en" sz="1800" dirty="0"/>
              <a:t>Pharmacist (divided among distributive and clinical processes)</a:t>
            </a:r>
            <a:endParaRPr sz="1800" dirty="0"/>
          </a:p>
          <a:p>
            <a:pPr lvl="3">
              <a:spcBef>
                <a:spcPts val="0"/>
              </a:spcBef>
              <a:buFont typeface="Wingdings" panose="05000000000000000000" pitchFamily="2" charset="2"/>
              <a:buChar char="§"/>
            </a:pPr>
            <a:r>
              <a:rPr lang="en" sz="1800" dirty="0"/>
              <a:t>$125,000 - $160,000+ / FTE</a:t>
            </a:r>
            <a:endParaRPr sz="1800" dirty="0"/>
          </a:p>
          <a:p>
            <a:pPr lvl="2">
              <a:spcBef>
                <a:spcPts val="0"/>
              </a:spcBef>
              <a:buFont typeface="Wingdings" panose="05000000000000000000" pitchFamily="2" charset="2"/>
              <a:buChar char="§"/>
            </a:pPr>
            <a:r>
              <a:rPr lang="en" sz="1800" dirty="0"/>
              <a:t>Technician</a:t>
            </a:r>
            <a:endParaRPr sz="1800" dirty="0"/>
          </a:p>
          <a:p>
            <a:pPr lvl="3">
              <a:spcBef>
                <a:spcPts val="0"/>
              </a:spcBef>
              <a:buFont typeface="Wingdings" panose="05000000000000000000" pitchFamily="2" charset="2"/>
              <a:buChar char="§"/>
            </a:pPr>
            <a:r>
              <a:rPr lang="en" sz="1800" dirty="0"/>
              <a:t>$40,000 - $60,000+ / FTE</a:t>
            </a:r>
            <a:endParaRPr sz="1800" dirty="0"/>
          </a:p>
          <a:p>
            <a:pPr lvl="2">
              <a:spcBef>
                <a:spcPts val="0"/>
              </a:spcBef>
              <a:buFont typeface="Wingdings" panose="05000000000000000000" pitchFamily="2" charset="2"/>
              <a:buChar char="§"/>
            </a:pPr>
            <a:r>
              <a:rPr lang="en" sz="1800" dirty="0"/>
              <a:t>Management</a:t>
            </a:r>
            <a:endParaRPr sz="1800" dirty="0"/>
          </a:p>
          <a:p>
            <a:pPr lvl="3">
              <a:spcBef>
                <a:spcPts val="0"/>
              </a:spcBef>
              <a:buFont typeface="Wingdings" panose="05000000000000000000" pitchFamily="2" charset="2"/>
              <a:buChar char="§"/>
            </a:pPr>
            <a:r>
              <a:rPr lang="en" sz="1800" dirty="0"/>
              <a:t>Varies depending on other responsibilities split within department</a:t>
            </a:r>
            <a:endParaRPr sz="1800" dirty="0"/>
          </a:p>
          <a:p>
            <a:pPr lvl="2">
              <a:spcBef>
                <a:spcPts val="0"/>
              </a:spcBef>
              <a:buFont typeface="Wingdings" panose="05000000000000000000" pitchFamily="2" charset="2"/>
              <a:buChar char="§"/>
            </a:pPr>
            <a:r>
              <a:rPr lang="en" sz="1800" dirty="0"/>
              <a:t>Support staff (IT, data analyst, legal, compliance, etc.)</a:t>
            </a:r>
            <a:endParaRPr sz="1800" dirty="0"/>
          </a:p>
          <a:p>
            <a:pPr lvl="3">
              <a:spcBef>
                <a:spcPts val="0"/>
              </a:spcBef>
              <a:buFont typeface="Wingdings" panose="05000000000000000000" pitchFamily="2" charset="2"/>
              <a:buChar char="§"/>
            </a:pPr>
            <a:r>
              <a:rPr lang="en" sz="1800" dirty="0"/>
              <a:t>Varies</a:t>
            </a:r>
            <a:endParaRPr sz="1800" dirty="0"/>
          </a:p>
          <a:p>
            <a:pPr indent="-423323">
              <a:buSzPts val="1400"/>
              <a:buFont typeface="Wingdings" panose="05000000000000000000" pitchFamily="2" charset="2"/>
              <a:buChar char="§"/>
            </a:pPr>
            <a:r>
              <a:rPr lang="en" dirty="0"/>
              <a:t>Consider increased time per dispensed prescription vs. standard retail prescription</a:t>
            </a:r>
            <a:endParaRPr dirty="0"/>
          </a:p>
          <a:p>
            <a:pPr lvl="1">
              <a:spcBef>
                <a:spcPts val="0"/>
              </a:spcBef>
              <a:buFont typeface="Wingdings" panose="05000000000000000000" pitchFamily="2" charset="2"/>
              <a:buChar char="§"/>
            </a:pPr>
            <a:r>
              <a:rPr lang="en" sz="1800" dirty="0" smtClean="0"/>
              <a:t>One </a:t>
            </a:r>
            <a:r>
              <a:rPr lang="en" sz="1800" dirty="0"/>
              <a:t>specialty prescription could require five touchpoints vs. two for standard prescription</a:t>
            </a:r>
            <a:endParaRPr sz="1800" dirty="0"/>
          </a:p>
          <a:p>
            <a:pPr lvl="1">
              <a:spcBef>
                <a:spcPts val="0"/>
              </a:spcBef>
              <a:buFont typeface="Wingdings" panose="05000000000000000000" pitchFamily="2" charset="2"/>
              <a:buChar char="§"/>
            </a:pPr>
            <a:r>
              <a:rPr lang="en" sz="1800" dirty="0"/>
              <a:t>May need to adjust productivity metrics</a:t>
            </a:r>
            <a:endParaRPr sz="1800" dirty="0"/>
          </a:p>
          <a:p>
            <a:pPr indent="-423323">
              <a:buSzPts val="1400"/>
              <a:buFont typeface="Wingdings" panose="05000000000000000000" pitchFamily="2" charset="2"/>
              <a:buChar char="§"/>
            </a:pPr>
            <a:r>
              <a:rPr lang="en" dirty="0"/>
              <a:t>Adjustments to salary and/or annual cost (optional)</a:t>
            </a:r>
            <a:endParaRPr dirty="0"/>
          </a:p>
          <a:p>
            <a:pPr lvl="1">
              <a:spcBef>
                <a:spcPts val="0"/>
              </a:spcBef>
              <a:buFont typeface="Wingdings" panose="05000000000000000000" pitchFamily="2" charset="2"/>
              <a:buChar char="§"/>
            </a:pPr>
            <a:r>
              <a:rPr lang="en" sz="1800" dirty="0"/>
              <a:t>Continuing education</a:t>
            </a:r>
            <a:endParaRPr sz="1800" dirty="0"/>
          </a:p>
          <a:p>
            <a:pPr lvl="1">
              <a:spcBef>
                <a:spcPts val="0"/>
              </a:spcBef>
              <a:buFont typeface="Wingdings" panose="05000000000000000000" pitchFamily="2" charset="2"/>
              <a:buChar char="§"/>
            </a:pPr>
            <a:r>
              <a:rPr lang="en" sz="1800" dirty="0"/>
              <a:t>Certification </a:t>
            </a:r>
            <a:endParaRPr sz="1800" dirty="0"/>
          </a:p>
          <a:p>
            <a:pPr lvl="1">
              <a:spcBef>
                <a:spcPts val="0"/>
              </a:spcBef>
              <a:buFont typeface="Wingdings" panose="05000000000000000000" pitchFamily="2" charset="2"/>
              <a:buChar char="§"/>
            </a:pPr>
            <a:r>
              <a:rPr lang="en" sz="1800" dirty="0"/>
              <a:t>Conferences &amp; travel</a:t>
            </a:r>
            <a:endParaRPr dirty="0"/>
          </a:p>
        </p:txBody>
      </p:sp>
    </p:spTree>
    <p:extLst>
      <p:ext uri="{BB962C8B-B14F-4D97-AF65-F5344CB8AC3E}">
        <p14:creationId xmlns:p14="http://schemas.microsoft.com/office/powerpoint/2010/main" val="3614287131"/>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65359"/>
      </a:accent1>
      <a:accent2>
        <a:srgbClr val="ED8428"/>
      </a:accent2>
      <a:accent3>
        <a:srgbClr val="E6C46D"/>
      </a:accent3>
      <a:accent4>
        <a:srgbClr val="969FA7"/>
      </a:accent4>
      <a:accent5>
        <a:srgbClr val="A9C37C"/>
      </a:accent5>
      <a:accent6>
        <a:srgbClr val="5A8071"/>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5D8C9649-FBE1-4B5B-8258-8A170F9843A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TM03457464[[fn=Dividend]]</Template>
  <TotalTime>280</TotalTime>
  <Words>1547</Words>
  <Application>Microsoft Office PowerPoint</Application>
  <PresentationFormat>Widescreen</PresentationFormat>
  <Paragraphs>343</Paragraphs>
  <Slides>26</Slides>
  <Notes>25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Gill Sans MT</vt:lpstr>
      <vt:lpstr>Wingdings</vt:lpstr>
      <vt:lpstr>Wingdings 2</vt:lpstr>
      <vt:lpstr>Dividend</vt:lpstr>
      <vt:lpstr>Business Development marketing PowerPoint</vt:lpstr>
      <vt:lpstr>Business Development marketing PowerPoint</vt:lpstr>
      <vt:lpstr>Learning Objectives</vt:lpstr>
      <vt:lpstr>Understand the financial and labor costs associated with starting or growing a specialty pharmacy program </vt:lpstr>
      <vt:lpstr>Service considerations</vt:lpstr>
      <vt:lpstr>What Will Your Model Look Like?</vt:lpstr>
      <vt:lpstr>Service Provision</vt:lpstr>
      <vt:lpstr>Cost Considerations</vt:lpstr>
      <vt:lpstr>Costs - Labor</vt:lpstr>
      <vt:lpstr>Costs - Space</vt:lpstr>
      <vt:lpstr>Costs - Inventory and Dispensing</vt:lpstr>
      <vt:lpstr>Costs - Technology</vt:lpstr>
      <vt:lpstr>Costs - Other</vt:lpstr>
      <vt:lpstr>Growth and Financial Sustainability</vt:lpstr>
      <vt:lpstr>Growth and Financial Sustainability</vt:lpstr>
      <vt:lpstr>Further Strategic Considerations and Financial Impact</vt:lpstr>
      <vt:lpstr>PowerPoint Presentation</vt:lpstr>
      <vt:lpstr>Time is Money - Common Specialty Time Utilizers</vt:lpstr>
      <vt:lpstr>Outline strategies to market your specialty pharmacy proposal to the  C-Suite and/or leadership </vt:lpstr>
      <vt:lpstr>Organizational Engagement</vt:lpstr>
      <vt:lpstr>Selling to Leadership and/or the C-suite</vt:lpstr>
      <vt:lpstr>Benefits for Health-System</vt:lpstr>
      <vt:lpstr>Economic</vt:lpstr>
      <vt:lpstr>Clinical Outcomes</vt:lpstr>
      <vt:lpstr>Humanistic</vt:lpstr>
      <vt:lpstr>Bringing it All Together</vt:lpstr>
    </vt:vector>
  </TitlesOfParts>
  <Company>ASHP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Development marketing Powerpoint</dc:title>
  <dc:creator>Karly Low</dc:creator>
  <cp:lastModifiedBy>Karly Low</cp:lastModifiedBy>
  <cp:revision>18</cp:revision>
  <dcterms:created xsi:type="dcterms:W3CDTF">2020-02-24T16:51:48Z</dcterms:created>
  <dcterms:modified xsi:type="dcterms:W3CDTF">2020-04-20T21:20:32Z</dcterms:modified>
</cp:coreProperties>
</file>