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1" r:id="rId1"/>
    <p:sldMasterId id="2147483742" r:id="rId2"/>
    <p:sldMasterId id="2147483752" r:id="rId3"/>
    <p:sldMasterId id="2147483762" r:id="rId4"/>
  </p:sldMasterIdLst>
  <p:notesMasterIdLst>
    <p:notesMasterId r:id="rId31"/>
  </p:notesMasterIdLst>
  <p:handoutMasterIdLst>
    <p:handoutMasterId r:id="rId32"/>
  </p:handoutMasterIdLst>
  <p:sldIdLst>
    <p:sldId id="256" r:id="rId5"/>
    <p:sldId id="257" r:id="rId6"/>
    <p:sldId id="258" r:id="rId7"/>
    <p:sldId id="260" r:id="rId8"/>
    <p:sldId id="284" r:id="rId9"/>
    <p:sldId id="261" r:id="rId10"/>
    <p:sldId id="262" r:id="rId11"/>
    <p:sldId id="263" r:id="rId12"/>
    <p:sldId id="264" r:id="rId13"/>
    <p:sldId id="265" r:id="rId14"/>
    <p:sldId id="266" r:id="rId15"/>
    <p:sldId id="268" r:id="rId16"/>
    <p:sldId id="269" r:id="rId17"/>
    <p:sldId id="283" r:id="rId18"/>
    <p:sldId id="270" r:id="rId19"/>
    <p:sldId id="271" r:id="rId20"/>
    <p:sldId id="272" r:id="rId21"/>
    <p:sldId id="273" r:id="rId22"/>
    <p:sldId id="285" r:id="rId23"/>
    <p:sldId id="274" r:id="rId24"/>
    <p:sldId id="281" r:id="rId25"/>
    <p:sldId id="275" r:id="rId26"/>
    <p:sldId id="280" r:id="rId27"/>
    <p:sldId id="276" r:id="rId28"/>
    <p:sldId id="277" r:id="rId29"/>
    <p:sldId id="279" r:id="rId30"/>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p:restoredTop sz="91621" autoAdjust="0"/>
  </p:normalViewPr>
  <p:slideViewPr>
    <p:cSldViewPr snapToGrid="0" snapToObjects="1">
      <p:cViewPr>
        <p:scale>
          <a:sx n="80" d="100"/>
          <a:sy n="80" d="100"/>
        </p:scale>
        <p:origin x="-786" y="-58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184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97E34-3B3A-4648-A6E8-3B31FC18FF3E}" type="doc">
      <dgm:prSet loTypeId="urn:microsoft.com/office/officeart/2005/8/layout/hProcess9" loCatId="process" qsTypeId="urn:microsoft.com/office/officeart/2005/8/quickstyle/simple2" qsCatId="simple" csTypeId="urn:microsoft.com/office/officeart/2005/8/colors/colorful4" csCatId="colorful" phldr="1"/>
      <dgm:spPr/>
    </dgm:pt>
    <dgm:pt modelId="{554C1287-5627-4491-9D9A-A1D70AE82EF1}">
      <dgm:prSet phldrT="[Text]"/>
      <dgm:spPr/>
      <dgm:t>
        <a:bodyPr/>
        <a:lstStyle/>
        <a:p>
          <a:r>
            <a:rPr lang="en-US" b="1" dirty="0"/>
            <a:t>1960</a:t>
          </a:r>
        </a:p>
        <a:p>
          <a:r>
            <a:rPr lang="en-US" dirty="0"/>
            <a:t>Unit Dose</a:t>
          </a:r>
        </a:p>
      </dgm:t>
    </dgm:pt>
    <dgm:pt modelId="{5F1FB45C-0703-4982-8996-6E15B60446D5}" type="parTrans" cxnId="{23760A97-8776-492D-B7F5-B56F0C97AB86}">
      <dgm:prSet/>
      <dgm:spPr/>
      <dgm:t>
        <a:bodyPr/>
        <a:lstStyle/>
        <a:p>
          <a:endParaRPr lang="en-US"/>
        </a:p>
      </dgm:t>
    </dgm:pt>
    <dgm:pt modelId="{CE48FF6F-B28D-47FE-A305-36D6A95E6033}" type="sibTrans" cxnId="{23760A97-8776-492D-B7F5-B56F0C97AB86}">
      <dgm:prSet/>
      <dgm:spPr/>
      <dgm:t>
        <a:bodyPr/>
        <a:lstStyle/>
        <a:p>
          <a:endParaRPr lang="en-US"/>
        </a:p>
      </dgm:t>
    </dgm:pt>
    <dgm:pt modelId="{881DB520-4A6A-4A12-9879-A83668567D35}">
      <dgm:prSet phldrT="[Text]"/>
      <dgm:spPr/>
      <dgm:t>
        <a:bodyPr/>
        <a:lstStyle/>
        <a:p>
          <a:r>
            <a:rPr lang="en-US" b="1" dirty="0"/>
            <a:t>1980s</a:t>
          </a:r>
        </a:p>
        <a:p>
          <a:r>
            <a:rPr lang="en-US" dirty="0"/>
            <a:t>Discovery of anti-</a:t>
          </a:r>
          <a:r>
            <a:rPr lang="en-US" dirty="0" err="1"/>
            <a:t>retrovirals</a:t>
          </a:r>
          <a:endParaRPr lang="en-US" dirty="0"/>
        </a:p>
      </dgm:t>
    </dgm:pt>
    <dgm:pt modelId="{99BD1C8C-187A-4BE9-ADE1-B12E0D6F9354}" type="parTrans" cxnId="{0E03E777-F331-428B-AA5B-DA83D414A491}">
      <dgm:prSet/>
      <dgm:spPr/>
      <dgm:t>
        <a:bodyPr/>
        <a:lstStyle/>
        <a:p>
          <a:endParaRPr lang="en-US"/>
        </a:p>
      </dgm:t>
    </dgm:pt>
    <dgm:pt modelId="{18449C30-5344-4D42-94AE-1943950B8F5B}" type="sibTrans" cxnId="{0E03E777-F331-428B-AA5B-DA83D414A491}">
      <dgm:prSet/>
      <dgm:spPr/>
      <dgm:t>
        <a:bodyPr/>
        <a:lstStyle/>
        <a:p>
          <a:endParaRPr lang="en-US"/>
        </a:p>
      </dgm:t>
    </dgm:pt>
    <dgm:pt modelId="{67459F5E-B791-479E-A602-DA525C2477CD}">
      <dgm:prSet phldrT="[Text]"/>
      <dgm:spPr/>
      <dgm:t>
        <a:bodyPr/>
        <a:lstStyle/>
        <a:p>
          <a:r>
            <a:rPr lang="en-US" b="1" dirty="0"/>
            <a:t>1990s</a:t>
          </a:r>
          <a:endParaRPr lang="en-US" b="0" dirty="0"/>
        </a:p>
        <a:p>
          <a:r>
            <a:rPr lang="en-US" b="0" dirty="0"/>
            <a:t>Monoclonal antibodies</a:t>
          </a:r>
        </a:p>
      </dgm:t>
    </dgm:pt>
    <dgm:pt modelId="{8F2F2B1A-F182-4D6C-AEAA-90D7F0895323}" type="parTrans" cxnId="{BEBC4BF8-3982-40CA-B54D-C5284ECDB928}">
      <dgm:prSet/>
      <dgm:spPr/>
      <dgm:t>
        <a:bodyPr/>
        <a:lstStyle/>
        <a:p>
          <a:endParaRPr lang="en-US"/>
        </a:p>
      </dgm:t>
    </dgm:pt>
    <dgm:pt modelId="{A63F6903-7F24-4E25-8161-8E479F8A20B3}" type="sibTrans" cxnId="{BEBC4BF8-3982-40CA-B54D-C5284ECDB928}">
      <dgm:prSet/>
      <dgm:spPr/>
      <dgm:t>
        <a:bodyPr/>
        <a:lstStyle/>
        <a:p>
          <a:endParaRPr lang="en-US"/>
        </a:p>
      </dgm:t>
    </dgm:pt>
    <dgm:pt modelId="{6FC6283E-A53D-41F3-8C3D-0DB823676256}">
      <dgm:prSet phldrT="[Text]"/>
      <dgm:spPr/>
      <dgm:t>
        <a:bodyPr/>
        <a:lstStyle/>
        <a:p>
          <a:r>
            <a:rPr lang="en-US" b="1" dirty="0"/>
            <a:t>1987</a:t>
          </a:r>
          <a:endParaRPr lang="en-US" b="0" dirty="0"/>
        </a:p>
        <a:p>
          <a:r>
            <a:rPr lang="en-US" b="0" dirty="0"/>
            <a:t>Lovastatin approved</a:t>
          </a:r>
          <a:endParaRPr lang="en-US" b="1" dirty="0"/>
        </a:p>
      </dgm:t>
    </dgm:pt>
    <dgm:pt modelId="{D6F952F1-3AB0-44FF-8E02-19647C83E29B}" type="parTrans" cxnId="{07AD7D30-3BD8-4EEC-B98A-F8EA535DBB36}">
      <dgm:prSet/>
      <dgm:spPr/>
      <dgm:t>
        <a:bodyPr/>
        <a:lstStyle/>
        <a:p>
          <a:endParaRPr lang="en-US"/>
        </a:p>
      </dgm:t>
    </dgm:pt>
    <dgm:pt modelId="{09AC3E66-4B1D-4B8B-A977-E30DDB83DB64}" type="sibTrans" cxnId="{07AD7D30-3BD8-4EEC-B98A-F8EA535DBB36}">
      <dgm:prSet/>
      <dgm:spPr/>
      <dgm:t>
        <a:bodyPr/>
        <a:lstStyle/>
        <a:p>
          <a:endParaRPr lang="en-US"/>
        </a:p>
      </dgm:t>
    </dgm:pt>
    <dgm:pt modelId="{82642914-2CD5-4993-9BAF-668B5EB2738F}">
      <dgm:prSet phldrT="[Text]"/>
      <dgm:spPr/>
      <dgm:t>
        <a:bodyPr/>
        <a:lstStyle/>
        <a:p>
          <a:r>
            <a:rPr lang="en-US" b="1" dirty="0"/>
            <a:t>1990</a:t>
          </a:r>
        </a:p>
        <a:p>
          <a:r>
            <a:rPr lang="en-US" b="0" dirty="0"/>
            <a:t>Surfactant discovered</a:t>
          </a:r>
        </a:p>
      </dgm:t>
    </dgm:pt>
    <dgm:pt modelId="{68BD02B7-0671-4962-A922-85BB0F9CE77E}" type="parTrans" cxnId="{2072CD88-D07D-4C8B-AE91-51AC5FEE0486}">
      <dgm:prSet/>
      <dgm:spPr/>
      <dgm:t>
        <a:bodyPr/>
        <a:lstStyle/>
        <a:p>
          <a:endParaRPr lang="en-US"/>
        </a:p>
      </dgm:t>
    </dgm:pt>
    <dgm:pt modelId="{ABB043BD-9D55-49BC-B6DB-861F9575285D}" type="sibTrans" cxnId="{2072CD88-D07D-4C8B-AE91-51AC5FEE0486}">
      <dgm:prSet/>
      <dgm:spPr/>
      <dgm:t>
        <a:bodyPr/>
        <a:lstStyle/>
        <a:p>
          <a:endParaRPr lang="en-US"/>
        </a:p>
      </dgm:t>
    </dgm:pt>
    <dgm:pt modelId="{41968183-F619-40E7-90BD-D0DCD11E2257}">
      <dgm:prSet phldrT="[Text]"/>
      <dgm:spPr/>
      <dgm:t>
        <a:bodyPr/>
        <a:lstStyle/>
        <a:p>
          <a:r>
            <a:rPr lang="en-US" b="1" dirty="0"/>
            <a:t>2002 to 2012</a:t>
          </a:r>
          <a:endParaRPr lang="en-US" b="0" dirty="0"/>
        </a:p>
        <a:p>
          <a:r>
            <a:rPr lang="en-US" b="0" dirty="0"/>
            <a:t>Bedside barcoding 2.5% to 65.5%</a:t>
          </a:r>
          <a:endParaRPr lang="en-US" b="1" dirty="0"/>
        </a:p>
      </dgm:t>
    </dgm:pt>
    <dgm:pt modelId="{B7639F5E-EEA1-4691-87C2-8316EFD35E67}" type="parTrans" cxnId="{EBF8CE30-4361-4568-9C97-5A78BF2726D2}">
      <dgm:prSet/>
      <dgm:spPr/>
      <dgm:t>
        <a:bodyPr/>
        <a:lstStyle/>
        <a:p>
          <a:endParaRPr lang="en-US"/>
        </a:p>
      </dgm:t>
    </dgm:pt>
    <dgm:pt modelId="{D4FFF81B-F6E3-4CDC-8465-FA6A1F6743D0}" type="sibTrans" cxnId="{EBF8CE30-4361-4568-9C97-5A78BF2726D2}">
      <dgm:prSet/>
      <dgm:spPr/>
      <dgm:t>
        <a:bodyPr/>
        <a:lstStyle/>
        <a:p>
          <a:endParaRPr lang="en-US"/>
        </a:p>
      </dgm:t>
    </dgm:pt>
    <dgm:pt modelId="{48D706C7-0896-443E-8F18-52CAF1CB8611}">
      <dgm:prSet phldrT="[Text]"/>
      <dgm:spPr/>
      <dgm:t>
        <a:bodyPr/>
        <a:lstStyle/>
        <a:p>
          <a:r>
            <a:rPr lang="en-US" b="1" dirty="0"/>
            <a:t>2003 to 2012</a:t>
          </a:r>
        </a:p>
        <a:p>
          <a:r>
            <a:rPr lang="en-US" b="0" dirty="0"/>
            <a:t>CPOE 5.9% to 54.4%</a:t>
          </a:r>
        </a:p>
      </dgm:t>
    </dgm:pt>
    <dgm:pt modelId="{EF68E1CF-CE8B-48E9-854F-6513DBB4D083}" type="parTrans" cxnId="{759F8A08-57BA-4D6B-886E-EBBFF8F4215E}">
      <dgm:prSet/>
      <dgm:spPr/>
      <dgm:t>
        <a:bodyPr/>
        <a:lstStyle/>
        <a:p>
          <a:endParaRPr lang="en-US"/>
        </a:p>
      </dgm:t>
    </dgm:pt>
    <dgm:pt modelId="{23F26804-9FAF-4487-B63B-E45C922BC0FA}" type="sibTrans" cxnId="{759F8A08-57BA-4D6B-886E-EBBFF8F4215E}">
      <dgm:prSet/>
      <dgm:spPr/>
      <dgm:t>
        <a:bodyPr/>
        <a:lstStyle/>
        <a:p>
          <a:endParaRPr lang="en-US"/>
        </a:p>
      </dgm:t>
    </dgm:pt>
    <dgm:pt modelId="{93B1BA0F-50FC-439E-AD6E-2C94080E945F}" type="pres">
      <dgm:prSet presAssocID="{F4197E34-3B3A-4648-A6E8-3B31FC18FF3E}" presName="CompostProcess" presStyleCnt="0">
        <dgm:presLayoutVars>
          <dgm:dir/>
          <dgm:resizeHandles val="exact"/>
        </dgm:presLayoutVars>
      </dgm:prSet>
      <dgm:spPr/>
    </dgm:pt>
    <dgm:pt modelId="{393F7E92-D250-45AC-9C77-8603CC207FAF}" type="pres">
      <dgm:prSet presAssocID="{F4197E34-3B3A-4648-A6E8-3B31FC18FF3E}" presName="arrow" presStyleLbl="bgShp" presStyleIdx="0" presStyleCnt="1"/>
      <dgm:spPr/>
    </dgm:pt>
    <dgm:pt modelId="{597A3DD8-C60D-4AD4-8B16-6F30BD6167C5}" type="pres">
      <dgm:prSet presAssocID="{F4197E34-3B3A-4648-A6E8-3B31FC18FF3E}" presName="linearProcess" presStyleCnt="0"/>
      <dgm:spPr/>
    </dgm:pt>
    <dgm:pt modelId="{E92D5008-32D2-434D-A6F8-4517F7ECEDBB}" type="pres">
      <dgm:prSet presAssocID="{554C1287-5627-4491-9D9A-A1D70AE82EF1}" presName="textNode" presStyleLbl="node1" presStyleIdx="0" presStyleCnt="7">
        <dgm:presLayoutVars>
          <dgm:bulletEnabled val="1"/>
        </dgm:presLayoutVars>
      </dgm:prSet>
      <dgm:spPr/>
      <dgm:t>
        <a:bodyPr/>
        <a:lstStyle/>
        <a:p>
          <a:endParaRPr lang="en-US"/>
        </a:p>
      </dgm:t>
    </dgm:pt>
    <dgm:pt modelId="{F2FF9FA3-7066-4074-AC9D-6B2A6CF58653}" type="pres">
      <dgm:prSet presAssocID="{CE48FF6F-B28D-47FE-A305-36D6A95E6033}" presName="sibTrans" presStyleCnt="0"/>
      <dgm:spPr/>
    </dgm:pt>
    <dgm:pt modelId="{7BDB223D-3678-4B2D-8906-6726ED5D80E3}" type="pres">
      <dgm:prSet presAssocID="{881DB520-4A6A-4A12-9879-A83668567D35}" presName="textNode" presStyleLbl="node1" presStyleIdx="1" presStyleCnt="7">
        <dgm:presLayoutVars>
          <dgm:bulletEnabled val="1"/>
        </dgm:presLayoutVars>
      </dgm:prSet>
      <dgm:spPr/>
      <dgm:t>
        <a:bodyPr/>
        <a:lstStyle/>
        <a:p>
          <a:endParaRPr lang="en-US"/>
        </a:p>
      </dgm:t>
    </dgm:pt>
    <dgm:pt modelId="{A5670AA5-B47A-4833-9D9E-D3DE793E2094}" type="pres">
      <dgm:prSet presAssocID="{18449C30-5344-4D42-94AE-1943950B8F5B}" presName="sibTrans" presStyleCnt="0"/>
      <dgm:spPr/>
    </dgm:pt>
    <dgm:pt modelId="{31B11023-62EC-4EE9-A4F1-45B92C08918E}" type="pres">
      <dgm:prSet presAssocID="{6FC6283E-A53D-41F3-8C3D-0DB823676256}" presName="textNode" presStyleLbl="node1" presStyleIdx="2" presStyleCnt="7">
        <dgm:presLayoutVars>
          <dgm:bulletEnabled val="1"/>
        </dgm:presLayoutVars>
      </dgm:prSet>
      <dgm:spPr/>
      <dgm:t>
        <a:bodyPr/>
        <a:lstStyle/>
        <a:p>
          <a:endParaRPr lang="en-US"/>
        </a:p>
      </dgm:t>
    </dgm:pt>
    <dgm:pt modelId="{B7DF8979-B762-4622-A550-245C241B5F26}" type="pres">
      <dgm:prSet presAssocID="{09AC3E66-4B1D-4B8B-A977-E30DDB83DB64}" presName="sibTrans" presStyleCnt="0"/>
      <dgm:spPr/>
    </dgm:pt>
    <dgm:pt modelId="{2EA8B2C1-9ED2-49DD-87AF-F4FB9C5D5DA8}" type="pres">
      <dgm:prSet presAssocID="{82642914-2CD5-4993-9BAF-668B5EB2738F}" presName="textNode" presStyleLbl="node1" presStyleIdx="3" presStyleCnt="7">
        <dgm:presLayoutVars>
          <dgm:bulletEnabled val="1"/>
        </dgm:presLayoutVars>
      </dgm:prSet>
      <dgm:spPr/>
      <dgm:t>
        <a:bodyPr/>
        <a:lstStyle/>
        <a:p>
          <a:endParaRPr lang="en-US"/>
        </a:p>
      </dgm:t>
    </dgm:pt>
    <dgm:pt modelId="{11CEBA6D-059A-4A1C-AFF6-C4CC9CECB137}" type="pres">
      <dgm:prSet presAssocID="{ABB043BD-9D55-49BC-B6DB-861F9575285D}" presName="sibTrans" presStyleCnt="0"/>
      <dgm:spPr/>
    </dgm:pt>
    <dgm:pt modelId="{4EF1B940-FC7F-4EC2-AA7F-78FD7BE4EBE2}" type="pres">
      <dgm:prSet presAssocID="{67459F5E-B791-479E-A602-DA525C2477CD}" presName="textNode" presStyleLbl="node1" presStyleIdx="4" presStyleCnt="7">
        <dgm:presLayoutVars>
          <dgm:bulletEnabled val="1"/>
        </dgm:presLayoutVars>
      </dgm:prSet>
      <dgm:spPr/>
      <dgm:t>
        <a:bodyPr/>
        <a:lstStyle/>
        <a:p>
          <a:endParaRPr lang="en-US"/>
        </a:p>
      </dgm:t>
    </dgm:pt>
    <dgm:pt modelId="{9DD35E2E-3757-4656-B27C-196E5723E6BC}" type="pres">
      <dgm:prSet presAssocID="{A63F6903-7F24-4E25-8161-8E479F8A20B3}" presName="sibTrans" presStyleCnt="0"/>
      <dgm:spPr/>
    </dgm:pt>
    <dgm:pt modelId="{C27728F4-4784-4011-8F37-08B24891A0E0}" type="pres">
      <dgm:prSet presAssocID="{41968183-F619-40E7-90BD-D0DCD11E2257}" presName="textNode" presStyleLbl="node1" presStyleIdx="5" presStyleCnt="7">
        <dgm:presLayoutVars>
          <dgm:bulletEnabled val="1"/>
        </dgm:presLayoutVars>
      </dgm:prSet>
      <dgm:spPr/>
      <dgm:t>
        <a:bodyPr/>
        <a:lstStyle/>
        <a:p>
          <a:endParaRPr lang="en-US"/>
        </a:p>
      </dgm:t>
    </dgm:pt>
    <dgm:pt modelId="{AC6E2135-20EF-4028-8F8A-D0EEAD2292C4}" type="pres">
      <dgm:prSet presAssocID="{D4FFF81B-F6E3-4CDC-8465-FA6A1F6743D0}" presName="sibTrans" presStyleCnt="0"/>
      <dgm:spPr/>
    </dgm:pt>
    <dgm:pt modelId="{F2DF0256-5797-47D0-9A5C-356E37768925}" type="pres">
      <dgm:prSet presAssocID="{48D706C7-0896-443E-8F18-52CAF1CB8611}" presName="textNode" presStyleLbl="node1" presStyleIdx="6" presStyleCnt="7">
        <dgm:presLayoutVars>
          <dgm:bulletEnabled val="1"/>
        </dgm:presLayoutVars>
      </dgm:prSet>
      <dgm:spPr/>
      <dgm:t>
        <a:bodyPr/>
        <a:lstStyle/>
        <a:p>
          <a:endParaRPr lang="en-US"/>
        </a:p>
      </dgm:t>
    </dgm:pt>
  </dgm:ptLst>
  <dgm:cxnLst>
    <dgm:cxn modelId="{0E03E777-F331-428B-AA5B-DA83D414A491}" srcId="{F4197E34-3B3A-4648-A6E8-3B31FC18FF3E}" destId="{881DB520-4A6A-4A12-9879-A83668567D35}" srcOrd="1" destOrd="0" parTransId="{99BD1C8C-187A-4BE9-ADE1-B12E0D6F9354}" sibTransId="{18449C30-5344-4D42-94AE-1943950B8F5B}"/>
    <dgm:cxn modelId="{23760A97-8776-492D-B7F5-B56F0C97AB86}" srcId="{F4197E34-3B3A-4648-A6E8-3B31FC18FF3E}" destId="{554C1287-5627-4491-9D9A-A1D70AE82EF1}" srcOrd="0" destOrd="0" parTransId="{5F1FB45C-0703-4982-8996-6E15B60446D5}" sibTransId="{CE48FF6F-B28D-47FE-A305-36D6A95E6033}"/>
    <dgm:cxn modelId="{77B48903-54A0-4661-9A2B-5C0D9A5CBE99}" type="presOf" srcId="{41968183-F619-40E7-90BD-D0DCD11E2257}" destId="{C27728F4-4784-4011-8F37-08B24891A0E0}" srcOrd="0" destOrd="0" presId="urn:microsoft.com/office/officeart/2005/8/layout/hProcess9"/>
    <dgm:cxn modelId="{A880A3DD-F1F6-4E9A-A169-259428DAB20A}" type="presOf" srcId="{82642914-2CD5-4993-9BAF-668B5EB2738F}" destId="{2EA8B2C1-9ED2-49DD-87AF-F4FB9C5D5DA8}" srcOrd="0" destOrd="0" presId="urn:microsoft.com/office/officeart/2005/8/layout/hProcess9"/>
    <dgm:cxn modelId="{759F8A08-57BA-4D6B-886E-EBBFF8F4215E}" srcId="{F4197E34-3B3A-4648-A6E8-3B31FC18FF3E}" destId="{48D706C7-0896-443E-8F18-52CAF1CB8611}" srcOrd="6" destOrd="0" parTransId="{EF68E1CF-CE8B-48E9-854F-6513DBB4D083}" sibTransId="{23F26804-9FAF-4487-B63B-E45C922BC0FA}"/>
    <dgm:cxn modelId="{4F3BE278-D4B2-4430-90A3-E8952808C4E8}" type="presOf" srcId="{67459F5E-B791-479E-A602-DA525C2477CD}" destId="{4EF1B940-FC7F-4EC2-AA7F-78FD7BE4EBE2}" srcOrd="0" destOrd="0" presId="urn:microsoft.com/office/officeart/2005/8/layout/hProcess9"/>
    <dgm:cxn modelId="{EBF8CE30-4361-4568-9C97-5A78BF2726D2}" srcId="{F4197E34-3B3A-4648-A6E8-3B31FC18FF3E}" destId="{41968183-F619-40E7-90BD-D0DCD11E2257}" srcOrd="5" destOrd="0" parTransId="{B7639F5E-EEA1-4691-87C2-8316EFD35E67}" sibTransId="{D4FFF81B-F6E3-4CDC-8465-FA6A1F6743D0}"/>
    <dgm:cxn modelId="{DA5F0A5B-5359-4A24-BAE7-2793E87E87E0}" type="presOf" srcId="{6FC6283E-A53D-41F3-8C3D-0DB823676256}" destId="{31B11023-62EC-4EE9-A4F1-45B92C08918E}" srcOrd="0" destOrd="0" presId="urn:microsoft.com/office/officeart/2005/8/layout/hProcess9"/>
    <dgm:cxn modelId="{7C760AF6-AF1B-4EEE-B8D9-D075E51B5634}" type="presOf" srcId="{F4197E34-3B3A-4648-A6E8-3B31FC18FF3E}" destId="{93B1BA0F-50FC-439E-AD6E-2C94080E945F}" srcOrd="0" destOrd="0" presId="urn:microsoft.com/office/officeart/2005/8/layout/hProcess9"/>
    <dgm:cxn modelId="{07AD7D30-3BD8-4EEC-B98A-F8EA535DBB36}" srcId="{F4197E34-3B3A-4648-A6E8-3B31FC18FF3E}" destId="{6FC6283E-A53D-41F3-8C3D-0DB823676256}" srcOrd="2" destOrd="0" parTransId="{D6F952F1-3AB0-44FF-8E02-19647C83E29B}" sibTransId="{09AC3E66-4B1D-4B8B-A977-E30DDB83DB64}"/>
    <dgm:cxn modelId="{89DED642-F622-442C-8339-20FA2250902C}" type="presOf" srcId="{881DB520-4A6A-4A12-9879-A83668567D35}" destId="{7BDB223D-3678-4B2D-8906-6726ED5D80E3}" srcOrd="0" destOrd="0" presId="urn:microsoft.com/office/officeart/2005/8/layout/hProcess9"/>
    <dgm:cxn modelId="{2072CD88-D07D-4C8B-AE91-51AC5FEE0486}" srcId="{F4197E34-3B3A-4648-A6E8-3B31FC18FF3E}" destId="{82642914-2CD5-4993-9BAF-668B5EB2738F}" srcOrd="3" destOrd="0" parTransId="{68BD02B7-0671-4962-A922-85BB0F9CE77E}" sibTransId="{ABB043BD-9D55-49BC-B6DB-861F9575285D}"/>
    <dgm:cxn modelId="{1B556CF6-C597-4E16-A42A-767F46A7D4FB}" type="presOf" srcId="{48D706C7-0896-443E-8F18-52CAF1CB8611}" destId="{F2DF0256-5797-47D0-9A5C-356E37768925}" srcOrd="0" destOrd="0" presId="urn:microsoft.com/office/officeart/2005/8/layout/hProcess9"/>
    <dgm:cxn modelId="{BE2DAF3F-D5C0-473F-B664-D425FBAC2BC2}" type="presOf" srcId="{554C1287-5627-4491-9D9A-A1D70AE82EF1}" destId="{E92D5008-32D2-434D-A6F8-4517F7ECEDBB}" srcOrd="0" destOrd="0" presId="urn:microsoft.com/office/officeart/2005/8/layout/hProcess9"/>
    <dgm:cxn modelId="{BEBC4BF8-3982-40CA-B54D-C5284ECDB928}" srcId="{F4197E34-3B3A-4648-A6E8-3B31FC18FF3E}" destId="{67459F5E-B791-479E-A602-DA525C2477CD}" srcOrd="4" destOrd="0" parTransId="{8F2F2B1A-F182-4D6C-AEAA-90D7F0895323}" sibTransId="{A63F6903-7F24-4E25-8161-8E479F8A20B3}"/>
    <dgm:cxn modelId="{9F1F4C6D-D567-4A2D-9B92-B82BB29886B9}" type="presParOf" srcId="{93B1BA0F-50FC-439E-AD6E-2C94080E945F}" destId="{393F7E92-D250-45AC-9C77-8603CC207FAF}" srcOrd="0" destOrd="0" presId="urn:microsoft.com/office/officeart/2005/8/layout/hProcess9"/>
    <dgm:cxn modelId="{D5B87ED4-2794-4EFA-A7E2-AC770F07EA72}" type="presParOf" srcId="{93B1BA0F-50FC-439E-AD6E-2C94080E945F}" destId="{597A3DD8-C60D-4AD4-8B16-6F30BD6167C5}" srcOrd="1" destOrd="0" presId="urn:microsoft.com/office/officeart/2005/8/layout/hProcess9"/>
    <dgm:cxn modelId="{1E226C5F-7AA5-4F98-9A5A-9E62722B785D}" type="presParOf" srcId="{597A3DD8-C60D-4AD4-8B16-6F30BD6167C5}" destId="{E92D5008-32D2-434D-A6F8-4517F7ECEDBB}" srcOrd="0" destOrd="0" presId="urn:microsoft.com/office/officeart/2005/8/layout/hProcess9"/>
    <dgm:cxn modelId="{BC13A857-D5D3-4BCE-A2E9-093714AE0ED7}" type="presParOf" srcId="{597A3DD8-C60D-4AD4-8B16-6F30BD6167C5}" destId="{F2FF9FA3-7066-4074-AC9D-6B2A6CF58653}" srcOrd="1" destOrd="0" presId="urn:microsoft.com/office/officeart/2005/8/layout/hProcess9"/>
    <dgm:cxn modelId="{9229E8D9-2A96-4D79-A9CB-27BFFBE499CB}" type="presParOf" srcId="{597A3DD8-C60D-4AD4-8B16-6F30BD6167C5}" destId="{7BDB223D-3678-4B2D-8906-6726ED5D80E3}" srcOrd="2" destOrd="0" presId="urn:microsoft.com/office/officeart/2005/8/layout/hProcess9"/>
    <dgm:cxn modelId="{A6DB1562-4378-447B-80BE-D8A88AFBEFDD}" type="presParOf" srcId="{597A3DD8-C60D-4AD4-8B16-6F30BD6167C5}" destId="{A5670AA5-B47A-4833-9D9E-D3DE793E2094}" srcOrd="3" destOrd="0" presId="urn:microsoft.com/office/officeart/2005/8/layout/hProcess9"/>
    <dgm:cxn modelId="{1E900E33-28A1-40BF-A9E9-D6739FFDD10D}" type="presParOf" srcId="{597A3DD8-C60D-4AD4-8B16-6F30BD6167C5}" destId="{31B11023-62EC-4EE9-A4F1-45B92C08918E}" srcOrd="4" destOrd="0" presId="urn:microsoft.com/office/officeart/2005/8/layout/hProcess9"/>
    <dgm:cxn modelId="{2B78A06C-3C8A-4BBF-BDEB-6CBC70FAD659}" type="presParOf" srcId="{597A3DD8-C60D-4AD4-8B16-6F30BD6167C5}" destId="{B7DF8979-B762-4622-A550-245C241B5F26}" srcOrd="5" destOrd="0" presId="urn:microsoft.com/office/officeart/2005/8/layout/hProcess9"/>
    <dgm:cxn modelId="{E7ECFCFF-B383-4488-9485-8A0CE3D6CF0B}" type="presParOf" srcId="{597A3DD8-C60D-4AD4-8B16-6F30BD6167C5}" destId="{2EA8B2C1-9ED2-49DD-87AF-F4FB9C5D5DA8}" srcOrd="6" destOrd="0" presId="urn:microsoft.com/office/officeart/2005/8/layout/hProcess9"/>
    <dgm:cxn modelId="{BEBCEE18-CE11-4297-8856-63C35B6DC826}" type="presParOf" srcId="{597A3DD8-C60D-4AD4-8B16-6F30BD6167C5}" destId="{11CEBA6D-059A-4A1C-AFF6-C4CC9CECB137}" srcOrd="7" destOrd="0" presId="urn:microsoft.com/office/officeart/2005/8/layout/hProcess9"/>
    <dgm:cxn modelId="{8016B1BB-2EBA-449A-9B08-A855FF8C5CD0}" type="presParOf" srcId="{597A3DD8-C60D-4AD4-8B16-6F30BD6167C5}" destId="{4EF1B940-FC7F-4EC2-AA7F-78FD7BE4EBE2}" srcOrd="8" destOrd="0" presId="urn:microsoft.com/office/officeart/2005/8/layout/hProcess9"/>
    <dgm:cxn modelId="{09F1AE1E-D735-4A28-95C7-E4BACA71B59E}" type="presParOf" srcId="{597A3DD8-C60D-4AD4-8B16-6F30BD6167C5}" destId="{9DD35E2E-3757-4656-B27C-196E5723E6BC}" srcOrd="9" destOrd="0" presId="urn:microsoft.com/office/officeart/2005/8/layout/hProcess9"/>
    <dgm:cxn modelId="{B4302EA9-57EF-41EC-8FF2-54E980D2967A}" type="presParOf" srcId="{597A3DD8-C60D-4AD4-8B16-6F30BD6167C5}" destId="{C27728F4-4784-4011-8F37-08B24891A0E0}" srcOrd="10" destOrd="0" presId="urn:microsoft.com/office/officeart/2005/8/layout/hProcess9"/>
    <dgm:cxn modelId="{FF493D40-AE18-469B-9998-7CC8282D3CC0}" type="presParOf" srcId="{597A3DD8-C60D-4AD4-8B16-6F30BD6167C5}" destId="{AC6E2135-20EF-4028-8F8A-D0EEAD2292C4}" srcOrd="11" destOrd="0" presId="urn:microsoft.com/office/officeart/2005/8/layout/hProcess9"/>
    <dgm:cxn modelId="{199CEC8B-455C-4DA0-9432-5BC2061986FA}" type="presParOf" srcId="{597A3DD8-C60D-4AD4-8B16-6F30BD6167C5}" destId="{F2DF0256-5797-47D0-9A5C-356E37768925}"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F7E92-D250-45AC-9C77-8603CC207FAF}">
      <dsp:nvSpPr>
        <dsp:cNvPr id="0" name=""/>
        <dsp:cNvSpPr/>
      </dsp:nvSpPr>
      <dsp:spPr>
        <a:xfrm>
          <a:off x="659354" y="0"/>
          <a:ext cx="7472678" cy="395642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D5008-32D2-434D-A6F8-4517F7ECEDBB}">
      <dsp:nvSpPr>
        <dsp:cNvPr id="0" name=""/>
        <dsp:cNvSpPr/>
      </dsp:nvSpPr>
      <dsp:spPr>
        <a:xfrm>
          <a:off x="3312" y="1186926"/>
          <a:ext cx="1184229" cy="1582569"/>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1960</a:t>
          </a:r>
        </a:p>
        <a:p>
          <a:pPr lvl="0" algn="ctr" defTabSz="666750">
            <a:lnSpc>
              <a:spcPct val="90000"/>
            </a:lnSpc>
            <a:spcBef>
              <a:spcPct val="0"/>
            </a:spcBef>
            <a:spcAft>
              <a:spcPct val="35000"/>
            </a:spcAft>
          </a:pPr>
          <a:r>
            <a:rPr lang="en-US" sz="1500" kern="1200" dirty="0"/>
            <a:t>Unit Dose</a:t>
          </a:r>
        </a:p>
      </dsp:txBody>
      <dsp:txXfrm>
        <a:off x="61121" y="1244735"/>
        <a:ext cx="1068611" cy="1466951"/>
      </dsp:txXfrm>
    </dsp:sp>
    <dsp:sp modelId="{7BDB223D-3678-4B2D-8906-6726ED5D80E3}">
      <dsp:nvSpPr>
        <dsp:cNvPr id="0" name=""/>
        <dsp:cNvSpPr/>
      </dsp:nvSpPr>
      <dsp:spPr>
        <a:xfrm>
          <a:off x="1270067" y="1186926"/>
          <a:ext cx="1184229" cy="1582569"/>
        </a:xfrm>
        <a:prstGeom prst="roundRect">
          <a:avLst/>
        </a:prstGeom>
        <a:solidFill>
          <a:schemeClr val="accent4">
            <a:hueOff val="-141570"/>
            <a:satOff val="5245"/>
            <a:lumOff val="28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1980s</a:t>
          </a:r>
        </a:p>
        <a:p>
          <a:pPr lvl="0" algn="ctr" defTabSz="666750">
            <a:lnSpc>
              <a:spcPct val="90000"/>
            </a:lnSpc>
            <a:spcBef>
              <a:spcPct val="0"/>
            </a:spcBef>
            <a:spcAft>
              <a:spcPct val="35000"/>
            </a:spcAft>
          </a:pPr>
          <a:r>
            <a:rPr lang="en-US" sz="1500" kern="1200" dirty="0"/>
            <a:t>Discovery of anti-</a:t>
          </a:r>
          <a:r>
            <a:rPr lang="en-US" sz="1500" kern="1200" dirty="0" err="1"/>
            <a:t>retrovirals</a:t>
          </a:r>
          <a:endParaRPr lang="en-US" sz="1500" kern="1200" dirty="0"/>
        </a:p>
      </dsp:txBody>
      <dsp:txXfrm>
        <a:off x="1327876" y="1244735"/>
        <a:ext cx="1068611" cy="1466951"/>
      </dsp:txXfrm>
    </dsp:sp>
    <dsp:sp modelId="{31B11023-62EC-4EE9-A4F1-45B92C08918E}">
      <dsp:nvSpPr>
        <dsp:cNvPr id="0" name=""/>
        <dsp:cNvSpPr/>
      </dsp:nvSpPr>
      <dsp:spPr>
        <a:xfrm>
          <a:off x="2536823" y="1186926"/>
          <a:ext cx="1184229" cy="1582569"/>
        </a:xfrm>
        <a:prstGeom prst="roundRect">
          <a:avLst/>
        </a:prstGeom>
        <a:solidFill>
          <a:schemeClr val="accent4">
            <a:hueOff val="-283140"/>
            <a:satOff val="10490"/>
            <a:lumOff val="5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1987</a:t>
          </a:r>
          <a:endParaRPr lang="en-US" sz="1500" b="0" kern="1200" dirty="0"/>
        </a:p>
        <a:p>
          <a:pPr lvl="0" algn="ctr" defTabSz="666750">
            <a:lnSpc>
              <a:spcPct val="90000"/>
            </a:lnSpc>
            <a:spcBef>
              <a:spcPct val="0"/>
            </a:spcBef>
            <a:spcAft>
              <a:spcPct val="35000"/>
            </a:spcAft>
          </a:pPr>
          <a:r>
            <a:rPr lang="en-US" sz="1500" b="0" kern="1200" dirty="0"/>
            <a:t>Lovastatin approved</a:t>
          </a:r>
          <a:endParaRPr lang="en-US" sz="1500" b="1" kern="1200" dirty="0"/>
        </a:p>
      </dsp:txBody>
      <dsp:txXfrm>
        <a:off x="2594632" y="1244735"/>
        <a:ext cx="1068611" cy="1466951"/>
      </dsp:txXfrm>
    </dsp:sp>
    <dsp:sp modelId="{2EA8B2C1-9ED2-49DD-87AF-F4FB9C5D5DA8}">
      <dsp:nvSpPr>
        <dsp:cNvPr id="0" name=""/>
        <dsp:cNvSpPr/>
      </dsp:nvSpPr>
      <dsp:spPr>
        <a:xfrm>
          <a:off x="3803578" y="1186926"/>
          <a:ext cx="1184229" cy="1582569"/>
        </a:xfrm>
        <a:prstGeom prst="roundRect">
          <a:avLst/>
        </a:prstGeom>
        <a:solidFill>
          <a:schemeClr val="accent4">
            <a:hueOff val="-424710"/>
            <a:satOff val="15734"/>
            <a:lumOff val="85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1990</a:t>
          </a:r>
        </a:p>
        <a:p>
          <a:pPr lvl="0" algn="ctr" defTabSz="666750">
            <a:lnSpc>
              <a:spcPct val="90000"/>
            </a:lnSpc>
            <a:spcBef>
              <a:spcPct val="0"/>
            </a:spcBef>
            <a:spcAft>
              <a:spcPct val="35000"/>
            </a:spcAft>
          </a:pPr>
          <a:r>
            <a:rPr lang="en-US" sz="1500" b="0" kern="1200" dirty="0"/>
            <a:t>Surfactant discovered</a:t>
          </a:r>
        </a:p>
      </dsp:txBody>
      <dsp:txXfrm>
        <a:off x="3861387" y="1244735"/>
        <a:ext cx="1068611" cy="1466951"/>
      </dsp:txXfrm>
    </dsp:sp>
    <dsp:sp modelId="{4EF1B940-FC7F-4EC2-AA7F-78FD7BE4EBE2}">
      <dsp:nvSpPr>
        <dsp:cNvPr id="0" name=""/>
        <dsp:cNvSpPr/>
      </dsp:nvSpPr>
      <dsp:spPr>
        <a:xfrm>
          <a:off x="5070334" y="1186926"/>
          <a:ext cx="1184229" cy="1582569"/>
        </a:xfrm>
        <a:prstGeom prst="roundRect">
          <a:avLst/>
        </a:prstGeom>
        <a:solidFill>
          <a:schemeClr val="accent4">
            <a:hueOff val="-566281"/>
            <a:satOff val="20979"/>
            <a:lumOff val="113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1990s</a:t>
          </a:r>
          <a:endParaRPr lang="en-US" sz="1500" b="0" kern="1200" dirty="0"/>
        </a:p>
        <a:p>
          <a:pPr lvl="0" algn="ctr" defTabSz="666750">
            <a:lnSpc>
              <a:spcPct val="90000"/>
            </a:lnSpc>
            <a:spcBef>
              <a:spcPct val="0"/>
            </a:spcBef>
            <a:spcAft>
              <a:spcPct val="35000"/>
            </a:spcAft>
          </a:pPr>
          <a:r>
            <a:rPr lang="en-US" sz="1500" b="0" kern="1200" dirty="0"/>
            <a:t>Monoclonal antibodies</a:t>
          </a:r>
        </a:p>
      </dsp:txBody>
      <dsp:txXfrm>
        <a:off x="5128143" y="1244735"/>
        <a:ext cx="1068611" cy="1466951"/>
      </dsp:txXfrm>
    </dsp:sp>
    <dsp:sp modelId="{C27728F4-4784-4011-8F37-08B24891A0E0}">
      <dsp:nvSpPr>
        <dsp:cNvPr id="0" name=""/>
        <dsp:cNvSpPr/>
      </dsp:nvSpPr>
      <dsp:spPr>
        <a:xfrm>
          <a:off x="6337090" y="1186926"/>
          <a:ext cx="1184229" cy="1582569"/>
        </a:xfrm>
        <a:prstGeom prst="roundRect">
          <a:avLst/>
        </a:prstGeom>
        <a:solidFill>
          <a:schemeClr val="accent4">
            <a:hueOff val="-707851"/>
            <a:satOff val="26224"/>
            <a:lumOff val="142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2002 to 2012</a:t>
          </a:r>
          <a:endParaRPr lang="en-US" sz="1500" b="0" kern="1200" dirty="0"/>
        </a:p>
        <a:p>
          <a:pPr lvl="0" algn="ctr" defTabSz="666750">
            <a:lnSpc>
              <a:spcPct val="90000"/>
            </a:lnSpc>
            <a:spcBef>
              <a:spcPct val="0"/>
            </a:spcBef>
            <a:spcAft>
              <a:spcPct val="35000"/>
            </a:spcAft>
          </a:pPr>
          <a:r>
            <a:rPr lang="en-US" sz="1500" b="0" kern="1200" dirty="0"/>
            <a:t>Bedside barcoding 2.5% to 65.5%</a:t>
          </a:r>
          <a:endParaRPr lang="en-US" sz="1500" b="1" kern="1200" dirty="0"/>
        </a:p>
      </dsp:txBody>
      <dsp:txXfrm>
        <a:off x="6394899" y="1244735"/>
        <a:ext cx="1068611" cy="1466951"/>
      </dsp:txXfrm>
    </dsp:sp>
    <dsp:sp modelId="{F2DF0256-5797-47D0-9A5C-356E37768925}">
      <dsp:nvSpPr>
        <dsp:cNvPr id="0" name=""/>
        <dsp:cNvSpPr/>
      </dsp:nvSpPr>
      <dsp:spPr>
        <a:xfrm>
          <a:off x="7603845" y="1186926"/>
          <a:ext cx="1184229" cy="1582569"/>
        </a:xfrm>
        <a:prstGeom prst="roundRect">
          <a:avLst/>
        </a:prstGeom>
        <a:solidFill>
          <a:schemeClr val="accent4">
            <a:hueOff val="-849421"/>
            <a:satOff val="31469"/>
            <a:lumOff val="170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2003 to 2012</a:t>
          </a:r>
        </a:p>
        <a:p>
          <a:pPr lvl="0" algn="ctr" defTabSz="666750">
            <a:lnSpc>
              <a:spcPct val="90000"/>
            </a:lnSpc>
            <a:spcBef>
              <a:spcPct val="0"/>
            </a:spcBef>
            <a:spcAft>
              <a:spcPct val="35000"/>
            </a:spcAft>
          </a:pPr>
          <a:r>
            <a:rPr lang="en-US" sz="1500" b="0" kern="1200" dirty="0"/>
            <a:t>CPOE 5.9% to 54.4%</a:t>
          </a:r>
        </a:p>
      </dsp:txBody>
      <dsp:txXfrm>
        <a:off x="7661654" y="1244735"/>
        <a:ext cx="1068611" cy="14669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9823C1C-0862-42B1-9055-5C0D0A4BEB82}" type="slidenum">
              <a:rPr lang="en-US" smtClean="0"/>
              <a:t>‹#›</a:t>
            </a:fld>
            <a:endParaRPr lang="en-US"/>
          </a:p>
        </p:txBody>
      </p:sp>
    </p:spTree>
    <p:extLst>
      <p:ext uri="{BB962C8B-B14F-4D97-AF65-F5344CB8AC3E}">
        <p14:creationId xmlns:p14="http://schemas.microsoft.com/office/powerpoint/2010/main" val="101734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0" y="4560570"/>
            <a:ext cx="5852160" cy="4320540"/>
          </a:xfrm>
          <a:prstGeom prst="rect">
            <a:avLst/>
          </a:prstGeom>
          <a:noFill/>
          <a:ln>
            <a:noFill/>
          </a:ln>
        </p:spPr>
        <p:txBody>
          <a:bodyPr lIns="96645" tIns="96645" rIns="96645" bIns="9664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878580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Clr>
                <a:schemeClr val="dk1"/>
              </a:buClr>
              <a:buSzPct val="25000"/>
            </a:pPr>
            <a:r>
              <a:rPr lang="en" sz="1300">
                <a:solidFill>
                  <a:schemeClr val="dk1"/>
                </a:solidFill>
                <a:latin typeface="Calibri"/>
                <a:ea typeface="Calibri"/>
                <a:cs typeface="Calibri"/>
                <a:sym typeface="Calibri"/>
              </a:rPr>
              <a:t>This presentation is to introduce pharmacy students to the Practice Advancement Initiative (PAI) and to highlight ways that students can get involved</a:t>
            </a:r>
          </a:p>
          <a:p>
            <a:pPr>
              <a:buClr>
                <a:schemeClr val="dk1"/>
              </a:buClr>
            </a:pP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SzPct val="25000"/>
            </a:pPr>
            <a:fld id="{00000000-1234-1234-1234-123412341234}" type="slidenum">
              <a:rPr lang="en" sz="1300">
                <a:solidFill>
                  <a:schemeClr val="dk1"/>
                </a:solidFill>
                <a:latin typeface="Calibri"/>
                <a:ea typeface="Calibri"/>
                <a:cs typeface="Calibri"/>
                <a:sym typeface="Calibri"/>
              </a:rPr>
              <a:pPr algn="r">
                <a:buSzPct val="25000"/>
              </a:pPr>
              <a:t>1</a:t>
            </a:fld>
            <a:endParaRPr lang="en"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63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There are five focus areas of the PPMI which were identified by the PPMI advisory committee. </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1. The first is to create a framework for a pharmacy practice model that ensures the provision of safe, effective, efficient, accountable, and evidence-based care for all hospital and health system patients.</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2. Determine patient care-related services that should be consistently provided by all departments of pharmacy in hospitals and health systems </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3. Identify the available and emerging technologies that will support the implementation of the practice model</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4. Develop a template model that will support the optimal utilization and deployment of hospital and health-system pharmacy resources which is operational, practical, and measurable</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5. And finally, to identify specific actions pharmacy leaders and staff should take to implement change within their own practice areas. </a:t>
            </a:r>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050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Before we start, however, I wanted to revisit the 5 main pillars of PAI.  When hearing each recommendation, try to think about which pillar it may fall under.</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As a reminder, the 5 Pillars of PAI are:</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Care team integration</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Leveraging pharmacy technicians</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Pharmacist credentialing and training</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Technology</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Leadership in medication use</a:t>
            </a:r>
          </a:p>
          <a:p>
            <a:endParaRPr sz="1300" dirty="0">
              <a:solidFill>
                <a:schemeClr val="dk1"/>
              </a:solidFill>
              <a:latin typeface="Calibri"/>
              <a:ea typeface="Calibri"/>
              <a:cs typeface="Calibri"/>
              <a:sym typeface="Calibri"/>
            </a:endParaRPr>
          </a:p>
          <a:p>
            <a:r>
              <a:rPr lang="en" sz="1300" dirty="0">
                <a:solidFill>
                  <a:schemeClr val="dk1"/>
                </a:solidFill>
                <a:latin typeface="Calibri"/>
                <a:ea typeface="Calibri"/>
                <a:cs typeface="Calibri"/>
                <a:sym typeface="Calibri"/>
              </a:rPr>
              <a:t>The Key recommendations include:</a:t>
            </a:r>
          </a:p>
          <a:p>
            <a:pPr marL="362480" indent="-370535">
              <a:lnSpc>
                <a:spcPct val="80000"/>
              </a:lnSpc>
              <a:buClr>
                <a:schemeClr val="dk1"/>
              </a:buClr>
              <a:buSzPct val="100000"/>
              <a:buFont typeface="Calibri"/>
              <a:buChar char="•"/>
            </a:pPr>
            <a:r>
              <a:rPr lang="en" sz="1300" dirty="0">
                <a:solidFill>
                  <a:schemeClr val="dk1"/>
                </a:solidFill>
                <a:latin typeface="Calibri"/>
                <a:ea typeface="Calibri"/>
                <a:cs typeface="Calibri"/>
                <a:sym typeface="Calibri"/>
              </a:rPr>
              <a:t>All patients should have a right to receive the care of a pharmacist. </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Hospital and health-system pharmacists must be responsible and accountable for patients’ medication-related outcomes.</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Every pharmacy department should develop a plan to reallocate its resources to devote significantly more pharmacist time to medication management services.</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Pharmacists who provide drug therapy management should be certified through the most appropriate board of pharmacy specialties.</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Pharmacist-provided drug therapy management should be prioritized using a patient medication complexity index.</a:t>
            </a:r>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309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marL="362480" indent="-370535">
              <a:lnSpc>
                <a:spcPct val="80000"/>
              </a:lnSpc>
              <a:buClr>
                <a:schemeClr val="dk1"/>
              </a:buClr>
              <a:buSzPct val="100000"/>
              <a:buFont typeface="Calibri"/>
              <a:buChar char="•"/>
            </a:pPr>
            <a:r>
              <a:rPr lang="en" sz="1300" dirty="0">
                <a:solidFill>
                  <a:schemeClr val="dk1"/>
                </a:solidFill>
                <a:latin typeface="Calibri"/>
                <a:ea typeface="Calibri"/>
                <a:cs typeface="Calibri"/>
                <a:sym typeface="Calibri"/>
              </a:rPr>
              <a:t>A patient medication complexity index should be developed that includes factors such as severity of illness, number of medications, and comorbidities.</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In optimal pharmacy practice models, individual pharmacists must accept responsibility for both the clinical and the distributive activities of the pharmacy department.</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Sufficient pharmacy resources must be available to safely develop, implement, and maintain technology-related medication-use safety standards.</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By 2015, the Pharmacy Technician Certification Board should require completion of an accredited training program before an individual can take the certification examination.</a:t>
            </a:r>
          </a:p>
          <a:p>
            <a:pPr marL="362480" indent="-370535">
              <a:lnSpc>
                <a:spcPct val="80000"/>
              </a:lnSpc>
              <a:spcBef>
                <a:spcPts val="474"/>
              </a:spcBef>
              <a:buClr>
                <a:schemeClr val="dk1"/>
              </a:buClr>
              <a:buSzPct val="100000"/>
              <a:buFont typeface="Calibri"/>
              <a:buChar char="•"/>
            </a:pPr>
            <a:r>
              <a:rPr lang="en" sz="1300" dirty="0">
                <a:solidFill>
                  <a:schemeClr val="dk1"/>
                </a:solidFill>
                <a:latin typeface="Calibri"/>
                <a:ea typeface="Calibri"/>
                <a:cs typeface="Calibri"/>
                <a:sym typeface="Calibri"/>
              </a:rPr>
              <a:t>To support optimal pharmacy practice models, technicians must be licensed by state boards of pharmacy.</a:t>
            </a:r>
            <a:endParaRPr lang="en-US" sz="1300" dirty="0">
              <a:solidFill>
                <a:schemeClr val="dk1"/>
              </a:solidFill>
              <a:latin typeface="Calibri"/>
              <a:ea typeface="Calibri"/>
              <a:cs typeface="Calibri"/>
              <a:sym typeface="Calibri"/>
            </a:endParaRPr>
          </a:p>
          <a:p>
            <a:pPr>
              <a:buClr>
                <a:schemeClr val="dk1"/>
              </a:buClr>
              <a:buSzPct val="25000"/>
            </a:pPr>
            <a:endParaRPr lang="en-US" sz="1300" dirty="0">
              <a:solidFill>
                <a:schemeClr val="dk1"/>
              </a:solidFill>
              <a:latin typeface="Calibri"/>
              <a:ea typeface="Calibri"/>
              <a:cs typeface="Calibri"/>
              <a:sym typeface="Calibri"/>
            </a:endParaRPr>
          </a:p>
          <a:p>
            <a:pPr>
              <a:buClr>
                <a:schemeClr val="dk1"/>
              </a:buClr>
              <a:buSzPct val="25000"/>
            </a:pPr>
            <a:endParaRPr lang="en"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758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Next we’ll talk about the Ambulatory Care Summit, which originated in 2014. Ambulatory care is an emerging practice area for pharmacists, and the goal of this section of PAI is to ensure that pharmacists are able to participate as part of an integrated care team in the outpatient setting to optimize patient and population outcomes.</a:t>
            </a:r>
          </a:p>
        </p:txBody>
      </p:sp>
      <p:sp>
        <p:nvSpPr>
          <p:cNvPr id="194" name="Shape 19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38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So what exactly do we mean by ambulatory care pharmacy practice? The Key Recommendations of outpatient practice includes having pharmacists who perform patient assessments, have prescribing authority to manage diseases through medication use, and provide collaborative drug therapy management. In order to achieve this, pharmacists must collaborate with patients, caregivers, and other healthcare providers.</a:t>
            </a:r>
            <a:endParaRPr lang="en-US" sz="1300" dirty="0">
              <a:solidFill>
                <a:schemeClr val="dk1"/>
              </a:solidFill>
              <a:latin typeface="Calibri"/>
              <a:ea typeface="Calibri"/>
              <a:cs typeface="Calibri"/>
              <a:sym typeface="Calibri"/>
            </a:endParaRPr>
          </a:p>
          <a:p>
            <a:pPr>
              <a:buClr>
                <a:schemeClr val="dk1"/>
              </a:buClr>
              <a:buSzPct val="25000"/>
            </a:pPr>
            <a:endParaRPr lang="en-US" sz="1300"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582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One of the main steps in moving toward this type of practice is for pharmacists to become recognized as health care providers by the US Social Security Act, by the states, and by other jurisdictions including healthcare payers. Additionally, pharmacists must be able to demonstrate a measurable and meaningful impact on both individual patient outcomes as well as overall population outcomes.</a:t>
            </a:r>
            <a:endParaRPr lang="en-US" sz="1300" dirty="0">
              <a:solidFill>
                <a:schemeClr val="dk1"/>
              </a:solidFill>
              <a:latin typeface="Calibri"/>
              <a:ea typeface="Calibri"/>
              <a:cs typeface="Calibri"/>
              <a:sym typeface="Calibri"/>
            </a:endParaRPr>
          </a:p>
        </p:txBody>
      </p:sp>
      <p:sp>
        <p:nvSpPr>
          <p:cNvPr id="206" name="Shape 20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065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r>
              <a:rPr lang="en" sz="1300" dirty="0">
                <a:latin typeface="Calibri"/>
                <a:ea typeface="Calibri"/>
                <a:cs typeface="Calibri"/>
                <a:sym typeface="Calibri"/>
              </a:rPr>
              <a:t>“An expert panel has developed ASHP’s Ambulatory Care Self-Assessment Tool as a resource that can be used to see how your practice aligns with the recommendations from the 2014 ASHP Ambulatory Summit Recommendations.</a:t>
            </a:r>
          </a:p>
          <a:p>
            <a:endParaRPr sz="1300" dirty="0">
              <a:latin typeface="Calibri"/>
              <a:ea typeface="Calibri"/>
              <a:cs typeface="Calibri"/>
              <a:sym typeface="Calibri"/>
            </a:endParaRPr>
          </a:p>
          <a:p>
            <a:r>
              <a:rPr lang="en" sz="1300" dirty="0">
                <a:latin typeface="Calibri"/>
                <a:ea typeface="Calibri"/>
                <a:cs typeface="Calibri"/>
                <a:sym typeface="Calibri"/>
              </a:rPr>
              <a:t>Once the assessment is completed, this tool assists you in creating an action plan focusing on practice priorities individualized to your site.</a:t>
            </a:r>
          </a:p>
          <a:p>
            <a:endParaRPr sz="1300" dirty="0">
              <a:latin typeface="Calibri"/>
              <a:ea typeface="Calibri"/>
              <a:cs typeface="Calibri"/>
              <a:sym typeface="Calibri"/>
            </a:endParaRPr>
          </a:p>
          <a:p>
            <a:r>
              <a:rPr lang="en" sz="1300" dirty="0">
                <a:latin typeface="Calibri"/>
                <a:ea typeface="Calibri"/>
                <a:cs typeface="Calibri"/>
                <a:sym typeface="Calibri"/>
              </a:rPr>
              <a:t>For a list of available related resources including webinars and discussion guides, visit the hyperlink listed here.”</a:t>
            </a:r>
          </a:p>
        </p:txBody>
      </p:sp>
      <p:sp>
        <p:nvSpPr>
          <p:cNvPr id="212" name="Shape 21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59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buClr>
                <a:schemeClr val="dk1"/>
              </a:buClr>
              <a:buSzPct val="25000"/>
            </a:pPr>
            <a:r>
              <a:rPr lang="en" sz="1200" dirty="0">
                <a:solidFill>
                  <a:schemeClr val="dk1"/>
                </a:solidFill>
                <a:latin typeface="Calibri"/>
                <a:ea typeface="Calibri"/>
                <a:cs typeface="Calibri"/>
                <a:sym typeface="Calibri"/>
              </a:rPr>
              <a:t>Although each of the 147 recommendations is important, I would like to highlight some of the key recommendations from the Summit.</a:t>
            </a:r>
          </a:p>
          <a:p>
            <a:endParaRPr lang="en-US" dirty="0"/>
          </a:p>
        </p:txBody>
      </p:sp>
    </p:spTree>
    <p:extLst>
      <p:ext uri="{BB962C8B-B14F-4D97-AF65-F5344CB8AC3E}">
        <p14:creationId xmlns:p14="http://schemas.microsoft.com/office/powerpoint/2010/main" val="318647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“As the future of pharmacy practice, it is important that students get involved in this initiative! The first step we’re doing right now; we’re learning about PAI.  The next step is to spread the word.</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If you are employed by a hospital or currently completing a hospital-based experiential rotation, you can get involved by assisting your facility with completing the hospital self-assessment. This 106-question tool is something every hospital should complete, as it assesses the adoption of PAI recommendations and helps hospitals create an individualized action list. It’s also a great way to demonstrate your commitment to the profession while taking the opportunity to meet some of the pharmacy leaders at the hospital.</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Additionally, look for opportunities to participate in PAI-related SSHP projects, at both the school and state levels.  You can talk to one of your SSHP officers or utilize some of the tools and resources provided by the Pharmacy Student Forum for more information.”</a:t>
            </a:r>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84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“Getting involved as a student doesn’t have to be difficult. Utilize social media tools to join in on the discussion about the PAI with fellow students and pharmacy leaders. The ASHP Connect Discussion Board online or via the mobile app is a great place to voice your opinions and have them heard.</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Also, consider attending the ASHP Midyear or Summer meetings for PAI sessions and other practice change sessions.  For those already going to Midyear for the Residency Showcase, make an effort to swing by some of these sessions.  </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Finally, be sure advocate for Provider Status at the state and national level!</a:t>
            </a:r>
          </a:p>
          <a:p>
            <a:pPr>
              <a:buClr>
                <a:schemeClr val="dk1"/>
              </a:buClr>
            </a:pPr>
            <a:endParaRPr sz="1300" dirty="0">
              <a:solidFill>
                <a:schemeClr val="dk1"/>
              </a:solidFill>
              <a:latin typeface="Calibri"/>
              <a:ea typeface="Calibri"/>
              <a:cs typeface="Calibri"/>
              <a:sym typeface="Calibri"/>
            </a:endParaRPr>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30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200" dirty="0">
                <a:solidFill>
                  <a:schemeClr val="dk1"/>
                </a:solidFill>
                <a:latin typeface="Calibri"/>
                <a:ea typeface="Calibri"/>
                <a:cs typeface="Calibri"/>
                <a:sym typeface="Calibri"/>
              </a:rPr>
              <a:t>Pharmacy has continually changed over the years.  Of course, many advancements have been more recent, such as bedside barcoding and the advent of CPOE.  These technical advancements have been pivotal to pharmacy practice and now we must look to further advance the profession of pharmacy by creating a framework for how we will practice in the future…this framework is a primary focus area of the Practice Advancement Initiative.</a:t>
            </a:r>
          </a:p>
        </p:txBody>
      </p:sp>
    </p:spTree>
    <p:extLst>
      <p:ext uri="{BB962C8B-B14F-4D97-AF65-F5344CB8AC3E}">
        <p14:creationId xmlns:p14="http://schemas.microsoft.com/office/powerpoint/2010/main" val="225996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Clr>
                <a:schemeClr val="dk1"/>
              </a:buClr>
              <a:buSzPct val="25000"/>
            </a:pPr>
            <a:r>
              <a:rPr lang="en" sz="1300" dirty="0">
                <a:solidFill>
                  <a:schemeClr val="dk1"/>
                </a:solidFill>
                <a:latin typeface="Calibri"/>
                <a:ea typeface="Calibri"/>
                <a:cs typeface="Calibri"/>
                <a:sym typeface="Calibri"/>
              </a:rPr>
              <a:t>Most state ASHP affiliates will have a PAI Task Force of some sort. An easy way to get student members involved at the state level is through an SSHP PAI task force.</a:t>
            </a:r>
            <a:r>
              <a:rPr lang="en" dirty="0"/>
              <a:t> </a:t>
            </a:r>
            <a:r>
              <a:rPr lang="en" sz="1300" dirty="0">
                <a:solidFill>
                  <a:schemeClr val="dk1"/>
                </a:solidFill>
                <a:latin typeface="Calibri"/>
                <a:ea typeface="Calibri"/>
                <a:cs typeface="Calibri"/>
                <a:sym typeface="Calibri"/>
              </a:rPr>
              <a:t>A groundwork suggestion is to develop working groups for task force members to join.</a:t>
            </a:r>
          </a:p>
          <a:p>
            <a:pPr marL="241653" indent="-241653">
              <a:buClr>
                <a:schemeClr val="dk1"/>
              </a:buClr>
              <a:buSzPct val="100000"/>
              <a:buFont typeface="Calibri"/>
              <a:buAutoNum type="arabicPeriod"/>
            </a:pPr>
            <a:r>
              <a:rPr lang="en" sz="1300" dirty="0">
                <a:solidFill>
                  <a:schemeClr val="dk1"/>
                </a:solidFill>
                <a:latin typeface="Calibri"/>
                <a:ea typeface="Calibri"/>
                <a:cs typeface="Calibri"/>
                <a:sym typeface="Calibri"/>
              </a:rPr>
              <a:t>Organize an HSA Outreach: have students reach out to hospitals in the state to complete the hospital self assessment. The HSA is a survey for hospitals to complete to determine the degree of advancement of pharmacy practice within the hospital.</a:t>
            </a:r>
          </a:p>
          <a:p>
            <a:pPr marL="241653" indent="-241653">
              <a:buClr>
                <a:schemeClr val="dk1"/>
              </a:buClr>
              <a:buSzPct val="100000"/>
              <a:buFont typeface="Calibri"/>
              <a:buAutoNum type="arabicPeriod"/>
            </a:pPr>
            <a:r>
              <a:rPr lang="en" sz="1300" dirty="0">
                <a:solidFill>
                  <a:schemeClr val="dk1"/>
                </a:solidFill>
                <a:latin typeface="Calibri"/>
                <a:ea typeface="Calibri"/>
                <a:cs typeface="Calibri"/>
                <a:sym typeface="Calibri"/>
              </a:rPr>
              <a:t>Develop Practice Tool Kits: “pharmacy practice kits” to be shared on the school and state website. These can provide information on Medication Reconciliation, antibiotic stewardship, residencies, etc.</a:t>
            </a:r>
          </a:p>
          <a:p>
            <a:pPr marL="241653" indent="-241653">
              <a:buClr>
                <a:schemeClr val="dk1"/>
              </a:buClr>
              <a:buSzPct val="100000"/>
              <a:buFont typeface="Calibri"/>
              <a:buAutoNum type="arabicPeriod"/>
            </a:pPr>
            <a:r>
              <a:rPr lang="en" sz="1300" dirty="0">
                <a:solidFill>
                  <a:schemeClr val="dk1"/>
                </a:solidFill>
                <a:latin typeface="Calibri"/>
                <a:ea typeface="Calibri"/>
                <a:cs typeface="Calibri"/>
                <a:sym typeface="Calibri"/>
              </a:rPr>
              <a:t>Host an Ambulatory Care PAI Outreach event by providing information to SSHP’s and other student pharmacists on this newer area of PAI</a:t>
            </a:r>
          </a:p>
          <a:p>
            <a:pPr>
              <a:buClr>
                <a:schemeClr val="dk1"/>
              </a:buClr>
            </a:pPr>
            <a:endParaRPr sz="1300" dirty="0">
              <a:solidFill>
                <a:schemeClr val="dk1"/>
              </a:solidFill>
              <a:latin typeface="Calibri"/>
              <a:ea typeface="Calibri"/>
              <a:cs typeface="Calibri"/>
              <a:sym typeface="Calibri"/>
            </a:endParaRPr>
          </a:p>
          <a:p>
            <a:pPr>
              <a:buClr>
                <a:schemeClr val="dk1"/>
              </a:buClr>
            </a:pPr>
            <a:endParaRPr sz="1300" dirty="0">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Clr>
                <a:schemeClr val="dk1"/>
              </a:buClr>
              <a:buSzPct val="25000"/>
            </a:pPr>
            <a:r>
              <a:rPr lang="en" sz="130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572079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 name="Shape 237"/>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200" dirty="0">
                <a:solidFill>
                  <a:schemeClr val="dk1"/>
                </a:solidFill>
                <a:latin typeface="Calibri"/>
                <a:ea typeface="Calibri"/>
                <a:cs typeface="Calibri"/>
                <a:sym typeface="Calibri"/>
              </a:rPr>
              <a:t>For more information, be sure to visit the PAI website at the following address.  You’ll find PAI tools and resources, be able to track the progress of PAI on the National Dashboard, and access the hospital self-assessment all at the link provided on this slide.</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Thank you for your time, and we hope you’ve learned helpful information about PAI.</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I would like to finish with a quote from one of pharmacy’s most distinguished leaders, William </a:t>
            </a:r>
            <a:r>
              <a:rPr lang="en" sz="1200" dirty="0" err="1">
                <a:solidFill>
                  <a:schemeClr val="dk1"/>
                </a:solidFill>
                <a:latin typeface="Calibri"/>
                <a:ea typeface="Calibri"/>
                <a:cs typeface="Calibri"/>
                <a:sym typeface="Calibri"/>
              </a:rPr>
              <a:t>Zellmer</a:t>
            </a:r>
            <a:r>
              <a:rPr lang="en" sz="1200" dirty="0">
                <a:solidFill>
                  <a:schemeClr val="dk1"/>
                </a:solidFill>
                <a:latin typeface="Calibri"/>
                <a:ea typeface="Calibri"/>
                <a:cs typeface="Calibri"/>
                <a:sym typeface="Calibri"/>
              </a:rPr>
              <a:t>.</a:t>
            </a:r>
          </a:p>
          <a:p>
            <a:pPr>
              <a:buClr>
                <a:schemeClr val="dk1"/>
              </a:buClr>
              <a:buSzPct val="25000"/>
            </a:pPr>
            <a:r>
              <a:rPr lang="en" sz="1200" i="1" dirty="0">
                <a:solidFill>
                  <a:schemeClr val="dk1"/>
                </a:solidFill>
                <a:latin typeface="Calibri"/>
                <a:ea typeface="Calibri"/>
                <a:cs typeface="Calibri"/>
                <a:sym typeface="Calibri"/>
              </a:rPr>
              <a:t>“To bring about change within a diverse profession such as pharmacy, one needs a large number of people pulling in the same direction. Before one can get folks pulling in the same direction, one needs general agreement about the best direction in which to move.”  </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This agreement is the Practice Advancement Initiative.</a:t>
            </a:r>
          </a:p>
          <a:p>
            <a:pPr>
              <a:buClr>
                <a:schemeClr val="dk1"/>
              </a:buClr>
            </a:pPr>
            <a:endParaRPr sz="1200" dirty="0">
              <a:solidFill>
                <a:schemeClr val="dk1"/>
              </a:solidFill>
              <a:latin typeface="Calibri"/>
              <a:ea typeface="Calibri"/>
              <a:cs typeface="Calibri"/>
              <a:sym typeface="Calibri"/>
            </a:endParaRPr>
          </a:p>
          <a:p>
            <a:pPr>
              <a:buClr>
                <a:schemeClr val="dk1"/>
              </a:buClr>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02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“What is PAI?”</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 PAI  is a movement towards change in the way pharmacists practice in various aspects of the healthcare setting.  Currently, one standard model, relating to patient-care services, does not exist throughout pharmacy departments, or across healthcare systems. This is an effort to set a standard of care that is expected to advance pharmacy practice, while supporting evidence-based improvements in patient outcomes.</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PAI is a joint initiative of ASHP and the ASHP Research and Education Foundation. The overarching goal of this initiative is to positively impact patient care by developing and disseminating a futuristic practice model that can be used in all hospitals and health systems to implement pharmacists as “direct patient care providers”. A large part of this involves instilling passion, commitment, and action among our hospital and health-system leaders to achieve this common goal.</a:t>
            </a:r>
          </a:p>
          <a:p>
            <a:pPr>
              <a:buClr>
                <a:schemeClr val="dk1"/>
              </a:buClr>
            </a:pPr>
            <a:endParaRPr lang="en-US" sz="1300" dirty="0">
              <a:solidFill>
                <a:schemeClr val="dk1"/>
              </a:solidFill>
              <a:latin typeface="Calibri"/>
              <a:ea typeface="Calibri"/>
              <a:cs typeface="Calibri"/>
              <a:sym typeface="Calibri"/>
            </a:endParaRPr>
          </a:p>
          <a:p>
            <a:pPr>
              <a:buClr>
                <a:schemeClr val="dk1"/>
              </a:buClr>
              <a:buSzPct val="25000"/>
            </a:pPr>
            <a:r>
              <a:rPr lang="en-US" sz="1300" dirty="0">
                <a:solidFill>
                  <a:schemeClr val="dk1"/>
                </a:solidFill>
                <a:latin typeface="Calibri"/>
                <a:ea typeface="Calibri"/>
                <a:cs typeface="Calibri"/>
                <a:sym typeface="Calibri"/>
              </a:rPr>
              <a:t>PAI is also about broadening a pharmacist’s scope of practice, and encouraging their involvement as an integrated member of the healthcare team. This initiative is transforming how pharmacists care for patients through the efforts of leaders in the pharmacy profession. </a:t>
            </a:r>
          </a:p>
          <a:p>
            <a:pPr>
              <a:buClr>
                <a:schemeClr val="dk1"/>
              </a:buClr>
            </a:pPr>
            <a:endParaRPr lang="en-US" sz="1300" dirty="0">
              <a:solidFill>
                <a:schemeClr val="dk1"/>
              </a:solidFill>
              <a:latin typeface="Calibri"/>
              <a:ea typeface="Calibri"/>
              <a:cs typeface="Calibri"/>
              <a:sym typeface="Calibri"/>
            </a:endParaRPr>
          </a:p>
          <a:p>
            <a:pPr>
              <a:buClr>
                <a:schemeClr val="dk1"/>
              </a:buClr>
              <a:buSzPct val="25000"/>
            </a:pPr>
            <a:r>
              <a:rPr lang="en-US" sz="1300" dirty="0">
                <a:solidFill>
                  <a:schemeClr val="dk1"/>
                </a:solidFill>
                <a:latin typeface="Calibri"/>
                <a:ea typeface="Calibri"/>
                <a:cs typeface="Calibri"/>
                <a:sym typeface="Calibri"/>
              </a:rPr>
              <a:t>However, this effort cannot be accomplished by a few individuals alone. A united front is needed to ensure the further development of our profession, and the continued opportunity for pharmacists to practice at the very top of their license to improve patient outcomes.</a:t>
            </a:r>
          </a:p>
          <a:p>
            <a:pPr>
              <a:buClr>
                <a:schemeClr val="dk1"/>
              </a:buClr>
            </a:pPr>
            <a:endParaRPr sz="1300" dirty="0">
              <a:solidFill>
                <a:schemeClr val="dk1"/>
              </a:solidFill>
              <a:latin typeface="Calibri"/>
              <a:ea typeface="Calibri"/>
              <a:cs typeface="Calibri"/>
              <a:sym typeface="Calibri"/>
            </a:endParaRPr>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95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SzPct val="25000"/>
            </a:pPr>
            <a:r>
              <a:rPr lang="en" sz="1300" dirty="0">
                <a:solidFill>
                  <a:schemeClr val="dk1"/>
                </a:solidFill>
                <a:latin typeface="Calibri"/>
                <a:ea typeface="Calibri"/>
                <a:cs typeface="Calibri"/>
                <a:sym typeface="Calibri"/>
              </a:rPr>
              <a:t>Previously, (2010) there was the Pharmacy Practice Model Initiative</a:t>
            </a:r>
          </a:p>
          <a:p>
            <a:pPr>
              <a:buSzPct val="25000"/>
            </a:pPr>
            <a:r>
              <a:rPr lang="en" sz="1300" dirty="0">
                <a:solidFill>
                  <a:schemeClr val="dk1"/>
                </a:solidFill>
                <a:latin typeface="Calibri"/>
                <a:ea typeface="Calibri"/>
                <a:cs typeface="Calibri"/>
                <a:sym typeface="Calibri"/>
              </a:rPr>
              <a:t>As it turns out, PPMI was more geared towards hospitals and there was a greater need to cover all aspects of patient care. Also, the term “model” has been perceived as a management tool so it was decided to change it to “advancement”, which removes this ambiguity.</a:t>
            </a:r>
          </a:p>
          <a:p>
            <a:endParaRPr sz="1300" dirty="0">
              <a:solidFill>
                <a:schemeClr val="dk1"/>
              </a:solidFill>
              <a:latin typeface="Calibri"/>
              <a:ea typeface="Calibri"/>
              <a:cs typeface="Calibri"/>
              <a:sym typeface="Calibri"/>
            </a:endParaRPr>
          </a:p>
          <a:p>
            <a:pPr>
              <a:buSzPct val="25000"/>
            </a:pPr>
            <a:r>
              <a:rPr lang="en" sz="1300" dirty="0">
                <a:solidFill>
                  <a:schemeClr val="dk1"/>
                </a:solidFill>
                <a:latin typeface="Calibri"/>
                <a:ea typeface="Calibri"/>
                <a:cs typeface="Calibri"/>
                <a:sym typeface="Calibri"/>
              </a:rPr>
              <a:t>The new Practice Advancement Initiative encompasses various aspects of the pharmacy profession, in efforts to ensure that a patient has the right to a pharmacist throughout all of their inpatient and outpatient needs. </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SzPct val="25000"/>
            </a:pPr>
            <a:fld id="{00000000-1234-1234-1234-123412341234}" type="slidenum">
              <a:rPr lang="en" sz="1300">
                <a:solidFill>
                  <a:schemeClr val="dk1"/>
                </a:solidFill>
                <a:latin typeface="Calibri"/>
                <a:ea typeface="Calibri"/>
                <a:cs typeface="Calibri"/>
                <a:sym typeface="Calibri"/>
              </a:rPr>
              <a:pPr algn="r">
                <a:buSzPct val="25000"/>
              </a:pPr>
              <a:t>4</a:t>
            </a:fld>
            <a:endParaRPr lang="en"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039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Clr>
                <a:schemeClr val="dk1"/>
              </a:buClr>
              <a:buSzPct val="25000"/>
            </a:pPr>
            <a:r>
              <a:rPr lang="en" sz="1300" dirty="0">
                <a:solidFill>
                  <a:schemeClr val="dk1"/>
                </a:solidFill>
                <a:latin typeface="Calibri"/>
                <a:ea typeface="Calibri"/>
                <a:cs typeface="Calibri"/>
                <a:sym typeface="Calibri"/>
              </a:rPr>
              <a:t>PAI is comprised of five pillars representing the initiatives, objectives, and goals for our pharmacy profession as a whole. This graphic is a great overview of the PAI recommendations published in the consensus of the PPMI Summit published in AJHP. PAI can seem like a lot of information at first, so I would encourage you to familiarize yourself with this summary slide in order to have a better grasp on the various components of PAI.</a:t>
            </a:r>
          </a:p>
        </p:txBody>
      </p:sp>
      <p:sp>
        <p:nvSpPr>
          <p:cNvPr id="138" name="Shape 138"/>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SzPct val="25000"/>
            </a:pPr>
            <a:fld id="{00000000-1234-1234-1234-123412341234}" type="slidenum">
              <a:rPr lang="en" sz="1300">
                <a:solidFill>
                  <a:schemeClr val="dk1"/>
                </a:solidFill>
                <a:latin typeface="Calibri"/>
                <a:ea typeface="Calibri"/>
                <a:cs typeface="Calibri"/>
                <a:sym typeface="Calibri"/>
              </a:rPr>
              <a:pPr algn="r">
                <a:buSzPct val="25000"/>
              </a:pPr>
              <a:t>6</a:t>
            </a:fld>
            <a:endParaRPr lang="en"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664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As was just mentioned, the five pillars of PAI are meant to maximize the pharmacists’ role in patient care. Care team integration involves promoting the involvement of the pharmacist as part of the health-care team while optimizing their time with patients. In order to create more time for the pharmacist to spend with patients, it is vital that we increase the responsibilities of pharmacy technicians by promoting training and certification requirements. In addition to technicians, pharmacists must also continue to pursue credentialing and training in order to prepare for the future of pharmacy practice. As technology continues to advance, it is in our profession’s best interest to continue to implement technology to support safety, efficiency, and quality of patient care. Lastly, as the medication experts on the medical team, pharmacists need to use their knowledge to improve medication-related patient outcomes.</a:t>
            </a:r>
          </a:p>
        </p:txBody>
      </p:sp>
    </p:spTree>
    <p:extLst>
      <p:ext uri="{BB962C8B-B14F-4D97-AF65-F5344CB8AC3E}">
        <p14:creationId xmlns:p14="http://schemas.microsoft.com/office/powerpoint/2010/main" val="23724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The recommendations contained in the five pillars work to support the overall goal of the PAI initiative. The goal set forth by ASHP is, “To significantly advance the health and well-being of patients supporting futuristic practice models that support the most effective use of pharmacists as direct patient care providers.”</a:t>
            </a:r>
          </a:p>
        </p:txBody>
      </p:sp>
    </p:spTree>
    <p:extLst>
      <p:ext uri="{BB962C8B-B14F-4D97-AF65-F5344CB8AC3E}">
        <p14:creationId xmlns:p14="http://schemas.microsoft.com/office/powerpoint/2010/main" val="166805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 name="Shape 15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200" dirty="0">
                <a:solidFill>
                  <a:schemeClr val="dk1"/>
                </a:solidFill>
                <a:latin typeface="Calibri"/>
                <a:ea typeface="Calibri"/>
                <a:cs typeface="Calibri"/>
                <a:sym typeface="Calibri"/>
              </a:rPr>
              <a:t>So why is PAI important? As future pharmacy professionals, we are all aware that health care reform is a high national priority. Patient care in this country will continue to become increasingly more evidence-based and outcomes driven. The demand for safer, higher quality care at lower costs will be necessary with our aging population.</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The shortage of health professionals must be addressed with the increasing demands on our healthcare system.  Pharmacists are highly educated health professionals, and an increasing numbers of pharmacists are pursuing additional residency training and certifications.  In addition, recognition of pharmacists as a vital part of interdisciplinary teams continues to grow, which puts us in a very convenient place to start taking responsibility for more direct patient care. </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Given the demand for reform and a highly-trained pharmacists workforce, hospital and health-system pharmacists need to engage now in the development of a future practice model that is responsive to healthcare reform and the health system of the future.</a:t>
            </a:r>
          </a:p>
        </p:txBody>
      </p:sp>
    </p:spTree>
    <p:extLst>
      <p:ext uri="{BB962C8B-B14F-4D97-AF65-F5344CB8AC3E}">
        <p14:creationId xmlns:p14="http://schemas.microsoft.com/office/powerpoint/2010/main" val="89165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Clr>
                <a:schemeClr val="dk1"/>
              </a:buClr>
              <a:buSzPct val="25000"/>
            </a:pPr>
            <a:r>
              <a:rPr lang="en" sz="1300" dirty="0">
                <a:solidFill>
                  <a:schemeClr val="dk1"/>
                </a:solidFill>
                <a:latin typeface="Calibri"/>
                <a:ea typeface="Calibri"/>
                <a:cs typeface="Calibri"/>
                <a:sym typeface="Calibri"/>
              </a:rPr>
              <a:t>“So, where did all of this start?”</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The PPMI Summit was a two-day invitational event in 2010 that included around 150 pharmacists addressing key outcomes related to the development of a new pharmacy practice model. The objective was to reach consensus on optimal practice models based on the effective use of pharmacists as direct patient care providers. A survey was used to assess areas of consensus prior to the summit.  After the consensus process, 147 recommendations were adopted.</a:t>
            </a:r>
          </a:p>
          <a:p>
            <a:pPr>
              <a:buClr>
                <a:schemeClr val="dk1"/>
              </a:buClr>
            </a:pPr>
            <a:endParaRPr sz="1300" dirty="0">
              <a:solidFill>
                <a:schemeClr val="dk1"/>
              </a:solidFill>
              <a:latin typeface="Calibri"/>
              <a:ea typeface="Calibri"/>
              <a:cs typeface="Calibri"/>
              <a:sym typeface="Calibri"/>
            </a:endParaRPr>
          </a:p>
          <a:p>
            <a:pPr>
              <a:buClr>
                <a:schemeClr val="dk1"/>
              </a:buClr>
              <a:buSzPct val="25000"/>
            </a:pPr>
            <a:r>
              <a:rPr lang="en" sz="1300" dirty="0">
                <a:solidFill>
                  <a:schemeClr val="dk1"/>
                </a:solidFill>
                <a:latin typeface="Calibri"/>
                <a:ea typeface="Calibri"/>
                <a:cs typeface="Calibri"/>
                <a:sym typeface="Calibri"/>
              </a:rPr>
              <a:t>This practice model must reflect the evolution of numerous aspects of pharmacy practice including:</a:t>
            </a:r>
          </a:p>
          <a:p>
            <a:pPr>
              <a:buClr>
                <a:schemeClr val="dk1"/>
              </a:buClr>
            </a:pPr>
            <a:endParaRPr sz="1300" dirty="0">
              <a:solidFill>
                <a:schemeClr val="dk1"/>
              </a:solidFill>
              <a:latin typeface="Calibri"/>
              <a:ea typeface="Calibri"/>
              <a:cs typeface="Calibri"/>
              <a:sym typeface="Calibri"/>
            </a:endParaRP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medication-use policy and product selection;</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medication distribution;</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clinical pharmacy practice;</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pharmacy technician roles;</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pharmacists’ roles as organizational leaders;</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adherence to standards-based practice;</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response to the medication-use safety quality and safety movements in the U.S.; and</a:t>
            </a:r>
          </a:p>
          <a:p>
            <a:pPr marL="181240" indent="-181240">
              <a:buClr>
                <a:schemeClr val="dk1"/>
              </a:buClr>
              <a:buSzPct val="100000"/>
              <a:buFont typeface="Arial"/>
              <a:buChar char="•"/>
            </a:pPr>
            <a:r>
              <a:rPr lang="en" sz="1300" dirty="0">
                <a:solidFill>
                  <a:schemeClr val="dk1"/>
                </a:solidFill>
                <a:latin typeface="Calibri"/>
                <a:ea typeface="Calibri"/>
                <a:cs typeface="Calibri"/>
                <a:sym typeface="Calibri"/>
              </a:rPr>
              <a:t>    impact of technology.</a:t>
            </a:r>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3703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SHP PP template no words-01-min.jpg"/>
          <p:cNvPicPr>
            <a:picLocks noChangeAspect="1"/>
          </p:cNvPicPr>
          <p:nvPr userDrawn="1"/>
        </p:nvPicPr>
        <p:blipFill rotWithShape="1">
          <a:blip r:embed="rId2" cstate="print"/>
          <a:srcRect l="50153" r="30980" b="10167"/>
          <a:stretch/>
        </p:blipFill>
        <p:spPr>
          <a:xfrm>
            <a:off x="5725458" y="521072"/>
            <a:ext cx="3418541" cy="4620559"/>
          </a:xfrm>
          <a:prstGeom prst="rect">
            <a:avLst/>
          </a:prstGeom>
        </p:spPr>
      </p:pic>
      <p:pic>
        <p:nvPicPr>
          <p:cNvPr id="8" name="Picture 7" descr="ASHP PP template no words-01-min.jpg"/>
          <p:cNvPicPr>
            <a:picLocks noChangeAspect="1"/>
          </p:cNvPicPr>
          <p:nvPr userDrawn="1"/>
        </p:nvPicPr>
        <p:blipFill rotWithShape="1">
          <a:blip r:embed="rId2" cstate="print"/>
          <a:srcRect l="50153" r="30980"/>
          <a:stretch/>
        </p:blipFill>
        <p:spPr>
          <a:xfrm>
            <a:off x="3436471" y="-1868"/>
            <a:ext cx="2288988" cy="5143500"/>
          </a:xfrm>
          <a:prstGeom prst="rect">
            <a:avLst/>
          </a:prstGeom>
        </p:spPr>
      </p:pic>
      <p:pic>
        <p:nvPicPr>
          <p:cNvPr id="5" name="Picture 4" descr="ASHP PP template no words-01-min.jpg"/>
          <p:cNvPicPr>
            <a:picLocks noChangeAspect="1"/>
          </p:cNvPicPr>
          <p:nvPr userDrawn="1"/>
        </p:nvPicPr>
        <p:blipFill rotWithShape="1">
          <a:blip r:embed="rId2" cstate="print"/>
          <a:srcRect r="49891"/>
          <a:stretch/>
        </p:blipFill>
        <p:spPr>
          <a:xfrm>
            <a:off x="0" y="0"/>
            <a:ext cx="3436471" cy="5143500"/>
          </a:xfrm>
          <a:prstGeom prst="rect">
            <a:avLst/>
          </a:prstGeom>
        </p:spPr>
      </p:pic>
      <p:sp>
        <p:nvSpPr>
          <p:cNvPr id="2" name="Title 1"/>
          <p:cNvSpPr>
            <a:spLocks noGrp="1"/>
          </p:cNvSpPr>
          <p:nvPr>
            <p:ph type="ctrTitle" hasCustomPrompt="1"/>
          </p:nvPr>
        </p:nvSpPr>
        <p:spPr>
          <a:xfrm>
            <a:off x="1524000" y="1597819"/>
            <a:ext cx="6705600" cy="1102519"/>
          </a:xfrm>
        </p:spPr>
        <p:txBody>
          <a:bodyPr>
            <a:noAutofit/>
          </a:bodyPr>
          <a:lstStyle>
            <a:lvl1pPr>
              <a:defRPr sz="4050" b="1"/>
            </a:lvl1pPr>
          </a:lstStyle>
          <a:p>
            <a:r>
              <a:rPr lang="en-US" dirty="0"/>
              <a:t>CLICK TO EDIT MASTER TITLE STYLE</a:t>
            </a:r>
          </a:p>
        </p:txBody>
      </p:sp>
      <p:sp>
        <p:nvSpPr>
          <p:cNvPr id="3" name="Subtitle 2"/>
          <p:cNvSpPr>
            <a:spLocks noGrp="1"/>
          </p:cNvSpPr>
          <p:nvPr>
            <p:ph type="subTitle" idx="1"/>
          </p:nvPr>
        </p:nvSpPr>
        <p:spPr>
          <a:xfrm>
            <a:off x="1524000" y="2914650"/>
            <a:ext cx="6400800" cy="1085850"/>
          </a:xfrm>
        </p:spPr>
        <p:txBody>
          <a:bodyPr/>
          <a:lstStyle>
            <a:lvl1pPr marL="0" indent="0" algn="l">
              <a:buNone/>
              <a:defRPr b="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0583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6150"/>
            <a:ext cx="8153400" cy="4572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a:xfrm>
            <a:off x="228600" y="4682939"/>
            <a:ext cx="2133600" cy="273844"/>
          </a:xfrm>
          <a:prstGeom prst="rect">
            <a:avLst/>
          </a:prstGeom>
        </p:spPr>
        <p:txBody>
          <a:bodyPr/>
          <a:lstStyle/>
          <a:p>
            <a:fld id="{28E80666-FB37-4B36-9149-507F3B0178E3}" type="datetimeFigureOut">
              <a:rPr lang="en-US" smtClean="0"/>
              <a:pPr/>
              <a:t>5/30/2017</a:t>
            </a:fld>
            <a:endParaRPr lang="en-US" dirty="0"/>
          </a:p>
        </p:txBody>
      </p:sp>
      <p:sp>
        <p:nvSpPr>
          <p:cNvPr id="4" name="Footer Placeholder 3"/>
          <p:cNvSpPr>
            <a:spLocks noGrp="1"/>
          </p:cNvSpPr>
          <p:nvPr>
            <p:ph type="ftr" sz="quarter" idx="11"/>
          </p:nvPr>
        </p:nvSpPr>
        <p:spPr>
          <a:xfrm>
            <a:off x="5867400" y="4686300"/>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7" name="Text Placeholder 3"/>
          <p:cNvSpPr>
            <a:spLocks noGrp="1"/>
          </p:cNvSpPr>
          <p:nvPr>
            <p:ph type="body" sz="half" idx="2"/>
          </p:nvPr>
        </p:nvSpPr>
        <p:spPr>
          <a:xfrm>
            <a:off x="457200" y="3943349"/>
            <a:ext cx="8156448" cy="615204"/>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1" y="171450"/>
            <a:ext cx="8677835" cy="32004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5850321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5143500"/>
          </a:xfrm>
          <a:prstGeom prst="rect">
            <a:avLst/>
          </a:prstGeom>
        </p:spPr>
      </p:pic>
      <p:sp>
        <p:nvSpPr>
          <p:cNvPr id="8" name="Title 1"/>
          <p:cNvSpPr>
            <a:spLocks noGrp="1"/>
          </p:cNvSpPr>
          <p:nvPr>
            <p:ph type="ctrTitle" hasCustomPrompt="1"/>
          </p:nvPr>
        </p:nvSpPr>
        <p:spPr>
          <a:xfrm>
            <a:off x="1524000" y="1597819"/>
            <a:ext cx="6705600" cy="1102519"/>
          </a:xfrm>
        </p:spPr>
        <p:txBody>
          <a:bodyPr>
            <a:noAutofit/>
          </a:bodyPr>
          <a:lstStyle>
            <a:lvl1pPr>
              <a:defRPr sz="4050" b="1">
                <a:solidFill>
                  <a:srgbClr val="BAE3F7"/>
                </a:solidFill>
              </a:defRPr>
            </a:lvl1pPr>
          </a:lstStyle>
          <a:p>
            <a:r>
              <a:rPr lang="en-US" dirty="0"/>
              <a:t>CLICK TO EDIT MASTER TITLE STYLE</a:t>
            </a:r>
          </a:p>
        </p:txBody>
      </p:sp>
      <p:sp>
        <p:nvSpPr>
          <p:cNvPr id="9" name="Subtitle 2"/>
          <p:cNvSpPr>
            <a:spLocks noGrp="1"/>
          </p:cNvSpPr>
          <p:nvPr>
            <p:ph type="subTitle" idx="1"/>
          </p:nvPr>
        </p:nvSpPr>
        <p:spPr>
          <a:xfrm>
            <a:off x="1524000" y="2914650"/>
            <a:ext cx="6400800" cy="1314450"/>
          </a:xfrm>
        </p:spPr>
        <p:txBody>
          <a:bodyPr/>
          <a:lstStyle>
            <a:lvl1pPr marL="0" indent="0" algn="l">
              <a:buNone/>
              <a:defRPr b="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510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145915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68241"/>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1943101"/>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627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106159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86023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1103128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1050089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82796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12"/>
          </p:nvPr>
        </p:nvSpPr>
        <p:spPr>
          <a:xfrm>
            <a:off x="457200" y="4698207"/>
            <a:ext cx="2133600" cy="273844"/>
          </a:xfrm>
        </p:spPr>
        <p:txBody>
          <a:bodyPr/>
          <a:lstStyle/>
          <a:p>
            <a:fld id="{5709DE64-BED2-4487-B404-63453A86365D}" type="slidenum">
              <a:rPr lang="en-US" smtClean="0"/>
              <a:pPr/>
              <a:t>‹#›</a:t>
            </a:fld>
            <a:endParaRPr lang="en-US"/>
          </a:p>
        </p:txBody>
      </p:sp>
    </p:spTree>
    <p:extLst>
      <p:ext uri="{BB962C8B-B14F-4D97-AF65-F5344CB8AC3E}">
        <p14:creationId xmlns:p14="http://schemas.microsoft.com/office/powerpoint/2010/main" val="211670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1843012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845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2020211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8658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171450"/>
            <a:ext cx="5029200" cy="857250"/>
          </a:xfr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152765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3657600" y="171450"/>
            <a:ext cx="5029200" cy="857250"/>
          </a:xfrm>
        </p:spPr>
        <p:txBody>
          <a:bodyPr/>
          <a:lstStyle/>
          <a:p>
            <a:r>
              <a:rPr lang="en-US" dirty="0"/>
              <a:t>CLICK TO EDIT MASTER TITLE STYLE</a:t>
            </a:r>
          </a:p>
        </p:txBody>
      </p:sp>
      <p:sp>
        <p:nvSpPr>
          <p:cNvPr id="11" name="Slide Number Placeholder 5"/>
          <p:cNvSpPr>
            <a:spLocks noGrp="1"/>
          </p:cNvSpPr>
          <p:nvPr>
            <p:ph type="sldNum" sz="quarter" idx="10"/>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11488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1961023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149302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085850"/>
            <a:ext cx="3008313" cy="871538"/>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000251"/>
            <a:ext cx="3008313" cy="25943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2026343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3829050"/>
            <a:ext cx="5486400" cy="425054"/>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1905000" y="6881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905000" y="4254103"/>
            <a:ext cx="5486400" cy="4321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1960118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b="1">
                <a:solidFill>
                  <a:srgbClr val="F2760E"/>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7760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96791"/>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1771651"/>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576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585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2057400"/>
            <a:ext cx="8229600" cy="2537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1395818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934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00"/>
            <a:ext cx="8229600" cy="857250"/>
          </a:xfrm>
        </p:spPr>
        <p:txBody>
          <a:bodyPr/>
          <a:lstStyle/>
          <a:p>
            <a:r>
              <a:rPr lang="en-US" dirty="0"/>
              <a:t>CLICK TO EDIT MASTER TITLE STYLE</a:t>
            </a:r>
          </a:p>
        </p:txBody>
      </p:sp>
      <p:sp>
        <p:nvSpPr>
          <p:cNvPr id="3" name="Content Placeholder 2"/>
          <p:cNvSpPr>
            <a:spLocks noGrp="1"/>
          </p:cNvSpPr>
          <p:nvPr>
            <p:ph sz="half" idx="1"/>
          </p:nvPr>
        </p:nvSpPr>
        <p:spPr>
          <a:xfrm>
            <a:off x="457200" y="1885951"/>
            <a:ext cx="4038600" cy="27086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85951"/>
            <a:ext cx="4038600" cy="27086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1384667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60822"/>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806178"/>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00300"/>
            <a:ext cx="4040188" cy="2201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806178"/>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00300"/>
            <a:ext cx="4041775" cy="219432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198165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857250"/>
          </a:xfrm>
        </p:spPr>
        <p:txBody>
          <a:bodyPr/>
          <a:lstStyle/>
          <a:p>
            <a:r>
              <a:rPr lang="en-US" dirty="0"/>
              <a:t>CLICK TO EDIT MASTER TITLE STYLE</a:t>
            </a:r>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35588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678079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071562"/>
            <a:ext cx="3008313" cy="871538"/>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000251"/>
            <a:ext cx="3008313" cy="25943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1933001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1792288" y="800100"/>
            <a:ext cx="5486400" cy="274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81743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151146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52431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9678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18329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11271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371D3E-5A18-49EB-AD2A-429AF165759F}" type="slidenum">
              <a:rPr lang="en-US" smtClean="0"/>
              <a:t>‹#›</a:t>
            </a:fld>
            <a:endParaRPr lang="en-US"/>
          </a:p>
        </p:txBody>
      </p:sp>
    </p:spTree>
    <p:extLst>
      <p:ext uri="{BB962C8B-B14F-4D97-AF65-F5344CB8AC3E}">
        <p14:creationId xmlns:p14="http://schemas.microsoft.com/office/powerpoint/2010/main" val="97474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6.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SHP PP template no words-05-min.jpg"/>
          <p:cNvPicPr>
            <a:picLocks noChangeAspect="1"/>
          </p:cNvPicPr>
          <p:nvPr userDrawn="1"/>
        </p:nvPicPr>
        <p:blipFill>
          <a:blip r:embed="rId12" cstate="print"/>
          <a:stretch>
            <a:fillRect/>
          </a:stretch>
        </p:blipFill>
        <p:spPr>
          <a:xfrm>
            <a:off x="2324846" y="29134"/>
            <a:ext cx="6819153" cy="5114365"/>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lvl="0" algn="r" rtl="0">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08246205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sldNum="0" hdr="0" ftr="0" dt="0"/>
  <p:txStyles>
    <p:titleStyle>
      <a:lvl1pPr algn="l" defTabSz="685800" rtl="0" eaLnBrk="1" latinLnBrk="0" hangingPunct="1">
        <a:spcBef>
          <a:spcPct val="0"/>
        </a:spcBef>
        <a:buNone/>
        <a:defRPr sz="3000" b="1" kern="1200">
          <a:solidFill>
            <a:srgbClr val="F2760E"/>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b="1" kern="1200">
          <a:solidFill>
            <a:srgbClr val="2068BA"/>
          </a:solidFill>
          <a:latin typeface="+mn-lt"/>
          <a:ea typeface="+mn-ea"/>
          <a:cs typeface="+mn-cs"/>
        </a:defRPr>
      </a:lvl1pPr>
      <a:lvl2pPr marL="557213" indent="-214313" algn="l" defTabSz="685800" rtl="0" eaLnBrk="1" latinLnBrk="0" hangingPunct="1">
        <a:spcBef>
          <a:spcPct val="20000"/>
        </a:spcBef>
        <a:buClr>
          <a:srgbClr val="F2760E"/>
        </a:buClr>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rgbClr val="F2760E"/>
        </a:buClr>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rgbClr val="F2760E"/>
        </a:buClr>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Clr>
          <a:srgbClr val="F2760E"/>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3-min.jpg"/>
          <p:cNvPicPr>
            <a:picLocks noChangeAspect="1"/>
          </p:cNvPicPr>
          <p:nvPr/>
        </p:nvPicPr>
        <p:blipFill>
          <a:blip r:embed="rId11"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bg1"/>
                </a:solidFill>
              </a:defRPr>
            </a:lvl1pPr>
          </a:lstStyle>
          <a:p>
            <a:fld id="{5709DE64-BED2-4487-B404-63453A86365D}" type="slidenum">
              <a:rPr lang="en-US" smtClean="0"/>
              <a:pPr/>
              <a:t>‹#›</a:t>
            </a:fld>
            <a:endParaRPr lang="en-US"/>
          </a:p>
        </p:txBody>
      </p:sp>
    </p:spTree>
    <p:extLst>
      <p:ext uri="{BB962C8B-B14F-4D97-AF65-F5344CB8AC3E}">
        <p14:creationId xmlns:p14="http://schemas.microsoft.com/office/powerpoint/2010/main" val="10082166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685800" rtl="0" eaLnBrk="1" latinLnBrk="0" hangingPunct="1">
        <a:spcBef>
          <a:spcPct val="0"/>
        </a:spcBef>
        <a:buNone/>
        <a:defRPr sz="3000" b="1" kern="1200">
          <a:solidFill>
            <a:srgbClr val="BAE3F7"/>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557213" indent="-214313" algn="l" defTabSz="685800" rtl="0" eaLnBrk="1" latinLnBrk="0" hangingPunct="1">
        <a:spcBef>
          <a:spcPct val="20000"/>
        </a:spcBef>
        <a:buClr>
          <a:srgbClr val="F2760E"/>
        </a:buClr>
        <a:buFont typeface="Arial" pitchFamily="34" charset="0"/>
        <a:buChar char="–"/>
        <a:defRPr sz="1500" kern="1200">
          <a:solidFill>
            <a:schemeClr val="bg1"/>
          </a:solidFill>
          <a:latin typeface="+mn-lt"/>
          <a:ea typeface="+mn-ea"/>
          <a:cs typeface="+mn-cs"/>
        </a:defRPr>
      </a:lvl2pPr>
      <a:lvl3pPr marL="857250" indent="-171450" algn="l" defTabSz="685800" rtl="0" eaLnBrk="1" latinLnBrk="0" hangingPunct="1">
        <a:spcBef>
          <a:spcPct val="20000"/>
        </a:spcBef>
        <a:buClr>
          <a:srgbClr val="F2760E"/>
        </a:buClr>
        <a:buFont typeface="Arial" pitchFamily="34" charset="0"/>
        <a:buChar char="•"/>
        <a:defRPr sz="1350" kern="1200">
          <a:solidFill>
            <a:schemeClr val="bg1"/>
          </a:solidFill>
          <a:latin typeface="+mn-lt"/>
          <a:ea typeface="+mn-ea"/>
          <a:cs typeface="+mn-cs"/>
        </a:defRPr>
      </a:lvl3pPr>
      <a:lvl4pPr marL="1200150" indent="-171450" algn="l" defTabSz="685800" rtl="0" eaLnBrk="1" latinLnBrk="0" hangingPunct="1">
        <a:spcBef>
          <a:spcPct val="20000"/>
        </a:spcBef>
        <a:buClr>
          <a:srgbClr val="F2760E"/>
        </a:buClr>
        <a:buFont typeface="Arial" pitchFamily="34" charset="0"/>
        <a:buChar char="–"/>
        <a:defRPr sz="1200" kern="1200">
          <a:solidFill>
            <a:schemeClr val="bg1"/>
          </a:solidFill>
          <a:latin typeface="+mn-lt"/>
          <a:ea typeface="+mn-ea"/>
          <a:cs typeface="+mn-cs"/>
        </a:defRPr>
      </a:lvl4pPr>
      <a:lvl5pPr marL="1543050" indent="-171450" algn="l" defTabSz="685800" rtl="0" eaLnBrk="1" latinLnBrk="0" hangingPunct="1">
        <a:spcBef>
          <a:spcPct val="20000"/>
        </a:spcBef>
        <a:buClr>
          <a:srgbClr val="F2760E"/>
        </a:buClr>
        <a:buFont typeface="Arial" pitchFamily="34" charset="0"/>
        <a:buChar char="»"/>
        <a:defRPr sz="12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2-min.jpg"/>
          <p:cNvPicPr>
            <a:picLocks noChangeAspect="1"/>
          </p:cNvPicPr>
          <p:nvPr/>
        </p:nvPicPr>
        <p:blipFill>
          <a:blip r:embed="rId11"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914400"/>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43101"/>
            <a:ext cx="8229600" cy="2651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3C89EF-81EB-4F20-913A-8F8B4BA98DD6}" type="slidenum">
              <a:rPr lang="en-US" smtClean="0"/>
              <a:pPr/>
              <a:t>‹#›</a:t>
            </a:fld>
            <a:endParaRPr lang="en-US"/>
          </a:p>
        </p:txBody>
      </p:sp>
    </p:spTree>
    <p:extLst>
      <p:ext uri="{BB962C8B-B14F-4D97-AF65-F5344CB8AC3E}">
        <p14:creationId xmlns:p14="http://schemas.microsoft.com/office/powerpoint/2010/main" val="20988020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xStyles>
    <p:titleStyle>
      <a:lvl1pPr algn="ctr" defTabSz="685800" rtl="0" eaLnBrk="1" latinLnBrk="0" hangingPunct="1">
        <a:spcBef>
          <a:spcPct val="0"/>
        </a:spcBef>
        <a:buNone/>
        <a:defRPr sz="3000" b="1" kern="1200">
          <a:solidFill>
            <a:srgbClr val="F2760E"/>
          </a:solidFill>
          <a:latin typeface="+mj-lt"/>
          <a:ea typeface="+mj-ea"/>
          <a:cs typeface="+mj-cs"/>
        </a:defRPr>
      </a:lvl1pPr>
    </p:titleStyle>
    <p:bodyStyle>
      <a:lvl1pPr marL="257175" indent="-257175" algn="l" defTabSz="6858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Clr>
          <a:schemeClr val="bg1"/>
        </a:buClr>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chemeClr val="bg1"/>
        </a:buClr>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chemeClr val="bg1"/>
        </a:buClr>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Clr>
          <a:schemeClr val="bg1"/>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p:nvPicPr>
        <p:blipFill>
          <a:blip r:embed="rId11"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C8E9F0-81E6-4C78-8298-AA02B28F5A0E}" type="slidenum">
              <a:rPr lang="en-US" smtClean="0"/>
              <a:pPr/>
              <a:t>‹#›</a:t>
            </a:fld>
            <a:endParaRPr lang="en-US"/>
          </a:p>
        </p:txBody>
      </p:sp>
    </p:spTree>
    <p:extLst>
      <p:ext uri="{BB962C8B-B14F-4D97-AF65-F5344CB8AC3E}">
        <p14:creationId xmlns:p14="http://schemas.microsoft.com/office/powerpoint/2010/main" val="131448455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xStyles>
    <p:titleStyle>
      <a:lvl1pPr algn="ctr" defTabSz="685800" rtl="0" eaLnBrk="1" latinLnBrk="0" hangingPunct="1">
        <a:spcBef>
          <a:spcPct val="0"/>
        </a:spcBef>
        <a:buNone/>
        <a:defRPr sz="3300" b="1" kern="1200">
          <a:solidFill>
            <a:srgbClr val="F2760E"/>
          </a:solidFill>
          <a:latin typeface="+mj-lt"/>
          <a:ea typeface="+mj-ea"/>
          <a:cs typeface="+mj-cs"/>
        </a:defRPr>
      </a:lvl1pPr>
    </p:titleStyle>
    <p:bodyStyle>
      <a:lvl1pPr marL="257175" indent="-257175" algn="l" defTabSz="6858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Clr>
          <a:srgbClr val="4A5F70"/>
        </a:buClr>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rgbClr val="4A5F70"/>
        </a:buClr>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rgbClr val="4A5F70"/>
        </a:buClr>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Clr>
          <a:srgbClr val="4A5F70"/>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ttp://www.amcareassessmen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http://www.ppmiassessment.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http://www.ashpmedia.org/pa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youtu.be/_kj0-U3-RQw" TargetMode="External"/><Relationship Id="rId1" Type="http://schemas.openxmlformats.org/officeDocument/2006/relationships/slideLayout" Target="../slideLayouts/slideLayout2.xml"/><Relationship Id="rId4" Type="http://schemas.openxmlformats.org/officeDocument/2006/relationships/image" Target="file:///P:\PAI\PAI%20Presentations\State%20Affiliates\USHP%20(Utah)\Slides%20to%20use%20as%20templates\Youtube-still-pai.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1524000" y="1981272"/>
            <a:ext cx="6705600" cy="110251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Practice Advancement</a:t>
            </a:r>
            <a:r>
              <a:rPr lang="en-US" sz="4400" dirty="0">
                <a:solidFill>
                  <a:schemeClr val="bg2"/>
                </a:solidFill>
                <a:latin typeface="Calibri"/>
                <a:ea typeface="Calibri"/>
                <a:cs typeface="Calibri"/>
                <a:sym typeface="Calibri"/>
              </a:rPr>
              <a:t/>
            </a:r>
            <a:br>
              <a:rPr lang="en-US" sz="4400" dirty="0">
                <a:solidFill>
                  <a:schemeClr val="bg2"/>
                </a:solidFill>
                <a:latin typeface="Calibri"/>
                <a:ea typeface="Calibri"/>
                <a:cs typeface="Calibri"/>
                <a:sym typeface="Calibri"/>
              </a:rPr>
            </a:br>
            <a:r>
              <a:rPr lang="en" sz="4400" b="1" i="0" u="none" strike="noStrike" cap="none" dirty="0">
                <a:solidFill>
                  <a:schemeClr val="bg2"/>
                </a:solidFill>
                <a:latin typeface="Calibri"/>
                <a:ea typeface="Calibri"/>
                <a:cs typeface="Calibri"/>
                <a:sym typeface="Calibri"/>
              </a:rPr>
              <a:t>Initiative (PAI)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PPMI Summit </a:t>
            </a:r>
            <a:r>
              <a:rPr lang="en-US" sz="4400" dirty="0">
                <a:solidFill>
                  <a:schemeClr val="bg2"/>
                </a:solidFill>
                <a:latin typeface="Calibri"/>
                <a:ea typeface="Calibri"/>
                <a:cs typeface="Calibri"/>
                <a:sym typeface="Calibri"/>
              </a:rPr>
              <a:t>of </a:t>
            </a:r>
            <a:r>
              <a:rPr lang="en" sz="4400" b="1" i="0" u="none" strike="noStrike" cap="none" dirty="0">
                <a:solidFill>
                  <a:schemeClr val="bg2"/>
                </a:solidFill>
                <a:latin typeface="Calibri"/>
                <a:ea typeface="Calibri"/>
                <a:cs typeface="Calibri"/>
                <a:sym typeface="Calibri"/>
              </a:rPr>
              <a:t>2010</a:t>
            </a:r>
          </a:p>
        </p:txBody>
      </p:sp>
      <p:sp>
        <p:nvSpPr>
          <p:cNvPr id="164" name="Shape 164"/>
          <p:cNvSpPr txBox="1">
            <a:spLocks noGrp="1"/>
          </p:cNvSpPr>
          <p:nvPr>
            <p:ph idx="1"/>
          </p:nvPr>
        </p:nvSpPr>
        <p:spPr>
          <a:xfrm>
            <a:off x="457200" y="1261993"/>
            <a:ext cx="8001000" cy="321350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Two-day invitational event of pharmacy professionals</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Areas of consensus assessed prior to conference by survey</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Consensus process to develop </a:t>
            </a:r>
            <a:r>
              <a:rPr lang="en" sz="2800" b="0" dirty="0" smtClean="0">
                <a:solidFill>
                  <a:schemeClr val="tx2"/>
                </a:solidFill>
                <a:latin typeface="Calibri"/>
                <a:ea typeface="Calibri"/>
                <a:cs typeface="Calibri"/>
                <a:sym typeface="Calibri"/>
              </a:rPr>
              <a:t>optimal</a:t>
            </a:r>
            <a:r>
              <a:rPr lang="en" sz="2800" b="0" i="0" u="none" strike="noStrike" cap="none" dirty="0" smtClean="0">
                <a:solidFill>
                  <a:schemeClr val="tx2"/>
                </a:solidFill>
                <a:latin typeface="Calibri"/>
                <a:ea typeface="Calibri"/>
                <a:cs typeface="Calibri"/>
                <a:sym typeface="Calibri"/>
              </a:rPr>
              <a:t> </a:t>
            </a:r>
            <a:r>
              <a:rPr lang="en" sz="2800" b="0" i="0" u="none" strike="noStrike" cap="none" dirty="0">
                <a:solidFill>
                  <a:schemeClr val="tx2"/>
                </a:solidFill>
                <a:latin typeface="Calibri"/>
                <a:ea typeface="Calibri"/>
                <a:cs typeface="Calibri"/>
                <a:sym typeface="Calibri"/>
              </a:rPr>
              <a:t>pharmacy practice </a:t>
            </a:r>
            <a:r>
              <a:rPr lang="en" sz="2800" b="0" i="0" u="none" strike="noStrike" cap="none" dirty="0" smtClean="0">
                <a:solidFill>
                  <a:schemeClr val="tx2"/>
                </a:solidFill>
                <a:latin typeface="Calibri"/>
                <a:ea typeface="Calibri"/>
                <a:cs typeface="Calibri"/>
                <a:sym typeface="Calibri"/>
              </a:rPr>
              <a:t>model recommendations</a:t>
            </a:r>
            <a:endParaRPr lang="en-US" sz="2800" b="0" i="1" dirty="0">
              <a:solidFill>
                <a:schemeClr val="tx2"/>
              </a:solidFill>
              <a:latin typeface="Calibri"/>
              <a:ea typeface="Calibri"/>
              <a:cs typeface="Calibri"/>
              <a:sym typeface="Calibri"/>
            </a:endParaRPr>
          </a:p>
          <a:p>
            <a:pPr marL="342900" marR="0" lvl="0" indent="-342900" algn="l" rtl="0">
              <a:spcBef>
                <a:spcPts val="640"/>
              </a:spcBef>
              <a:spcAft>
                <a:spcPts val="0"/>
              </a:spcAft>
              <a:buClr>
                <a:schemeClr val="tx2"/>
              </a:buClr>
              <a:buSzPct val="75000"/>
              <a:buFont typeface="Calibri"/>
              <a:buChar char="•"/>
            </a:pPr>
            <a:r>
              <a:rPr lang="en" sz="2800" b="0" u="none" strike="noStrike" cap="none" dirty="0">
                <a:solidFill>
                  <a:schemeClr val="tx2"/>
                </a:solidFill>
                <a:latin typeface="Calibri"/>
                <a:ea typeface="Calibri"/>
                <a:cs typeface="Calibri"/>
                <a:sym typeface="Calibri"/>
              </a:rPr>
              <a:t>147 recommendations adopted</a:t>
            </a:r>
          </a:p>
          <a:p>
            <a:pPr marL="342900" marR="0" lvl="0" indent="-342900" algn="l" rtl="0">
              <a:spcBef>
                <a:spcPts val="640"/>
              </a:spcBef>
              <a:spcAft>
                <a:spcPts val="0"/>
              </a:spcAft>
              <a:buClr>
                <a:schemeClr val="dk1"/>
              </a:buClr>
              <a:buSzPct val="75000"/>
              <a:buFont typeface="Calibri"/>
              <a:buNone/>
            </a:pPr>
            <a:endParaRPr sz="2400" i="0" u="none" strike="noStrike" cap="none" dirty="0">
              <a:solidFill>
                <a:schemeClr val="dk1"/>
              </a:solidFill>
              <a:latin typeface="Calibri"/>
              <a:ea typeface="Calibri"/>
              <a:cs typeface="Calibri"/>
              <a:sym typeface="Calibri"/>
            </a:endParaRPr>
          </a:p>
        </p:txBody>
      </p:sp>
      <p:pic>
        <p:nvPicPr>
          <p:cNvPr id="165" name="Shape 165"/>
          <p:cNvPicPr preferRelativeResize="0"/>
          <p:nvPr/>
        </p:nvPicPr>
        <p:blipFill rotWithShape="1">
          <a:blip r:embed="rId3">
            <a:alphaModFix/>
          </a:blip>
          <a:srcRect/>
          <a:stretch/>
        </p:blipFill>
        <p:spPr>
          <a:xfrm>
            <a:off x="6504040" y="205979"/>
            <a:ext cx="2182760" cy="105601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strVal val="#ppt_w*0.70"/>
                                          </p:val>
                                        </p:tav>
                                        <p:tav tm="100000">
                                          <p:val>
                                            <p:strVal val="#ppt_w"/>
                                          </p:val>
                                        </p:tav>
                                      </p:tavLst>
                                    </p:anim>
                                    <p:anim calcmode="lin" valueType="num">
                                      <p:cBhvr>
                                        <p:cTn id="8" dur="1000" fill="hold"/>
                                        <p:tgtEl>
                                          <p:spTgt spid="165"/>
                                        </p:tgtEl>
                                        <p:attrNameLst>
                                          <p:attrName>ppt_h</p:attrName>
                                        </p:attrNameLst>
                                      </p:cBhvr>
                                      <p:tavLst>
                                        <p:tav tm="0">
                                          <p:val>
                                            <p:strVal val="#ppt_h"/>
                                          </p:val>
                                        </p:tav>
                                        <p:tav tm="100000">
                                          <p:val>
                                            <p:strVal val="#ppt_h"/>
                                          </p:val>
                                        </p:tav>
                                      </p:tavLst>
                                    </p:anim>
                                    <p:animEffect transition="in" filter="fade">
                                      <p:cBhvr>
                                        <p:cTn id="9" dur="1000"/>
                                        <p:tgtEl>
                                          <p:spTgt spid="16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64">
                                            <p:txEl>
                                              <p:pRg st="0" end="0"/>
                                            </p:txEl>
                                          </p:spTgt>
                                        </p:tgtEl>
                                        <p:attrNameLst>
                                          <p:attrName>style.visibility</p:attrName>
                                        </p:attrNameLst>
                                      </p:cBhvr>
                                      <p:to>
                                        <p:strVal val="visible"/>
                                      </p:to>
                                    </p:set>
                                    <p:animEffect transition="in" filter="fade">
                                      <p:cBhvr>
                                        <p:cTn id="13" dur="500"/>
                                        <p:tgtEl>
                                          <p:spTgt spid="164">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64">
                                            <p:txEl>
                                              <p:pRg st="1" end="1"/>
                                            </p:txEl>
                                          </p:spTgt>
                                        </p:tgtEl>
                                        <p:attrNameLst>
                                          <p:attrName>style.visibility</p:attrName>
                                        </p:attrNameLst>
                                      </p:cBhvr>
                                      <p:to>
                                        <p:strVal val="visible"/>
                                      </p:to>
                                    </p:set>
                                    <p:animEffect transition="in" filter="fade">
                                      <p:cBhvr>
                                        <p:cTn id="17" dur="500"/>
                                        <p:tgtEl>
                                          <p:spTgt spid="164">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64">
                                            <p:txEl>
                                              <p:pRg st="2" end="2"/>
                                            </p:txEl>
                                          </p:spTgt>
                                        </p:tgtEl>
                                        <p:attrNameLst>
                                          <p:attrName>style.visibility</p:attrName>
                                        </p:attrNameLst>
                                      </p:cBhvr>
                                      <p:to>
                                        <p:strVal val="visible"/>
                                      </p:to>
                                    </p:set>
                                    <p:animEffect transition="in" filter="fade">
                                      <p:cBhvr>
                                        <p:cTn id="21" dur="500"/>
                                        <p:tgtEl>
                                          <p:spTgt spid="164">
                                            <p:txEl>
                                              <p:pRg st="2" end="2"/>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4">
                                            <p:txEl>
                                              <p:pRg st="3" end="3"/>
                                            </p:txEl>
                                          </p:spTgt>
                                        </p:tgtEl>
                                        <p:attrNameLst>
                                          <p:attrName>style.visibility</p:attrName>
                                        </p:attrNameLst>
                                      </p:cBhvr>
                                      <p:to>
                                        <p:strVal val="visible"/>
                                      </p:to>
                                    </p:set>
                                    <p:animEffect transition="in" filter="fade">
                                      <p:cBhvr>
                                        <p:cTn id="25" dur="500"/>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P</a:t>
            </a:r>
            <a:r>
              <a:rPr lang="en" sz="4400" b="1" dirty="0">
                <a:solidFill>
                  <a:schemeClr val="bg2"/>
                </a:solidFill>
              </a:rPr>
              <a:t>PMI</a:t>
            </a:r>
            <a:r>
              <a:rPr lang="en" sz="4400" b="1" i="0" u="none" strike="noStrike" cap="none" dirty="0">
                <a:solidFill>
                  <a:schemeClr val="bg2"/>
                </a:solidFill>
                <a:latin typeface="Calibri"/>
                <a:ea typeface="Calibri"/>
                <a:cs typeface="Calibri"/>
                <a:sym typeface="Calibri"/>
              </a:rPr>
              <a:t> Focus Areas</a:t>
            </a:r>
          </a:p>
        </p:txBody>
      </p:sp>
      <p:sp>
        <p:nvSpPr>
          <p:cNvPr id="171" name="Shape 17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Create a Framework</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Determine Services</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Identify Emerging Technologies</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Develop a Template</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Implement Change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500"/>
                                        <p:tgtEl>
                                          <p:spTgt spid="17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animEffect transition="in" filter="fade">
                                      <p:cBhvr>
                                        <p:cTn id="11" dur="500"/>
                                        <p:tgtEl>
                                          <p:spTgt spid="17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animEffect transition="in" filter="fade">
                                      <p:cBhvr>
                                        <p:cTn id="15" dur="500"/>
                                        <p:tgtEl>
                                          <p:spTgt spid="17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animEffect transition="in" filter="fade">
                                      <p:cBhvr>
                                        <p:cTn id="19" dur="500"/>
                                        <p:tgtEl>
                                          <p:spTgt spid="17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animEffect transition="in" filter="fade">
                                      <p:cBhvr>
                                        <p:cTn id="23" dur="500"/>
                                        <p:tgtEl>
                                          <p:spTgt spid="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Key Recommendations</a:t>
            </a:r>
            <a:r>
              <a:rPr lang="en-US" sz="4400" b="1" i="0" u="none" strike="noStrike" cap="none" dirty="0">
                <a:solidFill>
                  <a:schemeClr val="bg2"/>
                </a:solidFill>
                <a:latin typeface="Calibri"/>
                <a:ea typeface="Calibri"/>
                <a:cs typeface="Calibri"/>
                <a:sym typeface="Calibri"/>
              </a:rPr>
              <a:t>: </a:t>
            </a:r>
            <a:r>
              <a:rPr lang="en-US" sz="3200" b="1" i="0" u="none" strike="noStrike" cap="none" dirty="0">
                <a:solidFill>
                  <a:schemeClr val="bg2"/>
                </a:solidFill>
                <a:latin typeface="Calibri"/>
                <a:ea typeface="Calibri"/>
                <a:cs typeface="Calibri"/>
                <a:sym typeface="Calibri"/>
              </a:rPr>
              <a:t>PPMI Summit</a:t>
            </a:r>
            <a:endParaRPr lang="en" sz="3200" b="1" i="0" u="none" strike="noStrike" cap="none" dirty="0">
              <a:solidFill>
                <a:schemeClr val="bg2"/>
              </a:solidFill>
              <a:latin typeface="Calibri"/>
              <a:ea typeface="Calibri"/>
              <a:cs typeface="Calibri"/>
              <a:sym typeface="Calibri"/>
            </a:endParaRPr>
          </a:p>
        </p:txBody>
      </p:sp>
      <p:sp>
        <p:nvSpPr>
          <p:cNvPr id="185" name="Shape 185"/>
          <p:cNvSpPr txBox="1">
            <a:spLocks noGrp="1"/>
          </p:cNvSpPr>
          <p:nvPr>
            <p:ph idx="1"/>
          </p:nvPr>
        </p:nvSpPr>
        <p:spPr>
          <a:prstGeom prst="rect">
            <a:avLst/>
          </a:prstGeom>
          <a:noFill/>
          <a:ln>
            <a:noFill/>
          </a:ln>
        </p:spPr>
        <p:txBody>
          <a:bodyPr lIns="91425" tIns="45700" rIns="91425" bIns="45700" anchor="t" anchorCtr="0">
            <a:noAutofit/>
          </a:bodyPr>
          <a:lstStyle/>
          <a:p>
            <a:pPr marL="449580" marR="0" lvl="0" indent="-457200" algn="l" rtl="0">
              <a:lnSpc>
                <a:spcPct val="80000"/>
              </a:lnSpc>
              <a:spcBef>
                <a:spcPts val="0"/>
              </a:spcBef>
              <a:spcAft>
                <a:spcPts val="0"/>
              </a:spcAft>
              <a:buClr>
                <a:schemeClr val="tx2"/>
              </a:buClr>
              <a:buSzPct val="100000"/>
              <a:buFont typeface="Arial" charset="0"/>
              <a:buChar char="•"/>
            </a:pPr>
            <a:r>
              <a:rPr lang="en-US" sz="2400" b="0" dirty="0">
                <a:solidFill>
                  <a:schemeClr val="tx2"/>
                </a:solidFill>
                <a:latin typeface="Calibri"/>
                <a:ea typeface="Calibri"/>
                <a:cs typeface="Calibri"/>
                <a:sym typeface="Calibri"/>
              </a:rPr>
              <a:t>Right </a:t>
            </a:r>
            <a:r>
              <a:rPr lang="en" sz="2400" b="0" i="0" u="none" strike="noStrike" cap="none" dirty="0">
                <a:solidFill>
                  <a:schemeClr val="tx2"/>
                </a:solidFill>
                <a:latin typeface="Calibri"/>
                <a:ea typeface="Calibri"/>
                <a:cs typeface="Calibri"/>
                <a:sym typeface="Calibri"/>
              </a:rPr>
              <a:t>to receive </a:t>
            </a:r>
            <a:r>
              <a:rPr lang="en-US" sz="2400" b="0" i="0" u="none" strike="noStrike" cap="none" dirty="0">
                <a:solidFill>
                  <a:schemeClr val="tx2"/>
                </a:solidFill>
                <a:latin typeface="Calibri"/>
                <a:ea typeface="Calibri"/>
                <a:cs typeface="Calibri"/>
                <a:sym typeface="Calibri"/>
              </a:rPr>
              <a:t>a pharmacists' care</a:t>
            </a:r>
            <a:endParaRPr lang="en" sz="2400" b="0" i="0" u="none" strike="noStrike" cap="none" dirty="0">
              <a:solidFill>
                <a:schemeClr val="tx2"/>
              </a:solidFill>
              <a:latin typeface="Calibri"/>
              <a:ea typeface="Calibri"/>
              <a:cs typeface="Calibri"/>
              <a:sym typeface="Calibri"/>
            </a:endParaRPr>
          </a:p>
          <a:p>
            <a:pPr marL="449580" marR="0" lvl="0" indent="-457200" algn="l" rtl="0">
              <a:lnSpc>
                <a:spcPct val="80000"/>
              </a:lnSpc>
              <a:spcBef>
                <a:spcPts val="448"/>
              </a:spcBef>
              <a:spcAft>
                <a:spcPts val="0"/>
              </a:spcAft>
              <a:buClr>
                <a:schemeClr val="tx2"/>
              </a:buClr>
              <a:buSzPct val="100000"/>
              <a:buFont typeface="Arial" charset="0"/>
              <a:buChar char="•"/>
            </a:pPr>
            <a:r>
              <a:rPr lang="en-US" sz="2400" b="0" i="0" u="none" strike="noStrike" cap="none" dirty="0">
                <a:solidFill>
                  <a:schemeClr val="tx2"/>
                </a:solidFill>
                <a:latin typeface="Calibri"/>
                <a:ea typeface="Calibri"/>
                <a:cs typeface="Calibri"/>
                <a:sym typeface="Calibri"/>
              </a:rPr>
              <a:t>Responsibility and accountability </a:t>
            </a:r>
            <a:r>
              <a:rPr lang="en" sz="2400" b="0" i="0" u="none" strike="noStrike" cap="none" dirty="0">
                <a:solidFill>
                  <a:schemeClr val="tx2"/>
                </a:solidFill>
                <a:latin typeface="Calibri"/>
                <a:ea typeface="Calibri"/>
                <a:cs typeface="Calibri"/>
                <a:sym typeface="Calibri"/>
              </a:rPr>
              <a:t>for patients’ medication-related </a:t>
            </a:r>
            <a:r>
              <a:rPr lang="en" sz="2400" b="0" i="0" u="none" strike="noStrike" cap="none" dirty="0" smtClean="0">
                <a:solidFill>
                  <a:schemeClr val="tx2"/>
                </a:solidFill>
                <a:latin typeface="Calibri"/>
                <a:ea typeface="Calibri"/>
                <a:cs typeface="Calibri"/>
                <a:sym typeface="Calibri"/>
              </a:rPr>
              <a:t>outcomes</a:t>
            </a:r>
            <a:endParaRPr lang="en" sz="2400" b="0" i="0" u="none" strike="noStrike" cap="none" dirty="0">
              <a:solidFill>
                <a:schemeClr val="tx2"/>
              </a:solidFill>
              <a:latin typeface="Calibri"/>
              <a:ea typeface="Calibri"/>
              <a:cs typeface="Calibri"/>
              <a:sym typeface="Calibri"/>
            </a:endParaRPr>
          </a:p>
          <a:p>
            <a:pPr marL="449580" marR="0" lvl="0" indent="-457200" algn="l" rtl="0">
              <a:lnSpc>
                <a:spcPct val="80000"/>
              </a:lnSpc>
              <a:spcBef>
                <a:spcPts val="448"/>
              </a:spcBef>
              <a:spcAft>
                <a:spcPts val="0"/>
              </a:spcAft>
              <a:buClr>
                <a:schemeClr val="tx2"/>
              </a:buClr>
              <a:buSzPct val="100000"/>
              <a:buFont typeface="Arial" charset="0"/>
              <a:buChar char="•"/>
            </a:pPr>
            <a:r>
              <a:rPr lang="en-US" sz="2400" b="0" dirty="0">
                <a:solidFill>
                  <a:schemeClr val="tx2"/>
                </a:solidFill>
                <a:latin typeface="Calibri"/>
                <a:ea typeface="Calibri"/>
                <a:cs typeface="Calibri"/>
                <a:sym typeface="Calibri"/>
              </a:rPr>
              <a:t>R</a:t>
            </a:r>
            <a:r>
              <a:rPr lang="en" sz="2400" b="0" i="0" u="none" strike="noStrike" cap="none" dirty="0">
                <a:solidFill>
                  <a:schemeClr val="tx2"/>
                </a:solidFill>
                <a:latin typeface="Calibri"/>
                <a:ea typeface="Calibri"/>
                <a:cs typeface="Calibri"/>
                <a:sym typeface="Calibri"/>
              </a:rPr>
              <a:t>eallocate resources to devotemore pharmacist time to medication management </a:t>
            </a:r>
            <a:r>
              <a:rPr lang="en" sz="2400" b="0" i="0" u="none" strike="noStrike" cap="none" dirty="0" smtClean="0">
                <a:solidFill>
                  <a:schemeClr val="tx2"/>
                </a:solidFill>
                <a:latin typeface="Calibri"/>
                <a:ea typeface="Calibri"/>
                <a:cs typeface="Calibri"/>
                <a:sym typeface="Calibri"/>
              </a:rPr>
              <a:t>services</a:t>
            </a:r>
            <a:endParaRPr lang="en" sz="2400" b="0" i="0" u="none" strike="noStrike" cap="none" dirty="0">
              <a:solidFill>
                <a:schemeClr val="tx2"/>
              </a:solidFill>
              <a:latin typeface="Calibri"/>
              <a:ea typeface="Calibri"/>
              <a:cs typeface="Calibri"/>
              <a:sym typeface="Calibri"/>
            </a:endParaRPr>
          </a:p>
          <a:p>
            <a:pPr marL="449580" marR="0" lvl="0" indent="-457200" algn="l" rtl="0">
              <a:lnSpc>
                <a:spcPct val="80000"/>
              </a:lnSpc>
              <a:spcBef>
                <a:spcPts val="448"/>
              </a:spcBef>
              <a:spcAft>
                <a:spcPts val="0"/>
              </a:spcAft>
              <a:buClr>
                <a:schemeClr val="tx2"/>
              </a:buClr>
              <a:buSzPct val="100000"/>
              <a:buFont typeface="Arial" charset="0"/>
              <a:buChar char="•"/>
            </a:pPr>
            <a:r>
              <a:rPr lang="en-US" sz="2400" b="0" dirty="0">
                <a:solidFill>
                  <a:schemeClr val="tx2"/>
                </a:solidFill>
                <a:latin typeface="Calibri"/>
                <a:ea typeface="Calibri"/>
                <a:cs typeface="Calibri"/>
                <a:sym typeface="Calibri"/>
              </a:rPr>
              <a:t>C</a:t>
            </a:r>
            <a:r>
              <a:rPr lang="en" sz="2400" b="0" i="0" u="none" strike="noStrike" cap="none" dirty="0">
                <a:solidFill>
                  <a:schemeClr val="tx2"/>
                </a:solidFill>
                <a:latin typeface="Calibri"/>
                <a:ea typeface="Calibri"/>
                <a:cs typeface="Calibri"/>
                <a:sym typeface="Calibri"/>
              </a:rPr>
              <a:t>ertif</a:t>
            </a:r>
            <a:r>
              <a:rPr lang="en-US" sz="2400" b="0" dirty="0">
                <a:solidFill>
                  <a:schemeClr val="tx2"/>
                </a:solidFill>
                <a:latin typeface="Calibri"/>
                <a:ea typeface="Calibri"/>
                <a:cs typeface="Calibri"/>
                <a:sym typeface="Calibri"/>
              </a:rPr>
              <a:t>i</a:t>
            </a:r>
            <a:r>
              <a:rPr lang="en-US" sz="2400" b="0" i="0" u="none" strike="noStrike" cap="none" dirty="0">
                <a:solidFill>
                  <a:schemeClr val="tx2"/>
                </a:solidFill>
                <a:latin typeface="Calibri"/>
                <a:ea typeface="Calibri"/>
                <a:cs typeface="Calibri"/>
                <a:sym typeface="Calibri"/>
              </a:rPr>
              <a:t>cation</a:t>
            </a:r>
            <a:r>
              <a:rPr lang="en-US" sz="2400" b="0" dirty="0">
                <a:solidFill>
                  <a:schemeClr val="tx2"/>
                </a:solidFill>
                <a:latin typeface="Calibri"/>
                <a:ea typeface="Calibri"/>
                <a:cs typeface="Calibri"/>
                <a:sym typeface="Calibri"/>
              </a:rPr>
              <a:t> and proper training </a:t>
            </a:r>
            <a:r>
              <a:rPr lang="en" sz="2400" b="0" i="0" u="none" strike="noStrike" cap="none" dirty="0">
                <a:solidFill>
                  <a:schemeClr val="tx2"/>
                </a:solidFill>
                <a:latin typeface="Calibri"/>
                <a:ea typeface="Calibri"/>
                <a:cs typeface="Calibri"/>
                <a:sym typeface="Calibri"/>
              </a:rPr>
              <a:t>through the appropriate board of pharmacy </a:t>
            </a:r>
            <a:r>
              <a:rPr lang="en" sz="2400" b="0" i="0" u="none" strike="noStrike" cap="none" dirty="0" smtClean="0">
                <a:solidFill>
                  <a:schemeClr val="tx2"/>
                </a:solidFill>
                <a:latin typeface="Calibri"/>
                <a:ea typeface="Calibri"/>
                <a:cs typeface="Calibri"/>
                <a:sym typeface="Calibri"/>
              </a:rPr>
              <a:t>specialties</a:t>
            </a:r>
            <a:endParaRPr lang="en" sz="2400" b="0" i="0" u="none" strike="noStrike" cap="none" dirty="0">
              <a:solidFill>
                <a:schemeClr val="tx2"/>
              </a:solidFill>
              <a:latin typeface="Calibri"/>
              <a:ea typeface="Calibri"/>
              <a:cs typeface="Calibri"/>
              <a:sym typeface="Calibri"/>
            </a:endParaRPr>
          </a:p>
          <a:p>
            <a:pPr marL="449580" marR="0" lvl="0" indent="-457200" algn="l" rtl="0">
              <a:lnSpc>
                <a:spcPct val="80000"/>
              </a:lnSpc>
              <a:spcBef>
                <a:spcPts val="448"/>
              </a:spcBef>
              <a:spcAft>
                <a:spcPts val="0"/>
              </a:spcAft>
              <a:buClr>
                <a:schemeClr val="tx2"/>
              </a:buClr>
              <a:buSzPct val="100000"/>
              <a:buFont typeface="Arial" charset="0"/>
              <a:buChar char="•"/>
            </a:pPr>
            <a:r>
              <a:rPr lang="en" sz="2400" b="0" i="0" u="none" strike="noStrike" cap="none" dirty="0">
                <a:solidFill>
                  <a:schemeClr val="tx2"/>
                </a:solidFill>
                <a:latin typeface="Calibri"/>
                <a:ea typeface="Calibri"/>
                <a:cs typeface="Calibri"/>
                <a:sym typeface="Calibri"/>
              </a:rPr>
              <a:t>Pharmacist-provided drug therapy</a:t>
            </a:r>
            <a:r>
              <a:rPr lang="en-US" sz="2400" b="0" i="0" u="none" strike="noStrike" cap="none" dirty="0">
                <a:solidFill>
                  <a:schemeClr val="tx2"/>
                </a:solidFill>
                <a:latin typeface="Calibri"/>
                <a:ea typeface="Calibri"/>
                <a:cs typeface="Calibri"/>
                <a:sym typeface="Calibri"/>
              </a:rPr>
              <a:t/>
            </a:r>
            <a:br>
              <a:rPr lang="en-US" sz="2400" b="0" i="0" u="none" strike="noStrike" cap="none" dirty="0">
                <a:solidFill>
                  <a:schemeClr val="tx2"/>
                </a:solidFill>
                <a:latin typeface="Calibri"/>
                <a:ea typeface="Calibri"/>
                <a:cs typeface="Calibri"/>
                <a:sym typeface="Calibri"/>
              </a:rPr>
            </a:br>
            <a:r>
              <a:rPr lang="en" sz="2400" b="0" i="0" u="none" strike="noStrike" cap="none" dirty="0">
                <a:solidFill>
                  <a:schemeClr val="tx2"/>
                </a:solidFill>
                <a:latin typeface="Calibri"/>
                <a:ea typeface="Calibri"/>
                <a:cs typeface="Calibri"/>
                <a:sym typeface="Calibri"/>
              </a:rPr>
              <a:t>management</a:t>
            </a:r>
            <a:r>
              <a:rPr lang="en-US" sz="2400" b="0" i="0" u="none" strike="noStrike" cap="none" dirty="0">
                <a:solidFill>
                  <a:schemeClr val="tx2"/>
                </a:solidFill>
                <a:latin typeface="Calibri"/>
                <a:ea typeface="Calibri"/>
                <a:cs typeface="Calibri"/>
                <a:sym typeface="Calibri"/>
              </a:rPr>
              <a:t>, </a:t>
            </a:r>
            <a:r>
              <a:rPr lang="en" sz="2400" b="0" i="0" u="none" strike="noStrike" cap="none" dirty="0">
                <a:solidFill>
                  <a:schemeClr val="tx2"/>
                </a:solidFill>
                <a:latin typeface="Calibri"/>
                <a:ea typeface="Calibri"/>
                <a:cs typeface="Calibri"/>
                <a:sym typeface="Calibri"/>
              </a:rPr>
              <a:t>using a patient medication</a:t>
            </a:r>
            <a:r>
              <a:rPr lang="en-US" sz="2400" b="0" i="0" u="none" strike="noStrike" cap="none" dirty="0">
                <a:solidFill>
                  <a:schemeClr val="tx2"/>
                </a:solidFill>
                <a:latin typeface="Calibri"/>
                <a:ea typeface="Calibri"/>
                <a:cs typeface="Calibri"/>
                <a:sym typeface="Calibri"/>
              </a:rPr>
              <a:t/>
            </a:r>
            <a:br>
              <a:rPr lang="en-US" sz="2400" b="0" i="0" u="none" strike="noStrike" cap="none" dirty="0">
                <a:solidFill>
                  <a:schemeClr val="tx2"/>
                </a:solidFill>
                <a:latin typeface="Calibri"/>
                <a:ea typeface="Calibri"/>
                <a:cs typeface="Calibri"/>
                <a:sym typeface="Calibri"/>
              </a:rPr>
            </a:br>
            <a:r>
              <a:rPr lang="en" sz="2400" b="0" i="0" u="none" strike="noStrike" cap="none" dirty="0">
                <a:solidFill>
                  <a:schemeClr val="tx2"/>
                </a:solidFill>
                <a:latin typeface="Calibri"/>
                <a:ea typeface="Calibri"/>
                <a:cs typeface="Calibri"/>
                <a:sym typeface="Calibri"/>
              </a:rPr>
              <a:t>complexity </a:t>
            </a:r>
            <a:r>
              <a:rPr lang="en" sz="2400" b="0" i="0" u="none" strike="noStrike" cap="none" dirty="0" smtClean="0">
                <a:solidFill>
                  <a:schemeClr val="tx2"/>
                </a:solidFill>
                <a:latin typeface="Calibri"/>
                <a:ea typeface="Calibri"/>
                <a:cs typeface="Calibri"/>
                <a:sym typeface="Calibri"/>
              </a:rPr>
              <a:t>index</a:t>
            </a:r>
            <a:endParaRPr lang="en" sz="2400" b="0" i="0" u="none" strike="noStrike" cap="none" dirty="0">
              <a:solidFill>
                <a:schemeClr val="tx2"/>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500"/>
                                        <p:tgtEl>
                                          <p:spTgt spid="18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animEffect transition="in" filter="fade">
                                      <p:cBhvr>
                                        <p:cTn id="11" dur="500"/>
                                        <p:tgtEl>
                                          <p:spTgt spid="18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animEffect transition="in" filter="fade">
                                      <p:cBhvr>
                                        <p:cTn id="15" dur="500"/>
                                        <p:tgtEl>
                                          <p:spTgt spid="18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animEffect transition="in" filter="fade">
                                      <p:cBhvr>
                                        <p:cTn id="19" dur="500"/>
                                        <p:tgtEl>
                                          <p:spTgt spid="18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5">
                                            <p:txEl>
                                              <p:pRg st="4" end="4"/>
                                            </p:txEl>
                                          </p:spTgt>
                                        </p:tgtEl>
                                        <p:attrNameLst>
                                          <p:attrName>style.visibility</p:attrName>
                                        </p:attrNameLst>
                                      </p:cBhvr>
                                      <p:to>
                                        <p:strVal val="visible"/>
                                      </p:to>
                                    </p:set>
                                    <p:animEffect transition="in" filter="fade">
                                      <p:cBhvr>
                                        <p:cTn id="23" dur="500"/>
                                        <p:tgtEl>
                                          <p:spTgt spid="1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1" name="Shape 184"/>
          <p:cNvSpPr txBox="1">
            <a:spLocks noGrp="1"/>
          </p:cNvSpPr>
          <p:nvPr>
            <p:ph type="title"/>
          </p:nvPr>
        </p:nvSpPr>
        <p:spPr>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Key Recommendations</a:t>
            </a:r>
            <a:r>
              <a:rPr lang="en-US" sz="4400" b="1" i="0" u="none" strike="noStrike" cap="none" dirty="0">
                <a:solidFill>
                  <a:schemeClr val="bg2"/>
                </a:solidFill>
                <a:latin typeface="Calibri"/>
                <a:ea typeface="Calibri"/>
                <a:cs typeface="Calibri"/>
                <a:sym typeface="Calibri"/>
              </a:rPr>
              <a:t>: </a:t>
            </a:r>
            <a:r>
              <a:rPr lang="en-US" sz="3200" b="1" i="0" u="none" strike="noStrike" cap="none" dirty="0">
                <a:solidFill>
                  <a:schemeClr val="bg2"/>
                </a:solidFill>
                <a:latin typeface="Calibri"/>
                <a:ea typeface="Calibri"/>
                <a:cs typeface="Calibri"/>
                <a:sym typeface="Calibri"/>
              </a:rPr>
              <a:t>PPMI Summit</a:t>
            </a:r>
            <a:endParaRPr lang="en" sz="3200" b="1" i="0" u="none" strike="noStrike" cap="none" dirty="0">
              <a:solidFill>
                <a:schemeClr val="bg2"/>
              </a:solidFill>
              <a:latin typeface="Calibri"/>
              <a:ea typeface="Calibri"/>
              <a:cs typeface="Calibri"/>
              <a:sym typeface="Calibri"/>
            </a:endParaRPr>
          </a:p>
        </p:txBody>
      </p:sp>
      <p:sp>
        <p:nvSpPr>
          <p:cNvPr id="191" name="Shape 191"/>
          <p:cNvSpPr txBox="1">
            <a:spLocks noGrp="1"/>
          </p:cNvSpPr>
          <p:nvPr>
            <p:ph idx="1"/>
          </p:nvPr>
        </p:nvSpPr>
        <p:spPr>
          <a:prstGeom prst="rect">
            <a:avLst/>
          </a:prstGeom>
          <a:noFill/>
          <a:ln>
            <a:noFill/>
          </a:ln>
        </p:spPr>
        <p:txBody>
          <a:bodyPr lIns="91425" tIns="45700" rIns="91425" bIns="45700" anchor="t" anchorCtr="0">
            <a:noAutofit/>
          </a:bodyPr>
          <a:lstStyle/>
          <a:p>
            <a:pPr marL="449580" marR="0" lvl="0" indent="-457200" algn="l" rtl="0">
              <a:spcBef>
                <a:spcPts val="0"/>
              </a:spcBef>
              <a:spcAft>
                <a:spcPts val="0"/>
              </a:spcAft>
              <a:buClr>
                <a:schemeClr val="tx2"/>
              </a:buClr>
              <a:buSzPct val="100000"/>
              <a:buFont typeface="Arial" charset="0"/>
              <a:buChar char="•"/>
            </a:pPr>
            <a:r>
              <a:rPr lang="en-US" sz="2400" b="0" dirty="0">
                <a:solidFill>
                  <a:schemeClr val="tx2"/>
                </a:solidFill>
                <a:latin typeface="Calibri"/>
                <a:ea typeface="Calibri"/>
                <a:cs typeface="Calibri"/>
                <a:sym typeface="Calibri"/>
              </a:rPr>
              <a:t>P</a:t>
            </a:r>
            <a:r>
              <a:rPr lang="en" sz="2400" b="0" i="0" u="none" strike="noStrike" cap="none" dirty="0">
                <a:solidFill>
                  <a:schemeClr val="tx2"/>
                </a:solidFill>
                <a:latin typeface="Calibri"/>
                <a:ea typeface="Calibri"/>
                <a:cs typeface="Calibri"/>
                <a:sym typeface="Calibri"/>
              </a:rPr>
              <a:t>atient medication complexity index should be </a:t>
            </a:r>
            <a:r>
              <a:rPr lang="en" sz="2400" b="0" i="0" u="none" strike="noStrike" cap="none" dirty="0" smtClean="0">
                <a:solidFill>
                  <a:schemeClr val="tx2"/>
                </a:solidFill>
                <a:latin typeface="Calibri"/>
                <a:ea typeface="Calibri"/>
                <a:cs typeface="Calibri"/>
                <a:sym typeface="Calibri"/>
              </a:rPr>
              <a:t>developed</a:t>
            </a:r>
            <a:endParaRPr lang="en-US" sz="2400" b="0" i="0" u="none" strike="noStrike" cap="none" dirty="0">
              <a:solidFill>
                <a:schemeClr val="tx2"/>
              </a:solidFill>
              <a:latin typeface="Calibri"/>
              <a:ea typeface="Calibri"/>
              <a:cs typeface="Calibri"/>
              <a:sym typeface="Calibri"/>
            </a:endParaRPr>
          </a:p>
          <a:p>
            <a:pPr marL="449580" marR="0" lvl="0" indent="-457200" algn="l" rtl="0">
              <a:spcBef>
                <a:spcPts val="448"/>
              </a:spcBef>
              <a:spcAft>
                <a:spcPts val="0"/>
              </a:spcAft>
              <a:buClr>
                <a:schemeClr val="tx2"/>
              </a:buClr>
              <a:buSzPct val="100000"/>
              <a:buFont typeface="Arial" charset="0"/>
              <a:buChar char="•"/>
            </a:pPr>
            <a:r>
              <a:rPr lang="en-US" sz="2400" b="0" dirty="0" smtClean="0">
                <a:solidFill>
                  <a:schemeClr val="tx2"/>
                </a:solidFill>
                <a:latin typeface="Calibri"/>
                <a:ea typeface="Calibri"/>
                <a:cs typeface="Calibri"/>
                <a:sym typeface="Calibri"/>
              </a:rPr>
              <a:t>Accept </a:t>
            </a:r>
            <a:r>
              <a:rPr lang="en" sz="2400" b="0" i="0" u="none" strike="noStrike" cap="none" dirty="0">
                <a:solidFill>
                  <a:schemeClr val="tx2"/>
                </a:solidFill>
                <a:latin typeface="Calibri"/>
                <a:ea typeface="Calibri"/>
                <a:cs typeface="Calibri"/>
                <a:sym typeface="Calibri"/>
              </a:rPr>
              <a:t>responsibility for the clinical </a:t>
            </a:r>
            <a:r>
              <a:rPr lang="en-US" sz="2400" b="0" i="0" u="none" strike="noStrike" cap="none" dirty="0">
                <a:solidFill>
                  <a:schemeClr val="tx2"/>
                </a:solidFill>
                <a:latin typeface="Calibri"/>
                <a:ea typeface="Calibri"/>
                <a:cs typeface="Calibri"/>
                <a:sym typeface="Calibri"/>
              </a:rPr>
              <a:t>decisions and distribution of medications by</a:t>
            </a:r>
            <a:r>
              <a:rPr lang="en" sz="2400" b="0" i="0" u="none" strike="noStrike" cap="none" dirty="0">
                <a:solidFill>
                  <a:schemeClr val="tx2"/>
                </a:solidFill>
                <a:latin typeface="Calibri"/>
                <a:ea typeface="Calibri"/>
                <a:cs typeface="Calibri"/>
                <a:sym typeface="Calibri"/>
              </a:rPr>
              <a:t> the pharmacy department</a:t>
            </a:r>
          </a:p>
          <a:p>
            <a:pPr marL="449580" marR="0" lvl="0" indent="-457200" algn="l" rtl="0">
              <a:spcBef>
                <a:spcPts val="448"/>
              </a:spcBef>
              <a:spcAft>
                <a:spcPts val="0"/>
              </a:spcAft>
              <a:buClr>
                <a:schemeClr val="tx2"/>
              </a:buClr>
              <a:buSzPct val="100000"/>
              <a:buFont typeface="Arial" charset="0"/>
              <a:buChar char="•"/>
            </a:pPr>
            <a:r>
              <a:rPr lang="en-US" sz="2400" b="0" dirty="0">
                <a:solidFill>
                  <a:schemeClr val="tx2"/>
                </a:solidFill>
                <a:latin typeface="Calibri"/>
                <a:ea typeface="Calibri"/>
                <a:cs typeface="Calibri"/>
                <a:sym typeface="Calibri"/>
              </a:rPr>
              <a:t>R</a:t>
            </a:r>
            <a:r>
              <a:rPr lang="en" sz="2400" b="0" i="0" u="none" strike="noStrike" cap="none" dirty="0">
                <a:solidFill>
                  <a:schemeClr val="tx2"/>
                </a:solidFill>
                <a:latin typeface="Calibri"/>
                <a:ea typeface="Calibri"/>
                <a:cs typeface="Calibri"/>
                <a:sym typeface="Calibri"/>
              </a:rPr>
              <a:t>esources </a:t>
            </a:r>
            <a:r>
              <a:rPr lang="en-US" sz="2400" b="0" i="0" u="none" strike="noStrike" cap="none" dirty="0">
                <a:solidFill>
                  <a:schemeClr val="tx2"/>
                </a:solidFill>
                <a:latin typeface="Calibri"/>
                <a:ea typeface="Calibri"/>
                <a:cs typeface="Calibri"/>
                <a:sym typeface="Calibri"/>
              </a:rPr>
              <a:t>to ensure </a:t>
            </a:r>
            <a:r>
              <a:rPr lang="en" sz="2400" b="0" i="0" u="none" strike="noStrike" cap="none" dirty="0">
                <a:solidFill>
                  <a:schemeClr val="tx2"/>
                </a:solidFill>
                <a:latin typeface="Calibri"/>
                <a:ea typeface="Calibri"/>
                <a:cs typeface="Calibri"/>
                <a:sym typeface="Calibri"/>
              </a:rPr>
              <a:t>technology-related medication-use safety standards</a:t>
            </a:r>
            <a:endParaRPr lang="en-US" sz="2400" b="0" i="0" u="none" strike="noStrike" cap="none" dirty="0">
              <a:solidFill>
                <a:schemeClr val="tx2"/>
              </a:solidFill>
              <a:latin typeface="Calibri"/>
              <a:ea typeface="Calibri"/>
              <a:cs typeface="Calibri"/>
              <a:sym typeface="Calibri"/>
            </a:endParaRPr>
          </a:p>
          <a:p>
            <a:pPr marL="449580" marR="0" lvl="0" indent="-457200" algn="l" rtl="0">
              <a:spcBef>
                <a:spcPts val="448"/>
              </a:spcBef>
              <a:spcAft>
                <a:spcPts val="0"/>
              </a:spcAft>
              <a:buClr>
                <a:schemeClr val="tx2"/>
              </a:buClr>
              <a:buSzPct val="100000"/>
              <a:buFont typeface="Arial" charset="0"/>
              <a:buChar char="•"/>
            </a:pPr>
            <a:r>
              <a:rPr lang="en-US" sz="2400" b="0" dirty="0">
                <a:solidFill>
                  <a:schemeClr val="tx2"/>
                </a:solidFill>
                <a:latin typeface="Calibri"/>
                <a:ea typeface="Calibri"/>
                <a:cs typeface="Calibri"/>
                <a:sym typeface="Calibri"/>
              </a:rPr>
              <a:t>C</a:t>
            </a:r>
            <a:r>
              <a:rPr lang="en" sz="2400" b="0" i="0" u="none" strike="noStrike" cap="none" dirty="0">
                <a:solidFill>
                  <a:schemeClr val="tx2"/>
                </a:solidFill>
                <a:latin typeface="Calibri"/>
                <a:ea typeface="Calibri"/>
                <a:cs typeface="Calibri"/>
                <a:sym typeface="Calibri"/>
              </a:rPr>
              <a:t>ompletion of accredited </a:t>
            </a:r>
            <a:r>
              <a:rPr lang="en" sz="2400" b="0" i="0" u="none" strike="noStrike" cap="none" dirty="0" smtClean="0">
                <a:solidFill>
                  <a:schemeClr val="tx2"/>
                </a:solidFill>
                <a:latin typeface="Calibri"/>
                <a:ea typeface="Calibri"/>
                <a:cs typeface="Calibri"/>
                <a:sym typeface="Calibri"/>
              </a:rPr>
              <a:t>technician training </a:t>
            </a:r>
            <a:r>
              <a:rPr lang="en" sz="2400" b="0" i="0" u="none" strike="noStrike" cap="none" dirty="0">
                <a:solidFill>
                  <a:schemeClr val="tx2"/>
                </a:solidFill>
                <a:latin typeface="Calibri"/>
                <a:ea typeface="Calibri"/>
                <a:cs typeface="Calibri"/>
                <a:sym typeface="Calibri"/>
              </a:rPr>
              <a:t>program befor</a:t>
            </a:r>
            <a:r>
              <a:rPr lang="en-US" sz="2400" b="0" i="0" u="none" strike="noStrike" cap="none" dirty="0">
                <a:solidFill>
                  <a:schemeClr val="tx2"/>
                </a:solidFill>
                <a:latin typeface="Calibri"/>
                <a:ea typeface="Calibri"/>
                <a:cs typeface="Calibri"/>
                <a:sym typeface="Calibri"/>
              </a:rPr>
              <a:t>e </a:t>
            </a:r>
            <a:r>
              <a:rPr lang="en-US" sz="2400" b="0" i="0" u="none" strike="noStrike" cap="none" dirty="0" smtClean="0">
                <a:solidFill>
                  <a:schemeClr val="tx2"/>
                </a:solidFill>
                <a:latin typeface="Calibri"/>
                <a:ea typeface="Calibri"/>
                <a:cs typeface="Calibri"/>
                <a:sym typeface="Calibri"/>
              </a:rPr>
              <a:t>certification </a:t>
            </a:r>
            <a:r>
              <a:rPr lang="en" sz="2400" b="0" i="0" u="none" strike="noStrike" cap="none" dirty="0" smtClean="0">
                <a:solidFill>
                  <a:schemeClr val="tx2"/>
                </a:solidFill>
                <a:latin typeface="Calibri"/>
                <a:ea typeface="Calibri"/>
                <a:cs typeface="Calibri"/>
                <a:sym typeface="Calibri"/>
              </a:rPr>
              <a:t>examination</a:t>
            </a:r>
            <a:endParaRPr lang="en" sz="2400" b="0" i="0" u="none" strike="noStrike" cap="none" dirty="0">
              <a:solidFill>
                <a:schemeClr val="tx2"/>
              </a:solidFill>
              <a:latin typeface="Calibri"/>
              <a:ea typeface="Calibri"/>
              <a:cs typeface="Calibri"/>
              <a:sym typeface="Calibri"/>
            </a:endParaRPr>
          </a:p>
          <a:p>
            <a:pPr marL="449580" marR="0" lvl="0" indent="-457200" algn="l" rtl="0">
              <a:spcBef>
                <a:spcPts val="448"/>
              </a:spcBef>
              <a:spcAft>
                <a:spcPts val="0"/>
              </a:spcAft>
              <a:buClr>
                <a:schemeClr val="tx2"/>
              </a:buClr>
              <a:buSzPct val="100000"/>
              <a:buFont typeface="Arial" charset="0"/>
              <a:buChar char="•"/>
            </a:pPr>
            <a:r>
              <a:rPr lang="en-US" sz="2400" b="0" i="0" u="none" strike="noStrike" cap="none" dirty="0">
                <a:solidFill>
                  <a:schemeClr val="tx2"/>
                </a:solidFill>
                <a:latin typeface="Calibri"/>
                <a:ea typeface="Calibri"/>
                <a:cs typeface="Calibri"/>
                <a:sym typeface="Calibri"/>
              </a:rPr>
              <a:t>T</a:t>
            </a:r>
            <a:r>
              <a:rPr lang="en" sz="2400" b="0" i="0" u="none" strike="noStrike" cap="none" dirty="0">
                <a:solidFill>
                  <a:schemeClr val="tx2"/>
                </a:solidFill>
                <a:latin typeface="Calibri"/>
                <a:ea typeface="Calibri"/>
                <a:cs typeface="Calibri"/>
                <a:sym typeface="Calibri"/>
              </a:rPr>
              <a:t>echnicians must be licensed by state boards </a:t>
            </a:r>
            <a:r>
              <a:rPr lang="en-US" sz="2400" b="0" dirty="0">
                <a:solidFill>
                  <a:schemeClr val="tx2"/>
                </a:solidFill>
                <a:latin typeface="Calibri"/>
                <a:ea typeface="Calibri"/>
                <a:cs typeface="Calibri"/>
                <a:sym typeface="Calibri"/>
              </a:rPr>
              <a:t/>
            </a:r>
            <a:br>
              <a:rPr lang="en-US" sz="2400" b="0" dirty="0">
                <a:solidFill>
                  <a:schemeClr val="tx2"/>
                </a:solidFill>
                <a:latin typeface="Calibri"/>
                <a:ea typeface="Calibri"/>
                <a:cs typeface="Calibri"/>
                <a:sym typeface="Calibri"/>
              </a:rPr>
            </a:br>
            <a:r>
              <a:rPr lang="en" sz="2400" b="0" i="0" u="none" strike="noStrike" cap="none" dirty="0">
                <a:solidFill>
                  <a:schemeClr val="tx2"/>
                </a:solidFill>
                <a:latin typeface="Calibri"/>
                <a:ea typeface="Calibri"/>
                <a:cs typeface="Calibri"/>
                <a:sym typeface="Calibri"/>
              </a:rPr>
              <a:t>of pharmacy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animEffect transition="in" filter="fade">
                                      <p:cBhvr>
                                        <p:cTn id="11" dur="500"/>
                                        <p:tgtEl>
                                          <p:spTgt spid="19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animEffect transition="in" filter="fade">
                                      <p:cBhvr>
                                        <p:cTn id="15" dur="500"/>
                                        <p:tgtEl>
                                          <p:spTgt spid="19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animEffect transition="in" filter="fade">
                                      <p:cBhvr>
                                        <p:cTn id="19" dur="500"/>
                                        <p:tgtEl>
                                          <p:spTgt spid="19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animEffect transition="in" filter="fade">
                                      <p:cBhvr>
                                        <p:cTn id="23" dur="500"/>
                                        <p:tgtEl>
                                          <p:spTgt spid="1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Hospital Self-Assessment</a:t>
            </a:r>
            <a:endParaRPr lang="en-US" sz="4400" dirty="0"/>
          </a:p>
        </p:txBody>
      </p:sp>
      <p:sp>
        <p:nvSpPr>
          <p:cNvPr id="3" name="Content Placeholder 2"/>
          <p:cNvSpPr>
            <a:spLocks noGrp="1"/>
          </p:cNvSpPr>
          <p:nvPr>
            <p:ph idx="1"/>
          </p:nvPr>
        </p:nvSpPr>
        <p:spPr/>
        <p:txBody>
          <a:bodyPr>
            <a:normAutofit lnSpcReduction="10000"/>
          </a:bodyPr>
          <a:lstStyle/>
          <a:p>
            <a:r>
              <a:rPr lang="en-US" sz="2400" b="0" dirty="0"/>
              <a:t>Complete Hospital Self-Assessment</a:t>
            </a:r>
          </a:p>
          <a:p>
            <a:r>
              <a:rPr lang="en-US" sz="2400" b="0" dirty="0"/>
              <a:t>Prepare Action Plan – identify priorities based on feasibility and impact</a:t>
            </a:r>
          </a:p>
          <a:p>
            <a:r>
              <a:rPr lang="en-US" sz="2400" b="0" dirty="0"/>
              <a:t>Consists of 106 questions designed to assess an individual hospital’s alignment with the recommendations</a:t>
            </a:r>
          </a:p>
          <a:p>
            <a:r>
              <a:rPr lang="en-US" sz="2400" b="0" dirty="0"/>
              <a:t>Covers a wide range of </a:t>
            </a:r>
            <a:r>
              <a:rPr lang="en-US" sz="2400" b="0" dirty="0" smtClean="0"/>
              <a:t>topics such as:</a:t>
            </a:r>
          </a:p>
          <a:p>
            <a:pPr marL="805625" lvl="1" indent="-342900">
              <a:spcBef>
                <a:spcPts val="444"/>
              </a:spcBef>
              <a:buClr>
                <a:srgbClr val="F2762C"/>
              </a:buClr>
              <a:buSzPct val="100000"/>
              <a:buFont typeface="Noto Sans Symbols" charset="0"/>
              <a:buChar char="❖"/>
            </a:pPr>
            <a:r>
              <a:rPr lang="en-US" sz="2000" dirty="0" smtClean="0">
                <a:solidFill>
                  <a:srgbClr val="F2762C"/>
                </a:solidFill>
                <a:ea typeface="Calibri"/>
                <a:cs typeface="Calibri"/>
                <a:sym typeface="Calibri"/>
              </a:rPr>
              <a:t>Advancing </a:t>
            </a:r>
            <a:r>
              <a:rPr lang="en-US" sz="2000" dirty="0">
                <a:solidFill>
                  <a:srgbClr val="F2762C"/>
                </a:solidFill>
                <a:ea typeface="Calibri"/>
                <a:cs typeface="Calibri"/>
                <a:sym typeface="Calibri"/>
              </a:rPr>
              <a:t>the application of IT in the medication-use process</a:t>
            </a:r>
          </a:p>
          <a:p>
            <a:pPr marL="805625" lvl="1" indent="-342900">
              <a:spcBef>
                <a:spcPts val="444"/>
              </a:spcBef>
              <a:buClr>
                <a:srgbClr val="F2762C"/>
              </a:buClr>
              <a:buSzPct val="100000"/>
              <a:buFont typeface="Noto Sans Symbols" charset="0"/>
              <a:buChar char="❖"/>
            </a:pPr>
            <a:r>
              <a:rPr lang="en-US" sz="2000" dirty="0">
                <a:solidFill>
                  <a:srgbClr val="F2762C"/>
                </a:solidFill>
                <a:ea typeface="Calibri"/>
                <a:cs typeface="Calibri"/>
                <a:sym typeface="Calibri"/>
              </a:rPr>
              <a:t>Advancing the use of Pharmacy </a:t>
            </a:r>
            <a:r>
              <a:rPr lang="en-US" sz="2000" dirty="0" smtClean="0">
                <a:solidFill>
                  <a:srgbClr val="F2762C"/>
                </a:solidFill>
                <a:ea typeface="Calibri"/>
                <a:cs typeface="Calibri"/>
                <a:sym typeface="Calibri"/>
              </a:rPr>
              <a:t>Technicians</a:t>
            </a:r>
          </a:p>
          <a:p>
            <a:pPr marL="805625" lvl="1" indent="-342900">
              <a:spcBef>
                <a:spcPts val="444"/>
              </a:spcBef>
              <a:buClr>
                <a:srgbClr val="F2762C"/>
              </a:buClr>
              <a:buSzPct val="100000"/>
              <a:buFont typeface="Noto Sans Symbols" charset="0"/>
              <a:buChar char="❖"/>
            </a:pPr>
            <a:r>
              <a:rPr lang="en-US" sz="2000" dirty="0">
                <a:solidFill>
                  <a:srgbClr val="F2762C"/>
                </a:solidFill>
                <a:ea typeface="Calibri"/>
                <a:cs typeface="Calibri"/>
                <a:sym typeface="Calibri"/>
              </a:rPr>
              <a:t>Care team </a:t>
            </a:r>
            <a:r>
              <a:rPr lang="en-US" sz="2000" dirty="0" smtClean="0">
                <a:solidFill>
                  <a:srgbClr val="F2762C"/>
                </a:solidFill>
                <a:ea typeface="Calibri"/>
                <a:cs typeface="Calibri"/>
                <a:sym typeface="Calibri"/>
              </a:rPr>
              <a:t>integration</a:t>
            </a:r>
            <a:endParaRPr lang="en-US" sz="2000" dirty="0">
              <a:solidFill>
                <a:srgbClr val="F2762C"/>
              </a:solidFill>
              <a:ea typeface="Calibri"/>
              <a:cs typeface="Calibri"/>
              <a:sym typeface="Calibri"/>
            </a:endParaRPr>
          </a:p>
          <a:p>
            <a:pPr marL="805625" lvl="1" indent="-342900">
              <a:spcBef>
                <a:spcPts val="444"/>
              </a:spcBef>
              <a:buClr>
                <a:srgbClr val="F2762C"/>
              </a:buClr>
              <a:buSzPct val="100000"/>
              <a:buFont typeface="Noto Sans Symbols" charset="0"/>
              <a:buChar char="❖"/>
            </a:pPr>
            <a:endParaRPr lang="en-US" sz="2000" dirty="0">
              <a:solidFill>
                <a:srgbClr val="F2762C"/>
              </a:solidFill>
              <a:ea typeface="Calibri"/>
              <a:cs typeface="Calibri"/>
              <a:sym typeface="Calibri"/>
            </a:endParaRPr>
          </a:p>
          <a:p>
            <a:pPr marL="342900" lvl="1" indent="0">
              <a:buNone/>
            </a:pPr>
            <a:endParaRPr lang="en-US" sz="2100" b="0" dirty="0" smtClean="0"/>
          </a:p>
          <a:p>
            <a:endParaRPr lang="en-US" dirty="0"/>
          </a:p>
        </p:txBody>
      </p:sp>
    </p:spTree>
    <p:extLst>
      <p:ext uri="{BB962C8B-B14F-4D97-AF65-F5344CB8AC3E}">
        <p14:creationId xmlns:p14="http://schemas.microsoft.com/office/powerpoint/2010/main" val="176698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61971" y="221875"/>
            <a:ext cx="7583488" cy="85725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Ambulatory Care Summit</a:t>
            </a:r>
          </a:p>
        </p:txBody>
      </p:sp>
      <p:sp>
        <p:nvSpPr>
          <p:cNvPr id="197" name="Shape 197"/>
          <p:cNvSpPr txBox="1">
            <a:spLocks noGrp="1"/>
          </p:cNvSpPr>
          <p:nvPr>
            <p:ph idx="1"/>
          </p:nvPr>
        </p:nvSpPr>
        <p:spPr>
          <a:prstGeom prst="rect">
            <a:avLst/>
          </a:prstGeom>
          <a:noFill/>
          <a:ln>
            <a:noFill/>
          </a:ln>
        </p:spPr>
        <p:txBody>
          <a:bodyPr lIns="91425" tIns="45700" rIns="91425" bIns="45700" anchor="t" anchorCtr="0">
            <a:noAutofit/>
          </a:bodyPr>
          <a:lstStyle/>
          <a:p>
            <a:pPr marL="0" lvl="0" indent="0">
              <a:spcBef>
                <a:spcPts val="0"/>
              </a:spcBef>
              <a:buClr>
                <a:schemeClr val="dk1"/>
              </a:buClr>
              <a:buSzPct val="25000"/>
              <a:buNone/>
            </a:pPr>
            <a:r>
              <a:rPr lang="en" sz="2800" b="0" u="none" strike="noStrike" cap="none" dirty="0">
                <a:solidFill>
                  <a:schemeClr val="tx2"/>
                </a:solidFill>
                <a:latin typeface="Calibri"/>
                <a:ea typeface="Calibri"/>
                <a:cs typeface="Calibri"/>
                <a:sym typeface="Calibri"/>
              </a:rPr>
              <a:t>Goal of Ambulatory Care PAI is to</a:t>
            </a:r>
            <a:r>
              <a:rPr lang="en-US" sz="2800" b="0" u="none" strike="noStrike" cap="none" dirty="0">
                <a:solidFill>
                  <a:schemeClr val="tx2"/>
                </a:solidFill>
                <a:latin typeface="Calibri"/>
                <a:ea typeface="Calibri"/>
                <a:cs typeface="Calibri"/>
                <a:sym typeface="Calibri"/>
              </a:rPr>
              <a:t>:</a:t>
            </a:r>
          </a:p>
          <a:p>
            <a:pPr marL="0" lvl="0" indent="0">
              <a:spcBef>
                <a:spcPts val="0"/>
              </a:spcBef>
              <a:buClr>
                <a:schemeClr val="dk1"/>
              </a:buClr>
              <a:buSzPct val="25000"/>
              <a:buNone/>
            </a:pPr>
            <a:endParaRPr lang="en-US" sz="2400" b="0" dirty="0">
              <a:solidFill>
                <a:schemeClr val="tx2"/>
              </a:solidFill>
              <a:latin typeface="Calibri"/>
              <a:ea typeface="Calibri"/>
              <a:cs typeface="Calibri"/>
              <a:sym typeface="Calibri"/>
            </a:endParaRPr>
          </a:p>
          <a:p>
            <a:pPr marL="0" lvl="0" indent="0" algn="ctr">
              <a:spcBef>
                <a:spcPts val="0"/>
              </a:spcBef>
              <a:buClr>
                <a:schemeClr val="dk1"/>
              </a:buClr>
              <a:buSzPct val="25000"/>
              <a:buNone/>
            </a:pPr>
            <a:r>
              <a:rPr lang="en" sz="2800" i="1" dirty="0">
                <a:solidFill>
                  <a:schemeClr val="bg2"/>
                </a:solidFill>
                <a:latin typeface="Calibri"/>
                <a:ea typeface="Calibri"/>
                <a:cs typeface="Calibri"/>
                <a:sym typeface="Calibri"/>
              </a:rPr>
              <a:t>“</a:t>
            </a:r>
            <a:r>
              <a:rPr lang="en-US" sz="2800" i="1" dirty="0">
                <a:solidFill>
                  <a:schemeClr val="bg2"/>
                </a:solidFill>
                <a:latin typeface="Calibri"/>
                <a:ea typeface="Calibri"/>
                <a:cs typeface="Calibri"/>
                <a:sym typeface="Calibri"/>
              </a:rPr>
              <a:t> </a:t>
            </a:r>
            <a:r>
              <a:rPr lang="en-US" sz="2800" b="0" dirty="0">
                <a:solidFill>
                  <a:schemeClr val="tx2"/>
                </a:solidFill>
                <a:latin typeface="Calibri"/>
                <a:ea typeface="Calibri"/>
                <a:cs typeface="Calibri"/>
                <a:sym typeface="Calibri"/>
              </a:rPr>
              <a:t>C</a:t>
            </a:r>
            <a:r>
              <a:rPr lang="en" sz="2800" b="0" i="0" u="none" strike="noStrike" cap="none" dirty="0">
                <a:solidFill>
                  <a:schemeClr val="tx2"/>
                </a:solidFill>
                <a:latin typeface="Calibri"/>
                <a:ea typeface="Calibri"/>
                <a:cs typeface="Calibri"/>
                <a:sym typeface="Calibri"/>
              </a:rPr>
              <a:t>reate a long‐term vision for pharmacy practice models to ensure that pharmacists participate as members of the ambulatory health care team who</a:t>
            </a:r>
            <a:r>
              <a:rPr lang="en-US" sz="2800" b="0" i="0" u="none" strike="noStrike" cap="none" dirty="0">
                <a:solidFill>
                  <a:schemeClr val="tx2"/>
                </a:solidFill>
                <a:latin typeface="Calibri"/>
                <a:ea typeface="Calibri"/>
                <a:cs typeface="Calibri"/>
                <a:sym typeface="Calibri"/>
              </a:rPr>
              <a:t/>
            </a:r>
            <a:br>
              <a:rPr lang="en-US" sz="2800" b="0" i="0" u="none" strike="noStrike" cap="none" dirty="0">
                <a:solidFill>
                  <a:schemeClr val="tx2"/>
                </a:solidFill>
                <a:latin typeface="Calibri"/>
                <a:ea typeface="Calibri"/>
                <a:cs typeface="Calibri"/>
                <a:sym typeface="Calibri"/>
              </a:rPr>
            </a:br>
            <a:r>
              <a:rPr lang="en" sz="2800" b="0" i="0" u="none" strike="noStrike" cap="none" dirty="0">
                <a:solidFill>
                  <a:schemeClr val="tx2"/>
                </a:solidFill>
                <a:latin typeface="Calibri"/>
                <a:ea typeface="Calibri"/>
                <a:cs typeface="Calibri"/>
                <a:sym typeface="Calibri"/>
              </a:rPr>
              <a:t>are responsible and accountable for patient</a:t>
            </a:r>
            <a:r>
              <a:rPr lang="en-US" sz="2800" b="0" dirty="0">
                <a:solidFill>
                  <a:schemeClr val="tx2"/>
                </a:solidFill>
                <a:latin typeface="Calibri"/>
                <a:ea typeface="Calibri"/>
                <a:cs typeface="Calibri"/>
                <a:sym typeface="Calibri"/>
              </a:rPr>
              <a:t/>
            </a:r>
            <a:br>
              <a:rPr lang="en-US" sz="2800" b="0" dirty="0">
                <a:solidFill>
                  <a:schemeClr val="tx2"/>
                </a:solidFill>
                <a:latin typeface="Calibri"/>
                <a:ea typeface="Calibri"/>
                <a:cs typeface="Calibri"/>
                <a:sym typeface="Calibri"/>
              </a:rPr>
            </a:br>
            <a:r>
              <a:rPr lang="en" sz="2800" b="0" i="0" u="none" strike="noStrike" cap="none" dirty="0">
                <a:solidFill>
                  <a:schemeClr val="tx2"/>
                </a:solidFill>
                <a:latin typeface="Calibri"/>
                <a:ea typeface="Calibri"/>
                <a:cs typeface="Calibri"/>
                <a:sym typeface="Calibri"/>
              </a:rPr>
              <a:t>and population outcomes.</a:t>
            </a:r>
            <a:r>
              <a:rPr lang="en-US" sz="2800" b="0" i="0" u="none" strike="noStrike" cap="none" dirty="0">
                <a:solidFill>
                  <a:schemeClr val="tx2"/>
                </a:solidFill>
                <a:latin typeface="Calibri"/>
                <a:ea typeface="Calibri"/>
                <a:cs typeface="Calibri"/>
                <a:sym typeface="Calibri"/>
              </a:rPr>
              <a:t> </a:t>
            </a:r>
            <a:r>
              <a:rPr lang="en-US" sz="2800" i="1" dirty="0">
                <a:solidFill>
                  <a:schemeClr val="bg2"/>
                </a:solidFill>
                <a:latin typeface="Calibri"/>
                <a:ea typeface="Calibri"/>
                <a:cs typeface="Calibri"/>
                <a:sym typeface="Calibri"/>
              </a:rPr>
              <a:t>”</a:t>
            </a:r>
            <a:r>
              <a:rPr lang="en" sz="2800" b="0" i="0" u="none" strike="noStrike" cap="none" dirty="0">
                <a:solidFill>
                  <a:schemeClr val="tx2"/>
                </a:solidFill>
                <a:latin typeface="Calibri"/>
                <a:ea typeface="Calibri"/>
                <a:cs typeface="Calibri"/>
                <a:sym typeface="Calibri"/>
              </a:rPr>
              <a:t> </a:t>
            </a:r>
          </a:p>
          <a:p>
            <a:pPr marL="342900" marR="0" lvl="0" indent="-342900" algn="l" rtl="0">
              <a:spcBef>
                <a:spcPts val="640"/>
              </a:spcBef>
              <a:spcAft>
                <a:spcPts val="0"/>
              </a:spcAft>
              <a:buClr>
                <a:schemeClr val="dk1"/>
              </a:buClr>
              <a:buSzPct val="75000"/>
              <a:buFont typeface="Calibri"/>
              <a:buNone/>
            </a:pPr>
            <a:endParaRPr sz="3200" b="1" i="0" u="none" strike="noStrike" cap="none" dirty="0">
              <a:solidFill>
                <a:schemeClr val="dk1"/>
              </a:solidFill>
              <a:latin typeface="Calibri"/>
              <a:ea typeface="Calibri"/>
              <a:cs typeface="Calibri"/>
              <a:sym typeface="Calibri"/>
            </a:endParaRPr>
          </a:p>
        </p:txBody>
      </p:sp>
      <p:pic>
        <p:nvPicPr>
          <p:cNvPr id="4" name="Picture 2" descr="C:\Users\snelson\AppData\Local\Temp\notesFFF692\~9546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4111" y="501884"/>
            <a:ext cx="2297099" cy="1154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500"/>
                                        <p:tgtEl>
                                          <p:spTgt spid="19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7">
                                            <p:txEl>
                                              <p:pRg st="2" end="2"/>
                                            </p:txEl>
                                          </p:spTgt>
                                        </p:tgtEl>
                                        <p:attrNameLst>
                                          <p:attrName>style.visibility</p:attrName>
                                        </p:attrNameLst>
                                      </p:cBhvr>
                                      <p:to>
                                        <p:strVal val="visible"/>
                                      </p:to>
                                    </p:set>
                                    <p:animEffect transition="in" filter="fade">
                                      <p:cBhvr>
                                        <p:cTn id="11" dur="500"/>
                                        <p:tgtEl>
                                          <p:spTgt spid="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idx="1"/>
          </p:nvPr>
        </p:nvSpPr>
        <p:spPr>
          <a:xfrm>
            <a:off x="308141" y="1179871"/>
            <a:ext cx="8555639" cy="359974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tx2"/>
              </a:buClr>
              <a:buSzPct val="74000"/>
              <a:buNone/>
            </a:pPr>
            <a:r>
              <a:rPr lang="en" sz="2800" b="0" i="0" u="none" strike="noStrike" cap="none" dirty="0">
                <a:solidFill>
                  <a:schemeClr val="tx2"/>
                </a:solidFill>
                <a:latin typeface="Calibri"/>
                <a:ea typeface="Calibri"/>
                <a:cs typeface="Calibri"/>
                <a:sym typeface="Calibri"/>
              </a:rPr>
              <a:t>Defining Ambulatory Care Pharmacy Practice</a:t>
            </a:r>
            <a:r>
              <a:rPr lang="en-US" sz="2800" b="0" i="0" u="none" strike="noStrike" cap="none" dirty="0" smtClean="0">
                <a:solidFill>
                  <a:schemeClr val="tx2"/>
                </a:solidFill>
                <a:latin typeface="Calibri"/>
                <a:ea typeface="Calibri"/>
                <a:cs typeface="Calibri"/>
                <a:sym typeface="Calibri"/>
              </a:rPr>
              <a:t>:</a:t>
            </a:r>
            <a:endParaRPr lang="en-US" sz="1000" b="1" i="0" u="none" strike="noStrike" cap="none" dirty="0">
              <a:solidFill>
                <a:schemeClr val="tx2"/>
              </a:solidFill>
              <a:latin typeface="Calibri"/>
              <a:ea typeface="Calibri"/>
              <a:cs typeface="Calibri"/>
              <a:sym typeface="Calibri"/>
            </a:endParaRPr>
          </a:p>
          <a:p>
            <a:pPr marL="577025" lvl="0" indent="-457200">
              <a:spcBef>
                <a:spcPts val="444"/>
              </a:spcBef>
              <a:buClr>
                <a:srgbClr val="1065B5"/>
              </a:buClr>
              <a:buSzPct val="100000"/>
              <a:buFont typeface="Arial" charset="0"/>
              <a:buChar char="•"/>
            </a:pPr>
            <a:r>
              <a:rPr lang="en" sz="2800" b="0" i="0" u="none" strike="noStrike" cap="none" dirty="0">
                <a:solidFill>
                  <a:schemeClr val="tx2"/>
                </a:solidFill>
                <a:latin typeface="Calibri"/>
                <a:ea typeface="Calibri"/>
                <a:cs typeface="Calibri"/>
                <a:sym typeface="Calibri"/>
              </a:rPr>
              <a:t>As members of the </a:t>
            </a:r>
            <a:r>
              <a:rPr lang="en" sz="2800" b="0" i="0" u="none" strike="noStrike" cap="none" dirty="0" err="1">
                <a:solidFill>
                  <a:schemeClr val="tx2"/>
                </a:solidFill>
                <a:latin typeface="Calibri"/>
                <a:ea typeface="Calibri"/>
                <a:cs typeface="Calibri"/>
                <a:sym typeface="Calibri"/>
              </a:rPr>
              <a:t>interprofessional</a:t>
            </a:r>
            <a:r>
              <a:rPr lang="en" sz="2800" b="0" i="0" u="none" strike="noStrike" cap="none" dirty="0">
                <a:solidFill>
                  <a:schemeClr val="tx2"/>
                </a:solidFill>
                <a:latin typeface="Calibri"/>
                <a:ea typeface="Calibri"/>
                <a:cs typeface="Calibri"/>
                <a:sym typeface="Calibri"/>
              </a:rPr>
              <a:t> patient care team, </a:t>
            </a:r>
            <a:r>
              <a:rPr lang="en-US" sz="2800" b="0" i="0" u="none" strike="noStrike" cap="none" dirty="0">
                <a:solidFill>
                  <a:schemeClr val="tx2"/>
                </a:solidFill>
                <a:latin typeface="Calibri"/>
                <a:ea typeface="Calibri"/>
                <a:cs typeface="Calibri"/>
                <a:sym typeface="Calibri"/>
              </a:rPr>
              <a:t>ambulatory care </a:t>
            </a:r>
            <a:r>
              <a:rPr lang="en" sz="2800" b="0" i="0" u="none" strike="noStrike" cap="none" dirty="0">
                <a:solidFill>
                  <a:schemeClr val="tx2"/>
                </a:solidFill>
                <a:latin typeface="Calibri"/>
                <a:ea typeface="Calibri"/>
                <a:cs typeface="Calibri"/>
                <a:sym typeface="Calibri"/>
              </a:rPr>
              <a:t>pharmacists </a:t>
            </a:r>
            <a:r>
              <a:rPr lang="en-US" sz="2800" b="0" i="0" u="none" strike="noStrike" cap="none" dirty="0">
                <a:solidFill>
                  <a:schemeClr val="tx2"/>
                </a:solidFill>
                <a:latin typeface="Calibri"/>
                <a:ea typeface="Calibri"/>
                <a:cs typeface="Calibri"/>
                <a:sym typeface="Calibri"/>
              </a:rPr>
              <a:t>would</a:t>
            </a:r>
            <a:r>
              <a:rPr lang="en" sz="2800" b="0" i="0" u="none" strike="noStrike" cap="none" dirty="0">
                <a:solidFill>
                  <a:schemeClr val="tx2"/>
                </a:solidFill>
                <a:latin typeface="Calibri"/>
                <a:ea typeface="Calibri"/>
                <a:cs typeface="Calibri"/>
                <a:sym typeface="Calibri"/>
              </a:rPr>
              <a:t>:</a:t>
            </a:r>
            <a:endParaRPr lang="en-US" sz="2800" b="0" dirty="0">
              <a:solidFill>
                <a:schemeClr val="tx2"/>
              </a:solidFill>
              <a:latin typeface="Calibri"/>
              <a:ea typeface="Calibri"/>
              <a:cs typeface="Calibri"/>
              <a:sym typeface="Calibri"/>
            </a:endParaRPr>
          </a:p>
          <a:p>
            <a:pPr lvl="2">
              <a:spcBef>
                <a:spcPts val="0"/>
              </a:spcBef>
              <a:buClr>
                <a:schemeClr val="bg2"/>
              </a:buClr>
              <a:buSzPct val="74000"/>
              <a:buFont typeface="Wingdings" charset="2"/>
              <a:buChar char="v"/>
            </a:pPr>
            <a:r>
              <a:rPr lang="en-US" sz="1850" dirty="0">
                <a:solidFill>
                  <a:srgbClr val="FF7F01"/>
                </a:solidFill>
                <a:latin typeface="Calibri"/>
                <a:ea typeface="Calibri"/>
                <a:cs typeface="Calibri"/>
                <a:sym typeface="Calibri"/>
              </a:rPr>
              <a:t> </a:t>
            </a:r>
            <a:r>
              <a:rPr lang="en-US" sz="2000" dirty="0">
                <a:solidFill>
                  <a:srgbClr val="FF7F01"/>
                </a:solidFill>
                <a:latin typeface="Calibri"/>
                <a:ea typeface="Calibri"/>
                <a:cs typeface="Calibri"/>
                <a:sym typeface="Calibri"/>
              </a:rPr>
              <a:t>P</a:t>
            </a:r>
            <a:r>
              <a:rPr lang="en" sz="2000" b="0" u="none" strike="noStrike" cap="none" dirty="0">
                <a:solidFill>
                  <a:srgbClr val="FF7F01"/>
                </a:solidFill>
                <a:latin typeface="Calibri"/>
                <a:ea typeface="Calibri"/>
                <a:cs typeface="Calibri"/>
                <a:sym typeface="Calibri"/>
              </a:rPr>
              <a:t>erform patient assessment</a:t>
            </a:r>
            <a:r>
              <a:rPr lang="en-US" sz="2000" b="0" u="none" strike="noStrike" cap="none" dirty="0">
                <a:solidFill>
                  <a:srgbClr val="FF7F01"/>
                </a:solidFill>
                <a:latin typeface="Calibri"/>
                <a:ea typeface="Calibri"/>
                <a:cs typeface="Calibri"/>
                <a:sym typeface="Calibri"/>
              </a:rPr>
              <a:t>s</a:t>
            </a:r>
          </a:p>
          <a:p>
            <a:pPr lvl="2">
              <a:spcBef>
                <a:spcPts val="0"/>
              </a:spcBef>
              <a:buClr>
                <a:schemeClr val="bg2"/>
              </a:buClr>
              <a:buSzPct val="74000"/>
              <a:buFont typeface="Wingdings" charset="2"/>
              <a:buChar char="v"/>
            </a:pPr>
            <a:r>
              <a:rPr lang="en-US" sz="1850" dirty="0">
                <a:solidFill>
                  <a:srgbClr val="FF7F01"/>
                </a:solidFill>
                <a:latin typeface="Calibri"/>
                <a:ea typeface="Calibri"/>
                <a:cs typeface="Calibri"/>
                <a:sym typeface="Calibri"/>
              </a:rPr>
              <a:t> </a:t>
            </a:r>
            <a:r>
              <a:rPr lang="en-US" sz="2000" dirty="0">
                <a:solidFill>
                  <a:srgbClr val="FF7F01"/>
                </a:solidFill>
                <a:latin typeface="Calibri"/>
                <a:ea typeface="Calibri"/>
                <a:cs typeface="Calibri"/>
                <a:sym typeface="Calibri"/>
              </a:rPr>
              <a:t>H</a:t>
            </a:r>
            <a:r>
              <a:rPr lang="en" sz="2000" b="0" u="none" strike="noStrike" cap="none" dirty="0">
                <a:solidFill>
                  <a:srgbClr val="FF7F01"/>
                </a:solidFill>
                <a:latin typeface="Calibri"/>
                <a:ea typeface="Calibri"/>
                <a:cs typeface="Calibri"/>
                <a:sym typeface="Calibri"/>
              </a:rPr>
              <a:t>ave prescribing authority to manage diseases through medication use</a:t>
            </a:r>
            <a:endParaRPr lang="en-US" sz="2000" dirty="0">
              <a:solidFill>
                <a:srgbClr val="FF7F01"/>
              </a:solidFill>
              <a:latin typeface="Calibri"/>
              <a:ea typeface="Calibri"/>
              <a:cs typeface="Calibri"/>
              <a:sym typeface="Calibri"/>
            </a:endParaRPr>
          </a:p>
          <a:p>
            <a:pPr lvl="2">
              <a:spcBef>
                <a:spcPts val="0"/>
              </a:spcBef>
              <a:buClr>
                <a:schemeClr val="bg2"/>
              </a:buClr>
              <a:buSzPct val="74000"/>
              <a:buFont typeface="Wingdings" charset="2"/>
              <a:buChar char="v"/>
            </a:pPr>
            <a:r>
              <a:rPr lang="en-US" sz="2000" dirty="0">
                <a:solidFill>
                  <a:srgbClr val="FF7F01"/>
                </a:solidFill>
                <a:latin typeface="Calibri"/>
                <a:ea typeface="Calibri"/>
                <a:cs typeface="Calibri"/>
                <a:sym typeface="Calibri"/>
              </a:rPr>
              <a:t> P</a:t>
            </a:r>
            <a:r>
              <a:rPr lang="en" sz="2000" b="0" u="none" strike="noStrike" cap="none" dirty="0">
                <a:solidFill>
                  <a:srgbClr val="FF7F01"/>
                </a:solidFill>
                <a:latin typeface="Calibri"/>
                <a:ea typeface="Calibri"/>
                <a:cs typeface="Calibri"/>
                <a:sym typeface="Calibri"/>
              </a:rPr>
              <a:t>rovide collaborative drug therapy management</a:t>
            </a:r>
            <a:endParaRPr lang="en-US" sz="2000" b="0" u="none" strike="noStrike" cap="none" dirty="0">
              <a:solidFill>
                <a:srgbClr val="FF7F01"/>
              </a:solidFill>
              <a:latin typeface="Calibri"/>
              <a:ea typeface="Calibri"/>
              <a:cs typeface="Calibri"/>
              <a:sym typeface="Calibri"/>
            </a:endParaRPr>
          </a:p>
          <a:p>
            <a:pPr marL="577025" indent="-457200">
              <a:spcBef>
                <a:spcPts val="444"/>
              </a:spcBef>
              <a:buClr>
                <a:schemeClr val="tx2"/>
              </a:buClr>
              <a:buSzPct val="100000"/>
              <a:buFont typeface="Arial" charset="0"/>
              <a:buChar char="•"/>
            </a:pPr>
            <a:r>
              <a:rPr lang="en-US" sz="2800" b="0" dirty="0">
                <a:solidFill>
                  <a:schemeClr val="tx2"/>
                </a:solidFill>
                <a:ea typeface="Calibri"/>
                <a:cs typeface="Calibri"/>
                <a:sym typeface="Calibri"/>
              </a:rPr>
              <a:t>Patient Care Delivery and Integration</a:t>
            </a:r>
          </a:p>
          <a:p>
            <a:pPr lvl="2">
              <a:spcBef>
                <a:spcPts val="0"/>
              </a:spcBef>
              <a:buClr>
                <a:srgbClr val="F2762C"/>
              </a:buClr>
              <a:buSzPct val="74000"/>
              <a:buFont typeface="Wingdings" charset="2"/>
              <a:buChar char="v"/>
            </a:pPr>
            <a:r>
              <a:rPr lang="en-US" sz="2000" dirty="0">
                <a:solidFill>
                  <a:srgbClr val="FF7F01"/>
                </a:solidFill>
                <a:ea typeface="Calibri"/>
                <a:cs typeface="Calibri"/>
                <a:sym typeface="Calibri"/>
              </a:rPr>
              <a:t> Encourage collaboration between the patient, caregivers, and</a:t>
            </a:r>
            <a:br>
              <a:rPr lang="en-US" sz="2000" dirty="0">
                <a:solidFill>
                  <a:srgbClr val="FF7F01"/>
                </a:solidFill>
                <a:ea typeface="Calibri"/>
                <a:cs typeface="Calibri"/>
                <a:sym typeface="Calibri"/>
              </a:rPr>
            </a:br>
            <a:r>
              <a:rPr lang="en-US" sz="2000" dirty="0">
                <a:solidFill>
                  <a:srgbClr val="FF7F01"/>
                </a:solidFill>
                <a:ea typeface="Calibri"/>
                <a:cs typeface="Calibri"/>
                <a:sym typeface="Calibri"/>
              </a:rPr>
              <a:t>healthcare professionals for seamless transitions</a:t>
            </a:r>
            <a:br>
              <a:rPr lang="en-US" sz="2000" dirty="0">
                <a:solidFill>
                  <a:srgbClr val="FF7F01"/>
                </a:solidFill>
                <a:ea typeface="Calibri"/>
                <a:cs typeface="Calibri"/>
                <a:sym typeface="Calibri"/>
              </a:rPr>
            </a:br>
            <a:r>
              <a:rPr lang="en-US" sz="2000" dirty="0">
                <a:solidFill>
                  <a:srgbClr val="FF7F01"/>
                </a:solidFill>
                <a:ea typeface="Calibri"/>
                <a:cs typeface="Calibri"/>
                <a:sym typeface="Calibri"/>
              </a:rPr>
              <a:t>across the continuum of care.</a:t>
            </a:r>
          </a:p>
          <a:p>
            <a:pPr lvl="0">
              <a:spcBef>
                <a:spcPts val="0"/>
              </a:spcBef>
              <a:buClr>
                <a:srgbClr val="1065B5"/>
              </a:buClr>
              <a:buSzPct val="74000"/>
              <a:buFont typeface="Arial" charset="0"/>
              <a:buChar char="•"/>
            </a:pPr>
            <a:endParaRPr lang="en-US" sz="2800" b="0" dirty="0">
              <a:solidFill>
                <a:srgbClr val="1065B5"/>
              </a:solidFill>
              <a:ea typeface="Calibri"/>
              <a:cs typeface="Calibri"/>
              <a:sym typeface="Calibri"/>
            </a:endParaRPr>
          </a:p>
          <a:p>
            <a:pPr lvl="1">
              <a:spcBef>
                <a:spcPts val="0"/>
              </a:spcBef>
              <a:buClr>
                <a:schemeClr val="bg2"/>
              </a:buClr>
              <a:buSzPct val="74000"/>
              <a:buFont typeface="Wingdings" charset="2"/>
              <a:buChar char="v"/>
            </a:pPr>
            <a:endParaRPr lang="en-US" sz="2000" b="0" i="1" u="none" strike="noStrike" cap="none" dirty="0">
              <a:solidFill>
                <a:srgbClr val="FF7F01"/>
              </a:solidFill>
              <a:latin typeface="Calibri"/>
              <a:ea typeface="Calibri"/>
              <a:cs typeface="Calibri"/>
              <a:sym typeface="Calibri"/>
            </a:endParaRPr>
          </a:p>
        </p:txBody>
      </p:sp>
      <p:sp>
        <p:nvSpPr>
          <p:cNvPr id="8" name="Shape 209"/>
          <p:cNvSpPr txBox="1"/>
          <p:nvPr/>
        </p:nvSpPr>
        <p:spPr>
          <a:xfrm>
            <a:off x="206477" y="99273"/>
            <a:ext cx="8760542" cy="1051800"/>
          </a:xfrm>
          <a:prstGeom prst="rect">
            <a:avLst/>
          </a:prstGeom>
          <a:noFill/>
          <a:ln>
            <a:noFill/>
          </a:ln>
        </p:spPr>
        <p:txBody>
          <a:bodyPr lIns="91425" tIns="91425" rIns="91425" bIns="91425" anchor="ctr" anchorCtr="0">
            <a:noAutofit/>
          </a:bodyPr>
          <a:lstStyle/>
          <a:p>
            <a:pPr lvl="0" rtl="0">
              <a:spcBef>
                <a:spcPts val="0"/>
              </a:spcBef>
              <a:buNone/>
            </a:pPr>
            <a:r>
              <a:rPr lang="en" sz="4400" b="1" dirty="0">
                <a:solidFill>
                  <a:schemeClr val="bg2"/>
                </a:solidFill>
                <a:latin typeface="Calibri"/>
                <a:ea typeface="Calibri"/>
                <a:cs typeface="Calibri"/>
                <a:sym typeface="Calibri"/>
              </a:rPr>
              <a:t>Key Recommendations</a:t>
            </a:r>
            <a:r>
              <a:rPr lang="en-US" sz="4400" b="1" dirty="0">
                <a:solidFill>
                  <a:schemeClr val="bg2"/>
                </a:solidFill>
                <a:latin typeface="Calibri"/>
                <a:ea typeface="Calibri"/>
                <a:cs typeface="Calibri"/>
                <a:sym typeface="Calibri"/>
              </a:rPr>
              <a:t>: </a:t>
            </a:r>
            <a:r>
              <a:rPr lang="en" sz="3200" b="1" dirty="0">
                <a:solidFill>
                  <a:schemeClr val="bg2"/>
                </a:solidFill>
                <a:latin typeface="Calibri"/>
                <a:ea typeface="Calibri"/>
                <a:cs typeface="Calibri"/>
                <a:sym typeface="Calibri"/>
              </a:rPr>
              <a:t>Ambulatory Care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500"/>
                                        <p:tgtEl>
                                          <p:spTgt spid="20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animEffect transition="in" filter="fade">
                                      <p:cBhvr>
                                        <p:cTn id="11" dur="500"/>
                                        <p:tgtEl>
                                          <p:spTgt spid="20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3">
                                            <p:txEl>
                                              <p:pRg st="2" end="2"/>
                                            </p:txEl>
                                          </p:spTgt>
                                        </p:tgtEl>
                                        <p:attrNameLst>
                                          <p:attrName>style.visibility</p:attrName>
                                        </p:attrNameLst>
                                      </p:cBhvr>
                                      <p:to>
                                        <p:strVal val="visible"/>
                                      </p:to>
                                    </p:set>
                                    <p:animEffect transition="in" filter="fade">
                                      <p:cBhvr>
                                        <p:cTn id="15" dur="500"/>
                                        <p:tgtEl>
                                          <p:spTgt spid="2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3">
                                            <p:txEl>
                                              <p:pRg st="3" end="3"/>
                                            </p:txEl>
                                          </p:spTgt>
                                        </p:tgtEl>
                                        <p:attrNameLst>
                                          <p:attrName>style.visibility</p:attrName>
                                        </p:attrNameLst>
                                      </p:cBhvr>
                                      <p:to>
                                        <p:strVal val="visible"/>
                                      </p:to>
                                    </p:set>
                                    <p:animEffect transition="in" filter="fade">
                                      <p:cBhvr>
                                        <p:cTn id="18" dur="500"/>
                                        <p:tgtEl>
                                          <p:spTgt spid="2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3">
                                            <p:txEl>
                                              <p:pRg st="4" end="4"/>
                                            </p:txEl>
                                          </p:spTgt>
                                        </p:tgtEl>
                                        <p:attrNameLst>
                                          <p:attrName>style.visibility</p:attrName>
                                        </p:attrNameLst>
                                      </p:cBhvr>
                                      <p:to>
                                        <p:strVal val="visible"/>
                                      </p:to>
                                    </p:set>
                                    <p:animEffect transition="in" filter="fade">
                                      <p:cBhvr>
                                        <p:cTn id="21" dur="500"/>
                                        <p:tgtEl>
                                          <p:spTgt spid="203">
                                            <p:txEl>
                                              <p:pRg st="4" end="4"/>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3">
                                            <p:txEl>
                                              <p:pRg st="5" end="5"/>
                                            </p:txEl>
                                          </p:spTgt>
                                        </p:tgtEl>
                                        <p:attrNameLst>
                                          <p:attrName>style.visibility</p:attrName>
                                        </p:attrNameLst>
                                      </p:cBhvr>
                                      <p:to>
                                        <p:strVal val="visible"/>
                                      </p:to>
                                    </p:set>
                                    <p:animEffect transition="in" filter="fade">
                                      <p:cBhvr>
                                        <p:cTn id="25" dur="500"/>
                                        <p:tgtEl>
                                          <p:spTgt spid="20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3">
                                            <p:txEl>
                                              <p:pRg st="6" end="6"/>
                                            </p:txEl>
                                          </p:spTgt>
                                        </p:tgtEl>
                                        <p:attrNameLst>
                                          <p:attrName>style.visibility</p:attrName>
                                        </p:attrNameLst>
                                      </p:cBhvr>
                                      <p:to>
                                        <p:strVal val="visible"/>
                                      </p:to>
                                    </p:set>
                                    <p:animEffect transition="in" filter="fade">
                                      <p:cBhvr>
                                        <p:cTn id="28" dur="500"/>
                                        <p:tgtEl>
                                          <p:spTgt spid="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idx="1"/>
          </p:nvPr>
        </p:nvSpPr>
        <p:spPr>
          <a:xfrm>
            <a:off x="309717" y="1151073"/>
            <a:ext cx="8148484" cy="3420927"/>
          </a:xfrm>
          <a:prstGeom prst="rect">
            <a:avLst/>
          </a:prstGeom>
          <a:noFill/>
          <a:ln>
            <a:noFill/>
          </a:ln>
        </p:spPr>
        <p:txBody>
          <a:bodyPr lIns="91425" tIns="45700" rIns="91425" bIns="45700" anchor="t" anchorCtr="0">
            <a:noAutofit/>
          </a:bodyPr>
          <a:lstStyle/>
          <a:p>
            <a:pPr marL="577025" indent="-457200">
              <a:spcBef>
                <a:spcPts val="444"/>
              </a:spcBef>
              <a:buClr>
                <a:schemeClr val="tx2"/>
              </a:buClr>
              <a:buSzPct val="100000"/>
              <a:buFont typeface="Arial" charset="0"/>
              <a:buChar char="•"/>
            </a:pPr>
            <a:r>
              <a:rPr lang="en" sz="2800" b="0" i="0" u="none" strike="noStrike" cap="none" dirty="0">
                <a:solidFill>
                  <a:schemeClr val="tx2"/>
                </a:solidFill>
                <a:latin typeface="Calibri"/>
                <a:ea typeface="Calibri"/>
                <a:cs typeface="Calibri"/>
                <a:sym typeface="Calibri"/>
              </a:rPr>
              <a:t>Sustainable Business Models</a:t>
            </a:r>
            <a:endParaRPr lang="en-US" sz="2800" b="0" dirty="0">
              <a:solidFill>
                <a:schemeClr val="tx2"/>
              </a:solidFill>
              <a:latin typeface="Calibri"/>
              <a:ea typeface="Calibri"/>
              <a:cs typeface="Calibri"/>
              <a:sym typeface="Calibri"/>
            </a:endParaRPr>
          </a:p>
          <a:p>
            <a:pPr marL="805625" lvl="1" indent="-342900">
              <a:spcBef>
                <a:spcPts val="444"/>
              </a:spcBef>
              <a:buClr>
                <a:schemeClr val="bg2"/>
              </a:buClr>
              <a:buSzPct val="100000"/>
              <a:buFont typeface="Noto Sans Symbols" charset="0"/>
              <a:buChar char="❖"/>
            </a:pPr>
            <a:r>
              <a:rPr lang="en-US" sz="2000" dirty="0">
                <a:solidFill>
                  <a:schemeClr val="bg2"/>
                </a:solidFill>
                <a:latin typeface="Calibri"/>
                <a:ea typeface="Calibri"/>
                <a:cs typeface="Calibri"/>
                <a:sym typeface="Calibri"/>
              </a:rPr>
              <a:t>Pharmacists must be recognized as health care providers</a:t>
            </a:r>
          </a:p>
          <a:p>
            <a:pPr marL="1154875" lvl="2" indent="-342900">
              <a:spcBef>
                <a:spcPts val="444"/>
              </a:spcBef>
              <a:buClr>
                <a:schemeClr val="bg2"/>
              </a:buClr>
              <a:buSzPct val="100000"/>
              <a:buFont typeface="Arial" charset="0"/>
              <a:buChar char="•"/>
            </a:pPr>
            <a:r>
              <a:rPr lang="en-US" sz="1800" dirty="0">
                <a:solidFill>
                  <a:schemeClr val="bg2"/>
                </a:solidFill>
                <a:latin typeface="Calibri"/>
                <a:ea typeface="Calibri"/>
                <a:cs typeface="Calibri"/>
                <a:sym typeface="Calibri"/>
              </a:rPr>
              <a:t>Section 1861 of the US Social Security Act must be amended</a:t>
            </a:r>
          </a:p>
          <a:p>
            <a:pPr marL="1154875" lvl="2" indent="-342900">
              <a:spcBef>
                <a:spcPts val="444"/>
              </a:spcBef>
              <a:buClr>
                <a:schemeClr val="bg2"/>
              </a:buClr>
              <a:buSzPct val="100000"/>
              <a:buFont typeface="Arial" charset="0"/>
              <a:buChar char="•"/>
            </a:pPr>
            <a:r>
              <a:rPr lang="en-US" sz="1800" dirty="0">
                <a:solidFill>
                  <a:schemeClr val="bg2"/>
                </a:solidFill>
                <a:latin typeface="Calibri"/>
                <a:ea typeface="Calibri"/>
                <a:cs typeface="Calibri"/>
                <a:sym typeface="Calibri"/>
              </a:rPr>
              <a:t>States, healthcare payers, and other jurisdictions must also recognize pharmacists as providers</a:t>
            </a:r>
          </a:p>
          <a:p>
            <a:pPr marL="577025" indent="-457200">
              <a:spcBef>
                <a:spcPts val="444"/>
              </a:spcBef>
              <a:buClr>
                <a:schemeClr val="tx2"/>
              </a:buClr>
              <a:buSzPct val="100000"/>
              <a:buFont typeface="Arial" charset="0"/>
              <a:buChar char="•"/>
            </a:pPr>
            <a:r>
              <a:rPr lang="en-US" sz="2800" b="0" dirty="0">
                <a:solidFill>
                  <a:schemeClr val="tx2"/>
                </a:solidFill>
                <a:ea typeface="Calibri"/>
                <a:cs typeface="Calibri"/>
                <a:sym typeface="Calibri"/>
              </a:rPr>
              <a:t>Outcomes Evaluation</a:t>
            </a:r>
          </a:p>
          <a:p>
            <a:pPr marL="805625" lvl="1" indent="-342900">
              <a:spcBef>
                <a:spcPts val="444"/>
              </a:spcBef>
              <a:buClr>
                <a:srgbClr val="F2762C"/>
              </a:buClr>
              <a:buSzPct val="100000"/>
              <a:buFont typeface="Noto Sans Symbols" charset="0"/>
              <a:buChar char="❖"/>
            </a:pPr>
            <a:r>
              <a:rPr lang="en-US" sz="2000" dirty="0">
                <a:solidFill>
                  <a:srgbClr val="F2762C"/>
                </a:solidFill>
                <a:latin typeface="Calibri" charset="0"/>
                <a:ea typeface="Calibri" charset="0"/>
                <a:cs typeface="Calibri" charset="0"/>
                <a:sym typeface="Calibri"/>
              </a:rPr>
              <a:t>Demonstrate a measurable and meaningful impact</a:t>
            </a:r>
            <a:endParaRPr lang="en-US" sz="2000" b="0" dirty="0">
              <a:solidFill>
                <a:schemeClr val="tx2"/>
              </a:solidFill>
              <a:latin typeface="Calibri" charset="0"/>
              <a:ea typeface="Calibri" charset="0"/>
              <a:cs typeface="Calibri" charset="0"/>
              <a:sym typeface="Calibri"/>
            </a:endParaRPr>
          </a:p>
          <a:p>
            <a:pPr marL="1097725" lvl="2" indent="-285750">
              <a:spcBef>
                <a:spcPts val="444"/>
              </a:spcBef>
              <a:buClr>
                <a:schemeClr val="bg2"/>
              </a:buClr>
              <a:buSzPct val="100000"/>
              <a:buFont typeface="Arial" charset="0"/>
              <a:buChar char="•"/>
            </a:pPr>
            <a:r>
              <a:rPr lang="en-US" sz="1800" dirty="0">
                <a:solidFill>
                  <a:srgbClr val="FF7F01"/>
                </a:solidFill>
                <a:latin typeface="Calibri" charset="0"/>
                <a:ea typeface="Calibri" charset="0"/>
                <a:cs typeface="Calibri" charset="0"/>
                <a:sym typeface="Calibri"/>
              </a:rPr>
              <a:t>Must focus on individuals as well as overall population</a:t>
            </a:r>
          </a:p>
          <a:p>
            <a:pPr marL="1097725" lvl="2" indent="-285750">
              <a:spcBef>
                <a:spcPts val="444"/>
              </a:spcBef>
              <a:buClr>
                <a:schemeClr val="bg2"/>
              </a:buClr>
              <a:buSzPct val="100000"/>
              <a:buFont typeface="Arial" charset="0"/>
              <a:buChar char="•"/>
            </a:pPr>
            <a:r>
              <a:rPr lang="en-US" sz="1800" dirty="0">
                <a:solidFill>
                  <a:srgbClr val="FF7F01"/>
                </a:solidFill>
                <a:latin typeface="Calibri" charset="0"/>
                <a:ea typeface="Calibri" charset="0"/>
                <a:cs typeface="Calibri" charset="0"/>
                <a:sym typeface="Calibri"/>
              </a:rPr>
              <a:t>Partner with patients and other members of the</a:t>
            </a:r>
            <a:br>
              <a:rPr lang="en-US" sz="1800" dirty="0">
                <a:solidFill>
                  <a:srgbClr val="FF7F01"/>
                </a:solidFill>
                <a:latin typeface="Calibri" charset="0"/>
                <a:ea typeface="Calibri" charset="0"/>
                <a:cs typeface="Calibri" charset="0"/>
                <a:sym typeface="Calibri"/>
              </a:rPr>
            </a:br>
            <a:r>
              <a:rPr lang="en-US" sz="1800" dirty="0">
                <a:solidFill>
                  <a:srgbClr val="FF7F01"/>
                </a:solidFill>
                <a:latin typeface="Calibri" charset="0"/>
                <a:ea typeface="Calibri" charset="0"/>
                <a:cs typeface="Calibri" charset="0"/>
                <a:sym typeface="Calibri"/>
              </a:rPr>
              <a:t>ambulatory </a:t>
            </a:r>
            <a:r>
              <a:rPr lang="en-US" sz="1800" dirty="0" err="1">
                <a:solidFill>
                  <a:srgbClr val="FF7F01"/>
                </a:solidFill>
                <a:latin typeface="Calibri" charset="0"/>
                <a:ea typeface="Calibri" charset="0"/>
                <a:cs typeface="Calibri" charset="0"/>
                <a:sym typeface="Calibri"/>
              </a:rPr>
              <a:t>interprofessional</a:t>
            </a:r>
            <a:r>
              <a:rPr lang="en-US" sz="1800" dirty="0">
                <a:solidFill>
                  <a:srgbClr val="FF7F01"/>
                </a:solidFill>
                <a:latin typeface="Calibri" charset="0"/>
                <a:ea typeface="Calibri" charset="0"/>
                <a:cs typeface="Calibri" charset="0"/>
                <a:sym typeface="Calibri"/>
              </a:rPr>
              <a:t> care team</a:t>
            </a:r>
          </a:p>
        </p:txBody>
      </p:sp>
      <p:sp>
        <p:nvSpPr>
          <p:cNvPr id="209" name="Shape 209"/>
          <p:cNvSpPr txBox="1"/>
          <p:nvPr/>
        </p:nvSpPr>
        <p:spPr>
          <a:xfrm>
            <a:off x="206477" y="99273"/>
            <a:ext cx="8760542" cy="1051800"/>
          </a:xfrm>
          <a:prstGeom prst="rect">
            <a:avLst/>
          </a:prstGeom>
          <a:noFill/>
          <a:ln>
            <a:noFill/>
          </a:ln>
        </p:spPr>
        <p:txBody>
          <a:bodyPr lIns="91425" tIns="91425" rIns="91425" bIns="91425" anchor="ctr" anchorCtr="0">
            <a:noAutofit/>
          </a:bodyPr>
          <a:lstStyle/>
          <a:p>
            <a:pPr lvl="0" rtl="0">
              <a:spcBef>
                <a:spcPts val="0"/>
              </a:spcBef>
              <a:buNone/>
            </a:pPr>
            <a:r>
              <a:rPr lang="en" sz="4400" b="1" dirty="0">
                <a:solidFill>
                  <a:schemeClr val="bg2"/>
                </a:solidFill>
                <a:latin typeface="Calibri"/>
                <a:ea typeface="Calibri"/>
                <a:cs typeface="Calibri"/>
                <a:sym typeface="Calibri"/>
              </a:rPr>
              <a:t>Key Recommendations</a:t>
            </a:r>
            <a:r>
              <a:rPr lang="en-US" sz="4400" b="1" dirty="0">
                <a:solidFill>
                  <a:schemeClr val="bg2"/>
                </a:solidFill>
                <a:latin typeface="Calibri"/>
                <a:ea typeface="Calibri"/>
                <a:cs typeface="Calibri"/>
                <a:sym typeface="Calibri"/>
              </a:rPr>
              <a:t>: </a:t>
            </a:r>
            <a:r>
              <a:rPr lang="en" sz="3200" b="1" dirty="0">
                <a:solidFill>
                  <a:schemeClr val="bg2"/>
                </a:solidFill>
                <a:latin typeface="Calibri"/>
                <a:ea typeface="Calibri"/>
                <a:cs typeface="Calibri"/>
                <a:sym typeface="Calibri"/>
              </a:rPr>
              <a:t>Ambulatory Care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500"/>
                                        <p:tgtEl>
                                          <p:spTgt spid="20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
                                            <p:txEl>
                                              <p:pRg st="1" end="1"/>
                                            </p:txEl>
                                          </p:spTgt>
                                        </p:tgtEl>
                                        <p:attrNameLst>
                                          <p:attrName>style.visibility</p:attrName>
                                        </p:attrNameLst>
                                      </p:cBhvr>
                                      <p:to>
                                        <p:strVal val="visible"/>
                                      </p:to>
                                    </p:set>
                                    <p:animEffect transition="in" filter="fade">
                                      <p:cBhvr>
                                        <p:cTn id="10" dur="500"/>
                                        <p:tgtEl>
                                          <p:spTgt spid="20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
                                            <p:txEl>
                                              <p:pRg st="2" end="2"/>
                                            </p:txEl>
                                          </p:spTgt>
                                        </p:tgtEl>
                                        <p:attrNameLst>
                                          <p:attrName>style.visibility</p:attrName>
                                        </p:attrNameLst>
                                      </p:cBhvr>
                                      <p:to>
                                        <p:strVal val="visible"/>
                                      </p:to>
                                    </p:set>
                                    <p:animEffect transition="in" filter="fade">
                                      <p:cBhvr>
                                        <p:cTn id="13" dur="500"/>
                                        <p:tgtEl>
                                          <p:spTgt spid="20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8">
                                            <p:txEl>
                                              <p:pRg st="3" end="3"/>
                                            </p:txEl>
                                          </p:spTgt>
                                        </p:tgtEl>
                                        <p:attrNameLst>
                                          <p:attrName>style.visibility</p:attrName>
                                        </p:attrNameLst>
                                      </p:cBhvr>
                                      <p:to>
                                        <p:strVal val="visible"/>
                                      </p:to>
                                    </p:set>
                                    <p:animEffect transition="in" filter="fade">
                                      <p:cBhvr>
                                        <p:cTn id="16" dur="500"/>
                                        <p:tgtEl>
                                          <p:spTgt spid="208">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8">
                                            <p:txEl>
                                              <p:pRg st="4" end="4"/>
                                            </p:txEl>
                                          </p:spTgt>
                                        </p:tgtEl>
                                        <p:attrNameLst>
                                          <p:attrName>style.visibility</p:attrName>
                                        </p:attrNameLst>
                                      </p:cBhvr>
                                      <p:to>
                                        <p:strVal val="visible"/>
                                      </p:to>
                                    </p:set>
                                    <p:animEffect transition="in" filter="fade">
                                      <p:cBhvr>
                                        <p:cTn id="20" dur="500"/>
                                        <p:tgtEl>
                                          <p:spTgt spid="208">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8">
                                            <p:txEl>
                                              <p:pRg st="5" end="5"/>
                                            </p:txEl>
                                          </p:spTgt>
                                        </p:tgtEl>
                                        <p:attrNameLst>
                                          <p:attrName>style.visibility</p:attrName>
                                        </p:attrNameLst>
                                      </p:cBhvr>
                                      <p:to>
                                        <p:strVal val="visible"/>
                                      </p:to>
                                    </p:set>
                                    <p:animEffect transition="in" filter="fade">
                                      <p:cBhvr>
                                        <p:cTn id="23" dur="500"/>
                                        <p:tgtEl>
                                          <p:spTgt spid="208">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xEl>
                                              <p:pRg st="6" end="6"/>
                                            </p:txEl>
                                          </p:spTgt>
                                        </p:tgtEl>
                                        <p:attrNameLst>
                                          <p:attrName>style.visibility</p:attrName>
                                        </p:attrNameLst>
                                      </p:cBhvr>
                                      <p:to>
                                        <p:strVal val="visible"/>
                                      </p:to>
                                    </p:set>
                                    <p:animEffect transition="in" filter="fade">
                                      <p:cBhvr>
                                        <p:cTn id="26" dur="500"/>
                                        <p:tgtEl>
                                          <p:spTgt spid="208">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8">
                                            <p:txEl>
                                              <p:pRg st="7" end="7"/>
                                            </p:txEl>
                                          </p:spTgt>
                                        </p:tgtEl>
                                        <p:attrNameLst>
                                          <p:attrName>style.visibility</p:attrName>
                                        </p:attrNameLst>
                                      </p:cBhvr>
                                      <p:to>
                                        <p:strVal val="visible"/>
                                      </p:to>
                                    </p:set>
                                    <p:animEffect transition="in" filter="fade">
                                      <p:cBhvr>
                                        <p:cTn id="29" dur="500"/>
                                        <p:tgtEl>
                                          <p:spTgt spid="2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600" b="1" i="0" u="none" strike="noStrike" cap="none" dirty="0">
                <a:solidFill>
                  <a:schemeClr val="bg2"/>
                </a:solidFill>
                <a:latin typeface="Calibri"/>
                <a:ea typeface="Calibri"/>
                <a:cs typeface="Calibri"/>
                <a:sym typeface="Calibri"/>
              </a:rPr>
              <a:t>Ambulatory Care Self-Assessment Tool</a:t>
            </a:r>
          </a:p>
        </p:txBody>
      </p:sp>
      <p:sp>
        <p:nvSpPr>
          <p:cNvPr id="215" name="Shape 215"/>
          <p:cNvSpPr txBox="1">
            <a:spLocks noGrp="1"/>
          </p:cNvSpPr>
          <p:nvPr>
            <p:ph idx="1"/>
          </p:nvPr>
        </p:nvSpPr>
        <p:spPr>
          <a:prstGeom prst="rect">
            <a:avLst/>
          </a:prstGeom>
          <a:noFill/>
          <a:ln>
            <a:noFill/>
          </a:ln>
        </p:spPr>
        <p:txBody>
          <a:bodyPr lIns="91425" tIns="45700" rIns="91425" bIns="45700" anchor="t" anchorCtr="0">
            <a:noAutofit/>
          </a:bodyPr>
          <a:lstStyle/>
          <a:p>
            <a:pPr marL="462725" indent="-342900">
              <a:spcBef>
                <a:spcPts val="444"/>
              </a:spcBef>
              <a:buClr>
                <a:schemeClr val="tx2"/>
              </a:buClr>
              <a:buSzPct val="100000"/>
            </a:pPr>
            <a:r>
              <a:rPr lang="en-US" sz="2200" b="0" dirty="0">
                <a:solidFill>
                  <a:schemeClr val="tx2"/>
                </a:solidFill>
                <a:ea typeface="Calibri"/>
                <a:cs typeface="Calibri"/>
                <a:sym typeface="Calibri"/>
              </a:rPr>
              <a:t>Tool developed by an expert panel</a:t>
            </a:r>
          </a:p>
          <a:p>
            <a:pPr marL="800100" marR="0" lvl="1" indent="-342900" algn="l" rtl="0">
              <a:spcBef>
                <a:spcPts val="480"/>
              </a:spcBef>
              <a:spcAft>
                <a:spcPts val="0"/>
              </a:spcAft>
              <a:buClr>
                <a:schemeClr val="bg2"/>
              </a:buClr>
              <a:buSzPct val="85000"/>
              <a:buFont typeface="Noto Sans Symbols" charset="0"/>
              <a:buChar char="❖"/>
            </a:pPr>
            <a:r>
              <a:rPr lang="en" sz="1800" b="0" i="0" u="none" strike="noStrike" cap="none" dirty="0">
                <a:solidFill>
                  <a:srgbClr val="FF7F01"/>
                </a:solidFill>
                <a:latin typeface="Calibri"/>
                <a:ea typeface="Calibri"/>
                <a:cs typeface="Calibri"/>
                <a:sym typeface="Calibri"/>
              </a:rPr>
              <a:t>Ensures practice aligns with recommendations from 2014 Ambulatory Care Summit </a:t>
            </a:r>
          </a:p>
          <a:p>
            <a:pPr marL="800100" marR="0" lvl="1" indent="-342900" algn="l" rtl="0">
              <a:spcBef>
                <a:spcPts val="480"/>
              </a:spcBef>
              <a:spcAft>
                <a:spcPts val="0"/>
              </a:spcAft>
              <a:buClr>
                <a:schemeClr val="bg2"/>
              </a:buClr>
              <a:buSzPct val="85000"/>
              <a:buFont typeface="Noto Sans Symbols" charset="0"/>
              <a:buChar char="❖"/>
            </a:pPr>
            <a:r>
              <a:rPr lang="en" sz="1800" b="0" i="0" u="none" strike="noStrike" cap="none" dirty="0">
                <a:solidFill>
                  <a:srgbClr val="FF7F01"/>
                </a:solidFill>
                <a:latin typeface="Calibri"/>
                <a:ea typeface="Calibri"/>
                <a:cs typeface="Calibri"/>
                <a:sym typeface="Calibri"/>
              </a:rPr>
              <a:t>Opportunity to develop </a:t>
            </a:r>
            <a:r>
              <a:rPr lang="en-US" sz="1800" b="0" i="0" u="none" strike="noStrike" cap="none" dirty="0">
                <a:solidFill>
                  <a:srgbClr val="FF7F01"/>
                </a:solidFill>
                <a:latin typeface="Calibri"/>
                <a:ea typeface="Calibri"/>
                <a:cs typeface="Calibri"/>
                <a:sym typeface="Calibri"/>
              </a:rPr>
              <a:t>an </a:t>
            </a:r>
            <a:r>
              <a:rPr lang="en" sz="1800" b="0" i="0" u="none" strike="noStrike" cap="none" dirty="0">
                <a:solidFill>
                  <a:srgbClr val="FF7F01"/>
                </a:solidFill>
                <a:latin typeface="Calibri"/>
                <a:ea typeface="Calibri"/>
                <a:cs typeface="Calibri"/>
                <a:sym typeface="Calibri"/>
              </a:rPr>
              <a:t>action plan after completing the </a:t>
            </a:r>
            <a:r>
              <a:rPr lang="en" sz="1800" b="0" i="0" u="none" strike="noStrike" cap="none" dirty="0">
                <a:solidFill>
                  <a:srgbClr val="FF7F01"/>
                </a:solidFill>
                <a:latin typeface="Calibri"/>
                <a:ea typeface="Calibri"/>
                <a:cs typeface="Calibri"/>
                <a:sym typeface="Calibri"/>
                <a:hlinkClick r:id="rId3"/>
              </a:rPr>
              <a:t>Ambulatory Care Assessment</a:t>
            </a:r>
            <a:r>
              <a:rPr lang="en" sz="1800" b="0" i="0" u="none" strike="noStrike" cap="none" dirty="0">
                <a:solidFill>
                  <a:srgbClr val="FF7F01"/>
                </a:solidFill>
                <a:latin typeface="Calibri"/>
                <a:ea typeface="Calibri"/>
                <a:cs typeface="Calibri"/>
                <a:sym typeface="Calibri"/>
              </a:rPr>
              <a:t> </a:t>
            </a:r>
          </a:p>
          <a:p>
            <a:pPr marL="800100" marR="0" lvl="1" indent="-342900" algn="l" rtl="0">
              <a:spcBef>
                <a:spcPts val="480"/>
              </a:spcBef>
              <a:spcAft>
                <a:spcPts val="0"/>
              </a:spcAft>
              <a:buClr>
                <a:schemeClr val="bg2"/>
              </a:buClr>
              <a:buSzPct val="85000"/>
              <a:buFont typeface="Noto Sans Symbols" charset="0"/>
              <a:buChar char="❖"/>
            </a:pPr>
            <a:r>
              <a:rPr lang="en" sz="1800" b="0" i="0" u="none" strike="noStrike" cap="none" dirty="0">
                <a:solidFill>
                  <a:srgbClr val="FF7F01"/>
                </a:solidFill>
                <a:latin typeface="Calibri"/>
                <a:ea typeface="Calibri"/>
                <a:cs typeface="Calibri"/>
                <a:sym typeface="Calibri"/>
              </a:rPr>
              <a:t>Action plan focuse</a:t>
            </a:r>
            <a:r>
              <a:rPr lang="en-US" sz="1800" b="0" i="0" u="none" strike="noStrike" cap="none" dirty="0">
                <a:solidFill>
                  <a:srgbClr val="FF7F01"/>
                </a:solidFill>
                <a:latin typeface="Calibri"/>
                <a:ea typeface="Calibri"/>
                <a:cs typeface="Calibri"/>
                <a:sym typeface="Calibri"/>
              </a:rPr>
              <a:t>s</a:t>
            </a:r>
            <a:r>
              <a:rPr lang="en" sz="1800" b="0" i="0" u="none" strike="noStrike" cap="none" dirty="0">
                <a:solidFill>
                  <a:srgbClr val="FF7F01"/>
                </a:solidFill>
                <a:latin typeface="Calibri"/>
                <a:ea typeface="Calibri"/>
                <a:cs typeface="Calibri"/>
                <a:sym typeface="Calibri"/>
              </a:rPr>
              <a:t> on individual practice priorities</a:t>
            </a:r>
          </a:p>
          <a:p>
            <a:pPr marL="800100" marR="0" lvl="1" indent="-342900" algn="l" rtl="0">
              <a:spcBef>
                <a:spcPts val="480"/>
              </a:spcBef>
              <a:spcAft>
                <a:spcPts val="0"/>
              </a:spcAft>
              <a:buClr>
                <a:schemeClr val="bg2"/>
              </a:buClr>
              <a:buSzPct val="85000"/>
              <a:buFont typeface="Noto Sans Symbols" charset="0"/>
              <a:buChar char="❖"/>
            </a:pPr>
            <a:r>
              <a:rPr lang="en" sz="1800" b="0" i="0" u="none" strike="noStrike" cap="none" dirty="0">
                <a:solidFill>
                  <a:srgbClr val="FF7F01"/>
                </a:solidFill>
                <a:latin typeface="Calibri"/>
                <a:ea typeface="Calibri"/>
                <a:cs typeface="Calibri"/>
                <a:sym typeface="Calibri"/>
              </a:rPr>
              <a:t>List of resources provided with action </a:t>
            </a:r>
            <a:r>
              <a:rPr lang="en" sz="1800" b="0" i="0" u="none" strike="noStrike" cap="none" dirty="0" smtClean="0">
                <a:solidFill>
                  <a:srgbClr val="FF7F01"/>
                </a:solidFill>
                <a:latin typeface="Calibri"/>
                <a:ea typeface="Calibri"/>
                <a:cs typeface="Calibri"/>
                <a:sym typeface="Calibri"/>
              </a:rPr>
              <a:t>plan</a:t>
            </a:r>
            <a:endParaRPr lang="en" sz="1800" dirty="0">
              <a:solidFill>
                <a:srgbClr val="FF7F01"/>
              </a:solidFill>
              <a:latin typeface="Calibri"/>
              <a:ea typeface="Calibri"/>
              <a:cs typeface="Calibri"/>
              <a:sym typeface="Calibri"/>
            </a:endParaRPr>
          </a:p>
          <a:p>
            <a:r>
              <a:rPr lang="en-US" sz="2200" b="0" dirty="0" smtClean="0"/>
              <a:t>Two </a:t>
            </a:r>
            <a:r>
              <a:rPr lang="en-US" sz="2200" b="0" dirty="0"/>
              <a:t>versions of the self-assessment (system and practitioner)</a:t>
            </a:r>
          </a:p>
          <a:p>
            <a:r>
              <a:rPr lang="en-US" sz="2200" b="0" dirty="0" smtClean="0"/>
              <a:t>Opportunity </a:t>
            </a:r>
            <a:r>
              <a:rPr lang="en-US" sz="2200" b="0" dirty="0"/>
              <a:t>to generate reports comparing their data with similar ambulatory settings </a:t>
            </a:r>
            <a:r>
              <a:rPr lang="en-US" sz="2200" b="0" dirty="0" smtClean="0"/>
              <a:t>within </a:t>
            </a:r>
            <a:r>
              <a:rPr lang="en-US" sz="2200" b="0" dirty="0"/>
              <a:t>state and across the country</a:t>
            </a:r>
          </a:p>
          <a:p>
            <a:pPr marL="457200" marR="0" lvl="1" indent="0" algn="l" rtl="0">
              <a:spcBef>
                <a:spcPts val="480"/>
              </a:spcBef>
              <a:spcAft>
                <a:spcPts val="0"/>
              </a:spcAft>
              <a:buClr>
                <a:schemeClr val="bg2"/>
              </a:buClr>
              <a:buSzPct val="85000"/>
              <a:buNone/>
            </a:pPr>
            <a:endParaRPr lang="en" sz="2000" b="0" i="0" u="none" strike="noStrike" cap="none" dirty="0" smtClean="0">
              <a:solidFill>
                <a:srgbClr val="FF7F0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500"/>
                                        <p:tgtEl>
                                          <p:spTgt spid="2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
                                            <p:txEl>
                                              <p:pRg st="1" end="1"/>
                                            </p:txEl>
                                          </p:spTgt>
                                        </p:tgtEl>
                                        <p:attrNameLst>
                                          <p:attrName>style.visibility</p:attrName>
                                        </p:attrNameLst>
                                      </p:cBhvr>
                                      <p:to>
                                        <p:strVal val="visible"/>
                                      </p:to>
                                    </p:set>
                                    <p:animEffect transition="in" filter="fade">
                                      <p:cBhvr>
                                        <p:cTn id="10" dur="500"/>
                                        <p:tgtEl>
                                          <p:spTgt spid="2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
                                            <p:txEl>
                                              <p:pRg st="2" end="2"/>
                                            </p:txEl>
                                          </p:spTgt>
                                        </p:tgtEl>
                                        <p:attrNameLst>
                                          <p:attrName>style.visibility</p:attrName>
                                        </p:attrNameLst>
                                      </p:cBhvr>
                                      <p:to>
                                        <p:strVal val="visible"/>
                                      </p:to>
                                    </p:set>
                                    <p:animEffect transition="in" filter="fade">
                                      <p:cBhvr>
                                        <p:cTn id="13" dur="500"/>
                                        <p:tgtEl>
                                          <p:spTgt spid="2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5">
                                            <p:txEl>
                                              <p:pRg st="3" end="3"/>
                                            </p:txEl>
                                          </p:spTgt>
                                        </p:tgtEl>
                                        <p:attrNameLst>
                                          <p:attrName>style.visibility</p:attrName>
                                        </p:attrNameLst>
                                      </p:cBhvr>
                                      <p:to>
                                        <p:strVal val="visible"/>
                                      </p:to>
                                    </p:set>
                                    <p:animEffect transition="in" filter="fade">
                                      <p:cBhvr>
                                        <p:cTn id="16" dur="500"/>
                                        <p:tgtEl>
                                          <p:spTgt spid="2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5">
                                            <p:txEl>
                                              <p:pRg st="4" end="4"/>
                                            </p:txEl>
                                          </p:spTgt>
                                        </p:tgtEl>
                                        <p:attrNameLst>
                                          <p:attrName>style.visibility</p:attrName>
                                        </p:attrNameLst>
                                      </p:cBhvr>
                                      <p:to>
                                        <p:strVal val="visible"/>
                                      </p:to>
                                    </p:set>
                                    <p:animEffect transition="in" filter="fade">
                                      <p:cBhvr>
                                        <p:cTn id="19" dur="500"/>
                                        <p:tgtEl>
                                          <p:spTgt spid="2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
                                            <p:txEl>
                                              <p:pRg st="5" end="5"/>
                                            </p:txEl>
                                          </p:spTgt>
                                        </p:tgtEl>
                                        <p:attrNameLst>
                                          <p:attrName>style.visibility</p:attrName>
                                        </p:attrNameLst>
                                      </p:cBhvr>
                                      <p:to>
                                        <p:strVal val="visible"/>
                                      </p:to>
                                    </p:set>
                                    <p:animEffect transition="in" filter="fade">
                                      <p:cBhvr>
                                        <p:cTn id="24" dur="500"/>
                                        <p:tgtEl>
                                          <p:spTgt spid="21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5">
                                            <p:txEl>
                                              <p:pRg st="6" end="6"/>
                                            </p:txEl>
                                          </p:spTgt>
                                        </p:tgtEl>
                                        <p:attrNameLst>
                                          <p:attrName>style.visibility</p:attrName>
                                        </p:attrNameLst>
                                      </p:cBhvr>
                                      <p:to>
                                        <p:strVal val="visible"/>
                                      </p:to>
                                    </p:set>
                                    <p:animEffect transition="in" filter="fade">
                                      <p:cBhvr>
                                        <p:cTn id="29" dur="500"/>
                                        <p:tgtEl>
                                          <p:spTgt spid="2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256258" y="398631"/>
            <a:ext cx="8229600" cy="3394075"/>
          </a:xfrm>
        </p:spPr>
        <p:txBody>
          <a:bodyPr>
            <a:noAutofit/>
          </a:bodyPr>
          <a:lstStyle/>
          <a:p>
            <a:pPr marL="0" lvl="0" indent="0" algn="ctr">
              <a:buNone/>
            </a:pPr>
            <a:r>
              <a:rPr lang="en-US" sz="2800" b="1" dirty="0" smtClean="0">
                <a:solidFill>
                  <a:schemeClr val="bg2"/>
                </a:solidFill>
              </a:rPr>
              <a:t>Collectively, the key </a:t>
            </a:r>
            <a:r>
              <a:rPr lang="en-US" sz="2800" b="1" dirty="0">
                <a:solidFill>
                  <a:schemeClr val="bg2"/>
                </a:solidFill>
              </a:rPr>
              <a:t>recommendations from </a:t>
            </a:r>
            <a:r>
              <a:rPr lang="en-US" sz="2800" b="1" dirty="0" smtClean="0">
                <a:solidFill>
                  <a:schemeClr val="bg2"/>
                </a:solidFill>
              </a:rPr>
              <a:t>the PPMI and Ambulatory Care Summits lay the foundation for the Pharmacy </a:t>
            </a:r>
            <a:r>
              <a:rPr lang="en-US" sz="2800" b="1" dirty="0">
                <a:solidFill>
                  <a:schemeClr val="bg2"/>
                </a:solidFill>
              </a:rPr>
              <a:t>Advancement Initiative</a:t>
            </a:r>
          </a:p>
        </p:txBody>
      </p:sp>
      <p:pic>
        <p:nvPicPr>
          <p:cNvPr id="6" name="Shape 178"/>
          <p:cNvPicPr preferRelativeResize="0"/>
          <p:nvPr/>
        </p:nvPicPr>
        <p:blipFill rotWithShape="1">
          <a:blip r:embed="rId3">
            <a:alphaModFix/>
          </a:blip>
          <a:srcRect/>
          <a:stretch/>
        </p:blipFill>
        <p:spPr>
          <a:xfrm>
            <a:off x="373600" y="2046740"/>
            <a:ext cx="2609588" cy="1205206"/>
          </a:xfrm>
          <a:prstGeom prst="rect">
            <a:avLst/>
          </a:prstGeom>
          <a:noFill/>
          <a:ln>
            <a:solidFill>
              <a:schemeClr val="tx1"/>
            </a:solidFill>
          </a:ln>
        </p:spPr>
      </p:pic>
      <p:sp>
        <p:nvSpPr>
          <p:cNvPr id="7" name="Shape 179"/>
          <p:cNvSpPr/>
          <p:nvPr/>
        </p:nvSpPr>
        <p:spPr>
          <a:xfrm>
            <a:off x="3659476" y="2962567"/>
            <a:ext cx="1316284" cy="722828"/>
          </a:xfrm>
          <a:prstGeom prst="notchedRightArrow">
            <a:avLst>
              <a:gd name="adj1" fmla="val 50000"/>
              <a:gd name="adj2" fmla="val 50000"/>
            </a:avLst>
          </a:prstGeom>
          <a:solidFill>
            <a:schemeClr val="bg2"/>
          </a:solidFill>
          <a:ln w="38100" cap="flat" cmpd="sng">
            <a:solidFill>
              <a:schemeClr val="tx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n>
                <a:solidFill>
                  <a:schemeClr val="tx1"/>
                </a:solidFill>
              </a:ln>
              <a:solidFill>
                <a:schemeClr val="accent1"/>
              </a:solidFill>
            </a:endParaRPr>
          </a:p>
        </p:txBody>
      </p:sp>
      <p:pic>
        <p:nvPicPr>
          <p:cNvPr id="8" name="Picture 2" descr="C:\Users\snelson\AppData\Local\Temp\notesFFF692\~95465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58" y="3453852"/>
            <a:ext cx="2844273" cy="1429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553" y="2840380"/>
            <a:ext cx="3711980" cy="951195"/>
          </a:xfrm>
          <a:prstGeom prst="rect">
            <a:avLst/>
          </a:prstGeom>
        </p:spPr>
      </p:pic>
    </p:spTree>
    <p:extLst>
      <p:ext uri="{BB962C8B-B14F-4D97-AF65-F5344CB8AC3E}">
        <p14:creationId xmlns:p14="http://schemas.microsoft.com/office/powerpoint/2010/main" val="19952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Shape 11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Pharmacy Advancements</a:t>
            </a:r>
          </a:p>
        </p:txBody>
      </p:sp>
      <p:graphicFrame>
        <p:nvGraphicFramePr>
          <p:cNvPr id="2" name="Diagram 1"/>
          <p:cNvGraphicFramePr/>
          <p:nvPr>
            <p:extLst>
              <p:ext uri="{D42A27DB-BD31-4B8C-83A1-F6EECF244321}">
                <p14:modId xmlns:p14="http://schemas.microsoft.com/office/powerpoint/2010/main" val="3269964223"/>
              </p:ext>
            </p:extLst>
          </p:nvPr>
        </p:nvGraphicFramePr>
        <p:xfrm>
          <a:off x="239059" y="878541"/>
          <a:ext cx="8791387" cy="395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What </a:t>
            </a:r>
            <a:r>
              <a:rPr lang="en-US" sz="4400" b="1" i="0" u="none" strike="noStrike" cap="none" dirty="0">
                <a:solidFill>
                  <a:schemeClr val="bg2"/>
                </a:solidFill>
                <a:latin typeface="Calibri"/>
                <a:ea typeface="Calibri"/>
                <a:cs typeface="Calibri"/>
                <a:sym typeface="Calibri"/>
              </a:rPr>
              <a:t>you can do as a student</a:t>
            </a:r>
            <a:endParaRPr lang="en" sz="4400" b="1" i="0" u="none" strike="noStrike" cap="none" dirty="0">
              <a:solidFill>
                <a:schemeClr val="bg2"/>
              </a:solidFill>
              <a:latin typeface="Calibri"/>
              <a:ea typeface="Calibri"/>
              <a:cs typeface="Calibri"/>
              <a:sym typeface="Calibri"/>
            </a:endParaRPr>
          </a:p>
        </p:txBody>
      </p:sp>
      <p:sp>
        <p:nvSpPr>
          <p:cNvPr id="221" name="Shape 221"/>
          <p:cNvSpPr txBox="1">
            <a:spLocks noGrp="1"/>
          </p:cNvSpPr>
          <p:nvPr>
            <p:ph idx="1"/>
          </p:nvPr>
        </p:nvSpPr>
        <p:spPr>
          <a:prstGeom prst="rect">
            <a:avLst/>
          </a:prstGeom>
          <a:noFill/>
          <a:ln>
            <a:noFill/>
          </a:ln>
        </p:spPr>
        <p:txBody>
          <a:bodyPr lIns="91425" tIns="45700" rIns="91425" bIns="45700" anchor="t" anchorCtr="0">
            <a:noAutofit/>
          </a:bodyPr>
          <a:lstStyle/>
          <a:p>
            <a:pPr marL="577025" indent="-457200">
              <a:spcBef>
                <a:spcPts val="444"/>
              </a:spcBef>
              <a:buClr>
                <a:schemeClr val="tx2"/>
              </a:buClr>
              <a:buSzPct val="100000"/>
              <a:buFont typeface="Arial" charset="0"/>
              <a:buChar char="•"/>
            </a:pPr>
            <a:r>
              <a:rPr lang="en-US" sz="2800" b="0" dirty="0">
                <a:solidFill>
                  <a:schemeClr val="tx2"/>
                </a:solidFill>
                <a:ea typeface="Calibri"/>
                <a:cs typeface="Calibri"/>
                <a:sym typeface="Calibri"/>
              </a:rPr>
              <a:t>Spread the word about PAI</a:t>
            </a:r>
          </a:p>
          <a:p>
            <a:pPr marL="742950" marR="0" lvl="1" indent="-285750" algn="l" rtl="0">
              <a:lnSpc>
                <a:spcPct val="80000"/>
              </a:lnSpc>
              <a:spcBef>
                <a:spcPts val="408"/>
              </a:spcBef>
              <a:spcAft>
                <a:spcPts val="0"/>
              </a:spcAft>
              <a:buClr>
                <a:schemeClr val="bg2"/>
              </a:buClr>
              <a:buSzPct val="86700"/>
              <a:buFont typeface="Noto Sans Symbols"/>
              <a:buChar char="❖"/>
            </a:pPr>
            <a:r>
              <a:rPr lang="en" sz="2000" u="none" strike="noStrike" cap="none" dirty="0">
                <a:solidFill>
                  <a:srgbClr val="FF7F01"/>
                </a:solidFill>
                <a:latin typeface="Calibri"/>
                <a:ea typeface="Calibri"/>
                <a:cs typeface="Calibri"/>
                <a:sym typeface="Calibri"/>
              </a:rPr>
              <a:t>Explain to others how PAI will shape the future of pharmacy</a:t>
            </a:r>
          </a:p>
          <a:p>
            <a:pPr marL="742950" marR="0" lvl="1" indent="-285750" algn="l" rtl="0">
              <a:lnSpc>
                <a:spcPct val="80000"/>
              </a:lnSpc>
              <a:spcBef>
                <a:spcPts val="408"/>
              </a:spcBef>
              <a:spcAft>
                <a:spcPts val="0"/>
              </a:spcAft>
              <a:buClr>
                <a:schemeClr val="bg2"/>
              </a:buClr>
              <a:buSzPct val="86700"/>
              <a:buFont typeface="Noto Sans Symbols"/>
              <a:buChar char="❖"/>
            </a:pPr>
            <a:r>
              <a:rPr lang="en" sz="2000" u="none" strike="noStrike" cap="none" dirty="0">
                <a:solidFill>
                  <a:srgbClr val="FF7F01"/>
                </a:solidFill>
                <a:latin typeface="Calibri"/>
                <a:ea typeface="Calibri"/>
                <a:cs typeface="Calibri"/>
                <a:sym typeface="Calibri"/>
              </a:rPr>
              <a:t>Share with</a:t>
            </a:r>
            <a:r>
              <a:rPr lang="en-US" sz="2000" u="none" strike="noStrike" cap="none" dirty="0">
                <a:solidFill>
                  <a:srgbClr val="FF7F01"/>
                </a:solidFill>
                <a:latin typeface="Calibri"/>
                <a:ea typeface="Calibri"/>
                <a:cs typeface="Calibri"/>
                <a:sym typeface="Calibri"/>
              </a:rPr>
              <a:t> </a:t>
            </a:r>
            <a:r>
              <a:rPr lang="en" sz="2000" u="none" strike="noStrike" cap="none" dirty="0">
                <a:solidFill>
                  <a:srgbClr val="FF7F01"/>
                </a:solidFill>
                <a:latin typeface="Calibri"/>
                <a:ea typeface="Calibri"/>
                <a:cs typeface="Calibri"/>
                <a:sym typeface="Calibri"/>
              </a:rPr>
              <a:t>healthcare providers</a:t>
            </a:r>
          </a:p>
          <a:p>
            <a:pPr marL="742950" marR="0" lvl="1" indent="-285750" algn="l" rtl="0">
              <a:lnSpc>
                <a:spcPct val="80000"/>
              </a:lnSpc>
              <a:spcBef>
                <a:spcPts val="408"/>
              </a:spcBef>
              <a:spcAft>
                <a:spcPts val="0"/>
              </a:spcAft>
              <a:buClr>
                <a:schemeClr val="bg2"/>
              </a:buClr>
              <a:buSzPct val="86700"/>
              <a:buFont typeface="Noto Sans Symbols"/>
              <a:buChar char="❖"/>
            </a:pPr>
            <a:r>
              <a:rPr lang="en" sz="2000" u="none" strike="noStrike" cap="none" dirty="0">
                <a:solidFill>
                  <a:srgbClr val="FF7F01"/>
                </a:solidFill>
                <a:latin typeface="Calibri"/>
                <a:ea typeface="Calibri"/>
                <a:cs typeface="Calibri"/>
                <a:sym typeface="Calibri"/>
              </a:rPr>
              <a:t>Present on PAI at your work, rotation site, or SSHP meeting</a:t>
            </a:r>
          </a:p>
          <a:p>
            <a:pPr marL="577025" lvl="0" indent="-457200">
              <a:spcBef>
                <a:spcPts val="444"/>
              </a:spcBef>
              <a:buClr>
                <a:srgbClr val="1065B5"/>
              </a:buClr>
              <a:buSzPct val="100000"/>
              <a:buFont typeface="Arial" charset="0"/>
              <a:buChar char="•"/>
            </a:pPr>
            <a:r>
              <a:rPr lang="en-US" sz="2800" b="0" dirty="0" smtClean="0">
                <a:solidFill>
                  <a:schemeClr val="tx2"/>
                </a:solidFill>
                <a:latin typeface="Calibri"/>
                <a:ea typeface="Calibri"/>
                <a:cs typeface="Calibri"/>
                <a:sym typeface="Calibri"/>
              </a:rPr>
              <a:t>Bring </a:t>
            </a:r>
            <a:r>
              <a:rPr lang="en-US" sz="2800" b="0" dirty="0">
                <a:solidFill>
                  <a:schemeClr val="tx2"/>
                </a:solidFill>
                <a:latin typeface="Calibri"/>
                <a:ea typeface="Calibri"/>
                <a:cs typeface="Calibri"/>
                <a:sym typeface="Calibri"/>
              </a:rPr>
              <a:t>PAI to the state level</a:t>
            </a:r>
            <a:endParaRPr lang="en" sz="2800" b="0" u="none" strike="noStrike" cap="none" dirty="0">
              <a:solidFill>
                <a:schemeClr val="tx2"/>
              </a:solidFill>
              <a:latin typeface="Calibri"/>
              <a:ea typeface="Calibri"/>
              <a:cs typeface="Calibri"/>
              <a:sym typeface="Calibri"/>
            </a:endParaRPr>
          </a:p>
          <a:p>
            <a:pPr marL="742950" marR="0" lvl="1" indent="-285750" algn="l" rtl="0">
              <a:lnSpc>
                <a:spcPct val="80000"/>
              </a:lnSpc>
              <a:spcBef>
                <a:spcPts val="408"/>
              </a:spcBef>
              <a:spcAft>
                <a:spcPts val="0"/>
              </a:spcAft>
              <a:buClr>
                <a:schemeClr val="bg2"/>
              </a:buClr>
              <a:buSzPct val="86700"/>
              <a:buFont typeface="Noto Sans Symbols"/>
              <a:buChar char="❖"/>
            </a:pPr>
            <a:r>
              <a:rPr lang="en" sz="2000" u="none" strike="noStrike" cap="none" dirty="0">
                <a:solidFill>
                  <a:srgbClr val="FF7F01"/>
                </a:solidFill>
                <a:latin typeface="Calibri"/>
                <a:ea typeface="Calibri"/>
                <a:cs typeface="Calibri"/>
                <a:sym typeface="Calibri"/>
              </a:rPr>
              <a:t>Task force</a:t>
            </a:r>
          </a:p>
          <a:p>
            <a:pPr marL="742950" marR="0" lvl="1" indent="-285750" algn="l" rtl="0">
              <a:lnSpc>
                <a:spcPct val="80000"/>
              </a:lnSpc>
              <a:spcBef>
                <a:spcPts val="408"/>
              </a:spcBef>
              <a:spcAft>
                <a:spcPts val="0"/>
              </a:spcAft>
              <a:buClr>
                <a:schemeClr val="bg2"/>
              </a:buClr>
              <a:buSzPct val="86700"/>
              <a:buFont typeface="Noto Sans Symbols"/>
              <a:buChar char="❖"/>
            </a:pPr>
            <a:r>
              <a:rPr lang="en" sz="2000" u="none" strike="noStrike" cap="none" dirty="0">
                <a:solidFill>
                  <a:srgbClr val="FF7F01"/>
                </a:solidFill>
                <a:latin typeface="Calibri"/>
                <a:ea typeface="Calibri"/>
                <a:cs typeface="Calibri"/>
                <a:sym typeface="Calibri"/>
              </a:rPr>
              <a:t>Educational opportunities</a:t>
            </a:r>
          </a:p>
          <a:p>
            <a:pPr marL="742950" marR="0" lvl="1" indent="-285750" algn="l" rtl="0">
              <a:lnSpc>
                <a:spcPct val="80000"/>
              </a:lnSpc>
              <a:spcBef>
                <a:spcPts val="408"/>
              </a:spcBef>
              <a:spcAft>
                <a:spcPts val="0"/>
              </a:spcAft>
              <a:buClr>
                <a:schemeClr val="bg2"/>
              </a:buClr>
              <a:buSzPct val="86700"/>
              <a:buFont typeface="Noto Sans Symbols"/>
              <a:buChar char="❖"/>
            </a:pPr>
            <a:r>
              <a:rPr lang="en" sz="2000" u="none" strike="noStrike" cap="none" dirty="0">
                <a:solidFill>
                  <a:srgbClr val="FF7F01"/>
                </a:solidFill>
                <a:latin typeface="Calibri"/>
                <a:ea typeface="Calibri"/>
                <a:cs typeface="Calibri"/>
                <a:sym typeface="Calibri"/>
              </a:rPr>
              <a:t>Projects</a:t>
            </a:r>
          </a:p>
          <a:p>
            <a:pPr marL="342900" marR="0" lvl="0" indent="-342900" algn="l" rtl="0">
              <a:lnSpc>
                <a:spcPct val="80000"/>
              </a:lnSpc>
              <a:spcBef>
                <a:spcPts val="544"/>
              </a:spcBef>
              <a:spcAft>
                <a:spcPts val="0"/>
              </a:spcAft>
              <a:buClr>
                <a:schemeClr val="dk1"/>
              </a:buClr>
              <a:buSzPct val="75555"/>
              <a:buFont typeface="Calibri"/>
              <a:buNone/>
            </a:pPr>
            <a:endParaRPr sz="2720" b="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500"/>
                                        <p:tgtEl>
                                          <p:spTgt spid="2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1">
                                            <p:txEl>
                                              <p:pRg st="1" end="1"/>
                                            </p:txEl>
                                          </p:spTgt>
                                        </p:tgtEl>
                                        <p:attrNameLst>
                                          <p:attrName>style.visibility</p:attrName>
                                        </p:attrNameLst>
                                      </p:cBhvr>
                                      <p:to>
                                        <p:strVal val="visible"/>
                                      </p:to>
                                    </p:set>
                                    <p:animEffect transition="in" filter="fade">
                                      <p:cBhvr>
                                        <p:cTn id="10" dur="500"/>
                                        <p:tgtEl>
                                          <p:spTgt spid="22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1">
                                            <p:txEl>
                                              <p:pRg st="2" end="2"/>
                                            </p:txEl>
                                          </p:spTgt>
                                        </p:tgtEl>
                                        <p:attrNameLst>
                                          <p:attrName>style.visibility</p:attrName>
                                        </p:attrNameLst>
                                      </p:cBhvr>
                                      <p:to>
                                        <p:strVal val="visible"/>
                                      </p:to>
                                    </p:set>
                                    <p:animEffect transition="in" filter="fade">
                                      <p:cBhvr>
                                        <p:cTn id="13" dur="500"/>
                                        <p:tgtEl>
                                          <p:spTgt spid="22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1">
                                            <p:txEl>
                                              <p:pRg st="3" end="3"/>
                                            </p:txEl>
                                          </p:spTgt>
                                        </p:tgtEl>
                                        <p:attrNameLst>
                                          <p:attrName>style.visibility</p:attrName>
                                        </p:attrNameLst>
                                      </p:cBhvr>
                                      <p:to>
                                        <p:strVal val="visible"/>
                                      </p:to>
                                    </p:set>
                                    <p:animEffect transition="in" filter="fade">
                                      <p:cBhvr>
                                        <p:cTn id="16" dur="500"/>
                                        <p:tgtEl>
                                          <p:spTgt spid="221">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1">
                                            <p:txEl>
                                              <p:pRg st="4" end="4"/>
                                            </p:txEl>
                                          </p:spTgt>
                                        </p:tgtEl>
                                        <p:attrNameLst>
                                          <p:attrName>style.visibility</p:attrName>
                                        </p:attrNameLst>
                                      </p:cBhvr>
                                      <p:to>
                                        <p:strVal val="visible"/>
                                      </p:to>
                                    </p:set>
                                    <p:animEffect transition="in" filter="fade">
                                      <p:cBhvr>
                                        <p:cTn id="20" dur="500"/>
                                        <p:tgtEl>
                                          <p:spTgt spid="221">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animEffect transition="in" filter="fade">
                                      <p:cBhvr>
                                        <p:cTn id="23" dur="500"/>
                                        <p:tgtEl>
                                          <p:spTgt spid="221">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1">
                                            <p:txEl>
                                              <p:pRg st="6" end="6"/>
                                            </p:txEl>
                                          </p:spTgt>
                                        </p:tgtEl>
                                        <p:attrNameLst>
                                          <p:attrName>style.visibility</p:attrName>
                                        </p:attrNameLst>
                                      </p:cBhvr>
                                      <p:to>
                                        <p:strVal val="visible"/>
                                      </p:to>
                                    </p:set>
                                    <p:animEffect transition="in" filter="fade">
                                      <p:cBhvr>
                                        <p:cTn id="26" dur="500"/>
                                        <p:tgtEl>
                                          <p:spTgt spid="221">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1">
                                            <p:txEl>
                                              <p:pRg st="7" end="7"/>
                                            </p:txEl>
                                          </p:spTgt>
                                        </p:tgtEl>
                                        <p:attrNameLst>
                                          <p:attrName>style.visibility</p:attrName>
                                        </p:attrNameLst>
                                      </p:cBhvr>
                                      <p:to>
                                        <p:strVal val="visible"/>
                                      </p:to>
                                    </p:set>
                                    <p:animEffect transition="in" filter="fade">
                                      <p:cBhvr>
                                        <p:cTn id="29" dur="500"/>
                                        <p:tgtEl>
                                          <p:spTgt spid="2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you can do as a student</a:t>
            </a:r>
            <a:endParaRPr lang="en-US" dirty="0"/>
          </a:p>
        </p:txBody>
      </p:sp>
      <p:sp>
        <p:nvSpPr>
          <p:cNvPr id="3" name="Content Placeholder 2"/>
          <p:cNvSpPr>
            <a:spLocks noGrp="1"/>
          </p:cNvSpPr>
          <p:nvPr>
            <p:ph idx="1"/>
          </p:nvPr>
        </p:nvSpPr>
        <p:spPr/>
        <p:txBody>
          <a:bodyPr>
            <a:normAutofit fontScale="92500"/>
          </a:bodyPr>
          <a:lstStyle/>
          <a:p>
            <a:pPr marL="577025" lvl="0" indent="-457200">
              <a:spcBef>
                <a:spcPts val="444"/>
              </a:spcBef>
              <a:buClr>
                <a:srgbClr val="1065B5"/>
              </a:buClr>
              <a:buSzPct val="100000"/>
              <a:buFont typeface="Arial" charset="0"/>
              <a:buChar char="•"/>
            </a:pPr>
            <a:r>
              <a:rPr lang="en-US" sz="3000" b="0" dirty="0" smtClean="0">
                <a:solidFill>
                  <a:srgbClr val="1065B5"/>
                </a:solidFill>
                <a:ea typeface="Calibri"/>
                <a:cs typeface="Calibri"/>
                <a:sym typeface="Calibri"/>
              </a:rPr>
              <a:t>Encourage completion of </a:t>
            </a:r>
            <a:r>
              <a:rPr lang="en" sz="3000" b="0" dirty="0" smtClean="0">
                <a:solidFill>
                  <a:schemeClr val="dk1"/>
                </a:solidFill>
                <a:ea typeface="Calibri"/>
                <a:cs typeface="Calibri"/>
                <a:sym typeface="Calibri"/>
                <a:hlinkClick r:id="rId2"/>
              </a:rPr>
              <a:t>self-assessments (hosptial and ambulatory care) </a:t>
            </a:r>
            <a:r>
              <a:rPr lang="en" sz="3000" b="0" dirty="0" smtClean="0">
                <a:solidFill>
                  <a:schemeClr val="tx2"/>
                </a:solidFill>
                <a:ea typeface="Calibri"/>
                <a:cs typeface="Calibri"/>
                <a:sym typeface="Calibri"/>
              </a:rPr>
              <a:t>at your </a:t>
            </a:r>
            <a:r>
              <a:rPr lang="en-US" sz="3000" b="0" dirty="0" smtClean="0">
                <a:solidFill>
                  <a:schemeClr val="tx2"/>
                </a:solidFill>
                <a:ea typeface="Calibri"/>
                <a:cs typeface="Calibri"/>
                <a:sym typeface="Calibri"/>
              </a:rPr>
              <a:t>rotation </a:t>
            </a:r>
            <a:r>
              <a:rPr lang="en" sz="3000" b="0" dirty="0" smtClean="0">
                <a:solidFill>
                  <a:schemeClr val="tx2"/>
                </a:solidFill>
                <a:ea typeface="Calibri"/>
                <a:cs typeface="Calibri"/>
                <a:sym typeface="Calibri"/>
              </a:rPr>
              <a:t>site</a:t>
            </a:r>
            <a:r>
              <a:rPr lang="en-US" sz="3000" b="0" dirty="0" smtClean="0">
                <a:solidFill>
                  <a:schemeClr val="tx2"/>
                </a:solidFill>
                <a:ea typeface="Calibri"/>
                <a:cs typeface="Calibri"/>
                <a:sym typeface="Calibri"/>
              </a:rPr>
              <a:t>s!</a:t>
            </a:r>
          </a:p>
          <a:p>
            <a:pPr marL="577025" lvl="0" indent="-457200">
              <a:spcBef>
                <a:spcPts val="444"/>
              </a:spcBef>
              <a:buClr>
                <a:srgbClr val="1065B5"/>
              </a:buClr>
              <a:buSzPct val="100000"/>
              <a:buFont typeface="Arial" charset="0"/>
              <a:buChar char="•"/>
            </a:pPr>
            <a:r>
              <a:rPr lang="en-US" sz="3000" b="0" dirty="0" smtClean="0">
                <a:solidFill>
                  <a:schemeClr val="tx2"/>
                </a:solidFill>
                <a:ea typeface="Calibri"/>
                <a:cs typeface="Calibri"/>
                <a:sym typeface="Calibri"/>
              </a:rPr>
              <a:t>Ask how YOU can contribute to or take on a project related to the self-assessment action plan</a:t>
            </a:r>
          </a:p>
          <a:p>
            <a:pPr marL="577025" lvl="0" indent="-457200">
              <a:spcBef>
                <a:spcPts val="444"/>
              </a:spcBef>
              <a:buClr>
                <a:srgbClr val="1065B5"/>
              </a:buClr>
              <a:buSzPct val="100000"/>
              <a:buFont typeface="Arial" charset="0"/>
              <a:buChar char="•"/>
            </a:pPr>
            <a:r>
              <a:rPr lang="en-US" sz="3000" b="0" dirty="0" smtClean="0">
                <a:solidFill>
                  <a:schemeClr val="tx2"/>
                </a:solidFill>
                <a:ea typeface="Calibri"/>
                <a:cs typeface="Calibri"/>
                <a:sym typeface="Calibri"/>
              </a:rPr>
              <a:t>Safety and quality in the medication-use process</a:t>
            </a:r>
          </a:p>
          <a:p>
            <a:pPr lvl="2">
              <a:spcBef>
                <a:spcPts val="640"/>
              </a:spcBef>
              <a:buClr>
                <a:schemeClr val="bg2"/>
              </a:buClr>
              <a:buSzPct val="75000"/>
              <a:buFont typeface="Wingdings" charset="2"/>
              <a:buChar char="v"/>
            </a:pPr>
            <a:r>
              <a:rPr lang="en-US" sz="2200" dirty="0" smtClean="0">
                <a:solidFill>
                  <a:schemeClr val="bg2"/>
                </a:solidFill>
                <a:ea typeface="Calibri"/>
                <a:cs typeface="Calibri"/>
                <a:sym typeface="Calibri"/>
              </a:rPr>
              <a:t>Audit and evaluate processes on your health-system rotation</a:t>
            </a:r>
          </a:p>
          <a:p>
            <a:pPr lvl="2">
              <a:spcBef>
                <a:spcPts val="640"/>
              </a:spcBef>
              <a:buClr>
                <a:schemeClr val="bg2"/>
              </a:buClr>
              <a:buSzPct val="75000"/>
              <a:buFont typeface="Wingdings" charset="2"/>
              <a:buChar char="v"/>
            </a:pPr>
            <a:r>
              <a:rPr lang="en-US" sz="2200" dirty="0" smtClean="0">
                <a:solidFill>
                  <a:schemeClr val="bg2"/>
                </a:solidFill>
                <a:ea typeface="Calibri"/>
                <a:cs typeface="Calibri"/>
                <a:sym typeface="Calibri"/>
              </a:rPr>
              <a:t>Improve patient interview skills</a:t>
            </a:r>
          </a:p>
          <a:p>
            <a:pPr marL="877063" lvl="1" indent="-457200">
              <a:spcBef>
                <a:spcPts val="444"/>
              </a:spcBef>
              <a:buClr>
                <a:srgbClr val="1065B5"/>
              </a:buClr>
              <a:buSzPct val="100000"/>
              <a:buFont typeface="Arial" charset="0"/>
              <a:buChar char="•"/>
            </a:pPr>
            <a:endParaRPr lang="en-US" sz="2800" dirty="0" smtClean="0"/>
          </a:p>
          <a:p>
            <a:pPr marL="877063" lvl="1" indent="-457200">
              <a:spcBef>
                <a:spcPts val="444"/>
              </a:spcBef>
              <a:buClr>
                <a:srgbClr val="1065B5"/>
              </a:buClr>
              <a:buSzPct val="100000"/>
              <a:buFont typeface="Arial" charset="0"/>
              <a:buChar char="•"/>
            </a:pPr>
            <a:endParaRPr lang="en-US" sz="2500" b="0" dirty="0" smtClean="0">
              <a:solidFill>
                <a:schemeClr val="tx2"/>
              </a:solidFill>
              <a:ea typeface="Calibri"/>
              <a:cs typeface="Calibri"/>
              <a:sym typeface="Calibri"/>
            </a:endParaRPr>
          </a:p>
          <a:p>
            <a:pPr marL="577025" lvl="0" indent="-457200">
              <a:spcBef>
                <a:spcPts val="444"/>
              </a:spcBef>
              <a:buClr>
                <a:srgbClr val="1065B5"/>
              </a:buClr>
              <a:buSzPct val="100000"/>
              <a:buFont typeface="Arial" charset="0"/>
              <a:buChar char="•"/>
            </a:pPr>
            <a:endParaRPr lang="en-US" sz="2800" b="0" dirty="0" smtClean="0">
              <a:solidFill>
                <a:schemeClr val="tx2"/>
              </a:solidFill>
              <a:ea typeface="Calibri"/>
              <a:cs typeface="Calibri"/>
              <a:sym typeface="Calibri"/>
            </a:endParaRPr>
          </a:p>
          <a:p>
            <a:endParaRPr lang="en-US" dirty="0"/>
          </a:p>
        </p:txBody>
      </p:sp>
    </p:spTree>
    <p:extLst>
      <p:ext uri="{BB962C8B-B14F-4D97-AF65-F5344CB8AC3E}">
        <p14:creationId xmlns:p14="http://schemas.microsoft.com/office/powerpoint/2010/main" val="688338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SzPct val="25000"/>
            </a:pPr>
            <a:r>
              <a:rPr lang="en" sz="4400" dirty="0">
                <a:solidFill>
                  <a:schemeClr val="bg2"/>
                </a:solidFill>
                <a:ea typeface="Calibri"/>
                <a:cs typeface="Calibri"/>
                <a:sym typeface="Calibri"/>
              </a:rPr>
              <a:t>What </a:t>
            </a:r>
            <a:r>
              <a:rPr lang="en-US" sz="4400" dirty="0">
                <a:solidFill>
                  <a:schemeClr val="bg2"/>
                </a:solidFill>
                <a:ea typeface="Calibri"/>
                <a:cs typeface="Calibri"/>
                <a:sym typeface="Calibri"/>
              </a:rPr>
              <a:t>you can do as a student</a:t>
            </a:r>
            <a:endParaRPr lang="en" sz="4400" b="1"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Schedule PAI events for ASHP PAI week to raise awareness </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Participate in ASHP Connect PAI community</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Attend ASHP Midyear or Summer Meetings and participate in PAI and/or practice change sessions</a:t>
            </a:r>
          </a:p>
          <a:p>
            <a:pPr marL="342900" marR="0" lvl="0" indent="-342900" algn="l" rtl="0">
              <a:spcBef>
                <a:spcPts val="640"/>
              </a:spcBef>
              <a:spcAft>
                <a:spcPts val="0"/>
              </a:spcAft>
              <a:buClr>
                <a:schemeClr val="tx2"/>
              </a:buClr>
              <a:buSzPct val="75000"/>
              <a:buFont typeface="Calibri"/>
              <a:buChar char="•"/>
            </a:pPr>
            <a:r>
              <a:rPr lang="en" sz="2800" b="0" i="0" u="none" strike="noStrike" cap="none" dirty="0">
                <a:solidFill>
                  <a:schemeClr val="tx2"/>
                </a:solidFill>
                <a:latin typeface="Calibri"/>
                <a:ea typeface="Calibri"/>
                <a:cs typeface="Calibri"/>
                <a:sym typeface="Calibri"/>
              </a:rPr>
              <a:t>Participate in advocacy efforts for </a:t>
            </a:r>
            <a:r>
              <a:rPr lang="en" sz="2800" b="0" i="0" u="none" strike="noStrike" cap="none" dirty="0" smtClean="0">
                <a:solidFill>
                  <a:schemeClr val="tx2"/>
                </a:solidFill>
                <a:latin typeface="Calibri"/>
                <a:ea typeface="Calibri"/>
                <a:cs typeface="Calibri"/>
                <a:sym typeface="Calibri"/>
              </a:rPr>
              <a:t>provider </a:t>
            </a:r>
            <a:r>
              <a:rPr lang="en" sz="2800" b="0" dirty="0">
                <a:solidFill>
                  <a:schemeClr val="tx2"/>
                </a:solidFill>
                <a:latin typeface="Calibri"/>
                <a:ea typeface="Calibri"/>
                <a:cs typeface="Calibri"/>
                <a:sym typeface="Calibri"/>
              </a:rPr>
              <a:t>s</a:t>
            </a:r>
            <a:r>
              <a:rPr lang="en" sz="2800" b="0" i="0" u="none" strike="noStrike" cap="none" dirty="0" smtClean="0">
                <a:solidFill>
                  <a:schemeClr val="tx2"/>
                </a:solidFill>
                <a:latin typeface="Calibri"/>
                <a:ea typeface="Calibri"/>
                <a:cs typeface="Calibri"/>
                <a:sym typeface="Calibri"/>
              </a:rPr>
              <a:t>tatus</a:t>
            </a:r>
            <a:r>
              <a:rPr lang="en-US" sz="2800" b="0" i="0" u="none" strike="noStrike" cap="none" dirty="0">
                <a:solidFill>
                  <a:schemeClr val="tx2"/>
                </a:solidFill>
                <a:latin typeface="Calibri"/>
                <a:ea typeface="Calibri"/>
                <a:cs typeface="Calibri"/>
                <a:sym typeface="Calibri"/>
              </a:rPr>
              <a:t/>
            </a:r>
            <a:br>
              <a:rPr lang="en-US" sz="2800" b="0" i="0" u="none" strike="noStrike" cap="none" dirty="0">
                <a:solidFill>
                  <a:schemeClr val="tx2"/>
                </a:solidFill>
                <a:latin typeface="Calibri"/>
                <a:ea typeface="Calibri"/>
                <a:cs typeface="Calibri"/>
                <a:sym typeface="Calibri"/>
              </a:rPr>
            </a:br>
            <a:r>
              <a:rPr lang="en" sz="2800" b="0" i="0" u="none" strike="noStrike" cap="none" dirty="0">
                <a:solidFill>
                  <a:schemeClr val="tx2"/>
                </a:solidFill>
                <a:latin typeface="Calibri"/>
                <a:ea typeface="Calibri"/>
                <a:cs typeface="Calibri"/>
                <a:sym typeface="Calibri"/>
              </a:rPr>
              <a:t>at the state and national level</a:t>
            </a:r>
          </a:p>
          <a:p>
            <a:pPr marL="342900" marR="0" lvl="0" indent="-342900" algn="l" rtl="0">
              <a:spcBef>
                <a:spcPts val="640"/>
              </a:spcBef>
              <a:spcAft>
                <a:spcPts val="0"/>
              </a:spcAft>
              <a:buClr>
                <a:schemeClr val="dk1"/>
              </a:buClr>
              <a:buSzPct val="75000"/>
              <a:buFont typeface="Calibri"/>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75000"/>
              <a:buFont typeface="Calibri"/>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75000"/>
              <a:buFont typeface="Calibri"/>
              <a:buNone/>
            </a:pPr>
            <a:endParaRPr sz="2400" b="1"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500"/>
                                        <p:tgtEl>
                                          <p:spTgt spid="22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animEffect transition="in" filter="fade">
                                      <p:cBhvr>
                                        <p:cTn id="11" dur="500"/>
                                        <p:tgtEl>
                                          <p:spTgt spid="22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animEffect transition="in" filter="fade">
                                      <p:cBhvr>
                                        <p:cTn id="15" dur="500"/>
                                        <p:tgtEl>
                                          <p:spTgt spid="22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animEffect transition="in" filter="fade">
                                      <p:cBhvr>
                                        <p:cTn id="19" dur="500"/>
                                        <p:tgtEl>
                                          <p:spTgt spid="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our SSHP chapter is doing</a:t>
            </a:r>
          </a:p>
        </p:txBody>
      </p:sp>
      <p:sp>
        <p:nvSpPr>
          <p:cNvPr id="3" name="Content Placeholder 2"/>
          <p:cNvSpPr>
            <a:spLocks noGrp="1"/>
          </p:cNvSpPr>
          <p:nvPr>
            <p:ph idx="1"/>
          </p:nvPr>
        </p:nvSpPr>
        <p:spPr/>
        <p:txBody>
          <a:bodyPr/>
          <a:lstStyle/>
          <a:p>
            <a:r>
              <a:rPr lang="en-US" dirty="0"/>
              <a:t>PERSONALIZE THIS SLIDE TO YOUR CHAPTER</a:t>
            </a:r>
          </a:p>
          <a:p>
            <a:endParaRPr lang="en-US" dirty="0"/>
          </a:p>
          <a:p>
            <a:r>
              <a:rPr lang="en-US" dirty="0"/>
              <a:t>[ </a:t>
            </a:r>
            <a:r>
              <a:rPr lang="en-US" i="1" dirty="0"/>
              <a:t>Feel free to use this slide to explain past PPMI/PAI Initiatives your chapter has completed, projects your chapter is working on, or ideas your chapter has for the future. </a:t>
            </a:r>
            <a:r>
              <a:rPr lang="en-US" dirty="0"/>
              <a:t>] </a:t>
            </a:r>
          </a:p>
          <a:p>
            <a:endParaRPr lang="en-US" dirty="0"/>
          </a:p>
          <a:p>
            <a:r>
              <a:rPr lang="en-US" dirty="0"/>
              <a:t>Add additional slides as needed.</a:t>
            </a:r>
          </a:p>
        </p:txBody>
      </p:sp>
    </p:spTree>
    <p:extLst>
      <p:ext uri="{BB962C8B-B14F-4D97-AF65-F5344CB8AC3E}">
        <p14:creationId xmlns:p14="http://schemas.microsoft.com/office/powerpoint/2010/main" val="80649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SSHP PAI Task Force</a:t>
            </a:r>
          </a:p>
        </p:txBody>
      </p:sp>
      <p:sp>
        <p:nvSpPr>
          <p:cNvPr id="234" name="Shape 234"/>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None/>
            </a:pPr>
            <a:r>
              <a:rPr lang="en" sz="2800" b="0" u="none" strike="noStrike" cap="none" dirty="0">
                <a:solidFill>
                  <a:schemeClr val="tx2"/>
                </a:solidFill>
                <a:latin typeface="Calibri"/>
                <a:ea typeface="Calibri"/>
                <a:cs typeface="Calibri"/>
                <a:sym typeface="Calibri"/>
              </a:rPr>
              <a:t>Collaborate with your state organization’s PAI Task Force</a:t>
            </a:r>
            <a:r>
              <a:rPr lang="en-US" sz="2800" b="0" u="none" strike="noStrike" cap="none" dirty="0">
                <a:solidFill>
                  <a:schemeClr val="tx2"/>
                </a:solidFill>
                <a:latin typeface="Calibri"/>
                <a:ea typeface="Calibri"/>
                <a:cs typeface="Calibri"/>
                <a:sym typeface="Calibri"/>
              </a:rPr>
              <a:t> to </a:t>
            </a:r>
            <a:r>
              <a:rPr lang="en-US" sz="2800" b="0" dirty="0">
                <a:solidFill>
                  <a:schemeClr val="tx2"/>
                </a:solidFill>
                <a:latin typeface="Calibri"/>
                <a:ea typeface="Calibri"/>
                <a:cs typeface="Calibri"/>
                <a:sym typeface="Calibri"/>
              </a:rPr>
              <a:t>d</a:t>
            </a:r>
            <a:r>
              <a:rPr lang="en" sz="2800" b="0" u="none" strike="noStrike" cap="none" dirty="0" err="1">
                <a:solidFill>
                  <a:schemeClr val="tx2"/>
                </a:solidFill>
                <a:latin typeface="Calibri"/>
                <a:ea typeface="Calibri"/>
                <a:cs typeface="Calibri"/>
                <a:sym typeface="Calibri"/>
              </a:rPr>
              <a:t>evelop</a:t>
            </a:r>
            <a:r>
              <a:rPr lang="en" sz="2800" b="0" u="none" strike="noStrike" cap="none" dirty="0">
                <a:solidFill>
                  <a:schemeClr val="tx2"/>
                </a:solidFill>
                <a:latin typeface="Calibri"/>
                <a:ea typeface="Calibri"/>
                <a:cs typeface="Calibri"/>
                <a:sym typeface="Calibri"/>
              </a:rPr>
              <a:t> </a:t>
            </a:r>
            <a:r>
              <a:rPr lang="en-US" sz="2800" b="0" dirty="0">
                <a:solidFill>
                  <a:schemeClr val="tx2"/>
                </a:solidFill>
                <a:latin typeface="Calibri"/>
                <a:ea typeface="Calibri"/>
                <a:cs typeface="Calibri"/>
                <a:sym typeface="Calibri"/>
              </a:rPr>
              <a:t>w</a:t>
            </a:r>
            <a:r>
              <a:rPr lang="en" sz="2800" b="0" u="none" strike="noStrike" cap="none" dirty="0" err="1">
                <a:solidFill>
                  <a:schemeClr val="tx2"/>
                </a:solidFill>
                <a:latin typeface="Calibri"/>
                <a:ea typeface="Calibri"/>
                <a:cs typeface="Calibri"/>
                <a:sym typeface="Calibri"/>
              </a:rPr>
              <a:t>orking</a:t>
            </a:r>
            <a:r>
              <a:rPr lang="en" sz="2800" b="0" u="none" strike="noStrike" cap="none" dirty="0">
                <a:solidFill>
                  <a:schemeClr val="tx2"/>
                </a:solidFill>
                <a:latin typeface="Calibri"/>
                <a:ea typeface="Calibri"/>
                <a:cs typeface="Calibri"/>
                <a:sym typeface="Calibri"/>
              </a:rPr>
              <a:t> </a:t>
            </a:r>
            <a:r>
              <a:rPr lang="en-US" sz="2800" b="0" dirty="0">
                <a:solidFill>
                  <a:schemeClr val="tx2"/>
                </a:solidFill>
                <a:latin typeface="Calibri"/>
                <a:ea typeface="Calibri"/>
                <a:cs typeface="Calibri"/>
                <a:sym typeface="Calibri"/>
              </a:rPr>
              <a:t>g</a:t>
            </a:r>
            <a:r>
              <a:rPr lang="en" sz="2800" b="0" u="none" strike="noStrike" cap="none" dirty="0" err="1">
                <a:solidFill>
                  <a:schemeClr val="tx2"/>
                </a:solidFill>
                <a:latin typeface="Calibri"/>
                <a:ea typeface="Calibri"/>
                <a:cs typeface="Calibri"/>
                <a:sym typeface="Calibri"/>
              </a:rPr>
              <a:t>roups</a:t>
            </a:r>
            <a:r>
              <a:rPr lang="en" sz="2800" b="0" u="none" strike="noStrike" cap="none" dirty="0">
                <a:solidFill>
                  <a:schemeClr val="tx2"/>
                </a:solidFill>
                <a:latin typeface="Calibri"/>
                <a:ea typeface="Calibri"/>
                <a:cs typeface="Calibri"/>
                <a:sym typeface="Calibri"/>
              </a:rPr>
              <a:t>:</a:t>
            </a:r>
          </a:p>
          <a:p>
            <a:pPr lvl="1">
              <a:spcBef>
                <a:spcPts val="640"/>
              </a:spcBef>
              <a:buClr>
                <a:schemeClr val="bg2"/>
              </a:buClr>
              <a:buSzPct val="75000"/>
              <a:buFont typeface="Wingdings" charset="2"/>
              <a:buChar char="v"/>
            </a:pPr>
            <a:r>
              <a:rPr lang="en" sz="2000" b="0" u="none" strike="noStrike" cap="none" dirty="0">
                <a:solidFill>
                  <a:schemeClr val="bg2"/>
                </a:solidFill>
                <a:latin typeface="Calibri"/>
                <a:ea typeface="Calibri"/>
                <a:cs typeface="Calibri"/>
                <a:sym typeface="Calibri"/>
              </a:rPr>
              <a:t>Hospital </a:t>
            </a:r>
            <a:r>
              <a:rPr lang="en" sz="2000" b="0" u="none" strike="noStrike" cap="none" dirty="0" smtClean="0">
                <a:solidFill>
                  <a:schemeClr val="bg2"/>
                </a:solidFill>
                <a:latin typeface="Calibri"/>
                <a:ea typeface="Calibri"/>
                <a:cs typeface="Calibri"/>
                <a:sym typeface="Calibri"/>
              </a:rPr>
              <a:t>Self-Assessment </a:t>
            </a:r>
            <a:r>
              <a:rPr lang="en" sz="2000" b="0" u="none" strike="noStrike" cap="none" dirty="0">
                <a:solidFill>
                  <a:schemeClr val="bg2"/>
                </a:solidFill>
                <a:latin typeface="Calibri"/>
                <a:ea typeface="Calibri"/>
                <a:cs typeface="Calibri"/>
                <a:sym typeface="Calibri"/>
              </a:rPr>
              <a:t>(HSA) </a:t>
            </a:r>
            <a:r>
              <a:rPr lang="en" sz="2000" b="0" u="none" strike="noStrike" cap="none" dirty="0" smtClean="0">
                <a:solidFill>
                  <a:schemeClr val="bg2"/>
                </a:solidFill>
                <a:latin typeface="Calibri"/>
                <a:ea typeface="Calibri"/>
                <a:cs typeface="Calibri"/>
                <a:sym typeface="Calibri"/>
              </a:rPr>
              <a:t>outreach</a:t>
            </a:r>
            <a:endParaRPr lang="en" sz="2000" b="0" u="none" strike="noStrike" cap="none" dirty="0">
              <a:solidFill>
                <a:schemeClr val="bg2"/>
              </a:solidFill>
              <a:latin typeface="Calibri"/>
              <a:ea typeface="Calibri"/>
              <a:cs typeface="Calibri"/>
              <a:sym typeface="Calibri"/>
            </a:endParaRPr>
          </a:p>
          <a:p>
            <a:pPr lvl="1">
              <a:spcBef>
                <a:spcPts val="640"/>
              </a:spcBef>
              <a:buClr>
                <a:schemeClr val="bg2"/>
              </a:buClr>
              <a:buSzPct val="75000"/>
              <a:buFont typeface="Wingdings" charset="2"/>
              <a:buChar char="v"/>
            </a:pPr>
            <a:r>
              <a:rPr lang="en" sz="2000" b="0" u="none" strike="noStrike" cap="none" dirty="0" smtClean="0">
                <a:solidFill>
                  <a:schemeClr val="bg2"/>
                </a:solidFill>
                <a:latin typeface="Calibri"/>
                <a:ea typeface="Calibri"/>
                <a:cs typeface="Calibri"/>
                <a:sym typeface="Calibri"/>
              </a:rPr>
              <a:t>Practice Advancement </a:t>
            </a:r>
            <a:r>
              <a:rPr lang="en" sz="2000" b="0" u="none" strike="noStrike" cap="none" dirty="0">
                <a:solidFill>
                  <a:schemeClr val="bg2"/>
                </a:solidFill>
                <a:latin typeface="Calibri"/>
                <a:ea typeface="Calibri"/>
                <a:cs typeface="Calibri"/>
                <a:sym typeface="Calibri"/>
              </a:rPr>
              <a:t>Tool Kits</a:t>
            </a:r>
          </a:p>
          <a:p>
            <a:pPr lvl="1">
              <a:spcBef>
                <a:spcPts val="640"/>
              </a:spcBef>
              <a:buClr>
                <a:schemeClr val="bg2"/>
              </a:buClr>
              <a:buSzPct val="75000"/>
              <a:buFont typeface="Wingdings" charset="2"/>
              <a:buChar char="v"/>
            </a:pPr>
            <a:r>
              <a:rPr lang="en" sz="2000" b="0" u="none" strike="noStrike" cap="none" dirty="0">
                <a:solidFill>
                  <a:schemeClr val="bg2"/>
                </a:solidFill>
                <a:latin typeface="Calibri"/>
                <a:ea typeface="Calibri"/>
                <a:cs typeface="Calibri"/>
                <a:sym typeface="Calibri"/>
              </a:rPr>
              <a:t>Ambulatory Care PAI </a:t>
            </a:r>
            <a:r>
              <a:rPr lang="en" sz="2000" b="0" u="none" strike="noStrike" cap="none" dirty="0" smtClean="0">
                <a:solidFill>
                  <a:schemeClr val="bg2"/>
                </a:solidFill>
                <a:latin typeface="Calibri"/>
                <a:ea typeface="Calibri"/>
                <a:cs typeface="Calibri"/>
                <a:sym typeface="Calibri"/>
              </a:rPr>
              <a:t>outreach</a:t>
            </a:r>
            <a:endParaRPr lang="en" sz="2000" b="0" u="none" strike="noStrike" cap="none" dirty="0">
              <a:solidFill>
                <a:schemeClr val="bg2"/>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500"/>
                                        <p:tgtEl>
                                          <p:spTgt spid="2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500"/>
                                        <p:tgtEl>
                                          <p:spTgt spid="2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500"/>
                                        <p:tgtEl>
                                          <p:spTgt spid="23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500"/>
                                        <p:tgtEl>
                                          <p:spTgt spid="2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Tools &amp; Resources</a:t>
            </a:r>
          </a:p>
        </p:txBody>
      </p:sp>
      <p:sp>
        <p:nvSpPr>
          <p:cNvPr id="240" name="Shape 240"/>
          <p:cNvSpPr txBox="1">
            <a:spLocks noGrp="1"/>
          </p:cNvSpPr>
          <p:nvPr>
            <p:ph idx="1"/>
          </p:nvPr>
        </p:nvSpPr>
        <p:spPr>
          <a:xfrm>
            <a:off x="648925" y="1238865"/>
            <a:ext cx="8229600" cy="335575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 sz="2800" b="0" i="0" u="none" strike="noStrike" cap="none" dirty="0">
                <a:solidFill>
                  <a:schemeClr val="tx2"/>
                </a:solidFill>
                <a:latin typeface="Calibri"/>
                <a:ea typeface="Calibri"/>
                <a:cs typeface="Calibri"/>
                <a:sym typeface="Calibri"/>
              </a:rPr>
              <a:t>For more information, visit:</a:t>
            </a:r>
          </a:p>
          <a:p>
            <a:pPr marL="0" marR="0" lvl="0" indent="0" algn="ctr" rtl="0">
              <a:lnSpc>
                <a:spcPct val="80000"/>
              </a:lnSpc>
              <a:spcBef>
                <a:spcPts val="496"/>
              </a:spcBef>
              <a:spcAft>
                <a:spcPts val="0"/>
              </a:spcAft>
              <a:buClr>
                <a:schemeClr val="dk1"/>
              </a:buClr>
              <a:buSzPct val="25000"/>
              <a:buFont typeface="Calibri"/>
              <a:buNone/>
            </a:pPr>
            <a:r>
              <a:rPr lang="en" sz="2480" b="1" i="0" u="none" strike="noStrike" cap="none" dirty="0">
                <a:solidFill>
                  <a:schemeClr val="dk1"/>
                </a:solidFill>
                <a:latin typeface="Calibri"/>
                <a:ea typeface="Calibri"/>
                <a:cs typeface="Calibri"/>
                <a:sym typeface="Calibri"/>
                <a:hlinkClick r:id="rId3"/>
              </a:rPr>
              <a:t>ASHP-PAI Online!</a:t>
            </a:r>
            <a:endParaRPr sz="2480" b="1" i="0" u="none" strike="noStrike" cap="none" dirty="0">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ct val="25000"/>
              <a:buFont typeface="Calibri"/>
              <a:buNone/>
            </a:pPr>
            <a:r>
              <a:rPr lang="en" sz="2800" b="0" u="none" strike="noStrike" cap="none" dirty="0">
                <a:solidFill>
                  <a:schemeClr val="tx2"/>
                </a:solidFill>
                <a:latin typeface="Calibri"/>
                <a:ea typeface="Calibri"/>
                <a:cs typeface="Calibri"/>
                <a:sym typeface="Calibri"/>
              </a:rPr>
              <a:t>What you’ll find:</a:t>
            </a:r>
          </a:p>
          <a:p>
            <a:pPr marR="0" lvl="0" algn="l" rtl="0">
              <a:lnSpc>
                <a:spcPct val="80000"/>
              </a:lnSpc>
              <a:spcBef>
                <a:spcPts val="496"/>
              </a:spcBef>
              <a:spcAft>
                <a:spcPts val="0"/>
              </a:spcAft>
              <a:buClr>
                <a:schemeClr val="bg2"/>
              </a:buClr>
              <a:buSzPct val="74400"/>
              <a:buFont typeface="Wingdings" charset="2"/>
              <a:buChar char="v"/>
            </a:pPr>
            <a:r>
              <a:rPr lang="en" sz="2000" b="0" u="none" strike="noStrike" cap="none" dirty="0">
                <a:solidFill>
                  <a:srgbClr val="FF7F01"/>
                </a:solidFill>
                <a:latin typeface="Calibri"/>
                <a:ea typeface="Calibri"/>
                <a:cs typeface="Calibri"/>
                <a:sym typeface="Calibri"/>
              </a:rPr>
              <a:t>More information about PAI</a:t>
            </a:r>
          </a:p>
          <a:p>
            <a:pPr marR="0" lvl="0" algn="l" rtl="0">
              <a:lnSpc>
                <a:spcPct val="80000"/>
              </a:lnSpc>
              <a:spcBef>
                <a:spcPts val="496"/>
              </a:spcBef>
              <a:spcAft>
                <a:spcPts val="0"/>
              </a:spcAft>
              <a:buClr>
                <a:schemeClr val="bg2"/>
              </a:buClr>
              <a:buSzPct val="74400"/>
              <a:buFont typeface="Wingdings" charset="2"/>
              <a:buChar char="v"/>
            </a:pPr>
            <a:r>
              <a:rPr lang="en" sz="2000" b="0" u="none" strike="noStrike" cap="none" dirty="0">
                <a:solidFill>
                  <a:srgbClr val="FF7F01"/>
                </a:solidFill>
                <a:latin typeface="Calibri"/>
                <a:ea typeface="Calibri"/>
                <a:cs typeface="Calibri"/>
                <a:sym typeface="Calibri"/>
              </a:rPr>
              <a:t>Tools, resources, and recommendations </a:t>
            </a:r>
          </a:p>
          <a:p>
            <a:pPr marR="0" lvl="0" algn="l" rtl="0">
              <a:lnSpc>
                <a:spcPct val="80000"/>
              </a:lnSpc>
              <a:spcBef>
                <a:spcPts val="496"/>
              </a:spcBef>
              <a:spcAft>
                <a:spcPts val="0"/>
              </a:spcAft>
              <a:buClr>
                <a:schemeClr val="bg2"/>
              </a:buClr>
              <a:buSzPct val="74400"/>
              <a:buFont typeface="Wingdings" charset="2"/>
              <a:buChar char="v"/>
            </a:pPr>
            <a:r>
              <a:rPr lang="en" sz="2000" b="0" u="none" strike="noStrike" cap="none" dirty="0" smtClean="0">
                <a:solidFill>
                  <a:srgbClr val="FF7F01"/>
                </a:solidFill>
                <a:latin typeface="Calibri"/>
                <a:ea typeface="Calibri"/>
                <a:cs typeface="Calibri"/>
                <a:sym typeface="Calibri"/>
              </a:rPr>
              <a:t>Progress measures </a:t>
            </a:r>
            <a:r>
              <a:rPr lang="en" sz="2000" b="0" u="none" strike="noStrike" cap="none" dirty="0">
                <a:solidFill>
                  <a:srgbClr val="FF7F01"/>
                </a:solidFill>
                <a:latin typeface="Calibri"/>
                <a:ea typeface="Calibri"/>
                <a:cs typeface="Calibri"/>
                <a:sym typeface="Calibri"/>
              </a:rPr>
              <a:t>for tracking PAI progress</a:t>
            </a:r>
          </a:p>
          <a:p>
            <a:pPr marR="0" lvl="0" algn="l" rtl="0">
              <a:lnSpc>
                <a:spcPct val="80000"/>
              </a:lnSpc>
              <a:spcBef>
                <a:spcPts val="496"/>
              </a:spcBef>
              <a:spcAft>
                <a:spcPts val="0"/>
              </a:spcAft>
              <a:buClr>
                <a:schemeClr val="bg2"/>
              </a:buClr>
              <a:buSzPct val="74400"/>
              <a:buFont typeface="Wingdings" charset="2"/>
              <a:buChar char="v"/>
            </a:pPr>
            <a:r>
              <a:rPr lang="en" sz="2000" b="0" u="none" strike="noStrike" cap="none" dirty="0">
                <a:solidFill>
                  <a:srgbClr val="FF7F01"/>
                </a:solidFill>
                <a:latin typeface="Calibri"/>
                <a:ea typeface="Calibri"/>
                <a:cs typeface="Calibri"/>
                <a:sym typeface="Calibri"/>
              </a:rPr>
              <a:t>Web-based hospital self-assessment</a:t>
            </a:r>
          </a:p>
          <a:p>
            <a:pPr marR="0" lvl="0" algn="l" rtl="0">
              <a:lnSpc>
                <a:spcPct val="80000"/>
              </a:lnSpc>
              <a:spcBef>
                <a:spcPts val="496"/>
              </a:spcBef>
              <a:spcAft>
                <a:spcPts val="0"/>
              </a:spcAft>
              <a:buClr>
                <a:schemeClr val="bg2"/>
              </a:buClr>
              <a:buSzPct val="74400"/>
              <a:buFont typeface="Wingdings" charset="2"/>
              <a:buChar char="v"/>
            </a:pPr>
            <a:r>
              <a:rPr lang="en" sz="2000" b="0" u="none" strike="noStrike" cap="none" dirty="0">
                <a:solidFill>
                  <a:srgbClr val="FF7F01"/>
                </a:solidFill>
                <a:latin typeface="Calibri"/>
                <a:ea typeface="Calibri"/>
                <a:cs typeface="Calibri"/>
                <a:sym typeface="Calibri"/>
              </a:rPr>
              <a:t>Web-based ambulatory care self assessment</a:t>
            </a:r>
          </a:p>
          <a:p>
            <a:pPr marR="0" lvl="0" algn="l" rtl="0">
              <a:lnSpc>
                <a:spcPct val="80000"/>
              </a:lnSpc>
              <a:spcBef>
                <a:spcPts val="496"/>
              </a:spcBef>
              <a:spcAft>
                <a:spcPts val="0"/>
              </a:spcAft>
              <a:buClr>
                <a:schemeClr val="bg2"/>
              </a:buClr>
              <a:buSzPct val="74400"/>
              <a:buFont typeface="Wingdings" charset="2"/>
              <a:buChar char="v"/>
            </a:pPr>
            <a:r>
              <a:rPr lang="en" sz="2000" b="0" u="none" strike="noStrike" cap="none" dirty="0">
                <a:solidFill>
                  <a:srgbClr val="FF7F01"/>
                </a:solidFill>
                <a:latin typeface="Calibri"/>
                <a:ea typeface="Calibri"/>
                <a:cs typeface="Calibri"/>
                <a:sym typeface="Calibri"/>
              </a:rPr>
              <a:t>C-Suite Resources</a:t>
            </a:r>
          </a:p>
        </p:txBody>
      </p:sp>
      <p:sp>
        <p:nvSpPr>
          <p:cNvPr id="241" name="Shape 241"/>
          <p:cNvSpPr txBox="1"/>
          <p:nvPr/>
        </p:nvSpPr>
        <p:spPr>
          <a:xfrm>
            <a:off x="-2212646" y="2006162"/>
            <a:ext cx="184666" cy="2769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500"/>
                                        <p:tgtEl>
                                          <p:spTgt spid="2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
                                            <p:txEl>
                                              <p:pRg st="1" end="1"/>
                                            </p:txEl>
                                          </p:spTgt>
                                        </p:tgtEl>
                                        <p:attrNameLst>
                                          <p:attrName>style.visibility</p:attrName>
                                        </p:attrNameLst>
                                      </p:cBhvr>
                                      <p:to>
                                        <p:strVal val="visible"/>
                                      </p:to>
                                    </p:set>
                                    <p:animEffect transition="in" filter="fade">
                                      <p:cBhvr>
                                        <p:cTn id="10" dur="500"/>
                                        <p:tgtEl>
                                          <p:spTgt spid="240">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0">
                                            <p:txEl>
                                              <p:pRg st="2" end="2"/>
                                            </p:txEl>
                                          </p:spTgt>
                                        </p:tgtEl>
                                        <p:attrNameLst>
                                          <p:attrName>style.visibility</p:attrName>
                                        </p:attrNameLst>
                                      </p:cBhvr>
                                      <p:to>
                                        <p:strVal val="visible"/>
                                      </p:to>
                                    </p:set>
                                    <p:animEffect transition="in" filter="fade">
                                      <p:cBhvr>
                                        <p:cTn id="14" dur="500"/>
                                        <p:tgtEl>
                                          <p:spTgt spid="240">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0">
                                            <p:txEl>
                                              <p:pRg st="3" end="3"/>
                                            </p:txEl>
                                          </p:spTgt>
                                        </p:tgtEl>
                                        <p:attrNameLst>
                                          <p:attrName>style.visibility</p:attrName>
                                        </p:attrNameLst>
                                      </p:cBhvr>
                                      <p:to>
                                        <p:strVal val="visible"/>
                                      </p:to>
                                    </p:set>
                                    <p:animEffect transition="in" filter="fade">
                                      <p:cBhvr>
                                        <p:cTn id="17" dur="500"/>
                                        <p:tgtEl>
                                          <p:spTgt spid="240">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0">
                                            <p:txEl>
                                              <p:pRg st="4" end="4"/>
                                            </p:txEl>
                                          </p:spTgt>
                                        </p:tgtEl>
                                        <p:attrNameLst>
                                          <p:attrName>style.visibility</p:attrName>
                                        </p:attrNameLst>
                                      </p:cBhvr>
                                      <p:to>
                                        <p:strVal val="visible"/>
                                      </p:to>
                                    </p:set>
                                    <p:animEffect transition="in" filter="fade">
                                      <p:cBhvr>
                                        <p:cTn id="20" dur="500"/>
                                        <p:tgtEl>
                                          <p:spTgt spid="240">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0">
                                            <p:txEl>
                                              <p:pRg st="5" end="5"/>
                                            </p:txEl>
                                          </p:spTgt>
                                        </p:tgtEl>
                                        <p:attrNameLst>
                                          <p:attrName>style.visibility</p:attrName>
                                        </p:attrNameLst>
                                      </p:cBhvr>
                                      <p:to>
                                        <p:strVal val="visible"/>
                                      </p:to>
                                    </p:set>
                                    <p:animEffect transition="in" filter="fade">
                                      <p:cBhvr>
                                        <p:cTn id="23" dur="500"/>
                                        <p:tgtEl>
                                          <p:spTgt spid="240">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0">
                                            <p:txEl>
                                              <p:pRg st="6" end="6"/>
                                            </p:txEl>
                                          </p:spTgt>
                                        </p:tgtEl>
                                        <p:attrNameLst>
                                          <p:attrName>style.visibility</p:attrName>
                                        </p:attrNameLst>
                                      </p:cBhvr>
                                      <p:to>
                                        <p:strVal val="visible"/>
                                      </p:to>
                                    </p:set>
                                    <p:animEffect transition="in" filter="fade">
                                      <p:cBhvr>
                                        <p:cTn id="26" dur="500"/>
                                        <p:tgtEl>
                                          <p:spTgt spid="240">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0">
                                            <p:txEl>
                                              <p:pRg st="7" end="7"/>
                                            </p:txEl>
                                          </p:spTgt>
                                        </p:tgtEl>
                                        <p:attrNameLst>
                                          <p:attrName>style.visibility</p:attrName>
                                        </p:attrNameLst>
                                      </p:cBhvr>
                                      <p:to>
                                        <p:strVal val="visible"/>
                                      </p:to>
                                    </p:set>
                                    <p:animEffect transition="in" filter="fade">
                                      <p:cBhvr>
                                        <p:cTn id="29" dur="500"/>
                                        <p:tgtEl>
                                          <p:spTgt spid="240">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0">
                                            <p:txEl>
                                              <p:pRg st="8" end="8"/>
                                            </p:txEl>
                                          </p:spTgt>
                                        </p:tgtEl>
                                        <p:attrNameLst>
                                          <p:attrName>style.visibility</p:attrName>
                                        </p:attrNameLst>
                                      </p:cBhvr>
                                      <p:to>
                                        <p:strVal val="visible"/>
                                      </p:to>
                                    </p:set>
                                    <p:animEffect transition="in" filter="fade">
                                      <p:cBhvr>
                                        <p:cTn id="32" dur="500"/>
                                        <p:tgtEl>
                                          <p:spTgt spid="2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2098157"/>
            <a:ext cx="8153400" cy="457200"/>
          </a:xfrm>
        </p:spPr>
        <p:txBody>
          <a:bodyPr>
            <a:normAutofit fontScale="90000"/>
          </a:bodyPr>
          <a:lstStyle/>
          <a:p>
            <a:pPr algn="ctr"/>
            <a:r>
              <a:rPr lang="en-US" b="1" dirty="0">
                <a:solidFill>
                  <a:schemeClr val="tx2"/>
                </a:solidFill>
              </a:rPr>
              <a:t>For more information on this initiative, please contact:</a:t>
            </a:r>
          </a:p>
        </p:txBody>
      </p:sp>
      <p:sp>
        <p:nvSpPr>
          <p:cNvPr id="3" name="Text Placeholder 2"/>
          <p:cNvSpPr>
            <a:spLocks noGrp="1"/>
          </p:cNvSpPr>
          <p:nvPr>
            <p:ph type="body" sz="half" idx="2"/>
          </p:nvPr>
        </p:nvSpPr>
        <p:spPr>
          <a:xfrm>
            <a:off x="457200" y="2499938"/>
            <a:ext cx="8156448" cy="2018274"/>
          </a:xfrm>
        </p:spPr>
        <p:txBody>
          <a:bodyPr>
            <a:normAutofit fontScale="92500" lnSpcReduction="10000"/>
          </a:bodyPr>
          <a:lstStyle/>
          <a:p>
            <a:r>
              <a:rPr lang="en-US" b="0" dirty="0">
                <a:solidFill>
                  <a:schemeClr val="bg2"/>
                </a:solidFill>
              </a:rPr>
              <a:t>Kelsea Seago (</a:t>
            </a:r>
            <a:r>
              <a:rPr lang="en-US" b="0" dirty="0" err="1">
                <a:solidFill>
                  <a:schemeClr val="bg2"/>
                </a:solidFill>
              </a:rPr>
              <a:t>kbfickiesen@mix.wvu.edu</a:t>
            </a:r>
            <a:r>
              <a:rPr lang="en-US" b="0" dirty="0">
                <a:solidFill>
                  <a:schemeClr val="bg2"/>
                </a:solidFill>
              </a:rPr>
              <a:t>)</a:t>
            </a:r>
          </a:p>
          <a:p>
            <a:r>
              <a:rPr lang="en-US" sz="1400" b="0" dirty="0">
                <a:solidFill>
                  <a:schemeClr val="bg2"/>
                </a:solidFill>
              </a:rPr>
              <a:t>     Workgroup Lead, ASHP Pharmacy Student Forum Advancement of Pharmacy Practice Advisory Group</a:t>
            </a:r>
          </a:p>
          <a:p>
            <a:r>
              <a:rPr lang="en-US" b="0" dirty="0">
                <a:solidFill>
                  <a:schemeClr val="bg2"/>
                </a:solidFill>
              </a:rPr>
              <a:t>Evan </a:t>
            </a:r>
            <a:r>
              <a:rPr lang="en-US" b="0" dirty="0" err="1">
                <a:solidFill>
                  <a:schemeClr val="bg2"/>
                </a:solidFill>
              </a:rPr>
              <a:t>Colmenares</a:t>
            </a:r>
            <a:r>
              <a:rPr lang="en-US" b="0" dirty="0">
                <a:solidFill>
                  <a:schemeClr val="bg2"/>
                </a:solidFill>
              </a:rPr>
              <a:t> (evan_colmenares@unc.edu)</a:t>
            </a:r>
          </a:p>
          <a:p>
            <a:r>
              <a:rPr lang="en-US" sz="1400" b="0" dirty="0">
                <a:solidFill>
                  <a:srgbClr val="F2762C"/>
                </a:solidFill>
              </a:rPr>
              <a:t>     Chair, ASHP Pharmacy Student Forum Advancement of Pharmacy Practice Advisory Group</a:t>
            </a:r>
          </a:p>
          <a:p>
            <a:r>
              <a:rPr lang="en-US" b="0" dirty="0">
                <a:solidFill>
                  <a:schemeClr val="bg2"/>
                </a:solidFill>
              </a:rPr>
              <a:t>Kristy Nguyen (</a:t>
            </a:r>
            <a:r>
              <a:rPr lang="en-US" b="0" dirty="0" err="1">
                <a:solidFill>
                  <a:schemeClr val="bg2"/>
                </a:solidFill>
              </a:rPr>
              <a:t>kristy.nguyen@wne.edu</a:t>
            </a:r>
            <a:r>
              <a:rPr lang="en-US" b="0" dirty="0">
                <a:solidFill>
                  <a:schemeClr val="bg2"/>
                </a:solidFill>
              </a:rPr>
              <a:t>)</a:t>
            </a:r>
          </a:p>
          <a:p>
            <a:r>
              <a:rPr lang="en-US" sz="1400" b="0" dirty="0">
                <a:solidFill>
                  <a:srgbClr val="F2762C"/>
                </a:solidFill>
              </a:rPr>
              <a:t>     Executive Committee Liaison, ASHP Pharmacy Student Forum Advancement of Pharmacy Practice Advisory Group</a:t>
            </a:r>
          </a:p>
          <a:p>
            <a:pPr lvl="0"/>
            <a:r>
              <a:rPr lang="en-US" b="0" dirty="0">
                <a:solidFill>
                  <a:srgbClr val="F2762C"/>
                </a:solidFill>
              </a:rPr>
              <a:t>Diana Dabdub (students@ashp.org)</a:t>
            </a:r>
          </a:p>
          <a:p>
            <a:pPr lvl="0"/>
            <a:r>
              <a:rPr lang="en-US" sz="1400" b="0" dirty="0">
                <a:solidFill>
                  <a:srgbClr val="F2762C"/>
                </a:solidFill>
              </a:rPr>
              <a:t>     Director, ASHP Pharmacy Student Forum</a:t>
            </a:r>
          </a:p>
          <a:p>
            <a:endParaRPr lang="en-US" sz="1400" b="0" dirty="0">
              <a:solidFill>
                <a:srgbClr val="F2762C"/>
              </a:solidFill>
            </a:endParaRPr>
          </a:p>
        </p:txBody>
      </p:sp>
      <p:pic>
        <p:nvPicPr>
          <p:cNvPr id="4" name="Picture 3"/>
          <p:cNvPicPr>
            <a:picLocks noChangeAspect="1"/>
          </p:cNvPicPr>
          <p:nvPr/>
        </p:nvPicPr>
        <p:blipFill>
          <a:blip r:embed="rId2"/>
          <a:stretch>
            <a:fillRect/>
          </a:stretch>
        </p:blipFill>
        <p:spPr>
          <a:xfrm>
            <a:off x="1485900" y="237204"/>
            <a:ext cx="6096000" cy="1562100"/>
          </a:xfrm>
          <a:prstGeom prst="rect">
            <a:avLst/>
          </a:prstGeom>
        </p:spPr>
      </p:pic>
    </p:spTree>
    <p:extLst>
      <p:ext uri="{BB962C8B-B14F-4D97-AF65-F5344CB8AC3E}">
        <p14:creationId xmlns:p14="http://schemas.microsoft.com/office/powerpoint/2010/main" val="334265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What is PAI?</a:t>
            </a:r>
          </a:p>
        </p:txBody>
      </p:sp>
      <p:sp>
        <p:nvSpPr>
          <p:cNvPr id="121" name="Shape 12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592"/>
              </a:spcBef>
              <a:spcAft>
                <a:spcPts val="0"/>
              </a:spcAft>
              <a:buClr>
                <a:schemeClr val="tx2"/>
              </a:buClr>
              <a:buSzPct val="74000"/>
              <a:buFont typeface="Calibri"/>
              <a:buChar char="•"/>
            </a:pPr>
            <a:r>
              <a:rPr lang="en" sz="2800" b="0" i="0" u="none" strike="noStrike" cap="none" dirty="0">
                <a:solidFill>
                  <a:schemeClr val="tx2"/>
                </a:solidFill>
                <a:latin typeface="Calibri"/>
                <a:ea typeface="Calibri"/>
                <a:cs typeface="Calibri"/>
                <a:sym typeface="Calibri"/>
              </a:rPr>
              <a:t>Joint initiative</a:t>
            </a:r>
            <a:endParaRPr lang="en-US" sz="2800" b="0" i="0" u="none" strike="noStrike" cap="none" dirty="0">
              <a:solidFill>
                <a:schemeClr val="tx2"/>
              </a:solidFill>
              <a:latin typeface="Calibri"/>
              <a:ea typeface="Calibri"/>
              <a:cs typeface="Calibri"/>
              <a:sym typeface="Calibri"/>
            </a:endParaRPr>
          </a:p>
          <a:p>
            <a:pPr marL="742950" lvl="1" indent="-285750">
              <a:spcBef>
                <a:spcPts val="480"/>
              </a:spcBef>
              <a:buClr>
                <a:schemeClr val="bg2"/>
              </a:buClr>
              <a:buSzPct val="85000"/>
              <a:buFont typeface="Noto Sans Symbols"/>
              <a:buChar char="❖"/>
            </a:pPr>
            <a:r>
              <a:rPr lang="en-US" sz="2000" dirty="0" smtClean="0">
                <a:solidFill>
                  <a:srgbClr val="FF7F01"/>
                </a:solidFill>
                <a:ea typeface="Calibri"/>
                <a:cs typeface="Calibri"/>
                <a:sym typeface="Calibri"/>
              </a:rPr>
              <a:t>ASHP (American </a:t>
            </a:r>
            <a:r>
              <a:rPr lang="en-US" sz="2000" dirty="0">
                <a:solidFill>
                  <a:srgbClr val="FF7F01"/>
                </a:solidFill>
                <a:ea typeface="Calibri"/>
                <a:cs typeface="Calibri"/>
                <a:sym typeface="Calibri"/>
              </a:rPr>
              <a:t>Society of Health-System </a:t>
            </a:r>
            <a:r>
              <a:rPr lang="en-US" sz="2000" dirty="0" smtClean="0">
                <a:solidFill>
                  <a:srgbClr val="FF7F01"/>
                </a:solidFill>
                <a:ea typeface="Calibri"/>
                <a:cs typeface="Calibri"/>
                <a:sym typeface="Calibri"/>
              </a:rPr>
              <a:t>Pharmacists)</a:t>
            </a:r>
            <a:endParaRPr lang="en-US" sz="2000" dirty="0">
              <a:solidFill>
                <a:srgbClr val="FF7F01"/>
              </a:solidFill>
              <a:ea typeface="Calibri"/>
              <a:cs typeface="Calibri"/>
              <a:sym typeface="Calibri"/>
            </a:endParaRPr>
          </a:p>
          <a:p>
            <a:pPr marL="742950" lvl="1" indent="-285750">
              <a:spcBef>
                <a:spcPts val="480"/>
              </a:spcBef>
              <a:buClr>
                <a:schemeClr val="bg2"/>
              </a:buClr>
              <a:buSzPct val="85000"/>
              <a:buFont typeface="Noto Sans Symbols"/>
              <a:buChar char="❖"/>
            </a:pPr>
            <a:r>
              <a:rPr lang="en-US" sz="2000" dirty="0">
                <a:solidFill>
                  <a:srgbClr val="FF7F01"/>
                </a:solidFill>
                <a:ea typeface="Calibri"/>
                <a:cs typeface="Calibri"/>
                <a:sym typeface="Calibri"/>
              </a:rPr>
              <a:t>ASHP Research &amp; Education Foundation</a:t>
            </a:r>
          </a:p>
          <a:p>
            <a:pPr marL="342900" lvl="0" indent="-342900">
              <a:spcBef>
                <a:spcPts val="0"/>
              </a:spcBef>
              <a:buClr>
                <a:schemeClr val="tx2"/>
              </a:buClr>
              <a:buSzPct val="75000"/>
              <a:buFont typeface="Calibri"/>
              <a:buChar char="•"/>
            </a:pPr>
            <a:r>
              <a:rPr lang="en" sz="2800" b="0" dirty="0">
                <a:solidFill>
                  <a:schemeClr val="tx2"/>
                </a:solidFill>
                <a:ea typeface="Calibri"/>
                <a:cs typeface="Calibri"/>
                <a:sym typeface="Calibri"/>
              </a:rPr>
              <a:t>Transforming how pharmacists care for patients</a:t>
            </a:r>
          </a:p>
          <a:p>
            <a:pPr marL="742950" lvl="1" indent="-285750">
              <a:spcBef>
                <a:spcPts val="480"/>
              </a:spcBef>
              <a:buClr>
                <a:schemeClr val="bg2"/>
              </a:buClr>
              <a:buSzPct val="85000"/>
              <a:buFont typeface="Noto Sans Symbols"/>
              <a:buChar char="❖"/>
            </a:pPr>
            <a:r>
              <a:rPr lang="en" sz="2000" dirty="0">
                <a:solidFill>
                  <a:srgbClr val="FF7F01"/>
                </a:solidFill>
                <a:ea typeface="Calibri"/>
                <a:cs typeface="Calibri"/>
                <a:sym typeface="Calibri"/>
              </a:rPr>
              <a:t>Led by pharmacists</a:t>
            </a:r>
          </a:p>
          <a:p>
            <a:pPr marL="742950" lvl="1" indent="-285750">
              <a:spcBef>
                <a:spcPts val="480"/>
              </a:spcBef>
              <a:buClr>
                <a:schemeClr val="bg2"/>
              </a:buClr>
              <a:buSzPct val="85000"/>
              <a:buFont typeface="Noto Sans Symbols"/>
              <a:buChar char="❖"/>
            </a:pPr>
            <a:r>
              <a:rPr lang="en" sz="2000" dirty="0">
                <a:solidFill>
                  <a:srgbClr val="FF7F01"/>
                </a:solidFill>
                <a:ea typeface="Calibri"/>
                <a:cs typeface="Calibri"/>
                <a:sym typeface="Calibri"/>
              </a:rPr>
              <a:t>Improve patient outcomes</a:t>
            </a:r>
            <a:endParaRPr lang="en-US" sz="2000" dirty="0">
              <a:solidFill>
                <a:srgbClr val="FF7F01"/>
              </a:solidFill>
              <a:ea typeface="Calibri"/>
              <a:cs typeface="Calibri"/>
              <a:sym typeface="Calibri"/>
            </a:endParaRPr>
          </a:p>
          <a:p>
            <a:pPr marL="342900" lvl="0" indent="-342900">
              <a:spcBef>
                <a:spcPts val="592"/>
              </a:spcBef>
              <a:buClr>
                <a:schemeClr val="tx2"/>
              </a:buClr>
              <a:buSzPct val="74000"/>
              <a:buFont typeface="Calibri"/>
              <a:buChar char="•"/>
            </a:pPr>
            <a:r>
              <a:rPr lang="en" sz="2800" b="0" dirty="0">
                <a:solidFill>
                  <a:schemeClr val="tx2"/>
                </a:solidFill>
              </a:rPr>
              <a:t>E</a:t>
            </a:r>
            <a:r>
              <a:rPr lang="en" sz="2800" b="0" dirty="0">
                <a:solidFill>
                  <a:schemeClr val="tx2"/>
                </a:solidFill>
                <a:ea typeface="Calibri"/>
                <a:cs typeface="Calibri"/>
                <a:sym typeface="Calibri"/>
              </a:rPr>
              <a:t>mpower</a:t>
            </a:r>
            <a:r>
              <a:rPr lang="en-US" sz="2800" b="0" dirty="0">
                <a:solidFill>
                  <a:schemeClr val="tx2"/>
                </a:solidFill>
                <a:ea typeface="Calibri"/>
                <a:cs typeface="Calibri"/>
                <a:sym typeface="Calibri"/>
              </a:rPr>
              <a:t>s</a:t>
            </a:r>
            <a:r>
              <a:rPr lang="en" sz="2800" b="0" dirty="0">
                <a:solidFill>
                  <a:schemeClr val="tx2"/>
                </a:solidFill>
                <a:ea typeface="Calibri"/>
                <a:cs typeface="Calibri"/>
                <a:sym typeface="Calibri"/>
              </a:rPr>
              <a:t> pharmacists to </a:t>
            </a:r>
            <a:r>
              <a:rPr lang="en" sz="2800" b="0" dirty="0" smtClean="0">
                <a:solidFill>
                  <a:schemeClr val="tx2"/>
                </a:solidFill>
                <a:ea typeface="Calibri"/>
                <a:cs typeface="Calibri"/>
                <a:sym typeface="Calibri"/>
              </a:rPr>
              <a:t>integrate with the interprofessional</a:t>
            </a:r>
            <a:r>
              <a:rPr lang="en" sz="2800" b="0" dirty="0" smtClean="0">
                <a:solidFill>
                  <a:schemeClr val="tx2"/>
                </a:solidFill>
              </a:rPr>
              <a:t> </a:t>
            </a:r>
            <a:r>
              <a:rPr lang="en" sz="2800" b="0" dirty="0">
                <a:solidFill>
                  <a:schemeClr val="tx2"/>
                </a:solidFill>
              </a:rPr>
              <a:t>healthcare tea</a:t>
            </a:r>
            <a:r>
              <a:rPr lang="en-US" sz="2800" b="0" dirty="0">
                <a:solidFill>
                  <a:schemeClr val="tx2"/>
                </a:solidFill>
              </a:rPr>
              <a:t>m</a:t>
            </a:r>
            <a:endParaRPr lang="en" sz="2000" b="0" dirty="0">
              <a:solidFill>
                <a:srgbClr val="FF7F01"/>
              </a:solidFill>
              <a:ea typeface="Calibri"/>
              <a:cs typeface="Calibri"/>
              <a:sym typeface="Calibri"/>
            </a:endParaRPr>
          </a:p>
          <a:p>
            <a:pPr marL="342900" marR="0" lvl="0" indent="-342900" algn="l" rtl="0">
              <a:spcBef>
                <a:spcPts val="592"/>
              </a:spcBef>
              <a:spcAft>
                <a:spcPts val="0"/>
              </a:spcAft>
              <a:buClr>
                <a:schemeClr val="dk1"/>
              </a:buClr>
              <a:buSzPct val="74000"/>
              <a:buFont typeface="Calibri"/>
              <a:buChar char="•"/>
            </a:pPr>
            <a:endParaRPr lang="en" sz="2800" i="0" u="none" strike="noStrike" cap="none" dirty="0">
              <a:solidFill>
                <a:schemeClr val="tx1"/>
              </a:solidFill>
              <a:latin typeface="Calibri"/>
              <a:ea typeface="Calibri"/>
              <a:cs typeface="Calibri"/>
              <a:sym typeface="Calibri"/>
            </a:endParaRPr>
          </a:p>
          <a:p>
            <a:pPr marL="0" marR="0" lvl="0" indent="0" algn="l" rtl="0">
              <a:lnSpc>
                <a:spcPct val="90000"/>
              </a:lnSpc>
              <a:spcBef>
                <a:spcPts val="592"/>
              </a:spcBef>
              <a:spcAft>
                <a:spcPts val="0"/>
              </a:spcAft>
              <a:buNone/>
            </a:pP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500"/>
                                        <p:tgtEl>
                                          <p:spTgt spid="1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1">
                                            <p:txEl>
                                              <p:pRg st="1" end="1"/>
                                            </p:txEl>
                                          </p:spTgt>
                                        </p:tgtEl>
                                        <p:attrNameLst>
                                          <p:attrName>style.visibility</p:attrName>
                                        </p:attrNameLst>
                                      </p:cBhvr>
                                      <p:to>
                                        <p:strVal val="visible"/>
                                      </p:to>
                                    </p:set>
                                    <p:animEffect transition="in" filter="fade">
                                      <p:cBhvr>
                                        <p:cTn id="10" dur="500"/>
                                        <p:tgtEl>
                                          <p:spTgt spid="12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xEl>
                                              <p:pRg st="2" end="2"/>
                                            </p:txEl>
                                          </p:spTgt>
                                        </p:tgtEl>
                                        <p:attrNameLst>
                                          <p:attrName>style.visibility</p:attrName>
                                        </p:attrNameLst>
                                      </p:cBhvr>
                                      <p:to>
                                        <p:strVal val="visible"/>
                                      </p:to>
                                    </p:set>
                                    <p:animEffect transition="in" filter="fade">
                                      <p:cBhvr>
                                        <p:cTn id="13" dur="500"/>
                                        <p:tgtEl>
                                          <p:spTgt spid="121">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1">
                                            <p:txEl>
                                              <p:pRg st="3" end="3"/>
                                            </p:txEl>
                                          </p:spTgt>
                                        </p:tgtEl>
                                        <p:attrNameLst>
                                          <p:attrName>style.visibility</p:attrName>
                                        </p:attrNameLst>
                                      </p:cBhvr>
                                      <p:to>
                                        <p:strVal val="visible"/>
                                      </p:to>
                                    </p:set>
                                    <p:animEffect transition="in" filter="fade">
                                      <p:cBhvr>
                                        <p:cTn id="17" dur="500"/>
                                        <p:tgtEl>
                                          <p:spTgt spid="12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1">
                                            <p:txEl>
                                              <p:pRg st="4" end="4"/>
                                            </p:txEl>
                                          </p:spTgt>
                                        </p:tgtEl>
                                        <p:attrNameLst>
                                          <p:attrName>style.visibility</p:attrName>
                                        </p:attrNameLst>
                                      </p:cBhvr>
                                      <p:to>
                                        <p:strVal val="visible"/>
                                      </p:to>
                                    </p:set>
                                    <p:animEffect transition="in" filter="fade">
                                      <p:cBhvr>
                                        <p:cTn id="20" dur="500"/>
                                        <p:tgtEl>
                                          <p:spTgt spid="12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1">
                                            <p:txEl>
                                              <p:pRg st="5" end="5"/>
                                            </p:txEl>
                                          </p:spTgt>
                                        </p:tgtEl>
                                        <p:attrNameLst>
                                          <p:attrName>style.visibility</p:attrName>
                                        </p:attrNameLst>
                                      </p:cBhvr>
                                      <p:to>
                                        <p:strVal val="visible"/>
                                      </p:to>
                                    </p:set>
                                    <p:animEffect transition="in" filter="fade">
                                      <p:cBhvr>
                                        <p:cTn id="23" dur="500"/>
                                        <p:tgtEl>
                                          <p:spTgt spid="121">
                                            <p:txEl>
                                              <p:pRg st="5" end="5"/>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21">
                                            <p:txEl>
                                              <p:pRg st="6" end="6"/>
                                            </p:txEl>
                                          </p:spTgt>
                                        </p:tgtEl>
                                        <p:attrNameLst>
                                          <p:attrName>style.visibility</p:attrName>
                                        </p:attrNameLst>
                                      </p:cBhvr>
                                      <p:to>
                                        <p:strVal val="visible"/>
                                      </p:to>
                                    </p:set>
                                    <p:animEffect transition="in" filter="fade">
                                      <p:cBhvr>
                                        <p:cTn id="27" dur="500"/>
                                        <p:tgtEl>
                                          <p:spTgt spid="1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 sz="4400" b="1" i="0" u="none" strike="noStrike" cap="none" dirty="0" smtClean="0">
                <a:solidFill>
                  <a:schemeClr val="bg2"/>
                </a:solidFill>
                <a:latin typeface="Calibri"/>
                <a:ea typeface="Calibri"/>
                <a:cs typeface="Calibri"/>
                <a:sym typeface="Calibri"/>
              </a:rPr>
              <a:t>PPMI </a:t>
            </a:r>
            <a:r>
              <a:rPr lang="en" sz="4400" b="1" i="0" u="none" strike="noStrike" cap="none" dirty="0">
                <a:solidFill>
                  <a:schemeClr val="bg2"/>
                </a:solidFill>
                <a:latin typeface="Calibri"/>
                <a:ea typeface="Calibri"/>
                <a:cs typeface="Calibri"/>
                <a:sym typeface="Calibri"/>
              </a:rPr>
              <a:t>to</a:t>
            </a:r>
            <a:r>
              <a:rPr lang="en-US" sz="4400" dirty="0">
                <a:solidFill>
                  <a:schemeClr val="bg2"/>
                </a:solidFill>
                <a:latin typeface="Calibri"/>
                <a:ea typeface="Calibri"/>
                <a:cs typeface="Calibri"/>
                <a:sym typeface="Calibri"/>
              </a:rPr>
              <a:t> </a:t>
            </a:r>
            <a:r>
              <a:rPr lang="en-US" sz="4400" dirty="0" smtClean="0">
                <a:solidFill>
                  <a:schemeClr val="bg2"/>
                </a:solidFill>
                <a:latin typeface="Calibri"/>
                <a:ea typeface="Calibri"/>
                <a:cs typeface="Calibri"/>
                <a:sym typeface="Calibri"/>
              </a:rPr>
              <a:t>PAI</a:t>
            </a:r>
            <a:endParaRPr lang="en" sz="4400" b="1" i="0" u="none" strike="noStrike" cap="none" dirty="0">
              <a:solidFill>
                <a:schemeClr val="bg2"/>
              </a:solidFill>
              <a:latin typeface="Calibri"/>
              <a:ea typeface="Calibri"/>
              <a:cs typeface="Calibri"/>
              <a:sym typeface="Calibri"/>
            </a:endParaRPr>
          </a:p>
        </p:txBody>
      </p:sp>
      <p:sp>
        <p:nvSpPr>
          <p:cNvPr id="134" name="Shape 134"/>
          <p:cNvSpPr txBox="1">
            <a:spLocks noGrp="1"/>
          </p:cNvSpPr>
          <p:nvPr>
            <p:ph idx="1"/>
          </p:nvPr>
        </p:nvSpPr>
        <p:spPr>
          <a:prstGeom prst="rect">
            <a:avLst/>
          </a:prstGeom>
          <a:noFill/>
          <a:ln>
            <a:noFill/>
          </a:ln>
        </p:spPr>
        <p:txBody>
          <a:bodyPr lIns="91425" tIns="45700" rIns="91425" bIns="45700" anchor="t" anchorCtr="0">
            <a:noAutofit/>
          </a:bodyPr>
          <a:lstStyle/>
          <a:p>
            <a:pPr marL="419100" marR="0" lvl="0" indent="-457200" algn="l" rtl="0">
              <a:spcBef>
                <a:spcPts val="0"/>
              </a:spcBef>
              <a:spcAft>
                <a:spcPts val="0"/>
              </a:spcAft>
              <a:buClr>
                <a:schemeClr val="tx2"/>
              </a:buClr>
              <a:buSzPct val="100000"/>
              <a:buFont typeface="Arial" charset="0"/>
              <a:buChar char="•"/>
            </a:pPr>
            <a:r>
              <a:rPr lang="en" sz="2800" b="0" i="0" u="none" strike="noStrike" cap="none" dirty="0">
                <a:solidFill>
                  <a:schemeClr val="tx2"/>
                </a:solidFill>
                <a:latin typeface="Calibri"/>
                <a:ea typeface="Calibri"/>
                <a:cs typeface="Calibri"/>
                <a:sym typeface="Calibri"/>
              </a:rPr>
              <a:t>Pharmacy Practice Model Initiative (PPMI)</a:t>
            </a:r>
          </a:p>
          <a:p>
            <a:pPr marL="742950" marR="0" lvl="1" indent="-285750" algn="l" rtl="0">
              <a:spcBef>
                <a:spcPts val="480"/>
              </a:spcBef>
              <a:spcAft>
                <a:spcPts val="0"/>
              </a:spcAft>
              <a:buClr>
                <a:schemeClr val="bg2"/>
              </a:buClr>
              <a:buSzPct val="85000"/>
              <a:buFont typeface="Noto Sans Symbols"/>
              <a:buChar char="❖"/>
            </a:pPr>
            <a:r>
              <a:rPr lang="en" sz="2000" i="0" u="none" strike="noStrike" cap="none" dirty="0">
                <a:solidFill>
                  <a:srgbClr val="FF7F01"/>
                </a:solidFill>
                <a:latin typeface="Calibri"/>
                <a:ea typeface="Calibri"/>
                <a:cs typeface="Calibri"/>
                <a:sym typeface="Calibri"/>
              </a:rPr>
              <a:t>A concept introduced </a:t>
            </a:r>
            <a:r>
              <a:rPr lang="en" sz="2000" i="0" u="none" strike="noStrike" cap="none" dirty="0" smtClean="0">
                <a:solidFill>
                  <a:srgbClr val="FF7F01"/>
                </a:solidFill>
                <a:latin typeface="Calibri"/>
                <a:ea typeface="Calibri"/>
                <a:cs typeface="Calibri"/>
                <a:sym typeface="Calibri"/>
              </a:rPr>
              <a:t>that supports pharmacists’ roles as direct patient care providers </a:t>
            </a:r>
            <a:r>
              <a:rPr lang="en" sz="2000" i="0" u="none" strike="noStrike" cap="none" dirty="0">
                <a:solidFill>
                  <a:srgbClr val="FF7F01"/>
                </a:solidFill>
                <a:latin typeface="Calibri"/>
                <a:ea typeface="Calibri"/>
                <a:cs typeface="Calibri"/>
                <a:sym typeface="Calibri"/>
              </a:rPr>
              <a:t>in hospitals and </a:t>
            </a:r>
            <a:r>
              <a:rPr lang="en" sz="2000" i="0" u="none" strike="noStrike" cap="none" dirty="0" smtClean="0">
                <a:solidFill>
                  <a:srgbClr val="FF7F01"/>
                </a:solidFill>
                <a:latin typeface="Calibri"/>
                <a:ea typeface="Calibri"/>
                <a:cs typeface="Calibri"/>
                <a:sym typeface="Calibri"/>
              </a:rPr>
              <a:t>health-systems</a:t>
            </a:r>
          </a:p>
          <a:p>
            <a:pPr marL="742950" marR="0" lvl="1" indent="-285750" algn="l" rtl="0">
              <a:spcBef>
                <a:spcPts val="480"/>
              </a:spcBef>
              <a:spcAft>
                <a:spcPts val="0"/>
              </a:spcAft>
              <a:buClr>
                <a:schemeClr val="bg2"/>
              </a:buClr>
              <a:buSzPct val="85000"/>
              <a:buFont typeface="Noto Sans Symbols"/>
              <a:buChar char="❖"/>
            </a:pPr>
            <a:r>
              <a:rPr lang="en" sz="2000" dirty="0" smtClean="0">
                <a:solidFill>
                  <a:srgbClr val="FF7F01"/>
                </a:solidFill>
                <a:latin typeface="Calibri"/>
                <a:ea typeface="Calibri"/>
                <a:cs typeface="Calibri"/>
                <a:sym typeface="Calibri"/>
              </a:rPr>
              <a:t>Started with an invitational summit in November 2010</a:t>
            </a:r>
            <a:endParaRPr lang="en-US" sz="2300" i="0" u="none" strike="noStrike" cap="none" dirty="0">
              <a:solidFill>
                <a:srgbClr val="FF7F01"/>
              </a:solidFill>
              <a:latin typeface="Calibri"/>
              <a:ea typeface="Calibri"/>
              <a:cs typeface="Calibri"/>
              <a:sym typeface="Calibri"/>
            </a:endParaRPr>
          </a:p>
          <a:p>
            <a:pPr marL="333375" lvl="0" indent="-457200">
              <a:spcBef>
                <a:spcPts val="0"/>
              </a:spcBef>
              <a:buClr>
                <a:schemeClr val="tx2"/>
              </a:buClr>
              <a:buSzPct val="100000"/>
              <a:buFont typeface="Arial" charset="0"/>
              <a:buChar char="•"/>
            </a:pPr>
            <a:r>
              <a:rPr lang="en" sz="2800" b="0" dirty="0" smtClean="0">
                <a:solidFill>
                  <a:schemeClr val="tx2"/>
                </a:solidFill>
                <a:latin typeface="Calibri"/>
                <a:ea typeface="Calibri"/>
                <a:cs typeface="Calibri"/>
                <a:sym typeface="Calibri"/>
              </a:rPr>
              <a:t>Ambulatory Care Summit held in March 2014</a:t>
            </a:r>
          </a:p>
          <a:p>
            <a:pPr marL="333375" lvl="0" indent="-457200">
              <a:spcBef>
                <a:spcPts val="0"/>
              </a:spcBef>
              <a:buClr>
                <a:schemeClr val="tx2"/>
              </a:buClr>
              <a:buSzPct val="100000"/>
              <a:buFont typeface="Arial" charset="0"/>
              <a:buChar char="•"/>
            </a:pPr>
            <a:r>
              <a:rPr lang="en" sz="2800" b="0" dirty="0" smtClean="0">
                <a:solidFill>
                  <a:schemeClr val="tx2"/>
                </a:solidFill>
                <a:latin typeface="Calibri"/>
                <a:ea typeface="Calibri"/>
                <a:cs typeface="Calibri"/>
                <a:sym typeface="Calibri"/>
              </a:rPr>
              <a:t>In 2015, PPMI rebranded to PAI</a:t>
            </a:r>
            <a:endParaRPr lang="en" sz="2800" b="0" i="0" u="none" strike="noStrike" cap="none" dirty="0">
              <a:solidFill>
                <a:schemeClr val="tx2"/>
              </a:solidFill>
              <a:latin typeface="Calibri"/>
              <a:ea typeface="Calibri"/>
              <a:cs typeface="Calibri"/>
              <a:sym typeface="Calibri"/>
            </a:endParaRPr>
          </a:p>
          <a:p>
            <a:pPr marL="742950" lvl="1" indent="-285750">
              <a:spcBef>
                <a:spcPts val="480"/>
              </a:spcBef>
              <a:buClr>
                <a:srgbClr val="F2762C"/>
              </a:buClr>
              <a:buSzPct val="85000"/>
              <a:buFont typeface="Noto Sans Symbols"/>
              <a:buChar char="❖"/>
            </a:pPr>
            <a:r>
              <a:rPr lang="en-US" sz="2000" dirty="0">
                <a:solidFill>
                  <a:srgbClr val="FF7F01"/>
                </a:solidFill>
                <a:ea typeface="Calibri"/>
                <a:cs typeface="Calibri"/>
                <a:sym typeface="Calibri"/>
              </a:rPr>
              <a:t>No longer limited to </a:t>
            </a:r>
            <a:r>
              <a:rPr lang="en-US" sz="2000" dirty="0" smtClean="0">
                <a:solidFill>
                  <a:srgbClr val="FF7F01"/>
                </a:solidFill>
                <a:ea typeface="Calibri"/>
                <a:cs typeface="Calibri"/>
                <a:sym typeface="Calibri"/>
              </a:rPr>
              <a:t>hospital settings </a:t>
            </a:r>
            <a:endParaRPr lang="en-US" sz="2000" dirty="0">
              <a:solidFill>
                <a:srgbClr val="FF7F01"/>
              </a:solidFill>
              <a:ea typeface="Calibri"/>
              <a:cs typeface="Calibri"/>
              <a:sym typeface="Calibri"/>
            </a:endParaRPr>
          </a:p>
          <a:p>
            <a:pPr marL="742950" lvl="1" indent="-285750">
              <a:spcBef>
                <a:spcPts val="480"/>
              </a:spcBef>
              <a:buClr>
                <a:srgbClr val="F2762C"/>
              </a:buClr>
              <a:buSzPct val="85000"/>
              <a:buFont typeface="Noto Sans Symbols"/>
              <a:buChar char="❖"/>
            </a:pPr>
            <a:r>
              <a:rPr lang="en-US" sz="2000" dirty="0" smtClean="0">
                <a:solidFill>
                  <a:srgbClr val="FF7F01"/>
                </a:solidFill>
                <a:ea typeface="Calibri"/>
                <a:cs typeface="Calibri"/>
                <a:sym typeface="Calibri"/>
              </a:rPr>
              <a:t>Focus on acute and ambulatory care settings</a:t>
            </a:r>
            <a:endParaRPr lang="en-US" sz="2000" dirty="0">
              <a:solidFill>
                <a:srgbClr val="FF7F01"/>
              </a:solidFill>
              <a:ea typeface="Calibri"/>
              <a:cs typeface="Calibri"/>
              <a:sym typeface="Calibri"/>
            </a:endParaRPr>
          </a:p>
        </p:txBody>
      </p:sp>
      <p:pic>
        <p:nvPicPr>
          <p:cNvPr id="4" name="Picture 2" descr="\\wifl\private\snelson\ASHP_Desktop\My Documents\PAI\PAI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982" y="3317720"/>
            <a:ext cx="2762938" cy="818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4">
                                            <p:txEl>
                                              <p:pRg st="1" end="1"/>
                                            </p:txEl>
                                          </p:spTgt>
                                        </p:tgtEl>
                                        <p:attrNameLst>
                                          <p:attrName>style.visibility</p:attrName>
                                        </p:attrNameLst>
                                      </p:cBhvr>
                                      <p:to>
                                        <p:strVal val="visible"/>
                                      </p:to>
                                    </p:set>
                                    <p:animEffect transition="in" filter="fade">
                                      <p:cBhvr>
                                        <p:cTn id="10" dur="500"/>
                                        <p:tgtEl>
                                          <p:spTgt spid="1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4">
                                            <p:txEl>
                                              <p:pRg st="2" end="2"/>
                                            </p:txEl>
                                          </p:spTgt>
                                        </p:tgtEl>
                                        <p:attrNameLst>
                                          <p:attrName>style.visibility</p:attrName>
                                        </p:attrNameLst>
                                      </p:cBhvr>
                                      <p:to>
                                        <p:strVal val="visible"/>
                                      </p:to>
                                    </p:set>
                                    <p:animEffect transition="in" filter="fade">
                                      <p:cBhvr>
                                        <p:cTn id="13" dur="500"/>
                                        <p:tgtEl>
                                          <p:spTgt spid="1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4">
                                            <p:txEl>
                                              <p:pRg st="3" end="3"/>
                                            </p:txEl>
                                          </p:spTgt>
                                        </p:tgtEl>
                                        <p:attrNameLst>
                                          <p:attrName>style.visibility</p:attrName>
                                        </p:attrNameLst>
                                      </p:cBhvr>
                                      <p:to>
                                        <p:strVal val="visible"/>
                                      </p:to>
                                    </p:set>
                                    <p:animEffect transition="in" filter="fade">
                                      <p:cBhvr>
                                        <p:cTn id="16" dur="500"/>
                                        <p:tgtEl>
                                          <p:spTgt spid="1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4">
                                            <p:txEl>
                                              <p:pRg st="4" end="4"/>
                                            </p:txEl>
                                          </p:spTgt>
                                        </p:tgtEl>
                                        <p:attrNameLst>
                                          <p:attrName>style.visibility</p:attrName>
                                        </p:attrNameLst>
                                      </p:cBhvr>
                                      <p:to>
                                        <p:strVal val="visible"/>
                                      </p:to>
                                    </p:set>
                                    <p:animEffect transition="in" filter="fade">
                                      <p:cBhvr>
                                        <p:cTn id="19" dur="500"/>
                                        <p:tgtEl>
                                          <p:spTgt spid="1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4">
                                            <p:txEl>
                                              <p:pRg st="5" end="5"/>
                                            </p:txEl>
                                          </p:spTgt>
                                        </p:tgtEl>
                                        <p:attrNameLst>
                                          <p:attrName>style.visibility</p:attrName>
                                        </p:attrNameLst>
                                      </p:cBhvr>
                                      <p:to>
                                        <p:strVal val="visible"/>
                                      </p:to>
                                    </p:set>
                                    <p:animEffect transition="in" filter="fade">
                                      <p:cBhvr>
                                        <p:cTn id="22" dur="500"/>
                                        <p:tgtEl>
                                          <p:spTgt spid="13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4">
                                            <p:txEl>
                                              <p:pRg st="6" end="6"/>
                                            </p:txEl>
                                          </p:spTgt>
                                        </p:tgtEl>
                                        <p:attrNameLst>
                                          <p:attrName>style.visibility</p:attrName>
                                        </p:attrNameLst>
                                      </p:cBhvr>
                                      <p:to>
                                        <p:strVal val="visible"/>
                                      </p:to>
                                    </p:set>
                                    <p:animEffect transition="in" filter="fade">
                                      <p:cBhvr>
                                        <p:cTn id="25" dur="500"/>
                                        <p:tgtEl>
                                          <p:spTgt spid="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PAI: The Journey to Improve Patient Care</a:t>
            </a:r>
            <a:endParaRPr lang="en-US" sz="3600" dirty="0"/>
          </a:p>
        </p:txBody>
      </p:sp>
      <p:pic>
        <p:nvPicPr>
          <p:cNvPr id="4" name="Content Placeholder 3">
            <a:hlinkClick r:id="rId2"/>
          </p:cNvPr>
          <p:cNvPicPr>
            <a:picLocks noGrp="1" noChangeAspect="1"/>
          </p:cNvPicPr>
          <p:nvPr>
            <p:ph idx="1"/>
          </p:nvPr>
        </p:nvPicPr>
        <p:blipFill>
          <a:blip r:embed="rId3" r:link="rId4">
            <a:extLst>
              <a:ext uri="{28A0092B-C50C-407E-A947-70E740481C1C}">
                <a14:useLocalDpi xmlns:a14="http://schemas.microsoft.com/office/drawing/2010/main" val="0"/>
              </a:ext>
            </a:extLst>
          </a:blip>
          <a:stretch>
            <a:fillRect/>
          </a:stretch>
        </p:blipFill>
        <p:spPr>
          <a:xfrm>
            <a:off x="1609725" y="1335087"/>
            <a:ext cx="5924550" cy="3124200"/>
          </a:xfrm>
          <a:prstGeom prst="rect">
            <a:avLst/>
          </a:prstGeom>
        </p:spPr>
      </p:pic>
    </p:spTree>
    <p:extLst>
      <p:ext uri="{BB962C8B-B14F-4D97-AF65-F5344CB8AC3E}">
        <p14:creationId xmlns:p14="http://schemas.microsoft.com/office/powerpoint/2010/main" val="227320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8" y="0"/>
            <a:ext cx="6804559" cy="511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61215" y="0"/>
            <a:ext cx="2873249" cy="736270"/>
          </a:xfr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Five Pillars of PAI</a:t>
            </a:r>
          </a:p>
        </p:txBody>
      </p:sp>
      <p:sp>
        <p:nvSpPr>
          <p:cNvPr id="146" name="Shape 146"/>
          <p:cNvSpPr txBox="1">
            <a:spLocks noGrp="1"/>
          </p:cNvSpPr>
          <p:nvPr>
            <p:ph idx="1"/>
          </p:nvPr>
        </p:nvSpPr>
        <p:spPr>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tx2"/>
              </a:buClr>
              <a:buSzPct val="75000"/>
              <a:buFont typeface="Calibri"/>
              <a:buAutoNum type="arabicPeriod"/>
            </a:pPr>
            <a:r>
              <a:rPr lang="en" sz="2800" b="0" i="0" u="none" strike="noStrike" cap="none" dirty="0">
                <a:solidFill>
                  <a:schemeClr val="tx2"/>
                </a:solidFill>
                <a:latin typeface="Calibri"/>
                <a:ea typeface="Calibri"/>
                <a:cs typeface="Calibri"/>
                <a:sym typeface="Calibri"/>
              </a:rPr>
              <a:t>Care </a:t>
            </a:r>
            <a:r>
              <a:rPr lang="en" sz="2800" b="0" i="0" u="none" strike="noStrike" cap="none" dirty="0" smtClean="0">
                <a:solidFill>
                  <a:schemeClr val="tx2"/>
                </a:solidFill>
                <a:latin typeface="Calibri"/>
                <a:ea typeface="Calibri"/>
                <a:cs typeface="Calibri"/>
                <a:sym typeface="Calibri"/>
              </a:rPr>
              <a:t>Team </a:t>
            </a:r>
            <a:r>
              <a:rPr lang="en" sz="2800" b="0" dirty="0">
                <a:solidFill>
                  <a:schemeClr val="tx2"/>
                </a:solidFill>
                <a:latin typeface="Calibri"/>
                <a:ea typeface="Calibri"/>
                <a:cs typeface="Calibri"/>
                <a:sym typeface="Calibri"/>
              </a:rPr>
              <a:t>I</a:t>
            </a:r>
            <a:r>
              <a:rPr lang="en" sz="2800" b="0" i="0" u="none" strike="noStrike" cap="none" dirty="0" smtClean="0">
                <a:solidFill>
                  <a:schemeClr val="tx2"/>
                </a:solidFill>
                <a:latin typeface="Calibri"/>
                <a:ea typeface="Calibri"/>
                <a:cs typeface="Calibri"/>
                <a:sym typeface="Calibri"/>
              </a:rPr>
              <a:t>ntegration</a:t>
            </a:r>
            <a:endParaRPr lang="en" sz="2800" b="0" i="0" u="none" strike="noStrike" cap="none" dirty="0">
              <a:solidFill>
                <a:schemeClr val="tx2"/>
              </a:solidFill>
              <a:latin typeface="Calibri"/>
              <a:ea typeface="Calibri"/>
              <a:cs typeface="Calibri"/>
              <a:sym typeface="Calibri"/>
            </a:endParaRPr>
          </a:p>
          <a:p>
            <a:pPr marL="514350" marR="0" lvl="0" indent="-514350" algn="l" rtl="0">
              <a:spcBef>
                <a:spcPts val="640"/>
              </a:spcBef>
              <a:spcAft>
                <a:spcPts val="0"/>
              </a:spcAft>
              <a:buClr>
                <a:schemeClr val="tx2"/>
              </a:buClr>
              <a:buSzPct val="75000"/>
              <a:buFont typeface="Calibri"/>
              <a:buAutoNum type="arabicPeriod"/>
            </a:pPr>
            <a:r>
              <a:rPr lang="en" sz="2800" b="0" i="0" u="none" strike="noStrike" cap="none" dirty="0">
                <a:solidFill>
                  <a:schemeClr val="tx2"/>
                </a:solidFill>
                <a:latin typeface="Calibri"/>
                <a:ea typeface="Calibri"/>
                <a:cs typeface="Calibri"/>
                <a:sym typeface="Calibri"/>
              </a:rPr>
              <a:t>Leveraging </a:t>
            </a:r>
            <a:r>
              <a:rPr lang="en" sz="2800" b="0" i="0" u="none" strike="noStrike" cap="none" dirty="0" smtClean="0">
                <a:solidFill>
                  <a:schemeClr val="tx2"/>
                </a:solidFill>
                <a:latin typeface="Calibri"/>
                <a:ea typeface="Calibri"/>
                <a:cs typeface="Calibri"/>
                <a:sym typeface="Calibri"/>
              </a:rPr>
              <a:t>Pharmacy </a:t>
            </a:r>
            <a:r>
              <a:rPr lang="en" sz="2800" b="0" dirty="0">
                <a:solidFill>
                  <a:schemeClr val="tx2"/>
                </a:solidFill>
                <a:latin typeface="Calibri"/>
                <a:ea typeface="Calibri"/>
                <a:cs typeface="Calibri"/>
                <a:sym typeface="Calibri"/>
              </a:rPr>
              <a:t>T</a:t>
            </a:r>
            <a:r>
              <a:rPr lang="en" sz="2800" b="0" i="0" u="none" strike="noStrike" cap="none" dirty="0" smtClean="0">
                <a:solidFill>
                  <a:schemeClr val="tx2"/>
                </a:solidFill>
                <a:latin typeface="Calibri"/>
                <a:ea typeface="Calibri"/>
                <a:cs typeface="Calibri"/>
                <a:sym typeface="Calibri"/>
              </a:rPr>
              <a:t>echnicians</a:t>
            </a:r>
            <a:endParaRPr lang="en" sz="2800" b="0" i="0" u="none" strike="noStrike" cap="none" dirty="0">
              <a:solidFill>
                <a:schemeClr val="tx2"/>
              </a:solidFill>
              <a:latin typeface="Calibri"/>
              <a:ea typeface="Calibri"/>
              <a:cs typeface="Calibri"/>
              <a:sym typeface="Calibri"/>
            </a:endParaRPr>
          </a:p>
          <a:p>
            <a:pPr marL="514350" marR="0" lvl="0" indent="-514350" algn="l" rtl="0">
              <a:spcBef>
                <a:spcPts val="640"/>
              </a:spcBef>
              <a:spcAft>
                <a:spcPts val="0"/>
              </a:spcAft>
              <a:buClr>
                <a:schemeClr val="tx2"/>
              </a:buClr>
              <a:buSzPct val="75000"/>
              <a:buFont typeface="Calibri"/>
              <a:buAutoNum type="arabicPeriod"/>
            </a:pPr>
            <a:r>
              <a:rPr lang="en" sz="2800" b="0" i="0" u="none" strike="noStrike" cap="none" dirty="0">
                <a:solidFill>
                  <a:schemeClr val="tx2"/>
                </a:solidFill>
                <a:latin typeface="Calibri"/>
                <a:ea typeface="Calibri"/>
                <a:cs typeface="Calibri"/>
                <a:sym typeface="Calibri"/>
              </a:rPr>
              <a:t>Pharmacist </a:t>
            </a:r>
            <a:r>
              <a:rPr lang="en" sz="2800" b="0" i="0" u="none" strike="noStrike" cap="none" dirty="0" smtClean="0">
                <a:solidFill>
                  <a:schemeClr val="tx2"/>
                </a:solidFill>
                <a:latin typeface="Calibri"/>
                <a:ea typeface="Calibri"/>
                <a:cs typeface="Calibri"/>
                <a:sym typeface="Calibri"/>
              </a:rPr>
              <a:t>Credentialing </a:t>
            </a:r>
            <a:r>
              <a:rPr lang="en" sz="2800" b="0" i="0" u="none" strike="noStrike" cap="none" dirty="0">
                <a:solidFill>
                  <a:schemeClr val="tx2"/>
                </a:solidFill>
                <a:latin typeface="Calibri"/>
                <a:ea typeface="Calibri"/>
                <a:cs typeface="Calibri"/>
                <a:sym typeface="Calibri"/>
              </a:rPr>
              <a:t>and </a:t>
            </a:r>
            <a:r>
              <a:rPr lang="en" sz="2800" b="0" i="0" u="none" strike="noStrike" cap="none" dirty="0" smtClean="0">
                <a:solidFill>
                  <a:schemeClr val="tx2"/>
                </a:solidFill>
                <a:latin typeface="Calibri"/>
                <a:ea typeface="Calibri"/>
                <a:cs typeface="Calibri"/>
                <a:sym typeface="Calibri"/>
              </a:rPr>
              <a:t>Training</a:t>
            </a:r>
            <a:endParaRPr lang="en" sz="2800" b="0" i="0" u="none" strike="noStrike" cap="none" dirty="0">
              <a:solidFill>
                <a:schemeClr val="tx2"/>
              </a:solidFill>
              <a:latin typeface="Calibri"/>
              <a:ea typeface="Calibri"/>
              <a:cs typeface="Calibri"/>
              <a:sym typeface="Calibri"/>
            </a:endParaRPr>
          </a:p>
          <a:p>
            <a:pPr marL="514350" marR="0" lvl="0" indent="-514350" algn="l" rtl="0">
              <a:spcBef>
                <a:spcPts val="640"/>
              </a:spcBef>
              <a:spcAft>
                <a:spcPts val="0"/>
              </a:spcAft>
              <a:buClr>
                <a:schemeClr val="tx2"/>
              </a:buClr>
              <a:buSzPct val="75000"/>
              <a:buFont typeface="Calibri"/>
              <a:buAutoNum type="arabicPeriod"/>
            </a:pPr>
            <a:r>
              <a:rPr lang="en" sz="2800" b="0" i="0" u="none" strike="noStrike" cap="none" dirty="0">
                <a:solidFill>
                  <a:schemeClr val="tx2"/>
                </a:solidFill>
                <a:latin typeface="Calibri"/>
                <a:ea typeface="Calibri"/>
                <a:cs typeface="Calibri"/>
                <a:sym typeface="Calibri"/>
              </a:rPr>
              <a:t>Technology</a:t>
            </a:r>
          </a:p>
          <a:p>
            <a:pPr marL="514350" marR="0" lvl="0" indent="-514350" algn="l" rtl="0">
              <a:spcBef>
                <a:spcPts val="640"/>
              </a:spcBef>
              <a:spcAft>
                <a:spcPts val="0"/>
              </a:spcAft>
              <a:buClr>
                <a:schemeClr val="tx2"/>
              </a:buClr>
              <a:buSzPct val="75000"/>
              <a:buFont typeface="Calibri"/>
              <a:buAutoNum type="arabicPeriod"/>
            </a:pPr>
            <a:r>
              <a:rPr lang="en" sz="2800" b="0" i="0" u="none" strike="noStrike" cap="none" dirty="0">
                <a:solidFill>
                  <a:schemeClr val="tx2"/>
                </a:solidFill>
                <a:latin typeface="Calibri"/>
                <a:ea typeface="Calibri"/>
                <a:cs typeface="Calibri"/>
                <a:sym typeface="Calibri"/>
              </a:rPr>
              <a:t>Leadership in </a:t>
            </a:r>
            <a:r>
              <a:rPr lang="en" sz="2800" b="0" dirty="0">
                <a:solidFill>
                  <a:schemeClr val="tx2"/>
                </a:solidFill>
                <a:latin typeface="Calibri"/>
                <a:ea typeface="Calibri"/>
                <a:cs typeface="Calibri"/>
                <a:sym typeface="Calibri"/>
              </a:rPr>
              <a:t>M</a:t>
            </a:r>
            <a:r>
              <a:rPr lang="en" sz="2800" b="0" i="0" u="none" strike="noStrike" cap="none" dirty="0" smtClean="0">
                <a:solidFill>
                  <a:schemeClr val="tx2"/>
                </a:solidFill>
                <a:latin typeface="Calibri"/>
                <a:ea typeface="Calibri"/>
                <a:cs typeface="Calibri"/>
                <a:sym typeface="Calibri"/>
              </a:rPr>
              <a:t>edication Use</a:t>
            </a:r>
            <a:endParaRPr lang="en" sz="2800" b="0" i="0" u="none" strike="noStrike" cap="none" dirty="0">
              <a:solidFill>
                <a:schemeClr val="tx2"/>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animEffect transition="in" filter="fade">
                                      <p:cBhvr>
                                        <p:cTn id="11" dur="500"/>
                                        <p:tgtEl>
                                          <p:spTgt spid="14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animEffect transition="in" filter="fade">
                                      <p:cBhvr>
                                        <p:cTn id="15" dur="500"/>
                                        <p:tgtEl>
                                          <p:spTgt spid="14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animEffect transition="in" filter="fade">
                                      <p:cBhvr>
                                        <p:cTn id="19" dur="500"/>
                                        <p:tgtEl>
                                          <p:spTgt spid="14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animEffect transition="in" filter="fade">
                                      <p:cBhvr>
                                        <p:cTn id="23" dur="500"/>
                                        <p:tgtEl>
                                          <p:spTgt spid="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Goal of PAI</a:t>
            </a:r>
          </a:p>
        </p:txBody>
      </p:sp>
      <p:sp>
        <p:nvSpPr>
          <p:cNvPr id="152" name="Shape 152"/>
          <p:cNvSpPr txBox="1">
            <a:spLocks noGrp="1"/>
          </p:cNvSpPr>
          <p:nvPr>
            <p:ph idx="1"/>
          </p:nvPr>
        </p:nvSpPr>
        <p:spPr>
          <a:xfrm>
            <a:off x="457200" y="1548581"/>
            <a:ext cx="8229600" cy="304604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Calibri"/>
              <a:buNone/>
            </a:pPr>
            <a:r>
              <a:rPr lang="en" sz="3200" b="1" i="1" u="none" strike="noStrike" cap="none" dirty="0">
                <a:solidFill>
                  <a:srgbClr val="FF7F01"/>
                </a:solidFill>
                <a:latin typeface="Calibri"/>
                <a:ea typeface="Calibri"/>
                <a:cs typeface="Calibri"/>
                <a:sym typeface="Calibri"/>
              </a:rPr>
              <a:t>“</a:t>
            </a:r>
            <a:r>
              <a:rPr lang="en-US" sz="3200" b="1" i="1" u="none" strike="noStrike" cap="none" dirty="0">
                <a:solidFill>
                  <a:srgbClr val="FF7F01"/>
                </a:solidFill>
                <a:latin typeface="Calibri"/>
                <a:ea typeface="Calibri"/>
                <a:cs typeface="Calibri"/>
                <a:sym typeface="Calibri"/>
              </a:rPr>
              <a:t> </a:t>
            </a:r>
            <a:r>
              <a:rPr lang="en" sz="2800" b="0" i="1" u="none" strike="noStrike" cap="none" dirty="0">
                <a:solidFill>
                  <a:schemeClr val="tx2"/>
                </a:solidFill>
                <a:latin typeface="Calibri"/>
                <a:ea typeface="Calibri"/>
                <a:cs typeface="Calibri"/>
                <a:sym typeface="Calibri"/>
              </a:rPr>
              <a:t>To significantly </a:t>
            </a:r>
            <a:r>
              <a:rPr lang="en" sz="2800" b="0" i="1" u="none" strike="noStrike" cap="none" dirty="0" smtClean="0">
                <a:solidFill>
                  <a:schemeClr val="tx2"/>
                </a:solidFill>
                <a:latin typeface="Calibri"/>
                <a:ea typeface="Calibri"/>
                <a:cs typeface="Calibri"/>
                <a:sym typeface="Calibri"/>
              </a:rPr>
              <a:t>advance</a:t>
            </a:r>
            <a:r>
              <a:rPr lang="en" sz="2800" b="0" i="1" dirty="0" smtClean="0">
                <a:solidFill>
                  <a:schemeClr val="tx2"/>
                </a:solidFill>
                <a:latin typeface="Calibri"/>
                <a:ea typeface="Calibri"/>
                <a:cs typeface="Calibri"/>
                <a:sym typeface="Calibri"/>
              </a:rPr>
              <a:t> patient</a:t>
            </a:r>
            <a:r>
              <a:rPr lang="en" sz="2800" b="0" i="1" u="none" strike="noStrike" cap="none" dirty="0" smtClean="0">
                <a:solidFill>
                  <a:schemeClr val="tx2"/>
                </a:solidFill>
                <a:latin typeface="Calibri"/>
                <a:ea typeface="Calibri"/>
                <a:cs typeface="Calibri"/>
                <a:sym typeface="Calibri"/>
              </a:rPr>
              <a:t> health</a:t>
            </a:r>
            <a:r>
              <a:rPr lang="en-US" sz="2800" b="0" i="1" u="none" strike="noStrike" cap="none" dirty="0">
                <a:solidFill>
                  <a:schemeClr val="tx2"/>
                </a:solidFill>
                <a:latin typeface="Calibri"/>
                <a:ea typeface="Calibri"/>
                <a:cs typeface="Calibri"/>
                <a:sym typeface="Calibri"/>
              </a:rPr>
              <a:t/>
            </a:r>
            <a:br>
              <a:rPr lang="en-US" sz="2800" b="0" i="1" u="none" strike="noStrike" cap="none" dirty="0">
                <a:solidFill>
                  <a:schemeClr val="tx2"/>
                </a:solidFill>
                <a:latin typeface="Calibri"/>
                <a:ea typeface="Calibri"/>
                <a:cs typeface="Calibri"/>
                <a:sym typeface="Calibri"/>
              </a:rPr>
            </a:br>
            <a:r>
              <a:rPr lang="en" sz="2800" b="0" i="1" dirty="0" smtClean="0">
                <a:solidFill>
                  <a:schemeClr val="tx2"/>
                </a:solidFill>
                <a:latin typeface="Calibri"/>
                <a:ea typeface="Calibri"/>
                <a:cs typeface="Calibri"/>
                <a:sym typeface="Calibri"/>
              </a:rPr>
              <a:t>by developing and disseminating </a:t>
            </a:r>
            <a:r>
              <a:rPr lang="en" sz="2800" b="0" i="1" u="none" strike="noStrike" cap="none" dirty="0" smtClean="0">
                <a:solidFill>
                  <a:schemeClr val="tx2"/>
                </a:solidFill>
                <a:latin typeface="Calibri"/>
                <a:ea typeface="Calibri"/>
                <a:cs typeface="Calibri"/>
                <a:sym typeface="Calibri"/>
              </a:rPr>
              <a:t>futuristic</a:t>
            </a:r>
            <a:r>
              <a:rPr lang="en-US" sz="2800" b="0" i="1" dirty="0" smtClean="0">
                <a:solidFill>
                  <a:schemeClr val="tx2"/>
                </a:solidFill>
                <a:latin typeface="Calibri"/>
                <a:ea typeface="Calibri"/>
                <a:cs typeface="Calibri"/>
                <a:sym typeface="Calibri"/>
              </a:rPr>
              <a:t> </a:t>
            </a:r>
            <a:r>
              <a:rPr lang="en" sz="2800" b="0" i="1" u="none" strike="noStrike" cap="none" dirty="0">
                <a:solidFill>
                  <a:schemeClr val="tx2"/>
                </a:solidFill>
                <a:latin typeface="Calibri"/>
                <a:ea typeface="Calibri"/>
                <a:cs typeface="Calibri"/>
                <a:sym typeface="Calibri"/>
              </a:rPr>
              <a:t>practice</a:t>
            </a:r>
            <a:r>
              <a:rPr lang="en-US" sz="2800" b="0" i="1" u="none" strike="noStrike" cap="none" dirty="0">
                <a:solidFill>
                  <a:schemeClr val="tx2"/>
                </a:solidFill>
                <a:latin typeface="Calibri"/>
                <a:ea typeface="Calibri"/>
                <a:cs typeface="Calibri"/>
                <a:sym typeface="Calibri"/>
              </a:rPr>
              <a:t/>
            </a:r>
            <a:br>
              <a:rPr lang="en-US" sz="2800" b="0" i="1" u="none" strike="noStrike" cap="none" dirty="0">
                <a:solidFill>
                  <a:schemeClr val="tx2"/>
                </a:solidFill>
                <a:latin typeface="Calibri"/>
                <a:ea typeface="Calibri"/>
                <a:cs typeface="Calibri"/>
                <a:sym typeface="Calibri"/>
              </a:rPr>
            </a:br>
            <a:r>
              <a:rPr lang="en" sz="2800" b="0" i="1" dirty="0" smtClean="0">
                <a:solidFill>
                  <a:schemeClr val="tx2"/>
                </a:solidFill>
                <a:latin typeface="Calibri"/>
                <a:ea typeface="Calibri"/>
                <a:cs typeface="Calibri"/>
                <a:sym typeface="Calibri"/>
              </a:rPr>
              <a:t>recommendations</a:t>
            </a:r>
            <a:r>
              <a:rPr lang="en" sz="2800" b="0" i="1" u="none" strike="noStrike" cap="none" dirty="0" smtClean="0">
                <a:solidFill>
                  <a:schemeClr val="tx2"/>
                </a:solidFill>
                <a:latin typeface="Calibri"/>
                <a:ea typeface="Calibri"/>
                <a:cs typeface="Calibri"/>
                <a:sym typeface="Calibri"/>
              </a:rPr>
              <a:t> </a:t>
            </a:r>
            <a:r>
              <a:rPr lang="en" sz="2800" b="0" i="1" u="none" strike="noStrike" cap="none" dirty="0">
                <a:solidFill>
                  <a:schemeClr val="tx2"/>
                </a:solidFill>
                <a:latin typeface="Calibri"/>
                <a:ea typeface="Calibri"/>
                <a:cs typeface="Calibri"/>
                <a:sym typeface="Calibri"/>
              </a:rPr>
              <a:t>that support </a:t>
            </a:r>
            <a:r>
              <a:rPr lang="en" sz="2800" b="0" i="1" u="none" strike="noStrike" cap="none" dirty="0" smtClean="0">
                <a:solidFill>
                  <a:schemeClr val="tx2"/>
                </a:solidFill>
                <a:latin typeface="Calibri"/>
                <a:ea typeface="Calibri"/>
                <a:cs typeface="Calibri"/>
                <a:sym typeface="Calibri"/>
              </a:rPr>
              <a:t>pharmacists’ roles</a:t>
            </a:r>
            <a:r>
              <a:rPr lang="en-US" sz="2800" b="0" i="1" dirty="0" smtClean="0">
                <a:solidFill>
                  <a:schemeClr val="tx2"/>
                </a:solidFill>
                <a:latin typeface="Calibri"/>
                <a:ea typeface="Calibri"/>
                <a:cs typeface="Calibri"/>
                <a:sym typeface="Calibri"/>
              </a:rPr>
              <a:t> </a:t>
            </a:r>
            <a:r>
              <a:rPr lang="en" sz="2800" b="0" i="1" u="none" strike="noStrike" cap="none" dirty="0">
                <a:solidFill>
                  <a:schemeClr val="tx2"/>
                </a:solidFill>
                <a:latin typeface="Calibri"/>
                <a:ea typeface="Calibri"/>
                <a:cs typeface="Calibri"/>
                <a:sym typeface="Calibri"/>
              </a:rPr>
              <a:t>as direct</a:t>
            </a:r>
            <a:r>
              <a:rPr lang="en-US" sz="2800" b="0" i="1" dirty="0">
                <a:solidFill>
                  <a:schemeClr val="tx2"/>
                </a:solidFill>
                <a:latin typeface="Calibri"/>
                <a:ea typeface="Calibri"/>
                <a:cs typeface="Calibri"/>
                <a:sym typeface="Calibri"/>
              </a:rPr>
              <a:t> </a:t>
            </a:r>
            <a:r>
              <a:rPr lang="en" sz="2800" b="0" i="1" u="none" strike="noStrike" cap="none" dirty="0">
                <a:solidFill>
                  <a:schemeClr val="tx2"/>
                </a:solidFill>
                <a:latin typeface="Calibri"/>
                <a:ea typeface="Calibri"/>
                <a:cs typeface="Calibri"/>
                <a:sym typeface="Calibri"/>
              </a:rPr>
              <a:t>patient</a:t>
            </a:r>
            <a:r>
              <a:rPr lang="en-US" sz="2800" b="0" i="1" dirty="0">
                <a:solidFill>
                  <a:schemeClr val="tx2"/>
                </a:solidFill>
                <a:latin typeface="Calibri"/>
                <a:ea typeface="Calibri"/>
                <a:cs typeface="Calibri"/>
                <a:sym typeface="Calibri"/>
              </a:rPr>
              <a:t> </a:t>
            </a:r>
            <a:r>
              <a:rPr lang="en" sz="2800" b="0" i="1" u="none" strike="noStrike" cap="none" dirty="0">
                <a:solidFill>
                  <a:schemeClr val="tx2"/>
                </a:solidFill>
                <a:latin typeface="Calibri"/>
                <a:ea typeface="Calibri"/>
                <a:cs typeface="Calibri"/>
                <a:sym typeface="Calibri"/>
              </a:rPr>
              <a:t>care providers.</a:t>
            </a:r>
            <a:r>
              <a:rPr lang="en-US" sz="2800" i="1" u="none" strike="noStrike" cap="none" dirty="0">
                <a:solidFill>
                  <a:schemeClr val="tx2"/>
                </a:solidFill>
                <a:latin typeface="Calibri"/>
                <a:ea typeface="Calibri"/>
                <a:cs typeface="Calibri"/>
                <a:sym typeface="Calibri"/>
              </a:rPr>
              <a:t> </a:t>
            </a:r>
            <a:r>
              <a:rPr lang="en" sz="3200" i="1" u="none" strike="noStrike" cap="none" dirty="0">
                <a:solidFill>
                  <a:schemeClr val="bg2"/>
                </a:solidFill>
                <a:latin typeface="Calibri"/>
                <a:ea typeface="Calibri"/>
                <a:cs typeface="Calibri"/>
                <a:sym typeface="Calibri"/>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dirty="0">
                <a:solidFill>
                  <a:schemeClr val="bg2"/>
                </a:solidFill>
                <a:latin typeface="Calibri"/>
                <a:ea typeface="Calibri"/>
                <a:cs typeface="Calibri"/>
                <a:sym typeface="Calibri"/>
              </a:rPr>
              <a:t>PAI Rationale</a:t>
            </a:r>
          </a:p>
        </p:txBody>
      </p:sp>
      <p:sp>
        <p:nvSpPr>
          <p:cNvPr id="158" name="Shape 158"/>
          <p:cNvSpPr txBox="1">
            <a:spLocks noGrp="1"/>
          </p:cNvSpPr>
          <p:nvPr>
            <p:ph idx="1"/>
          </p:nvPr>
        </p:nvSpPr>
        <p:spPr>
          <a:xfrm>
            <a:off x="457550" y="1462368"/>
            <a:ext cx="8291929" cy="300541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tx2"/>
              </a:buClr>
              <a:buSzPct val="75555"/>
              <a:buFont typeface="Calibri"/>
              <a:buChar char="•"/>
            </a:pPr>
            <a:r>
              <a:rPr lang="en" sz="2800" b="0" i="0" u="none" strike="noStrike" cap="none" dirty="0">
                <a:solidFill>
                  <a:schemeClr val="tx2"/>
                </a:solidFill>
                <a:latin typeface="Calibri"/>
                <a:ea typeface="Calibri"/>
                <a:cs typeface="Calibri"/>
                <a:sym typeface="Calibri"/>
              </a:rPr>
              <a:t>Healthcare reform is </a:t>
            </a:r>
            <a:r>
              <a:rPr lang="en" sz="2800" b="0" i="0" u="none" strike="noStrike" cap="none" dirty="0" smtClean="0">
                <a:solidFill>
                  <a:schemeClr val="tx2"/>
                </a:solidFill>
                <a:latin typeface="Calibri"/>
                <a:ea typeface="Calibri"/>
                <a:cs typeface="Calibri"/>
                <a:sym typeface="Calibri"/>
              </a:rPr>
              <a:t>a </a:t>
            </a:r>
            <a:r>
              <a:rPr lang="en" sz="2800" b="0" i="0" u="none" strike="noStrike" cap="none" dirty="0">
                <a:solidFill>
                  <a:schemeClr val="tx2"/>
                </a:solidFill>
                <a:latin typeface="Calibri"/>
                <a:ea typeface="Calibri"/>
                <a:cs typeface="Calibri"/>
                <a:sym typeface="Calibri"/>
              </a:rPr>
              <a:t>national priority</a:t>
            </a:r>
          </a:p>
          <a:p>
            <a:pPr marL="342900" marR="0" lvl="0" indent="-342900" algn="l" rtl="0">
              <a:lnSpc>
                <a:spcPct val="80000"/>
              </a:lnSpc>
              <a:spcBef>
                <a:spcPts val="544"/>
              </a:spcBef>
              <a:spcAft>
                <a:spcPts val="0"/>
              </a:spcAft>
              <a:buClr>
                <a:schemeClr val="tx2"/>
              </a:buClr>
              <a:buSzPct val="75555"/>
              <a:buFont typeface="Calibri"/>
              <a:buChar char="•"/>
            </a:pPr>
            <a:r>
              <a:rPr lang="en" sz="2800" b="0" i="0" u="none" strike="noStrike" cap="none" dirty="0">
                <a:solidFill>
                  <a:schemeClr val="tx2"/>
                </a:solidFill>
                <a:latin typeface="Calibri"/>
                <a:ea typeface="Calibri"/>
                <a:cs typeface="Calibri"/>
                <a:sym typeface="Calibri"/>
              </a:rPr>
              <a:t>Demand for higher quality and safer care at lower costs</a:t>
            </a:r>
          </a:p>
          <a:p>
            <a:pPr marL="342900" marR="0" lvl="0" indent="-342900" algn="l" rtl="0">
              <a:lnSpc>
                <a:spcPct val="80000"/>
              </a:lnSpc>
              <a:spcBef>
                <a:spcPts val="544"/>
              </a:spcBef>
              <a:spcAft>
                <a:spcPts val="0"/>
              </a:spcAft>
              <a:buClr>
                <a:schemeClr val="tx2"/>
              </a:buClr>
              <a:buSzPct val="75555"/>
              <a:buFont typeface="Calibri"/>
              <a:buChar char="•"/>
            </a:pPr>
            <a:r>
              <a:rPr lang="en" sz="2800" b="0" i="0" u="none" strike="noStrike" cap="none" dirty="0">
                <a:solidFill>
                  <a:schemeClr val="tx2"/>
                </a:solidFill>
                <a:latin typeface="Calibri"/>
                <a:ea typeface="Calibri"/>
                <a:cs typeface="Calibri"/>
                <a:sym typeface="Calibri"/>
              </a:rPr>
              <a:t>Health professional shortages</a:t>
            </a:r>
          </a:p>
          <a:p>
            <a:pPr marL="342900" marR="0" lvl="0" indent="-342900" algn="l" rtl="0">
              <a:lnSpc>
                <a:spcPct val="80000"/>
              </a:lnSpc>
              <a:spcBef>
                <a:spcPts val="544"/>
              </a:spcBef>
              <a:spcAft>
                <a:spcPts val="0"/>
              </a:spcAft>
              <a:buClr>
                <a:schemeClr val="tx2"/>
              </a:buClr>
              <a:buSzPct val="75555"/>
              <a:buFont typeface="Calibri"/>
              <a:buChar char="•"/>
            </a:pPr>
            <a:r>
              <a:rPr lang="en" sz="2800" b="0" i="0" u="none" strike="noStrike" cap="none" dirty="0">
                <a:solidFill>
                  <a:schemeClr val="tx2"/>
                </a:solidFill>
                <a:latin typeface="Calibri"/>
                <a:ea typeface="Calibri"/>
                <a:cs typeface="Calibri"/>
                <a:sym typeface="Calibri"/>
              </a:rPr>
              <a:t>Demographic, social, and economic influences</a:t>
            </a:r>
          </a:p>
          <a:p>
            <a:pPr marL="342900" marR="0" lvl="0" indent="-342900" algn="l" rtl="0">
              <a:lnSpc>
                <a:spcPct val="80000"/>
              </a:lnSpc>
              <a:spcBef>
                <a:spcPts val="544"/>
              </a:spcBef>
              <a:spcAft>
                <a:spcPts val="0"/>
              </a:spcAft>
              <a:buClr>
                <a:schemeClr val="tx2"/>
              </a:buClr>
              <a:buSzPct val="75555"/>
              <a:buFont typeface="Calibri"/>
              <a:buChar char="•"/>
            </a:pPr>
            <a:r>
              <a:rPr lang="en" sz="2800" b="0" i="0" u="none" strike="noStrike" cap="none" dirty="0">
                <a:solidFill>
                  <a:schemeClr val="tx2"/>
                </a:solidFill>
                <a:latin typeface="Calibri"/>
                <a:ea typeface="Calibri"/>
                <a:cs typeface="Calibri"/>
                <a:sym typeface="Calibri"/>
              </a:rPr>
              <a:t>Must develop future focused practices</a:t>
            </a:r>
          </a:p>
          <a:p>
            <a:pPr marL="0" marR="0" lvl="0" indent="0" algn="l" rtl="0">
              <a:lnSpc>
                <a:spcPct val="80000"/>
              </a:lnSpc>
              <a:spcBef>
                <a:spcPts val="544"/>
              </a:spcBef>
              <a:spcAft>
                <a:spcPts val="0"/>
              </a:spcAft>
              <a:buClr>
                <a:schemeClr val="dk1"/>
              </a:buClr>
              <a:buSzPct val="25000"/>
              <a:buFont typeface="Calibri"/>
              <a:buNone/>
            </a:pPr>
            <a:endParaRPr sz="2720" b="1"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ct val="25000"/>
              <a:buFont typeface="Calibri"/>
              <a:buNone/>
            </a:pPr>
            <a:endParaRPr sz="2720" b="1"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500"/>
                                        <p:tgtEl>
                                          <p:spTgt spid="15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animEffect transition="in" filter="fade">
                                      <p:cBhvr>
                                        <p:cTn id="11" dur="500"/>
                                        <p:tgtEl>
                                          <p:spTgt spid="15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animEffect transition="in" filter="fade">
                                      <p:cBhvr>
                                        <p:cTn id="15" dur="500"/>
                                        <p:tgtEl>
                                          <p:spTgt spid="15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animEffect transition="in" filter="fade">
                                      <p:cBhvr>
                                        <p:cTn id="19" dur="500"/>
                                        <p:tgtEl>
                                          <p:spTgt spid="15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animEffect transition="in" filter="fade">
                                      <p:cBhvr>
                                        <p:cTn id="23" dur="5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uiExpand="1" build="p"/>
    </p:bldLst>
  </p:timing>
</p:sld>
</file>

<file path=ppt/theme/theme1.xml><?xml version="1.0" encoding="utf-8"?>
<a:theme xmlns:a="http://schemas.openxmlformats.org/drawingml/2006/main" name="Light Template 2 (bottom)">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3317</Words>
  <Application>Microsoft Office PowerPoint</Application>
  <PresentationFormat>On-screen Show (16:9)</PresentationFormat>
  <Paragraphs>265</Paragraphs>
  <Slides>26</Slides>
  <Notes>21</Notes>
  <HiddenSlides>1</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Light Template 2 (bottom)</vt:lpstr>
      <vt:lpstr>Dark Template 2 (bottom)</vt:lpstr>
      <vt:lpstr>Medium Template 2</vt:lpstr>
      <vt:lpstr>Light Template 2</vt:lpstr>
      <vt:lpstr>Practice Advancement Initiative (PAI)</vt:lpstr>
      <vt:lpstr>Pharmacy Advancements</vt:lpstr>
      <vt:lpstr>What is PAI?</vt:lpstr>
      <vt:lpstr>PPMI to PAI</vt:lpstr>
      <vt:lpstr>PAI: The Journey to Improve Patient Care</vt:lpstr>
      <vt:lpstr>PowerPoint Presentation</vt:lpstr>
      <vt:lpstr>Five Pillars of PAI</vt:lpstr>
      <vt:lpstr>Goal of PAI</vt:lpstr>
      <vt:lpstr>PAI Rationale</vt:lpstr>
      <vt:lpstr>PPMI Summit of 2010</vt:lpstr>
      <vt:lpstr>PPMI Focus Areas</vt:lpstr>
      <vt:lpstr>Key Recommendations: PPMI Summit</vt:lpstr>
      <vt:lpstr>Key Recommendations: PPMI Summit</vt:lpstr>
      <vt:lpstr>Hospital Self-Assessment</vt:lpstr>
      <vt:lpstr>Ambulatory Care Summit</vt:lpstr>
      <vt:lpstr>PowerPoint Presentation</vt:lpstr>
      <vt:lpstr>PowerPoint Presentation</vt:lpstr>
      <vt:lpstr>Ambulatory Care Self-Assessment Tool</vt:lpstr>
      <vt:lpstr>PowerPoint Presentation</vt:lpstr>
      <vt:lpstr>What you can do as a student</vt:lpstr>
      <vt:lpstr>What you can do as a student</vt:lpstr>
      <vt:lpstr>What you can do as a student</vt:lpstr>
      <vt:lpstr>What our SSHP chapter is doing</vt:lpstr>
      <vt:lpstr>SSHP PAI Task Force</vt:lpstr>
      <vt:lpstr>Tools &amp; Resources</vt:lpstr>
      <vt:lpstr>For more information on this initiative, please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Advancement   Initiative (PAI)</dc:title>
  <dc:creator>Evan Colmenares</dc:creator>
  <cp:lastModifiedBy>Hector Coronado</cp:lastModifiedBy>
  <cp:revision>69</cp:revision>
  <cp:lastPrinted>2017-01-31T15:23:33Z</cp:lastPrinted>
  <dcterms:modified xsi:type="dcterms:W3CDTF">2017-05-30T13:20:51Z</dcterms:modified>
</cp:coreProperties>
</file>