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84" r:id="rId5"/>
    <p:sldId id="259" r:id="rId6"/>
    <p:sldId id="263" r:id="rId7"/>
    <p:sldId id="326" r:id="rId8"/>
    <p:sldId id="285" r:id="rId9"/>
    <p:sldId id="363" r:id="rId10"/>
    <p:sldId id="292" r:id="rId11"/>
    <p:sldId id="364" r:id="rId12"/>
    <p:sldId id="369" r:id="rId13"/>
    <p:sldId id="322" r:id="rId14"/>
    <p:sldId id="324" r:id="rId15"/>
    <p:sldId id="365" r:id="rId16"/>
    <p:sldId id="386" r:id="rId17"/>
    <p:sldId id="366" r:id="rId18"/>
    <p:sldId id="371" r:id="rId19"/>
    <p:sldId id="372" r:id="rId20"/>
    <p:sldId id="373" r:id="rId21"/>
    <p:sldId id="374" r:id="rId22"/>
    <p:sldId id="383" r:id="rId23"/>
    <p:sldId id="384" r:id="rId24"/>
    <p:sldId id="376" r:id="rId25"/>
    <p:sldId id="375" r:id="rId26"/>
    <p:sldId id="382" r:id="rId27"/>
    <p:sldId id="379" r:id="rId28"/>
    <p:sldId id="380" r:id="rId29"/>
    <p:sldId id="381" r:id="rId30"/>
    <p:sldId id="377" r:id="rId31"/>
    <p:sldId id="264" r:id="rId32"/>
    <p:sldId id="378" r:id="rId33"/>
    <p:sldId id="367" r:id="rId34"/>
    <p:sldId id="368" r:id="rId35"/>
    <p:sldId id="385" r:id="rId36"/>
    <p:sldId id="348"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Hyduk-Cardillo" initials="" lastIdx="9" clrIdx="0"/>
  <p:cmAuthor id="1" name="Amy Hyduk" initials="AH" lastIdx="1" clrIdx="1">
    <p:extLst>
      <p:ext uri="{19B8F6BF-5375-455C-9EA6-DF929625EA0E}">
        <p15:presenceInfo xmlns:p15="http://schemas.microsoft.com/office/powerpoint/2012/main" userId="9701556d0dbef1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63A1"/>
    <a:srgbClr val="7F7F7F"/>
    <a:srgbClr val="F7C024"/>
    <a:srgbClr val="FE8315"/>
    <a:srgbClr val="E57137"/>
    <a:srgbClr val="5B9BD5"/>
    <a:srgbClr val="2A7AAD"/>
    <a:srgbClr val="00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02526-576B-789E-90B5-792911CD6BF4}" v="48" dt="2023-11-09T13:11:11.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9" autoAdjust="0"/>
    <p:restoredTop sz="94660" autoAdjust="0"/>
  </p:normalViewPr>
  <p:slideViewPr>
    <p:cSldViewPr snapToGrid="0">
      <p:cViewPr varScale="1">
        <p:scale>
          <a:sx n="107" d="100"/>
          <a:sy n="107" d="100"/>
        </p:scale>
        <p:origin x="704" y="160"/>
      </p:cViewPr>
      <p:guideLst>
        <p:guide orient="horz" pos="2160"/>
        <p:guide pos="3840"/>
      </p:guideLst>
    </p:cSldViewPr>
  </p:slideViewPr>
  <p:outlineViewPr>
    <p:cViewPr>
      <p:scale>
        <a:sx n="33" d="100"/>
        <a:sy n="33" d="100"/>
      </p:scale>
      <p:origin x="0" y="44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Hyduk-Cardillo" userId="S::ahyduk-cardillo@ashp.org::0bb9e494-d793-4e20-bb3e-d2ced5480a07" providerId="AD" clId="Web-{F3802526-576B-789E-90B5-792911CD6BF4}"/>
    <pc:docChg chg="modSld">
      <pc:chgData name="Amy Hyduk-Cardillo" userId="S::ahyduk-cardillo@ashp.org::0bb9e494-d793-4e20-bb3e-d2ced5480a07" providerId="AD" clId="Web-{F3802526-576B-789E-90B5-792911CD6BF4}" dt="2023-11-09T13:11:11.516" v="29" actId="1076"/>
      <pc:docMkLst>
        <pc:docMk/>
      </pc:docMkLst>
      <pc:sldChg chg="modSp">
        <pc:chgData name="Amy Hyduk-Cardillo" userId="S::ahyduk-cardillo@ashp.org::0bb9e494-d793-4e20-bb3e-d2ced5480a07" providerId="AD" clId="Web-{F3802526-576B-789E-90B5-792911CD6BF4}" dt="2023-11-09T13:10:29.093" v="28" actId="1076"/>
        <pc:sldMkLst>
          <pc:docMk/>
          <pc:sldMk cId="1250049530" sldId="264"/>
        </pc:sldMkLst>
        <pc:picChg chg="mod">
          <ac:chgData name="Amy Hyduk-Cardillo" userId="S::ahyduk-cardillo@ashp.org::0bb9e494-d793-4e20-bb3e-d2ced5480a07" providerId="AD" clId="Web-{F3802526-576B-789E-90B5-792911CD6BF4}" dt="2023-11-09T13:10:29.093" v="28" actId="1076"/>
          <ac:picMkLst>
            <pc:docMk/>
            <pc:sldMk cId="1250049530" sldId="264"/>
            <ac:picMk id="10" creationId="{7526F939-DA45-D949-6FF4-616DF9673D83}"/>
          </ac:picMkLst>
        </pc:picChg>
      </pc:sldChg>
      <pc:sldChg chg="modSp">
        <pc:chgData name="Amy Hyduk-Cardillo" userId="S::ahyduk-cardillo@ashp.org::0bb9e494-d793-4e20-bb3e-d2ced5480a07" providerId="AD" clId="Web-{F3802526-576B-789E-90B5-792911CD6BF4}" dt="2023-11-09T12:59:46.790" v="13" actId="20577"/>
        <pc:sldMkLst>
          <pc:docMk/>
          <pc:sldMk cId="2877409416" sldId="285"/>
        </pc:sldMkLst>
        <pc:spChg chg="mod">
          <ac:chgData name="Amy Hyduk-Cardillo" userId="S::ahyduk-cardillo@ashp.org::0bb9e494-d793-4e20-bb3e-d2ced5480a07" providerId="AD" clId="Web-{F3802526-576B-789E-90B5-792911CD6BF4}" dt="2023-11-09T12:59:46.790" v="13" actId="20577"/>
          <ac:spMkLst>
            <pc:docMk/>
            <pc:sldMk cId="2877409416" sldId="285"/>
            <ac:spMk id="3" creationId="{00000000-0000-0000-0000-000000000000}"/>
          </ac:spMkLst>
        </pc:spChg>
      </pc:sldChg>
      <pc:sldChg chg="modSp">
        <pc:chgData name="Amy Hyduk-Cardillo" userId="S::ahyduk-cardillo@ashp.org::0bb9e494-d793-4e20-bb3e-d2ced5480a07" providerId="AD" clId="Web-{F3802526-576B-789E-90B5-792911CD6BF4}" dt="2023-11-09T13:02:41.452" v="26" actId="20577"/>
        <pc:sldMkLst>
          <pc:docMk/>
          <pc:sldMk cId="1874408771" sldId="322"/>
        </pc:sldMkLst>
        <pc:spChg chg="mod">
          <ac:chgData name="Amy Hyduk-Cardillo" userId="S::ahyduk-cardillo@ashp.org::0bb9e494-d793-4e20-bb3e-d2ced5480a07" providerId="AD" clId="Web-{F3802526-576B-789E-90B5-792911CD6BF4}" dt="2023-11-09T13:02:41.452" v="26" actId="20577"/>
          <ac:spMkLst>
            <pc:docMk/>
            <pc:sldMk cId="1874408771" sldId="322"/>
            <ac:spMk id="5" creationId="{00000000-0000-0000-0000-000000000000}"/>
          </ac:spMkLst>
        </pc:spChg>
      </pc:sldChg>
      <pc:sldChg chg="modSp">
        <pc:chgData name="Amy Hyduk-Cardillo" userId="S::ahyduk-cardillo@ashp.org::0bb9e494-d793-4e20-bb3e-d2ced5480a07" providerId="AD" clId="Web-{F3802526-576B-789E-90B5-792911CD6BF4}" dt="2023-11-09T12:59:03.038" v="11" actId="20577"/>
        <pc:sldMkLst>
          <pc:docMk/>
          <pc:sldMk cId="3144265989" sldId="326"/>
        </pc:sldMkLst>
        <pc:spChg chg="mod">
          <ac:chgData name="Amy Hyduk-Cardillo" userId="S::ahyduk-cardillo@ashp.org::0bb9e494-d793-4e20-bb3e-d2ced5480a07" providerId="AD" clId="Web-{F3802526-576B-789E-90B5-792911CD6BF4}" dt="2023-11-09T12:59:03.038" v="11" actId="20577"/>
          <ac:spMkLst>
            <pc:docMk/>
            <pc:sldMk cId="3144265989" sldId="326"/>
            <ac:spMk id="4" creationId="{00000000-0000-0000-0000-000000000000}"/>
          </ac:spMkLst>
        </pc:spChg>
      </pc:sldChg>
      <pc:sldChg chg="modSp">
        <pc:chgData name="Amy Hyduk-Cardillo" userId="S::ahyduk-cardillo@ashp.org::0bb9e494-d793-4e20-bb3e-d2ced5480a07" providerId="AD" clId="Web-{F3802526-576B-789E-90B5-792911CD6BF4}" dt="2023-11-09T13:00:37.307" v="25" actId="20577"/>
        <pc:sldMkLst>
          <pc:docMk/>
          <pc:sldMk cId="1526868900" sldId="363"/>
        </pc:sldMkLst>
        <pc:spChg chg="mod">
          <ac:chgData name="Amy Hyduk-Cardillo" userId="S::ahyduk-cardillo@ashp.org::0bb9e494-d793-4e20-bb3e-d2ced5480a07" providerId="AD" clId="Web-{F3802526-576B-789E-90B5-792911CD6BF4}" dt="2023-11-09T13:00:37.307" v="25" actId="20577"/>
          <ac:spMkLst>
            <pc:docMk/>
            <pc:sldMk cId="1526868900" sldId="363"/>
            <ac:spMk id="3" creationId="{00000000-0000-0000-0000-000000000000}"/>
          </ac:spMkLst>
        </pc:spChg>
      </pc:sldChg>
      <pc:sldChg chg="modSp">
        <pc:chgData name="Amy Hyduk-Cardillo" userId="S::ahyduk-cardillo@ashp.org::0bb9e494-d793-4e20-bb3e-d2ced5480a07" providerId="AD" clId="Web-{F3802526-576B-789E-90B5-792911CD6BF4}" dt="2023-11-09T13:11:11.516" v="29" actId="1076"/>
        <pc:sldMkLst>
          <pc:docMk/>
          <pc:sldMk cId="2939553484" sldId="378"/>
        </pc:sldMkLst>
        <pc:picChg chg="mod">
          <ac:chgData name="Amy Hyduk-Cardillo" userId="S::ahyduk-cardillo@ashp.org::0bb9e494-d793-4e20-bb3e-d2ced5480a07" providerId="AD" clId="Web-{F3802526-576B-789E-90B5-792911CD6BF4}" dt="2023-11-09T13:11:11.516" v="29" actId="1076"/>
          <ac:picMkLst>
            <pc:docMk/>
            <pc:sldMk cId="2939553484" sldId="378"/>
            <ac:picMk id="7" creationId="{9E614E1B-7FDD-D4BA-0DD9-36D86D4F9670}"/>
          </ac:picMkLst>
        </pc:picChg>
      </pc:sldChg>
      <pc:sldChg chg="modSp">
        <pc:chgData name="Amy Hyduk-Cardillo" userId="S::ahyduk-cardillo@ashp.org::0bb9e494-d793-4e20-bb3e-d2ced5480a07" providerId="AD" clId="Web-{F3802526-576B-789E-90B5-792911CD6BF4}" dt="2023-11-09T13:03:42.110" v="27" actId="20577"/>
        <pc:sldMkLst>
          <pc:docMk/>
          <pc:sldMk cId="1355150711" sldId="386"/>
        </pc:sldMkLst>
        <pc:spChg chg="mod">
          <ac:chgData name="Amy Hyduk-Cardillo" userId="S::ahyduk-cardillo@ashp.org::0bb9e494-d793-4e20-bb3e-d2ced5480a07" providerId="AD" clId="Web-{F3802526-576B-789E-90B5-792911CD6BF4}" dt="2023-11-09T13:03:42.110" v="27" actId="20577"/>
          <ac:spMkLst>
            <pc:docMk/>
            <pc:sldMk cId="1355150711" sldId="386"/>
            <ac:spMk id="2" creationId="{58058106-950B-2FC3-9CFE-30A54A2354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25737-DDDC-7445-8B5A-0D5162C72F2F}"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4EA74-7231-0B45-8926-AAEFFCBE45DB}" type="slidenum">
              <a:rPr lang="en-US" smtClean="0"/>
              <a:t>‹#›</a:t>
            </a:fld>
            <a:endParaRPr lang="en-US" dirty="0"/>
          </a:p>
        </p:txBody>
      </p:sp>
    </p:spTree>
    <p:extLst>
      <p:ext uri="{BB962C8B-B14F-4D97-AF65-F5344CB8AC3E}">
        <p14:creationId xmlns:p14="http://schemas.microsoft.com/office/powerpoint/2010/main" val="337574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2.xml"/><Relationship Id="rId5" Type="http://schemas.microsoft.com/office/2007/relationships/hdphoto" Target="../media/hdphoto1.wdp"/><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9.pn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1" y="878304"/>
            <a:ext cx="12191999" cy="340794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1" y="4286250"/>
            <a:ext cx="12191999" cy="2571749"/>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202341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1759687"/>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10757" y="1301678"/>
            <a:ext cx="12192001" cy="458009"/>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494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69274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35477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456095" y="-1078088"/>
            <a:ext cx="9269278" cy="9269278"/>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2818835" y="610548"/>
            <a:ext cx="6213952" cy="6213952"/>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1524131"/>
            <a:ext cx="361508" cy="0"/>
          </a:xfrm>
          <a:prstGeom prst="line">
            <a:avLst/>
          </a:prstGeom>
          <a:ln w="31750">
            <a:solidFill>
              <a:srgbClr val="FE8315"/>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44510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Teardrop 6">
            <a:extLst>
              <a:ext uri="{FF2B5EF4-FFF2-40B4-BE49-F238E27FC236}">
                <a16:creationId xmlns:a16="http://schemas.microsoft.com/office/drawing/2014/main" id="{CA23A07C-881D-4F4C-9E34-3737E109589E}"/>
              </a:ext>
            </a:extLst>
          </p:cNvPr>
          <p:cNvSpPr/>
          <p:nvPr userDrawn="1"/>
        </p:nvSpPr>
        <p:spPr>
          <a:xfrm>
            <a:off x="1456095" y="-1078088"/>
            <a:ext cx="9269278" cy="9269278"/>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2818835" y="610548"/>
            <a:ext cx="6213952" cy="6213952"/>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1524131"/>
            <a:ext cx="361508" cy="0"/>
          </a:xfrm>
          <a:prstGeom prst="line">
            <a:avLst/>
          </a:prstGeom>
          <a:ln w="31750">
            <a:solidFill>
              <a:srgbClr val="FE8315"/>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58091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5</a:t>
            </a: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6</a:t>
            </a:r>
            <a:endParaRPr lang="en-US" b="1"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custDataLst>
      <p:tags r:id="rId1"/>
    </p:custDataLst>
    <p:extLst>
      <p:ext uri="{BB962C8B-B14F-4D97-AF65-F5344CB8AC3E}">
        <p14:creationId xmlns:p14="http://schemas.microsoft.com/office/powerpoint/2010/main" val="234370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4"/>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35977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00699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241275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userDrawn="1"/>
        </p:nvSpPr>
        <p:spPr>
          <a:xfrm>
            <a:off x="4372386" y="3397267"/>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373463" y="515753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636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userDrawn="1"/>
        </p:nvSpPr>
        <p:spPr>
          <a:xfrm>
            <a:off x="4372386" y="3397267"/>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9972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31962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custDataLst>
      <p:tags r:id="rId1"/>
    </p:custDataLst>
    <p:extLst>
      <p:ext uri="{BB962C8B-B14F-4D97-AF65-F5344CB8AC3E}">
        <p14:creationId xmlns:p14="http://schemas.microsoft.com/office/powerpoint/2010/main" val="279187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6" name="Straight Connector 15">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775621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235678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Tree>
    <p:custDataLst>
      <p:tags r:id="rId1"/>
    </p:custDataLst>
    <p:extLst>
      <p:ext uri="{BB962C8B-B14F-4D97-AF65-F5344CB8AC3E}">
        <p14:creationId xmlns:p14="http://schemas.microsoft.com/office/powerpoint/2010/main" val="224858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7" name="Teardrop 6">
            <a:extLst>
              <a:ext uri="{FF2B5EF4-FFF2-40B4-BE49-F238E27FC236}">
                <a16:creationId xmlns:a16="http://schemas.microsoft.com/office/drawing/2014/main" id="{CA23A07C-881D-4F4C-9E34-3737E109589E}"/>
              </a:ext>
            </a:extLst>
          </p:cNvPr>
          <p:cNvSpPr/>
          <p:nvPr userDrawn="1"/>
        </p:nvSpPr>
        <p:spPr>
          <a:xfrm flipH="1">
            <a:off x="0" y="-87262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9113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71478" y="5638800"/>
            <a:ext cx="1809752" cy="1209675"/>
          </a:xfrm>
          <a:prstGeom prst="rect">
            <a:avLst/>
          </a:prstGeom>
        </p:spPr>
      </p:pic>
    </p:spTree>
    <p:extLst>
      <p:ext uri="{BB962C8B-B14F-4D97-AF65-F5344CB8AC3E}">
        <p14:creationId xmlns:p14="http://schemas.microsoft.com/office/powerpoint/2010/main" val="614584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71478" y="5638800"/>
            <a:ext cx="1809752" cy="1209675"/>
          </a:xfrm>
          <a:prstGeom prst="rect">
            <a:avLst/>
          </a:prstGeom>
        </p:spPr>
      </p:pic>
      <p:pic>
        <p:nvPicPr>
          <p:cNvPr id="6" name="Picture 5"/>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a:off x="10763247" y="0"/>
            <a:ext cx="1809752" cy="1209675"/>
          </a:xfrm>
          <a:prstGeom prst="rect">
            <a:avLst/>
          </a:prstGeom>
        </p:spPr>
      </p:pic>
    </p:spTree>
    <p:extLst>
      <p:ext uri="{BB962C8B-B14F-4D97-AF65-F5344CB8AC3E}">
        <p14:creationId xmlns:p14="http://schemas.microsoft.com/office/powerpoint/2010/main" val="629271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spTree>
    <p:extLst>
      <p:ext uri="{BB962C8B-B14F-4D97-AF65-F5344CB8AC3E}">
        <p14:creationId xmlns:p14="http://schemas.microsoft.com/office/powerpoint/2010/main" val="2924145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CA23A07C-881D-4F4C-9E34-3737E109589E}"/>
              </a:ext>
            </a:extLst>
          </p:cNvPr>
          <p:cNvSpPr/>
          <p:nvPr userDrawn="1"/>
        </p:nvSpPr>
        <p:spPr>
          <a:xfrm flipH="1">
            <a:off x="0" y="-87262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153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1" name="Teardrop 18">
            <a:extLst>
              <a:ext uri="{FF2B5EF4-FFF2-40B4-BE49-F238E27FC236}">
                <a16:creationId xmlns:a16="http://schemas.microsoft.com/office/drawing/2014/main" id="{CA23A07C-881D-4F4C-9E34-3737E109589E}"/>
              </a:ext>
            </a:extLst>
          </p:cNvPr>
          <p:cNvSpPr/>
          <p:nvPr userDrawn="1"/>
        </p:nvSpPr>
        <p:spPr>
          <a:xfrm rot="10800000">
            <a:off x="-1332851" y="-2105891"/>
            <a:ext cx="6497180" cy="537540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25255">
                <a:moveTo>
                  <a:pt x="1" y="1015255"/>
                </a:moveTo>
                <a:cubicBezTo>
                  <a:pt x="24017" y="841612"/>
                  <a:pt x="18141" y="721517"/>
                  <a:pt x="294923" y="124225"/>
                </a:cubicBezTo>
                <a:cubicBezTo>
                  <a:pt x="948963" y="-72985"/>
                  <a:pt x="2678334" y="227920"/>
                  <a:pt x="3924243" y="227920"/>
                </a:cubicBezTo>
                <a:cubicBezTo>
                  <a:pt x="5170152" y="227920"/>
                  <a:pt x="6909323" y="-138972"/>
                  <a:pt x="7525282" y="58238"/>
                </a:cubicBezTo>
                <a:lnTo>
                  <a:pt x="7620000" y="1015255"/>
                </a:lnTo>
                <a:cubicBezTo>
                  <a:pt x="7620000" y="3119460"/>
                  <a:pt x="5914205" y="4825255"/>
                  <a:pt x="3810000" y="4825255"/>
                </a:cubicBezTo>
                <a:cubicBezTo>
                  <a:pt x="1705795" y="4825255"/>
                  <a:pt x="0" y="3119460"/>
                  <a:pt x="0" y="1015255"/>
                </a:cubicBezTo>
                <a:lnTo>
                  <a:pt x="1" y="1015255"/>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C25EDA-9FF5-544B-A8D5-E9DAB374622E}"/>
              </a:ext>
            </a:extLst>
          </p:cNvPr>
          <p:cNvSpPr/>
          <p:nvPr userDrawn="1"/>
        </p:nvSpPr>
        <p:spPr>
          <a:xfrm>
            <a:off x="-1" y="0"/>
            <a:ext cx="12192001" cy="1366173"/>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Teardrop 14">
            <a:extLst>
              <a:ext uri="{FF2B5EF4-FFF2-40B4-BE49-F238E27FC236}">
                <a16:creationId xmlns:a16="http://schemas.microsoft.com/office/drawing/2014/main" id="{CA23A07C-881D-4F4C-9E34-3737E109589E}"/>
              </a:ext>
            </a:extLst>
          </p:cNvPr>
          <p:cNvSpPr/>
          <p:nvPr userDrawn="1"/>
        </p:nvSpPr>
        <p:spPr>
          <a:xfrm>
            <a:off x="9638855" y="5302325"/>
            <a:ext cx="2692998"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ardrop 18">
            <a:extLst>
              <a:ext uri="{FF2B5EF4-FFF2-40B4-BE49-F238E27FC236}">
                <a16:creationId xmlns:a16="http://schemas.microsoft.com/office/drawing/2014/main" id="{CA23A07C-881D-4F4C-9E34-3737E109589E}"/>
              </a:ext>
            </a:extLst>
          </p:cNvPr>
          <p:cNvSpPr/>
          <p:nvPr userDrawn="1"/>
        </p:nvSpPr>
        <p:spPr>
          <a:xfrm>
            <a:off x="4179954" y="1415801"/>
            <a:ext cx="10332812" cy="392974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 name="connsiteX0" fmla="*/ 1 w 7620000"/>
              <a:gd name="connsiteY0" fmla="*/ 1015255 h 4825255"/>
              <a:gd name="connsiteX1" fmla="*/ 456756 w 7620000"/>
              <a:gd name="connsiteY1" fmla="*/ 641583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 name="connsiteX0" fmla="*/ 1 w 7620000"/>
              <a:gd name="connsiteY0" fmla="*/ 987126 h 4797126"/>
              <a:gd name="connsiteX1" fmla="*/ 456756 w 7620000"/>
              <a:gd name="connsiteY1" fmla="*/ 613454 h 4797126"/>
              <a:gd name="connsiteX2" fmla="*/ 4150809 w 7620000"/>
              <a:gd name="connsiteY2" fmla="*/ 669022 h 4797126"/>
              <a:gd name="connsiteX3" fmla="*/ 7525282 w 7620000"/>
              <a:gd name="connsiteY3" fmla="*/ 30109 h 4797126"/>
              <a:gd name="connsiteX4" fmla="*/ 7620000 w 7620000"/>
              <a:gd name="connsiteY4" fmla="*/ 987126 h 4797126"/>
              <a:gd name="connsiteX5" fmla="*/ 3810000 w 7620000"/>
              <a:gd name="connsiteY5" fmla="*/ 4797126 h 4797126"/>
              <a:gd name="connsiteX6" fmla="*/ 0 w 7620000"/>
              <a:gd name="connsiteY6" fmla="*/ 987126 h 4797126"/>
              <a:gd name="connsiteX7" fmla="*/ 1 w 7620000"/>
              <a:gd name="connsiteY7" fmla="*/ 987126 h 4797126"/>
              <a:gd name="connsiteX0" fmla="*/ 1 w 7620000"/>
              <a:gd name="connsiteY0" fmla="*/ 448919 h 4258919"/>
              <a:gd name="connsiteX1" fmla="*/ 456756 w 7620000"/>
              <a:gd name="connsiteY1" fmla="*/ 75247 h 4258919"/>
              <a:gd name="connsiteX2" fmla="*/ 4150809 w 7620000"/>
              <a:gd name="connsiteY2" fmla="*/ 130815 h 4258919"/>
              <a:gd name="connsiteX3" fmla="*/ 7590016 w 7620000"/>
              <a:gd name="connsiteY3" fmla="*/ 81449 h 4258919"/>
              <a:gd name="connsiteX4" fmla="*/ 7620000 w 7620000"/>
              <a:gd name="connsiteY4" fmla="*/ 448919 h 4258919"/>
              <a:gd name="connsiteX5" fmla="*/ 3810000 w 7620000"/>
              <a:gd name="connsiteY5" fmla="*/ 4258919 h 4258919"/>
              <a:gd name="connsiteX6" fmla="*/ 0 w 7620000"/>
              <a:gd name="connsiteY6" fmla="*/ 448919 h 4258919"/>
              <a:gd name="connsiteX7" fmla="*/ 1 w 7620000"/>
              <a:gd name="connsiteY7" fmla="*/ 448919 h 4258919"/>
              <a:gd name="connsiteX0" fmla="*/ 86311 w 7620000"/>
              <a:gd name="connsiteY0" fmla="*/ 521108 h 4258919"/>
              <a:gd name="connsiteX1" fmla="*/ 456756 w 7620000"/>
              <a:gd name="connsiteY1" fmla="*/ 75247 h 4258919"/>
              <a:gd name="connsiteX2" fmla="*/ 4150809 w 7620000"/>
              <a:gd name="connsiteY2" fmla="*/ 130815 h 4258919"/>
              <a:gd name="connsiteX3" fmla="*/ 7590016 w 7620000"/>
              <a:gd name="connsiteY3" fmla="*/ 81449 h 4258919"/>
              <a:gd name="connsiteX4" fmla="*/ 7620000 w 7620000"/>
              <a:gd name="connsiteY4" fmla="*/ 448919 h 4258919"/>
              <a:gd name="connsiteX5" fmla="*/ 3810000 w 7620000"/>
              <a:gd name="connsiteY5" fmla="*/ 4258919 h 4258919"/>
              <a:gd name="connsiteX6" fmla="*/ 0 w 7620000"/>
              <a:gd name="connsiteY6" fmla="*/ 448919 h 4258919"/>
              <a:gd name="connsiteX7" fmla="*/ 86311 w 7620000"/>
              <a:gd name="connsiteY7" fmla="*/ 521108 h 425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258919">
                <a:moveTo>
                  <a:pt x="86311" y="521108"/>
                </a:moveTo>
                <a:cubicBezTo>
                  <a:pt x="110327" y="347465"/>
                  <a:pt x="179974" y="672539"/>
                  <a:pt x="456756" y="75247"/>
                </a:cubicBezTo>
                <a:cubicBezTo>
                  <a:pt x="1110796" y="-121963"/>
                  <a:pt x="2904900" y="130815"/>
                  <a:pt x="4150809" y="130815"/>
                </a:cubicBezTo>
                <a:cubicBezTo>
                  <a:pt x="5396718" y="130815"/>
                  <a:pt x="6974057" y="-115761"/>
                  <a:pt x="7590016" y="81449"/>
                </a:cubicBezTo>
                <a:lnTo>
                  <a:pt x="7620000" y="448919"/>
                </a:lnTo>
                <a:cubicBezTo>
                  <a:pt x="7620000" y="2553124"/>
                  <a:pt x="5914205" y="4258919"/>
                  <a:pt x="3810000" y="4258919"/>
                </a:cubicBezTo>
                <a:cubicBezTo>
                  <a:pt x="1705795" y="4258919"/>
                  <a:pt x="0" y="2553124"/>
                  <a:pt x="0" y="448919"/>
                </a:cubicBezTo>
                <a:lnTo>
                  <a:pt x="86311" y="521108"/>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cxnSp>
        <p:nvCxnSpPr>
          <p:cNvPr id="10" name="Straight Connector 9">
            <a:extLst>
              <a:ext uri="{FF2B5EF4-FFF2-40B4-BE49-F238E27FC236}">
                <a16:creationId xmlns:a16="http://schemas.microsoft.com/office/drawing/2014/main" id="{28FBDFB3-53AD-9346-B195-E96FFE43C251}"/>
              </a:ext>
            </a:extLst>
          </p:cNvPr>
          <p:cNvCxnSpPr>
            <a:cxnSpLocks/>
          </p:cNvCxnSpPr>
          <p:nvPr userDrawn="1"/>
        </p:nvCxnSpPr>
        <p:spPr>
          <a:xfrm>
            <a:off x="1594884" y="4429322"/>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AD115F-3F0F-FB42-B34D-83FE52A487D5}"/>
              </a:ext>
            </a:extLst>
          </p:cNvPr>
          <p:cNvSpPr/>
          <p:nvPr userDrawn="1"/>
        </p:nvSpPr>
        <p:spPr>
          <a:xfrm>
            <a:off x="3174" y="1364372"/>
            <a:ext cx="5108801" cy="2462418"/>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hasCustomPrompt="1"/>
          </p:nvPr>
        </p:nvSpPr>
        <p:spPr>
          <a:xfrm>
            <a:off x="510363" y="616463"/>
            <a:ext cx="10628836" cy="631825"/>
          </a:xfrm>
          <a:prstGeom prst="rect">
            <a:avLst/>
          </a:prstGeom>
        </p:spPr>
        <p:txBody>
          <a:bodyPr>
            <a:noAutofit/>
          </a:bodyPr>
          <a:lstStyle>
            <a:lvl1pPr marL="0" indent="0">
              <a:buNone/>
              <a:defRPr sz="4000" baseline="0">
                <a:solidFill>
                  <a:srgbClr val="7F7F7F"/>
                </a:solidFill>
                <a:latin typeface="Franklin Gothic Medium" panose="020B0603020102020204" pitchFamily="34" charset="0"/>
              </a:defRPr>
            </a:lvl1pPr>
          </a:lstStyle>
          <a:p>
            <a:pPr lvl="0"/>
            <a:r>
              <a:rPr lang="en-US" dirty="0"/>
              <a:t>ASHP ACCREDITATION STANDARD</a:t>
            </a:r>
          </a:p>
        </p:txBody>
      </p:sp>
      <p:sp>
        <p:nvSpPr>
          <p:cNvPr id="18" name="Text Placeholder 17"/>
          <p:cNvSpPr>
            <a:spLocks noGrp="1"/>
          </p:cNvSpPr>
          <p:nvPr>
            <p:ph type="body" sz="quarter" idx="11" hasCustomPrompt="1"/>
          </p:nvPr>
        </p:nvSpPr>
        <p:spPr>
          <a:xfrm>
            <a:off x="5716588" y="1803400"/>
            <a:ext cx="5821696" cy="1503363"/>
          </a:xfrm>
          <a:prstGeom prst="rect">
            <a:avLst/>
          </a:prstGeom>
        </p:spPr>
        <p:txBody>
          <a:bodyPr anchor="ctr">
            <a:normAutofit/>
          </a:bodyPr>
          <a:lstStyle>
            <a:lvl1pPr marL="0" indent="0" algn="ctr">
              <a:buNone/>
              <a:defRPr sz="3600" b="0">
                <a:solidFill>
                  <a:schemeClr val="bg1"/>
                </a:solidFill>
                <a:latin typeface="Franklin Gothic Demi" panose="020B0703020102020204" pitchFamily="34" charset="0"/>
              </a:defRPr>
            </a:lvl1pPr>
          </a:lstStyle>
          <a:p>
            <a:pPr lvl="0"/>
            <a:r>
              <a:rPr lang="en-US" dirty="0"/>
              <a:t>ASHP Accreditation Standard for Postgraduate Year One &amp; Two Residency Programs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dirty="0">
                <a:latin typeface="Franklin Gothic Book" panose="020B0503020102020204" pitchFamily="34" charset="0"/>
              </a:rPr>
              <a:t>Edit Master text styles</a:t>
            </a:r>
          </a:p>
          <a:p>
            <a:pPr lvl="1"/>
            <a:r>
              <a:rPr lang="en-US" sz="1400" dirty="0">
                <a:latin typeface="Franklin Gothic Book" panose="020B0503020102020204" pitchFamily="34" charset="0"/>
              </a:rPr>
              <a:t>Second level</a:t>
            </a:r>
          </a:p>
          <a:p>
            <a:pPr lvl="2"/>
            <a:r>
              <a:rPr lang="en-US" sz="1400" dirty="0">
                <a:latin typeface="Franklin Gothic Book" panose="020B0503020102020204" pitchFamily="34" charset="0"/>
              </a:rPr>
              <a:t>Third level</a:t>
            </a:r>
          </a:p>
          <a:p>
            <a:pPr lvl="3"/>
            <a:r>
              <a:rPr lang="en-US" sz="1400" dirty="0">
                <a:latin typeface="Franklin Gothic Book" panose="020B0503020102020204" pitchFamily="34" charset="0"/>
              </a:rPr>
              <a:t>Fourth level</a:t>
            </a:r>
          </a:p>
          <a:p>
            <a:pPr lvl="4"/>
            <a:r>
              <a:rPr lang="en-US" sz="1400" dirty="0">
                <a:latin typeface="Franklin Gothic Book" panose="020B0503020102020204" pitchFamily="34" charset="0"/>
              </a:rPr>
              <a:t>Fifth level</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27" name="Rectangle 26">
            <a:extLst>
              <a:ext uri="{FF2B5EF4-FFF2-40B4-BE49-F238E27FC236}">
                <a16:creationId xmlns:a16="http://schemas.microsoft.com/office/drawing/2014/main" id="{B4693F2B-ED5F-5245-82BF-5AA413C34069}"/>
              </a:ext>
            </a:extLst>
          </p:cNvPr>
          <p:cNvSpPr/>
          <p:nvPr userDrawn="1"/>
        </p:nvSpPr>
        <p:spPr>
          <a:xfrm rot="10800000" flipH="1">
            <a:off x="-2439" y="84414"/>
            <a:ext cx="12192001" cy="35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Rectangle 25">
            <a:extLst>
              <a:ext uri="{FF2B5EF4-FFF2-40B4-BE49-F238E27FC236}">
                <a16:creationId xmlns:a16="http://schemas.microsoft.com/office/drawing/2014/main" id="{B4693F2B-ED5F-5245-82BF-5AA413C34069}"/>
              </a:ext>
            </a:extLst>
          </p:cNvPr>
          <p:cNvSpPr/>
          <p:nvPr userDrawn="1"/>
        </p:nvSpPr>
        <p:spPr>
          <a:xfrm rot="10800000" flipH="1">
            <a:off x="1569" y="83251"/>
            <a:ext cx="12192001" cy="10714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3" name="Rectangle 22">
            <a:extLst>
              <a:ext uri="{FF2B5EF4-FFF2-40B4-BE49-F238E27FC236}">
                <a16:creationId xmlns:a16="http://schemas.microsoft.com/office/drawing/2014/main" id="{B4693F2B-ED5F-5245-82BF-5AA413C34069}"/>
              </a:ext>
            </a:extLst>
          </p:cNvPr>
          <p:cNvSpPr/>
          <p:nvPr userDrawn="1"/>
        </p:nvSpPr>
        <p:spPr>
          <a:xfrm rot="10800000" flipH="1">
            <a:off x="-2" y="-29859"/>
            <a:ext cx="12192001" cy="138059"/>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custDataLst>
      <p:tags r:id="rId1"/>
    </p:custDataLst>
    <p:extLst>
      <p:ext uri="{BB962C8B-B14F-4D97-AF65-F5344CB8AC3E}">
        <p14:creationId xmlns:p14="http://schemas.microsoft.com/office/powerpoint/2010/main" val="69016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1" name="Teardrop 18">
            <a:extLst>
              <a:ext uri="{FF2B5EF4-FFF2-40B4-BE49-F238E27FC236}">
                <a16:creationId xmlns:a16="http://schemas.microsoft.com/office/drawing/2014/main" id="{CA23A07C-881D-4F4C-9E34-3737E109589E}"/>
              </a:ext>
            </a:extLst>
          </p:cNvPr>
          <p:cNvSpPr/>
          <p:nvPr userDrawn="1"/>
        </p:nvSpPr>
        <p:spPr>
          <a:xfrm rot="10800000">
            <a:off x="-1332851" y="-2105891"/>
            <a:ext cx="6497180" cy="537540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25255">
                <a:moveTo>
                  <a:pt x="1" y="1015255"/>
                </a:moveTo>
                <a:cubicBezTo>
                  <a:pt x="24017" y="841612"/>
                  <a:pt x="18141" y="721517"/>
                  <a:pt x="294923" y="124225"/>
                </a:cubicBezTo>
                <a:cubicBezTo>
                  <a:pt x="948963" y="-72985"/>
                  <a:pt x="2678334" y="227920"/>
                  <a:pt x="3924243" y="227920"/>
                </a:cubicBezTo>
                <a:cubicBezTo>
                  <a:pt x="5170152" y="227920"/>
                  <a:pt x="6909323" y="-138972"/>
                  <a:pt x="7525282" y="58238"/>
                </a:cubicBezTo>
                <a:lnTo>
                  <a:pt x="7620000" y="1015255"/>
                </a:lnTo>
                <a:cubicBezTo>
                  <a:pt x="7620000" y="3119460"/>
                  <a:pt x="5914205" y="4825255"/>
                  <a:pt x="3810000" y="4825255"/>
                </a:cubicBezTo>
                <a:cubicBezTo>
                  <a:pt x="1705795" y="4825255"/>
                  <a:pt x="0" y="3119460"/>
                  <a:pt x="0" y="1015255"/>
                </a:cubicBezTo>
                <a:lnTo>
                  <a:pt x="1" y="1015255"/>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C25EDA-9FF5-544B-A8D5-E9DAB374622E}"/>
              </a:ext>
            </a:extLst>
          </p:cNvPr>
          <p:cNvSpPr/>
          <p:nvPr userDrawn="1"/>
        </p:nvSpPr>
        <p:spPr>
          <a:xfrm>
            <a:off x="-1" y="0"/>
            <a:ext cx="12192001" cy="1366173"/>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Teardrop 14">
            <a:extLst>
              <a:ext uri="{FF2B5EF4-FFF2-40B4-BE49-F238E27FC236}">
                <a16:creationId xmlns:a16="http://schemas.microsoft.com/office/drawing/2014/main" id="{CA23A07C-881D-4F4C-9E34-3737E109589E}"/>
              </a:ext>
            </a:extLst>
          </p:cNvPr>
          <p:cNvSpPr/>
          <p:nvPr userDrawn="1"/>
        </p:nvSpPr>
        <p:spPr>
          <a:xfrm>
            <a:off x="9660371" y="5302325"/>
            <a:ext cx="2692998"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cxnSp>
        <p:nvCxnSpPr>
          <p:cNvPr id="10" name="Straight Connector 9">
            <a:extLst>
              <a:ext uri="{FF2B5EF4-FFF2-40B4-BE49-F238E27FC236}">
                <a16:creationId xmlns:a16="http://schemas.microsoft.com/office/drawing/2014/main" id="{28FBDFB3-53AD-9346-B195-E96FFE43C251}"/>
              </a:ext>
            </a:extLst>
          </p:cNvPr>
          <p:cNvCxnSpPr>
            <a:cxnSpLocks/>
          </p:cNvCxnSpPr>
          <p:nvPr userDrawn="1"/>
        </p:nvCxnSpPr>
        <p:spPr>
          <a:xfrm>
            <a:off x="1594884" y="4429322"/>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AD115F-3F0F-FB42-B34D-83FE52A487D5}"/>
              </a:ext>
            </a:extLst>
          </p:cNvPr>
          <p:cNvSpPr/>
          <p:nvPr userDrawn="1"/>
        </p:nvSpPr>
        <p:spPr>
          <a:xfrm>
            <a:off x="3174" y="1364372"/>
            <a:ext cx="5108801" cy="2462418"/>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hasCustomPrompt="1"/>
          </p:nvPr>
        </p:nvSpPr>
        <p:spPr>
          <a:xfrm>
            <a:off x="510363" y="616463"/>
            <a:ext cx="10628836" cy="631825"/>
          </a:xfrm>
          <a:prstGeom prst="rect">
            <a:avLst/>
          </a:prstGeom>
        </p:spPr>
        <p:txBody>
          <a:bodyPr>
            <a:noAutofit/>
          </a:bodyPr>
          <a:lstStyle>
            <a:lvl1pPr marL="0" indent="0">
              <a:buNone/>
              <a:defRPr sz="4000" baseline="0">
                <a:solidFill>
                  <a:srgbClr val="7F7F7F"/>
                </a:solidFill>
                <a:latin typeface="Franklin Gothic Medium" panose="020B0603020102020204" pitchFamily="34" charset="0"/>
              </a:defRPr>
            </a:lvl1pPr>
          </a:lstStyle>
          <a:p>
            <a:pPr lvl="0"/>
            <a:r>
              <a:rPr lang="en-US" dirty="0"/>
              <a:t>ASHP ACCREDITATION STANDARD</a:t>
            </a:r>
          </a:p>
        </p:txBody>
      </p:sp>
      <p:sp>
        <p:nvSpPr>
          <p:cNvPr id="18" name="Text Placeholder 17"/>
          <p:cNvSpPr>
            <a:spLocks noGrp="1"/>
          </p:cNvSpPr>
          <p:nvPr>
            <p:ph type="body" sz="quarter" idx="11" hasCustomPrompt="1"/>
          </p:nvPr>
        </p:nvSpPr>
        <p:spPr>
          <a:xfrm>
            <a:off x="5716588" y="1803400"/>
            <a:ext cx="5821696" cy="1503363"/>
          </a:xfrm>
          <a:prstGeom prst="rect">
            <a:avLst/>
          </a:prstGeom>
        </p:spPr>
        <p:txBody>
          <a:bodyPr anchor="ctr">
            <a:normAutofit/>
          </a:bodyPr>
          <a:lstStyle>
            <a:lvl1pPr marL="0" indent="0" algn="ctr">
              <a:buNone/>
              <a:defRPr sz="3600" b="0">
                <a:solidFill>
                  <a:schemeClr val="bg1"/>
                </a:solidFill>
                <a:latin typeface="Franklin Gothic Demi" panose="020B0703020102020204" pitchFamily="34" charset="0"/>
              </a:defRPr>
            </a:lvl1pPr>
          </a:lstStyle>
          <a:p>
            <a:pPr lvl="0"/>
            <a:r>
              <a:rPr lang="en-US" dirty="0"/>
              <a:t>ASHP Accreditation Standard for Postgraduate Year One &amp; Two Residency Programs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dirty="0">
                <a:latin typeface="Franklin Gothic Book" panose="020B0503020102020204" pitchFamily="34" charset="0"/>
              </a:rPr>
              <a:t>Edit Master text styles</a:t>
            </a:r>
          </a:p>
          <a:p>
            <a:pPr lvl="1"/>
            <a:r>
              <a:rPr lang="en-US" sz="1400" dirty="0">
                <a:latin typeface="Franklin Gothic Book" panose="020B0503020102020204" pitchFamily="34" charset="0"/>
              </a:rPr>
              <a:t>Second level</a:t>
            </a:r>
          </a:p>
          <a:p>
            <a:pPr lvl="2"/>
            <a:r>
              <a:rPr lang="en-US" sz="1400" dirty="0">
                <a:latin typeface="Franklin Gothic Book" panose="020B0503020102020204" pitchFamily="34" charset="0"/>
              </a:rPr>
              <a:t>Third level</a:t>
            </a:r>
          </a:p>
          <a:p>
            <a:pPr lvl="3"/>
            <a:r>
              <a:rPr lang="en-US" sz="1400" dirty="0">
                <a:latin typeface="Franklin Gothic Book" panose="020B0503020102020204" pitchFamily="34" charset="0"/>
              </a:rPr>
              <a:t>Fourth level</a:t>
            </a:r>
          </a:p>
          <a:p>
            <a:pPr lvl="4"/>
            <a:r>
              <a:rPr lang="en-US" sz="1400" dirty="0">
                <a:latin typeface="Franklin Gothic Book" panose="020B0503020102020204" pitchFamily="34" charset="0"/>
              </a:rPr>
              <a:t>Fifth level</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27" name="Rectangle 26">
            <a:extLst>
              <a:ext uri="{FF2B5EF4-FFF2-40B4-BE49-F238E27FC236}">
                <a16:creationId xmlns:a16="http://schemas.microsoft.com/office/drawing/2014/main" id="{B4693F2B-ED5F-5245-82BF-5AA413C34069}"/>
              </a:ext>
            </a:extLst>
          </p:cNvPr>
          <p:cNvSpPr/>
          <p:nvPr userDrawn="1"/>
        </p:nvSpPr>
        <p:spPr>
          <a:xfrm rot="10800000" flipH="1">
            <a:off x="-2439" y="84414"/>
            <a:ext cx="12192001" cy="35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Rectangle 25">
            <a:extLst>
              <a:ext uri="{FF2B5EF4-FFF2-40B4-BE49-F238E27FC236}">
                <a16:creationId xmlns:a16="http://schemas.microsoft.com/office/drawing/2014/main" id="{B4693F2B-ED5F-5245-82BF-5AA413C34069}"/>
              </a:ext>
            </a:extLst>
          </p:cNvPr>
          <p:cNvSpPr/>
          <p:nvPr userDrawn="1"/>
        </p:nvSpPr>
        <p:spPr>
          <a:xfrm rot="10800000" flipH="1">
            <a:off x="1569" y="83251"/>
            <a:ext cx="12192001" cy="10714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3" name="Rectangle 22">
            <a:extLst>
              <a:ext uri="{FF2B5EF4-FFF2-40B4-BE49-F238E27FC236}">
                <a16:creationId xmlns:a16="http://schemas.microsoft.com/office/drawing/2014/main" id="{B4693F2B-ED5F-5245-82BF-5AA413C34069}"/>
              </a:ext>
            </a:extLst>
          </p:cNvPr>
          <p:cNvSpPr/>
          <p:nvPr userDrawn="1"/>
        </p:nvSpPr>
        <p:spPr>
          <a:xfrm rot="10800000" flipH="1">
            <a:off x="-2" y="-29859"/>
            <a:ext cx="12192001" cy="138059"/>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custDataLst>
      <p:tags r:id="rId1"/>
    </p:custDataLst>
    <p:extLst>
      <p:ext uri="{BB962C8B-B14F-4D97-AF65-F5344CB8AC3E}">
        <p14:creationId xmlns:p14="http://schemas.microsoft.com/office/powerpoint/2010/main" val="223912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317030"/>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custDataLst>
      <p:tags r:id="rId1"/>
    </p:custDataLst>
    <p:extLst>
      <p:ext uri="{BB962C8B-B14F-4D97-AF65-F5344CB8AC3E}">
        <p14:creationId xmlns:p14="http://schemas.microsoft.com/office/powerpoint/2010/main" val="401411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317030"/>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10757" y="1667435"/>
            <a:ext cx="12192001" cy="649595"/>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066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1" y="878305"/>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0" y="3026004"/>
            <a:ext cx="12191999" cy="3840705"/>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30044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0" y="878306"/>
            <a:ext cx="12191999" cy="5988404"/>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3095011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85" r:id="rId5"/>
    <p:sldLayoutId id="2147483650" r:id="rId6"/>
    <p:sldLayoutId id="2147483686" r:id="rId7"/>
    <p:sldLayoutId id="2147483690" r:id="rId8"/>
    <p:sldLayoutId id="2147483695" r:id="rId9"/>
    <p:sldLayoutId id="2147483694" r:id="rId10"/>
    <p:sldLayoutId id="2147483689" r:id="rId11"/>
    <p:sldLayoutId id="2147483664" r:id="rId12"/>
    <p:sldLayoutId id="2147483665" r:id="rId13"/>
    <p:sldLayoutId id="2147483666" r:id="rId14"/>
    <p:sldLayoutId id="2147483687" r:id="rId15"/>
    <p:sldLayoutId id="2147483688" r:id="rId16"/>
    <p:sldLayoutId id="2147483667" r:id="rId17"/>
    <p:sldLayoutId id="2147483668" r:id="rId18"/>
    <p:sldLayoutId id="2147483669" r:id="rId19"/>
    <p:sldLayoutId id="2147483670" r:id="rId20"/>
    <p:sldLayoutId id="2147483671" r:id="rId21"/>
    <p:sldLayoutId id="2147483673" r:id="rId22"/>
    <p:sldLayoutId id="2147483691" r:id="rId23"/>
    <p:sldLayoutId id="2147483693" r:id="rId24"/>
    <p:sldLayoutId id="2147483692" r:id="rId25"/>
    <p:sldLayoutId id="2147483674" r:id="rId26"/>
    <p:sldLayoutId id="2147483678" r:id="rId27"/>
    <p:sldLayoutId id="2147483679" r:id="rId28"/>
    <p:sldLayoutId id="2147483675" r:id="rId29"/>
    <p:sldLayoutId id="2147483676" r:id="rId30"/>
    <p:sldLayoutId id="2147483677" r:id="rId31"/>
    <p:sldLayoutId id="2147483680" r:id="rId32"/>
    <p:sldLayoutId id="2147483681" r:id="rId33"/>
    <p:sldLayoutId id="2147483682" r:id="rId34"/>
    <p:sldLayoutId id="2147483684" r:id="rId35"/>
    <p:sldLayoutId id="2147483683" r:id="rId36"/>
    <p:sldLayoutId id="2147483655"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8.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8.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hyperlink" Target="mailto:ASD@ashp.org"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99123" y="734824"/>
            <a:ext cx="7121562" cy="631825"/>
          </a:xfrm>
        </p:spPr>
        <p:txBody>
          <a:bodyPr/>
          <a:lstStyle/>
          <a:p>
            <a:pPr algn="ctr"/>
            <a:r>
              <a:rPr lang="en-US" sz="3600" dirty="0">
                <a:solidFill>
                  <a:schemeClr val="tx1">
                    <a:lumMod val="65000"/>
                    <a:lumOff val="35000"/>
                  </a:schemeClr>
                </a:solidFill>
                <a:latin typeface="Franklin Gothic Medium"/>
                <a:cs typeface="Franklin Gothic Medium"/>
              </a:rPr>
              <a:t>ASHP ACCREDITATION SERVICES</a:t>
            </a:r>
          </a:p>
        </p:txBody>
      </p:sp>
      <p:sp>
        <p:nvSpPr>
          <p:cNvPr id="5" name="Text Placeholder 4"/>
          <p:cNvSpPr>
            <a:spLocks noGrp="1"/>
          </p:cNvSpPr>
          <p:nvPr>
            <p:ph type="body" sz="quarter" idx="11"/>
          </p:nvPr>
        </p:nvSpPr>
        <p:spPr>
          <a:xfrm>
            <a:off x="5152913" y="2010043"/>
            <a:ext cx="7039087" cy="1054250"/>
          </a:xfrm>
        </p:spPr>
        <p:txBody>
          <a:bodyPr>
            <a:normAutofit/>
          </a:bodyPr>
          <a:lstStyle/>
          <a:p>
            <a:r>
              <a:rPr lang="en-US" dirty="0">
                <a:latin typeface="Franklin Gothic Book" panose="020B0503020102020204" pitchFamily="34" charset="0"/>
              </a:rPr>
              <a:t>Accreditation Report Response</a:t>
            </a:r>
          </a:p>
        </p:txBody>
      </p:sp>
      <p:sp>
        <p:nvSpPr>
          <p:cNvPr id="6" name="Text Placeholder 5"/>
          <p:cNvSpPr>
            <a:spLocks noGrp="1"/>
          </p:cNvSpPr>
          <p:nvPr>
            <p:ph type="body" sz="quarter" idx="12"/>
          </p:nvPr>
        </p:nvSpPr>
        <p:spPr>
          <a:xfrm>
            <a:off x="1509137" y="4482230"/>
            <a:ext cx="6820194" cy="354883"/>
          </a:xfrm>
        </p:spPr>
        <p:txBody>
          <a:bodyPr/>
          <a:lstStyle/>
          <a:p>
            <a:r>
              <a:rPr lang="en-US" sz="2800" dirty="0"/>
              <a:t>Post-Survey: </a:t>
            </a:r>
            <a:br>
              <a:rPr lang="en-US" sz="2800" dirty="0"/>
            </a:br>
            <a:r>
              <a:rPr lang="en-US" sz="2800" dirty="0">
                <a:solidFill>
                  <a:schemeClr val="tx1">
                    <a:lumMod val="65000"/>
                    <a:lumOff val="35000"/>
                  </a:schemeClr>
                </a:solidFill>
                <a:latin typeface="Franklin Gothic Book" panose="020B0503020102020204" pitchFamily="34" charset="0"/>
              </a:rPr>
              <a:t>Program Report Response Guidance</a:t>
            </a:r>
          </a:p>
          <a:p>
            <a:r>
              <a:rPr lang="en-US" sz="1200" dirty="0">
                <a:solidFill>
                  <a:schemeClr val="tx1">
                    <a:lumMod val="65000"/>
                    <a:lumOff val="35000"/>
                  </a:schemeClr>
                </a:solidFill>
                <a:latin typeface="Franklin Gothic Book" panose="020B0503020102020204" pitchFamily="34" charset="0"/>
              </a:rPr>
              <a:t>Revised November 2023</a:t>
            </a:r>
          </a:p>
        </p:txBody>
      </p:sp>
    </p:spTree>
    <p:custDataLst>
      <p:tags r:id="rId1"/>
    </p:custDataLst>
    <p:extLst>
      <p:ext uri="{BB962C8B-B14F-4D97-AF65-F5344CB8AC3E}">
        <p14:creationId xmlns:p14="http://schemas.microsoft.com/office/powerpoint/2010/main" val="364559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349" y="436563"/>
            <a:ext cx="8936534" cy="917224"/>
          </a:xfrm>
        </p:spPr>
        <p:txBody>
          <a:bodyPr anchor="t">
            <a:noAutofit/>
          </a:bodyPr>
          <a:lstStyle/>
          <a:p>
            <a:r>
              <a:rPr lang="en-US" dirty="0">
                <a:latin typeface="Franklin Gothic Medium"/>
              </a:rPr>
              <a:t>Program Report Response Components:</a:t>
            </a:r>
            <a:endParaRPr lang="en-US" dirty="0"/>
          </a:p>
        </p:txBody>
      </p:sp>
      <p:sp>
        <p:nvSpPr>
          <p:cNvPr id="4" name="Text Placeholder 3"/>
          <p:cNvSpPr>
            <a:spLocks noGrp="1"/>
          </p:cNvSpPr>
          <p:nvPr>
            <p:ph type="body" sz="quarter" idx="12"/>
          </p:nvPr>
        </p:nvSpPr>
        <p:spPr>
          <a:xfrm>
            <a:off x="1427161" y="1481153"/>
            <a:ext cx="5637212" cy="709613"/>
          </a:xfrm>
        </p:spPr>
        <p:txBody>
          <a:bodyPr anchor="t">
            <a:noAutofit/>
          </a:bodyPr>
          <a:lstStyle/>
          <a:p>
            <a:r>
              <a:rPr lang="en-US" sz="1900" dirty="0">
                <a:solidFill>
                  <a:srgbClr val="1963A1"/>
                </a:solidFill>
                <a:latin typeface="Franklin Gothic Medium"/>
                <a:cs typeface="Franklin Gothic Medium"/>
              </a:rPr>
              <a:t>Statement of each area of partial compliance and non-compliance from written report (re-state each area of PC &amp; NC in the same order as in the written report from Accreditation Services Office)</a:t>
            </a:r>
          </a:p>
        </p:txBody>
      </p:sp>
      <p:sp>
        <p:nvSpPr>
          <p:cNvPr id="5" name="Text Placeholder 4"/>
          <p:cNvSpPr>
            <a:spLocks noGrp="1"/>
          </p:cNvSpPr>
          <p:nvPr>
            <p:ph type="body" sz="quarter" idx="14"/>
          </p:nvPr>
        </p:nvSpPr>
        <p:spPr>
          <a:xfrm>
            <a:off x="1427162" y="2699603"/>
            <a:ext cx="5033398" cy="1052999"/>
          </a:xfrm>
        </p:spPr>
        <p:txBody>
          <a:bodyPr lIns="91440" tIns="45720" rIns="91440" bIns="45720" anchor="t">
            <a:normAutofit fontScale="92500"/>
          </a:bodyPr>
          <a:lstStyle/>
          <a:p>
            <a:r>
              <a:rPr lang="en-US" dirty="0">
                <a:solidFill>
                  <a:srgbClr val="1963A1"/>
                </a:solidFill>
                <a:latin typeface="Franklin Gothic Medium"/>
                <a:cs typeface="Franklin Gothic Medium"/>
              </a:rPr>
              <a:t>Narrative by the program—Describe actions taken to resolve the finding (or actions taken to make progress in resolving the finding)</a:t>
            </a:r>
          </a:p>
        </p:txBody>
      </p:sp>
      <p:sp>
        <p:nvSpPr>
          <p:cNvPr id="6" name="Text Placeholder 5"/>
          <p:cNvSpPr>
            <a:spLocks noGrp="1"/>
          </p:cNvSpPr>
          <p:nvPr>
            <p:ph type="body" sz="quarter" idx="16"/>
          </p:nvPr>
        </p:nvSpPr>
        <p:spPr>
          <a:xfrm>
            <a:off x="1427160" y="3951094"/>
            <a:ext cx="5127627" cy="709613"/>
          </a:xfrm>
        </p:spPr>
        <p:txBody>
          <a:bodyPr anchor="t">
            <a:noAutofit/>
          </a:bodyPr>
          <a:lstStyle/>
          <a:p>
            <a:r>
              <a:rPr lang="en-US" sz="1900" dirty="0">
                <a:solidFill>
                  <a:srgbClr val="1963A1"/>
                </a:solidFill>
                <a:latin typeface="Franklin Gothic Medium"/>
                <a:cs typeface="Franklin Gothic Medium"/>
              </a:rPr>
              <a:t>Timeline—For items that are not fully resolved in 75-day report response timeframe, describe timeline and anticipated milestones for resolution to meet full compliance</a:t>
            </a:r>
          </a:p>
        </p:txBody>
      </p:sp>
      <p:sp>
        <p:nvSpPr>
          <p:cNvPr id="8" name="Text Placeholder 7"/>
          <p:cNvSpPr>
            <a:spLocks noGrp="1"/>
          </p:cNvSpPr>
          <p:nvPr>
            <p:ph type="body" sz="quarter" idx="18"/>
          </p:nvPr>
        </p:nvSpPr>
        <p:spPr>
          <a:xfrm>
            <a:off x="1411653" y="5169086"/>
            <a:ext cx="5250404" cy="917224"/>
          </a:xfrm>
        </p:spPr>
        <p:txBody>
          <a:bodyPr anchor="t">
            <a:noAutofit/>
          </a:bodyPr>
          <a:lstStyle/>
          <a:p>
            <a:r>
              <a:rPr lang="en-US" sz="1900" dirty="0">
                <a:solidFill>
                  <a:srgbClr val="1963A1"/>
                </a:solidFill>
                <a:latin typeface="Franklin Gothic Medium"/>
                <a:cs typeface="Franklin Gothic Medium"/>
              </a:rPr>
              <a:t>Evidence—Items that demonstrate implementation of action plan and resolution of finding to reach full compliance</a:t>
            </a:r>
          </a:p>
        </p:txBody>
      </p:sp>
      <p:pic>
        <p:nvPicPr>
          <p:cNvPr id="11" name="Picture Placeholder 1" descr="BU009491.png"/>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22092" b="-22092"/>
          <a:stretch/>
        </p:blipFill>
        <p:spPr/>
      </p:pic>
    </p:spTree>
    <p:custDataLst>
      <p:tags r:id="rId1"/>
    </p:custDataLst>
    <p:extLst>
      <p:ext uri="{BB962C8B-B14F-4D97-AF65-F5344CB8AC3E}">
        <p14:creationId xmlns:p14="http://schemas.microsoft.com/office/powerpoint/2010/main" val="18744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Autofit/>
          </a:bodyPr>
          <a:lstStyle/>
          <a:p>
            <a:r>
              <a:rPr lang="en-US" dirty="0">
                <a:latin typeface="Franklin Gothic Medium"/>
              </a:rPr>
              <a:t>Key to Report Response:</a:t>
            </a:r>
            <a:endParaRPr lang="en-US" dirty="0"/>
          </a:p>
        </p:txBody>
      </p:sp>
      <p:sp>
        <p:nvSpPr>
          <p:cNvPr id="4" name="Text Placeholder 3"/>
          <p:cNvSpPr>
            <a:spLocks noGrp="1"/>
          </p:cNvSpPr>
          <p:nvPr>
            <p:ph type="body" sz="quarter" idx="12"/>
          </p:nvPr>
        </p:nvSpPr>
        <p:spPr>
          <a:xfrm>
            <a:off x="1427162" y="1481153"/>
            <a:ext cx="5127626" cy="709613"/>
          </a:xfrm>
        </p:spPr>
        <p:txBody>
          <a:bodyPr anchor="t">
            <a:noAutofit/>
          </a:bodyPr>
          <a:lstStyle/>
          <a:p>
            <a:r>
              <a:rPr lang="en-US" sz="1900" dirty="0">
                <a:solidFill>
                  <a:srgbClr val="1963A1"/>
                </a:solidFill>
                <a:latin typeface="Franklin Gothic Medium"/>
                <a:cs typeface="Franklin Gothic Medium"/>
              </a:rPr>
              <a:t>Address </a:t>
            </a:r>
            <a:r>
              <a:rPr lang="en-US" sz="1900" u="sng" dirty="0">
                <a:solidFill>
                  <a:srgbClr val="1963A1"/>
                </a:solidFill>
                <a:latin typeface="Franklin Gothic Medium"/>
                <a:cs typeface="Franklin Gothic Medium"/>
              </a:rPr>
              <a:t>each</a:t>
            </a:r>
            <a:r>
              <a:rPr lang="en-US" sz="1900" dirty="0">
                <a:solidFill>
                  <a:srgbClr val="1963A1"/>
                </a:solidFill>
                <a:latin typeface="Franklin Gothic Medium"/>
                <a:cs typeface="Franklin Gothic Medium"/>
              </a:rPr>
              <a:t> area of partial and non-compliance with a succinct but complete narrative on what has been done to resolve or make progress on </a:t>
            </a:r>
            <a:r>
              <a:rPr lang="en-US" sz="1900" u="sng" dirty="0">
                <a:solidFill>
                  <a:srgbClr val="1963A1"/>
                </a:solidFill>
                <a:latin typeface="Franklin Gothic Medium"/>
                <a:cs typeface="Franklin Gothic Medium"/>
              </a:rPr>
              <a:t>each</a:t>
            </a:r>
            <a:r>
              <a:rPr lang="en-US" sz="1900" dirty="0">
                <a:solidFill>
                  <a:srgbClr val="1963A1"/>
                </a:solidFill>
                <a:latin typeface="Franklin Gothic Medium"/>
                <a:cs typeface="Franklin Gothic Medium"/>
              </a:rPr>
              <a:t> element of the finding</a:t>
            </a:r>
          </a:p>
        </p:txBody>
      </p:sp>
      <p:sp>
        <p:nvSpPr>
          <p:cNvPr id="5" name="Text Placeholder 4"/>
          <p:cNvSpPr>
            <a:spLocks noGrp="1"/>
          </p:cNvSpPr>
          <p:nvPr>
            <p:ph type="body" sz="quarter" idx="14"/>
          </p:nvPr>
        </p:nvSpPr>
        <p:spPr>
          <a:xfrm>
            <a:off x="1427162" y="2699604"/>
            <a:ext cx="5062932" cy="709613"/>
          </a:xfrm>
        </p:spPr>
        <p:txBody>
          <a:bodyPr anchor="t">
            <a:noAutofit/>
          </a:bodyPr>
          <a:lstStyle/>
          <a:p>
            <a:r>
              <a:rPr lang="en-US" sz="1900" dirty="0">
                <a:solidFill>
                  <a:srgbClr val="1963A1"/>
                </a:solidFill>
                <a:latin typeface="Franklin Gothic Medium"/>
                <a:cs typeface="Franklin Gothic Medium"/>
              </a:rPr>
              <a:t>For areas that are not fully resolved during response timeframe, must include a detailed timeline of dates and steps planned to fully resolve finding in a reasonable timeframe</a:t>
            </a:r>
          </a:p>
        </p:txBody>
      </p:sp>
      <p:sp>
        <p:nvSpPr>
          <p:cNvPr id="6" name="Text Placeholder 5"/>
          <p:cNvSpPr>
            <a:spLocks noGrp="1"/>
          </p:cNvSpPr>
          <p:nvPr>
            <p:ph type="body" sz="quarter" idx="16"/>
          </p:nvPr>
        </p:nvSpPr>
        <p:spPr>
          <a:xfrm>
            <a:off x="1411652" y="3918055"/>
            <a:ext cx="5078441" cy="1251031"/>
          </a:xfrm>
        </p:spPr>
        <p:txBody>
          <a:bodyPr anchor="t">
            <a:normAutofit fontScale="92500" lnSpcReduction="10000"/>
          </a:bodyPr>
          <a:lstStyle/>
          <a:p>
            <a:r>
              <a:rPr lang="en-US" sz="2100" dirty="0">
                <a:solidFill>
                  <a:srgbClr val="1963A1"/>
                </a:solidFill>
                <a:latin typeface="Franklin Gothic Medium"/>
                <a:cs typeface="Franklin Gothic Medium"/>
              </a:rPr>
              <a:t>Regardless of ability to fully resolve during report response timeframe, </a:t>
            </a:r>
            <a:r>
              <a:rPr lang="en-US" sz="2100" u="sng" dirty="0">
                <a:solidFill>
                  <a:srgbClr val="1963A1"/>
                </a:solidFill>
                <a:latin typeface="Franklin Gothic Medium"/>
                <a:cs typeface="Franklin Gothic Medium"/>
              </a:rPr>
              <a:t>must</a:t>
            </a:r>
            <a:r>
              <a:rPr lang="en-US" sz="2100" dirty="0">
                <a:solidFill>
                  <a:srgbClr val="1963A1"/>
                </a:solidFill>
                <a:latin typeface="Franklin Gothic Medium"/>
                <a:cs typeface="Franklin Gothic Medium"/>
              </a:rPr>
              <a:t> include evidence for each area of finding to demonstrate resolution or progress in resolving the finding to reach full compliance</a:t>
            </a:r>
          </a:p>
          <a:p>
            <a:endParaRPr lang="en-US" dirty="0"/>
          </a:p>
        </p:txBody>
      </p:sp>
      <p:sp>
        <p:nvSpPr>
          <p:cNvPr id="8" name="Text Placeholder 7"/>
          <p:cNvSpPr>
            <a:spLocks noGrp="1"/>
          </p:cNvSpPr>
          <p:nvPr>
            <p:ph type="body" sz="quarter" idx="18"/>
          </p:nvPr>
        </p:nvSpPr>
        <p:spPr>
          <a:xfrm>
            <a:off x="1411653" y="5169086"/>
            <a:ext cx="4967689" cy="709613"/>
          </a:xfrm>
        </p:spPr>
        <p:txBody>
          <a:bodyPr anchor="t">
            <a:noAutofit/>
          </a:bodyPr>
          <a:lstStyle/>
          <a:p>
            <a:r>
              <a:rPr lang="en-US" sz="1900" dirty="0">
                <a:solidFill>
                  <a:srgbClr val="1963A1"/>
                </a:solidFill>
                <a:latin typeface="Franklin Gothic Medium"/>
                <a:cs typeface="Franklin Gothic Medium"/>
              </a:rPr>
              <a:t>Consultative recommendations have no impact on (re-)accreditation decisions; responses to consultative recommendations are NOT necessary</a:t>
            </a:r>
          </a:p>
        </p:txBody>
      </p:sp>
      <p:pic>
        <p:nvPicPr>
          <p:cNvPr id="13" name="Picture Placeholder 1" descr="BU009491.png"/>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22092" b="-22092"/>
          <a:stretch/>
        </p:blipFill>
        <p:spPr>
          <a:xfrm>
            <a:off x="6554788" y="436563"/>
            <a:ext cx="5637212" cy="6858000"/>
          </a:xfrm>
        </p:spPr>
      </p:pic>
    </p:spTree>
    <p:custDataLst>
      <p:tags r:id="rId1"/>
    </p:custDataLst>
    <p:extLst>
      <p:ext uri="{BB962C8B-B14F-4D97-AF65-F5344CB8AC3E}">
        <p14:creationId xmlns:p14="http://schemas.microsoft.com/office/powerpoint/2010/main" val="97092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58106-950B-2FC3-9CFE-30A54A235458}"/>
              </a:ext>
            </a:extLst>
          </p:cNvPr>
          <p:cNvSpPr>
            <a:spLocks noGrp="1"/>
          </p:cNvSpPr>
          <p:nvPr>
            <p:ph type="body" sz="quarter" idx="10"/>
          </p:nvPr>
        </p:nvSpPr>
        <p:spPr>
          <a:xfrm>
            <a:off x="3562597" y="2458192"/>
            <a:ext cx="5201393" cy="3051959"/>
          </a:xfrm>
        </p:spPr>
        <p:txBody>
          <a:bodyPr>
            <a:normAutofit/>
          </a:bodyPr>
          <a:lstStyle/>
          <a:p>
            <a:r>
              <a:rPr lang="en-US" b="1" u="sng" dirty="0"/>
              <a:t>NOTE</a:t>
            </a:r>
            <a:r>
              <a:rPr lang="en-US" dirty="0"/>
              <a:t>: Do NOT copy/paste sections from evidence into the narrative</a:t>
            </a:r>
          </a:p>
        </p:txBody>
      </p:sp>
    </p:spTree>
    <p:extLst>
      <p:ext uri="{BB962C8B-B14F-4D97-AF65-F5344CB8AC3E}">
        <p14:creationId xmlns:p14="http://schemas.microsoft.com/office/powerpoint/2010/main" val="239401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58106-950B-2FC3-9CFE-30A54A235458}"/>
              </a:ext>
            </a:extLst>
          </p:cNvPr>
          <p:cNvSpPr>
            <a:spLocks noGrp="1"/>
          </p:cNvSpPr>
          <p:nvPr>
            <p:ph type="body" sz="quarter" idx="10"/>
          </p:nvPr>
        </p:nvSpPr>
        <p:spPr>
          <a:xfrm>
            <a:off x="3562597" y="2458192"/>
            <a:ext cx="5201393" cy="3051959"/>
          </a:xfrm>
        </p:spPr>
        <p:txBody>
          <a:bodyPr lIns="91440" tIns="45720" rIns="91440" bIns="45720" anchor="t">
            <a:normAutofit fontScale="92500"/>
          </a:bodyPr>
          <a:lstStyle/>
          <a:p>
            <a:r>
              <a:rPr lang="en-US" dirty="0">
                <a:latin typeface="Franklin Gothic Medium"/>
              </a:rPr>
              <a:t>Pay close attention to findings that are in Standards which are Critical Factors—these are weighted more heavily in (re-) accreditation decisions</a:t>
            </a:r>
          </a:p>
        </p:txBody>
      </p:sp>
    </p:spTree>
    <p:extLst>
      <p:ext uri="{BB962C8B-B14F-4D97-AF65-F5344CB8AC3E}">
        <p14:creationId xmlns:p14="http://schemas.microsoft.com/office/powerpoint/2010/main" val="135515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28A65-CD2E-C8E7-ABA2-9F5789754CFD}"/>
              </a:ext>
            </a:extLst>
          </p:cNvPr>
          <p:cNvSpPr>
            <a:spLocks noGrp="1"/>
          </p:cNvSpPr>
          <p:nvPr>
            <p:ph type="body" sz="quarter" idx="10"/>
          </p:nvPr>
        </p:nvSpPr>
        <p:spPr/>
        <p:txBody>
          <a:bodyPr/>
          <a:lstStyle/>
          <a:p>
            <a:r>
              <a:rPr lang="en-US" b="1" u="sng" dirty="0">
                <a:latin typeface="Franklin Gothic Demi" panose="020B0603020102020204" pitchFamily="34" charset="0"/>
              </a:rPr>
              <a:t>Submission of Completed Report Response</a:t>
            </a:r>
          </a:p>
        </p:txBody>
      </p:sp>
      <p:sp>
        <p:nvSpPr>
          <p:cNvPr id="3" name="TextBox 2">
            <a:extLst>
              <a:ext uri="{FF2B5EF4-FFF2-40B4-BE49-F238E27FC236}">
                <a16:creationId xmlns:a16="http://schemas.microsoft.com/office/drawing/2014/main" id="{89B4925A-9FAA-B15B-DC06-8E7CD7414928}"/>
              </a:ext>
            </a:extLst>
          </p:cNvPr>
          <p:cNvSpPr txBox="1"/>
          <p:nvPr/>
        </p:nvSpPr>
        <p:spPr>
          <a:xfrm>
            <a:off x="665018" y="3336966"/>
            <a:ext cx="986839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Franklin Gothic Medium" panose="020B0603020102020204" pitchFamily="34" charset="0"/>
              </a:rPr>
              <a:t>Include cover letter (transmittal letter) with report response</a:t>
            </a:r>
          </a:p>
          <a:p>
            <a:pPr marL="742950" lvl="1" indent="-285750">
              <a:buFont typeface="Arial" panose="020B0604020202020204" pitchFamily="34" charset="0"/>
              <a:buChar char="•"/>
            </a:pPr>
            <a:r>
              <a:rPr lang="en-US" sz="2400" dirty="0">
                <a:latin typeface="Franklin Gothic Medium" panose="020B0603020102020204" pitchFamily="34" charset="0"/>
              </a:rPr>
              <a:t>Must be signed by the RPD, Pharmacy Director/College of Pharmacy Dean, and CEO/Designated Executive Leader of Sponsoring Organization</a:t>
            </a:r>
          </a:p>
          <a:p>
            <a:pPr marL="285750" indent="-285750">
              <a:buFont typeface="Arial" panose="020B0604020202020204" pitchFamily="34" charset="0"/>
              <a:buChar char="•"/>
            </a:pPr>
            <a:r>
              <a:rPr lang="en-US" sz="2400" dirty="0">
                <a:latin typeface="Franklin Gothic Medium" panose="020B0603020102020204" pitchFamily="34" charset="0"/>
              </a:rPr>
              <a:t>Report response must be submitted in PDF format</a:t>
            </a:r>
          </a:p>
          <a:p>
            <a:pPr marL="285750" indent="-285750">
              <a:buFont typeface="Arial" panose="020B0604020202020204" pitchFamily="34" charset="0"/>
              <a:buChar char="•"/>
            </a:pPr>
            <a:r>
              <a:rPr lang="en-US" sz="2400" dirty="0">
                <a:latin typeface="Franklin Gothic Medium" panose="020B0603020102020204" pitchFamily="34" charset="0"/>
              </a:rPr>
              <a:t>All appendices must be bookmarked in a single PDF packet</a:t>
            </a:r>
          </a:p>
        </p:txBody>
      </p:sp>
    </p:spTree>
    <p:extLst>
      <p:ext uri="{BB962C8B-B14F-4D97-AF65-F5344CB8AC3E}">
        <p14:creationId xmlns:p14="http://schemas.microsoft.com/office/powerpoint/2010/main" val="38671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36D54-F2FA-49A7-A6EC-547C5C8EB90B}"/>
              </a:ext>
            </a:extLst>
          </p:cNvPr>
          <p:cNvSpPr>
            <a:spLocks noGrp="1"/>
          </p:cNvSpPr>
          <p:nvPr>
            <p:ph type="body" sz="quarter" idx="10"/>
          </p:nvPr>
        </p:nvSpPr>
        <p:spPr>
          <a:xfrm>
            <a:off x="606056" y="606930"/>
            <a:ext cx="9238587" cy="555625"/>
          </a:xfrm>
        </p:spPr>
        <p:txBody>
          <a:bodyPr/>
          <a:lstStyle/>
          <a:p>
            <a:r>
              <a:rPr lang="en-US" dirty="0"/>
              <a:t>Program Narrative in Report Response</a:t>
            </a:r>
          </a:p>
        </p:txBody>
      </p:sp>
      <p:sp>
        <p:nvSpPr>
          <p:cNvPr id="4" name="Text Placeholder 3">
            <a:extLst>
              <a:ext uri="{FF2B5EF4-FFF2-40B4-BE49-F238E27FC236}">
                <a16:creationId xmlns:a16="http://schemas.microsoft.com/office/drawing/2014/main" id="{14470BCA-AB6E-993A-23A4-D6DF17EDAB8C}"/>
              </a:ext>
            </a:extLst>
          </p:cNvPr>
          <p:cNvSpPr>
            <a:spLocks noGrp="1"/>
          </p:cNvSpPr>
          <p:nvPr>
            <p:ph type="body" sz="quarter" idx="12"/>
          </p:nvPr>
        </p:nvSpPr>
        <p:spPr>
          <a:xfrm>
            <a:off x="606424" y="1460665"/>
            <a:ext cx="7088785" cy="5237017"/>
          </a:xfrm>
        </p:spPr>
        <p:txBody>
          <a:bodyPr>
            <a:normAutofit/>
          </a:bodyPr>
          <a:lstStyle/>
          <a:p>
            <a:r>
              <a:rPr lang="en-US" sz="1800" dirty="0">
                <a:latin typeface="Franklin Gothic Medium" panose="020B0603020102020204" pitchFamily="34" charset="0"/>
              </a:rPr>
              <a:t>Include detail on what has been done to resolve (or make progress) on each element of the Standard</a:t>
            </a:r>
          </a:p>
          <a:p>
            <a:pPr lvl="1"/>
            <a:r>
              <a:rPr lang="en-US" sz="1800" dirty="0">
                <a:latin typeface="Franklin Gothic Medium" panose="020B0603020102020204" pitchFamily="34" charset="0"/>
              </a:rPr>
              <a:t>Address any changes made</a:t>
            </a:r>
          </a:p>
          <a:p>
            <a:pPr lvl="1"/>
            <a:r>
              <a:rPr lang="en-US" sz="1800" dirty="0">
                <a:latin typeface="Franklin Gothic Medium" panose="020B0603020102020204" pitchFamily="34" charset="0"/>
              </a:rPr>
              <a:t>Address when changes implemented</a:t>
            </a:r>
          </a:p>
          <a:p>
            <a:pPr lvl="1"/>
            <a:r>
              <a:rPr lang="en-US" sz="1800" dirty="0">
                <a:latin typeface="Franklin Gothic Medium" panose="020B0603020102020204" pitchFamily="34" charset="0"/>
              </a:rPr>
              <a:t>If unable to fully resolve, address what changes have been made during report response and what the plan is for future changes to be implemented to fully resolve the finding</a:t>
            </a:r>
          </a:p>
          <a:p>
            <a:pPr marL="457200" lvl="1" indent="0">
              <a:buNone/>
            </a:pPr>
            <a:endParaRPr lang="en-US" sz="1800" dirty="0">
              <a:latin typeface="Franklin Gothic Medium" panose="020B0603020102020204" pitchFamily="34" charset="0"/>
            </a:endParaRPr>
          </a:p>
          <a:p>
            <a:r>
              <a:rPr lang="en-US" sz="1800" dirty="0">
                <a:latin typeface="Franklin Gothic Medium" panose="020B0603020102020204" pitchFamily="34" charset="0"/>
              </a:rPr>
              <a:t>Avoid restating items that had already been implemented prior to survey and/or that were already observed/discussed at time of survey</a:t>
            </a:r>
          </a:p>
          <a:p>
            <a:r>
              <a:rPr lang="en-US" sz="1800" dirty="0">
                <a:latin typeface="Franklin Gothic Medium" panose="020B0603020102020204" pitchFamily="34" charset="0"/>
              </a:rPr>
              <a:t>If unable to fully resolve finding during report response timeframe, include a detailed timeline of anticipating milestones (with dates) for fully resolving finding (reaching full compliance)</a:t>
            </a:r>
          </a:p>
          <a:p>
            <a:pPr lvl="1"/>
            <a:r>
              <a:rPr lang="en-US" sz="1800" dirty="0">
                <a:latin typeface="Franklin Gothic Medium" panose="020B0603020102020204" pitchFamily="34" charset="0"/>
              </a:rPr>
              <a:t>Timeline should be “reasonable” relative to complexity and resources needed to resolve the finding</a:t>
            </a:r>
          </a:p>
        </p:txBody>
      </p:sp>
      <p:sp>
        <p:nvSpPr>
          <p:cNvPr id="5" name="Text Placeholder 4">
            <a:extLst>
              <a:ext uri="{FF2B5EF4-FFF2-40B4-BE49-F238E27FC236}">
                <a16:creationId xmlns:a16="http://schemas.microsoft.com/office/drawing/2014/main" id="{6999006E-B300-6192-90AE-EBBA6962D397}"/>
              </a:ext>
            </a:extLst>
          </p:cNvPr>
          <p:cNvSpPr>
            <a:spLocks noGrp="1"/>
          </p:cNvSpPr>
          <p:nvPr>
            <p:ph type="body" sz="quarter" idx="13"/>
          </p:nvPr>
        </p:nvSpPr>
        <p:spPr/>
        <p:txBody>
          <a:bodyPr/>
          <a:lstStyle/>
          <a:p>
            <a:r>
              <a:rPr lang="en-US" dirty="0"/>
              <a:t>Narrative to Address the Finding</a:t>
            </a:r>
          </a:p>
        </p:txBody>
      </p:sp>
    </p:spTree>
    <p:extLst>
      <p:ext uri="{BB962C8B-B14F-4D97-AF65-F5344CB8AC3E}">
        <p14:creationId xmlns:p14="http://schemas.microsoft.com/office/powerpoint/2010/main" val="10987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C375-301E-DCBD-E84E-6704B6784AE0}"/>
              </a:ext>
            </a:extLst>
          </p:cNvPr>
          <p:cNvSpPr>
            <a:spLocks noGrp="1"/>
          </p:cNvSpPr>
          <p:nvPr>
            <p:ph type="body" sz="quarter" idx="10"/>
          </p:nvPr>
        </p:nvSpPr>
        <p:spPr/>
        <p:txBody>
          <a:bodyPr/>
          <a:lstStyle/>
          <a:p>
            <a:r>
              <a:rPr lang="en-US" dirty="0"/>
              <a:t>What NOT to Say in Report Response Narrative</a:t>
            </a:r>
          </a:p>
        </p:txBody>
      </p:sp>
      <p:sp>
        <p:nvSpPr>
          <p:cNvPr id="3" name="Text Placeholder 2">
            <a:extLst>
              <a:ext uri="{FF2B5EF4-FFF2-40B4-BE49-F238E27FC236}">
                <a16:creationId xmlns:a16="http://schemas.microsoft.com/office/drawing/2014/main" id="{D003C334-DAD2-28D8-7E57-151C505D9123}"/>
              </a:ext>
            </a:extLst>
          </p:cNvPr>
          <p:cNvSpPr>
            <a:spLocks noGrp="1"/>
          </p:cNvSpPr>
          <p:nvPr>
            <p:ph type="body" sz="quarter" idx="11"/>
          </p:nvPr>
        </p:nvSpPr>
        <p:spPr>
          <a:xfrm>
            <a:off x="1614488" y="2229417"/>
            <a:ext cx="3622531" cy="342900"/>
          </a:xfrm>
        </p:spPr>
        <p:txBody>
          <a:bodyPr/>
          <a:lstStyle/>
          <a:p>
            <a:r>
              <a:rPr lang="en-US" dirty="0"/>
              <a:t>“It is anticipated…” or “It is hoped…”</a:t>
            </a:r>
          </a:p>
        </p:txBody>
      </p:sp>
      <p:sp>
        <p:nvSpPr>
          <p:cNvPr id="5" name="Text Placeholder 4">
            <a:extLst>
              <a:ext uri="{FF2B5EF4-FFF2-40B4-BE49-F238E27FC236}">
                <a16:creationId xmlns:a16="http://schemas.microsoft.com/office/drawing/2014/main" id="{8F8A82BB-3FD8-F495-074D-0796D233E3AD}"/>
              </a:ext>
            </a:extLst>
          </p:cNvPr>
          <p:cNvSpPr>
            <a:spLocks noGrp="1"/>
          </p:cNvSpPr>
          <p:nvPr>
            <p:ph type="body" sz="quarter" idx="13"/>
          </p:nvPr>
        </p:nvSpPr>
        <p:spPr>
          <a:xfrm>
            <a:off x="1614488" y="3612575"/>
            <a:ext cx="3349398" cy="342900"/>
          </a:xfrm>
        </p:spPr>
        <p:txBody>
          <a:bodyPr/>
          <a:lstStyle/>
          <a:p>
            <a:r>
              <a:rPr lang="en-US" dirty="0"/>
              <a:t>“Will be the focus of discussion”</a:t>
            </a:r>
          </a:p>
        </p:txBody>
      </p:sp>
      <p:sp>
        <p:nvSpPr>
          <p:cNvPr id="7" name="Text Placeholder 6">
            <a:extLst>
              <a:ext uri="{FF2B5EF4-FFF2-40B4-BE49-F238E27FC236}">
                <a16:creationId xmlns:a16="http://schemas.microsoft.com/office/drawing/2014/main" id="{887864B5-08C8-28BE-792B-E7BF92B3AC34}"/>
              </a:ext>
            </a:extLst>
          </p:cNvPr>
          <p:cNvSpPr>
            <a:spLocks noGrp="1"/>
          </p:cNvSpPr>
          <p:nvPr>
            <p:ph type="body" sz="quarter" idx="15"/>
          </p:nvPr>
        </p:nvSpPr>
        <p:spPr>
          <a:xfrm>
            <a:off x="1614488" y="4991921"/>
            <a:ext cx="3051516" cy="342900"/>
          </a:xfrm>
        </p:spPr>
        <p:txBody>
          <a:bodyPr/>
          <a:lstStyle/>
          <a:p>
            <a:r>
              <a:rPr lang="en-US" dirty="0"/>
              <a:t>“We encourage…”</a:t>
            </a:r>
          </a:p>
        </p:txBody>
      </p:sp>
      <p:sp>
        <p:nvSpPr>
          <p:cNvPr id="9" name="Text Placeholder 8">
            <a:extLst>
              <a:ext uri="{FF2B5EF4-FFF2-40B4-BE49-F238E27FC236}">
                <a16:creationId xmlns:a16="http://schemas.microsoft.com/office/drawing/2014/main" id="{FC760C03-25E2-C962-00EB-3751086AC00B}"/>
              </a:ext>
            </a:extLst>
          </p:cNvPr>
          <p:cNvSpPr>
            <a:spLocks noGrp="1"/>
          </p:cNvSpPr>
          <p:nvPr>
            <p:ph type="body" sz="quarter" idx="17"/>
          </p:nvPr>
        </p:nvSpPr>
        <p:spPr>
          <a:xfrm>
            <a:off x="6800361" y="2229417"/>
            <a:ext cx="3051516" cy="342900"/>
          </a:xfrm>
        </p:spPr>
        <p:txBody>
          <a:bodyPr/>
          <a:lstStyle/>
          <a:p>
            <a:r>
              <a:rPr lang="en-US" dirty="0"/>
              <a:t>“If…., it may be possible to…”</a:t>
            </a:r>
          </a:p>
        </p:txBody>
      </p:sp>
      <p:sp>
        <p:nvSpPr>
          <p:cNvPr id="11" name="Text Placeholder 10">
            <a:extLst>
              <a:ext uri="{FF2B5EF4-FFF2-40B4-BE49-F238E27FC236}">
                <a16:creationId xmlns:a16="http://schemas.microsoft.com/office/drawing/2014/main" id="{455546F9-BFBB-BCEC-EAF8-427B4F6FA01A}"/>
              </a:ext>
            </a:extLst>
          </p:cNvPr>
          <p:cNvSpPr>
            <a:spLocks noGrp="1"/>
          </p:cNvSpPr>
          <p:nvPr>
            <p:ph type="body" sz="quarter" idx="19"/>
          </p:nvPr>
        </p:nvSpPr>
        <p:spPr>
          <a:xfrm>
            <a:off x="6800360" y="3588884"/>
            <a:ext cx="3649925" cy="342900"/>
          </a:xfrm>
        </p:spPr>
        <p:txBody>
          <a:bodyPr/>
          <a:lstStyle/>
          <a:p>
            <a:r>
              <a:rPr lang="en-US" dirty="0"/>
              <a:t>“Have attempted to address…”</a:t>
            </a:r>
          </a:p>
        </p:txBody>
      </p:sp>
      <p:sp>
        <p:nvSpPr>
          <p:cNvPr id="13" name="Text Placeholder 12">
            <a:extLst>
              <a:ext uri="{FF2B5EF4-FFF2-40B4-BE49-F238E27FC236}">
                <a16:creationId xmlns:a16="http://schemas.microsoft.com/office/drawing/2014/main" id="{551D601C-5403-C2AF-C689-5423BF072A76}"/>
              </a:ext>
            </a:extLst>
          </p:cNvPr>
          <p:cNvSpPr>
            <a:spLocks noGrp="1"/>
          </p:cNvSpPr>
          <p:nvPr>
            <p:ph type="body" sz="quarter" idx="21"/>
          </p:nvPr>
        </p:nvSpPr>
        <p:spPr>
          <a:xfrm>
            <a:off x="6800361" y="4991921"/>
            <a:ext cx="3051516" cy="342900"/>
          </a:xfrm>
        </p:spPr>
        <p:txBody>
          <a:bodyPr/>
          <a:lstStyle/>
          <a:p>
            <a:r>
              <a:rPr lang="en-US" dirty="0"/>
              <a:t>“It is in PharmAcademic”</a:t>
            </a:r>
          </a:p>
        </p:txBody>
      </p:sp>
      <p:sp>
        <p:nvSpPr>
          <p:cNvPr id="15" name="TextBox 14">
            <a:extLst>
              <a:ext uri="{FF2B5EF4-FFF2-40B4-BE49-F238E27FC236}">
                <a16:creationId xmlns:a16="http://schemas.microsoft.com/office/drawing/2014/main" id="{76CF2A3F-E60F-5B5A-0338-F679E3ED0851}"/>
              </a:ext>
            </a:extLst>
          </p:cNvPr>
          <p:cNvSpPr txBox="1"/>
          <p:nvPr/>
        </p:nvSpPr>
        <p:spPr>
          <a:xfrm>
            <a:off x="771896" y="5997039"/>
            <a:ext cx="8918369" cy="646331"/>
          </a:xfrm>
          <a:prstGeom prst="rect">
            <a:avLst/>
          </a:prstGeom>
          <a:noFill/>
        </p:spPr>
        <p:txBody>
          <a:bodyPr wrap="square" rtlCol="0">
            <a:spAutoFit/>
          </a:bodyPr>
          <a:lstStyle/>
          <a:p>
            <a:r>
              <a:rPr lang="en-US" b="1" i="1" dirty="0">
                <a:solidFill>
                  <a:srgbClr val="FF0000"/>
                </a:solidFill>
                <a:latin typeface="Franklin Gothic Medium" panose="020B0603020102020204" pitchFamily="34" charset="0"/>
              </a:rPr>
              <a:t>These phrases are all examples of vague or unsubstantiated responses and do not demonstrate concrete action taken by the program in addressing the finding</a:t>
            </a:r>
          </a:p>
        </p:txBody>
      </p:sp>
    </p:spTree>
    <p:extLst>
      <p:ext uri="{BB962C8B-B14F-4D97-AF65-F5344CB8AC3E}">
        <p14:creationId xmlns:p14="http://schemas.microsoft.com/office/powerpoint/2010/main" val="4250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21881-BCCF-D89E-D93F-3F4917E72AE4}"/>
              </a:ext>
            </a:extLst>
          </p:cNvPr>
          <p:cNvSpPr>
            <a:spLocks noGrp="1"/>
          </p:cNvSpPr>
          <p:nvPr>
            <p:ph type="body" sz="quarter" idx="10"/>
          </p:nvPr>
        </p:nvSpPr>
        <p:spPr>
          <a:xfrm>
            <a:off x="573088" y="588963"/>
            <a:ext cx="11064730" cy="623887"/>
          </a:xfrm>
        </p:spPr>
        <p:txBody>
          <a:bodyPr/>
          <a:lstStyle/>
          <a:p>
            <a:r>
              <a:rPr lang="en-US" dirty="0"/>
              <a:t>Words for “Success” in Report Response Narrative</a:t>
            </a:r>
          </a:p>
        </p:txBody>
      </p:sp>
      <p:sp>
        <p:nvSpPr>
          <p:cNvPr id="3" name="Text Placeholder 2">
            <a:extLst>
              <a:ext uri="{FF2B5EF4-FFF2-40B4-BE49-F238E27FC236}">
                <a16:creationId xmlns:a16="http://schemas.microsoft.com/office/drawing/2014/main" id="{F33E0A2A-51EA-524E-382F-5983A0AAA490}"/>
              </a:ext>
            </a:extLst>
          </p:cNvPr>
          <p:cNvSpPr>
            <a:spLocks noGrp="1"/>
          </p:cNvSpPr>
          <p:nvPr>
            <p:ph type="body" sz="quarter" idx="11"/>
          </p:nvPr>
        </p:nvSpPr>
        <p:spPr>
          <a:xfrm>
            <a:off x="1614488" y="2063320"/>
            <a:ext cx="3242520" cy="342900"/>
          </a:xfrm>
        </p:spPr>
        <p:txBody>
          <a:bodyPr/>
          <a:lstStyle/>
          <a:p>
            <a:r>
              <a:rPr lang="en-US" dirty="0"/>
              <a:t>“The plan is to…”</a:t>
            </a:r>
          </a:p>
        </p:txBody>
      </p:sp>
      <p:sp>
        <p:nvSpPr>
          <p:cNvPr id="4" name="Text Placeholder 3">
            <a:extLst>
              <a:ext uri="{FF2B5EF4-FFF2-40B4-BE49-F238E27FC236}">
                <a16:creationId xmlns:a16="http://schemas.microsoft.com/office/drawing/2014/main" id="{F1F0A549-CC66-9783-7A5D-9F77B66EA4EA}"/>
              </a:ext>
            </a:extLst>
          </p:cNvPr>
          <p:cNvSpPr>
            <a:spLocks noGrp="1"/>
          </p:cNvSpPr>
          <p:nvPr>
            <p:ph type="body" sz="quarter" idx="12"/>
          </p:nvPr>
        </p:nvSpPr>
        <p:spPr>
          <a:xfrm>
            <a:off x="1614488" y="2432050"/>
            <a:ext cx="3420650" cy="441325"/>
          </a:xfrm>
        </p:spPr>
        <p:txBody>
          <a:bodyPr>
            <a:normAutofit lnSpcReduction="10000"/>
          </a:bodyPr>
          <a:lstStyle/>
          <a:p>
            <a:r>
              <a:rPr lang="en-US" dirty="0"/>
              <a:t>Then add specific detail about the plan (who, what, when, how, etc.)</a:t>
            </a:r>
          </a:p>
        </p:txBody>
      </p:sp>
      <p:sp>
        <p:nvSpPr>
          <p:cNvPr id="5" name="Text Placeholder 4">
            <a:extLst>
              <a:ext uri="{FF2B5EF4-FFF2-40B4-BE49-F238E27FC236}">
                <a16:creationId xmlns:a16="http://schemas.microsoft.com/office/drawing/2014/main" id="{0BDD15DB-3786-4886-C85C-7177F379C1A0}"/>
              </a:ext>
            </a:extLst>
          </p:cNvPr>
          <p:cNvSpPr>
            <a:spLocks noGrp="1"/>
          </p:cNvSpPr>
          <p:nvPr>
            <p:ph type="body" sz="quarter" idx="13"/>
          </p:nvPr>
        </p:nvSpPr>
        <p:spPr>
          <a:xfrm>
            <a:off x="1614488" y="3366083"/>
            <a:ext cx="3420650" cy="342900"/>
          </a:xfrm>
        </p:spPr>
        <p:txBody>
          <a:bodyPr/>
          <a:lstStyle/>
          <a:p>
            <a:r>
              <a:rPr lang="en-US" dirty="0"/>
              <a:t>“The timeline for implementation is as follows…”</a:t>
            </a:r>
          </a:p>
        </p:txBody>
      </p:sp>
      <p:sp>
        <p:nvSpPr>
          <p:cNvPr id="7" name="Text Placeholder 6">
            <a:extLst>
              <a:ext uri="{FF2B5EF4-FFF2-40B4-BE49-F238E27FC236}">
                <a16:creationId xmlns:a16="http://schemas.microsoft.com/office/drawing/2014/main" id="{FCA13061-201E-9CDC-F7A3-4FF66B8374ED}"/>
              </a:ext>
            </a:extLst>
          </p:cNvPr>
          <p:cNvSpPr>
            <a:spLocks noGrp="1"/>
          </p:cNvSpPr>
          <p:nvPr>
            <p:ph type="body" sz="quarter" idx="15"/>
          </p:nvPr>
        </p:nvSpPr>
        <p:spPr/>
        <p:txBody>
          <a:bodyPr/>
          <a:lstStyle/>
          <a:p>
            <a:r>
              <a:rPr lang="en-US" dirty="0"/>
              <a:t>“We have implemented…”</a:t>
            </a:r>
          </a:p>
        </p:txBody>
      </p:sp>
      <p:sp>
        <p:nvSpPr>
          <p:cNvPr id="9" name="Text Placeholder 8">
            <a:extLst>
              <a:ext uri="{FF2B5EF4-FFF2-40B4-BE49-F238E27FC236}">
                <a16:creationId xmlns:a16="http://schemas.microsoft.com/office/drawing/2014/main" id="{5C7F5805-1A97-327D-2B4A-F2877D22B160}"/>
              </a:ext>
            </a:extLst>
          </p:cNvPr>
          <p:cNvSpPr>
            <a:spLocks noGrp="1"/>
          </p:cNvSpPr>
          <p:nvPr>
            <p:ph type="body" sz="quarter" idx="17"/>
          </p:nvPr>
        </p:nvSpPr>
        <p:spPr/>
        <p:txBody>
          <a:bodyPr/>
          <a:lstStyle/>
          <a:p>
            <a:r>
              <a:rPr lang="en-US" dirty="0"/>
              <a:t>“We have revised…”</a:t>
            </a:r>
          </a:p>
        </p:txBody>
      </p:sp>
      <p:sp>
        <p:nvSpPr>
          <p:cNvPr id="10" name="Text Placeholder 9">
            <a:extLst>
              <a:ext uri="{FF2B5EF4-FFF2-40B4-BE49-F238E27FC236}">
                <a16:creationId xmlns:a16="http://schemas.microsoft.com/office/drawing/2014/main" id="{8286DBED-63CF-6BA1-3274-7D1090077660}"/>
              </a:ext>
            </a:extLst>
          </p:cNvPr>
          <p:cNvSpPr>
            <a:spLocks noGrp="1"/>
          </p:cNvSpPr>
          <p:nvPr>
            <p:ph type="body" sz="quarter" idx="18"/>
          </p:nvPr>
        </p:nvSpPr>
        <p:spPr>
          <a:xfrm>
            <a:off x="6800360" y="2351655"/>
            <a:ext cx="4208066" cy="744245"/>
          </a:xfrm>
        </p:spPr>
        <p:txBody>
          <a:bodyPr>
            <a:normAutofit/>
          </a:bodyPr>
          <a:lstStyle/>
          <a:p>
            <a:r>
              <a:rPr lang="en-US" dirty="0"/>
              <a:t>Be specific about </a:t>
            </a:r>
            <a:r>
              <a:rPr lang="en-US" i="1" dirty="0"/>
              <a:t>what</a:t>
            </a:r>
            <a:r>
              <a:rPr lang="en-US" dirty="0"/>
              <a:t> has been revised (policy, procedure, protocol, learning experience description, etc.) and approval status if applicable</a:t>
            </a:r>
          </a:p>
        </p:txBody>
      </p:sp>
      <p:sp>
        <p:nvSpPr>
          <p:cNvPr id="11" name="Text Placeholder 10">
            <a:extLst>
              <a:ext uri="{FF2B5EF4-FFF2-40B4-BE49-F238E27FC236}">
                <a16:creationId xmlns:a16="http://schemas.microsoft.com/office/drawing/2014/main" id="{3E323555-0387-3E0A-5AC8-BB58EBD94B6F}"/>
              </a:ext>
            </a:extLst>
          </p:cNvPr>
          <p:cNvSpPr>
            <a:spLocks noGrp="1"/>
          </p:cNvSpPr>
          <p:nvPr>
            <p:ph type="body" sz="quarter" idx="19"/>
          </p:nvPr>
        </p:nvSpPr>
        <p:spPr>
          <a:xfrm>
            <a:off x="6800360" y="3366083"/>
            <a:ext cx="3887431" cy="342900"/>
          </a:xfrm>
        </p:spPr>
        <p:txBody>
          <a:bodyPr/>
          <a:lstStyle/>
          <a:p>
            <a:r>
              <a:rPr lang="en-US" dirty="0"/>
              <a:t>“We are addressing the issue by…”</a:t>
            </a:r>
          </a:p>
        </p:txBody>
      </p:sp>
      <p:sp>
        <p:nvSpPr>
          <p:cNvPr id="12" name="Text Placeholder 11">
            <a:extLst>
              <a:ext uri="{FF2B5EF4-FFF2-40B4-BE49-F238E27FC236}">
                <a16:creationId xmlns:a16="http://schemas.microsoft.com/office/drawing/2014/main" id="{4F670003-A86B-B5A2-A6FA-2873389D524B}"/>
              </a:ext>
            </a:extLst>
          </p:cNvPr>
          <p:cNvSpPr>
            <a:spLocks noGrp="1"/>
          </p:cNvSpPr>
          <p:nvPr>
            <p:ph type="body" sz="quarter" idx="20"/>
          </p:nvPr>
        </p:nvSpPr>
        <p:spPr>
          <a:xfrm>
            <a:off x="6800361" y="3734813"/>
            <a:ext cx="3626174" cy="441325"/>
          </a:xfrm>
        </p:spPr>
        <p:txBody>
          <a:bodyPr>
            <a:normAutofit lnSpcReduction="10000"/>
          </a:bodyPr>
          <a:lstStyle/>
          <a:p>
            <a:r>
              <a:rPr lang="en-US" dirty="0"/>
              <a:t>Then add specific detail about who, when, and how, etc.</a:t>
            </a:r>
          </a:p>
        </p:txBody>
      </p:sp>
      <p:sp>
        <p:nvSpPr>
          <p:cNvPr id="13" name="Text Placeholder 12">
            <a:extLst>
              <a:ext uri="{FF2B5EF4-FFF2-40B4-BE49-F238E27FC236}">
                <a16:creationId xmlns:a16="http://schemas.microsoft.com/office/drawing/2014/main" id="{BC4304DE-FAFC-0C75-B0AF-33A7CA4EAC13}"/>
              </a:ext>
            </a:extLst>
          </p:cNvPr>
          <p:cNvSpPr>
            <a:spLocks noGrp="1"/>
          </p:cNvSpPr>
          <p:nvPr>
            <p:ph type="body" sz="quarter" idx="21"/>
          </p:nvPr>
        </p:nvSpPr>
        <p:spPr/>
        <p:txBody>
          <a:bodyPr/>
          <a:lstStyle/>
          <a:p>
            <a:r>
              <a:rPr lang="en-US" dirty="0"/>
              <a:t>“We have approved…”</a:t>
            </a:r>
          </a:p>
        </p:txBody>
      </p:sp>
    </p:spTree>
    <p:extLst>
      <p:ext uri="{BB962C8B-B14F-4D97-AF65-F5344CB8AC3E}">
        <p14:creationId xmlns:p14="http://schemas.microsoft.com/office/powerpoint/2010/main" val="22481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a:bodyPr>
          <a:lstStyle/>
          <a:p>
            <a:r>
              <a:rPr lang="en-US" dirty="0"/>
              <a:t>Example of Program Report Response Template</a:t>
            </a:r>
          </a:p>
        </p:txBody>
      </p:sp>
    </p:spTree>
    <p:extLst>
      <p:ext uri="{BB962C8B-B14F-4D97-AF65-F5344CB8AC3E}">
        <p14:creationId xmlns:p14="http://schemas.microsoft.com/office/powerpoint/2010/main" val="6414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green document with text&#10;&#10;Description automatically generated with medium confidence">
            <a:extLst>
              <a:ext uri="{FF2B5EF4-FFF2-40B4-BE49-F238E27FC236}">
                <a16:creationId xmlns:a16="http://schemas.microsoft.com/office/drawing/2014/main" id="{8A9D9C01-B768-ED1C-B9B3-2307E5B19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86" y="50624"/>
            <a:ext cx="9709082" cy="6756752"/>
          </a:xfrm>
          <a:prstGeom prst="rect">
            <a:avLst/>
          </a:prstGeom>
        </p:spPr>
      </p:pic>
    </p:spTree>
    <p:extLst>
      <p:ext uri="{BB962C8B-B14F-4D97-AF65-F5344CB8AC3E}">
        <p14:creationId xmlns:p14="http://schemas.microsoft.com/office/powerpoint/2010/main" val="35843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9885" y="2422566"/>
            <a:ext cx="11937921" cy="2330764"/>
          </a:xfrm>
        </p:spPr>
        <p:txBody>
          <a:bodyPr/>
          <a:lstStyle/>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Explain post-accreditation survey timeline</a:t>
            </a:r>
          </a:p>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Describe program report response requirements</a:t>
            </a:r>
          </a:p>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Direct programs to additional report response resources</a:t>
            </a:r>
          </a:p>
          <a:p>
            <a:pPr marL="457200" indent="-457200" algn="just">
              <a:buFont typeface="Arial" panose="020B0604020202020204" pitchFamily="34" charset="0"/>
              <a:buChar char="•"/>
            </a:pPr>
            <a:r>
              <a:rPr lang="en-US" sz="3200" dirty="0">
                <a:latin typeface="Franklin Gothic Medium" panose="020B0603020102020204" pitchFamily="34" charset="0"/>
                <a:cs typeface="Franklin Gothic Medium"/>
              </a:rPr>
              <a:t>Explain common report response pit-falls</a:t>
            </a:r>
          </a:p>
        </p:txBody>
      </p:sp>
      <p:sp>
        <p:nvSpPr>
          <p:cNvPr id="3" name="Text Placeholder 5"/>
          <p:cNvSpPr txBox="1">
            <a:spLocks/>
          </p:cNvSpPr>
          <p:nvPr/>
        </p:nvSpPr>
        <p:spPr>
          <a:xfrm>
            <a:off x="99885" y="1749788"/>
            <a:ext cx="11937922"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Franklin Gothic Medium"/>
                <a:cs typeface="Franklin Gothic Medium"/>
              </a:rPr>
              <a:t>Objectives of Report Response Guidance Tool</a:t>
            </a:r>
            <a:endParaRPr lang="en-US" sz="3200" dirty="0">
              <a:latin typeface="Franklin Gothic Medium"/>
              <a:cs typeface="Franklin Gothic Medium"/>
            </a:endParaRPr>
          </a:p>
        </p:txBody>
      </p:sp>
      <p:sp>
        <p:nvSpPr>
          <p:cNvPr id="5" name="Text Placeholder 5"/>
          <p:cNvSpPr txBox="1">
            <a:spLocks/>
          </p:cNvSpPr>
          <p:nvPr/>
        </p:nvSpPr>
        <p:spPr>
          <a:xfrm>
            <a:off x="0" y="-354883"/>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3600" b="1" dirty="0">
                <a:solidFill>
                  <a:schemeClr val="tx1">
                    <a:lumMod val="75000"/>
                    <a:lumOff val="25000"/>
                  </a:schemeClr>
                </a:solidFill>
                <a:latin typeface="Franklin Gothic Medium"/>
                <a:cs typeface="Franklin Gothic Medium"/>
              </a:rPr>
              <a:t>ASHP Accreditation Report Response Guidance</a:t>
            </a:r>
          </a:p>
        </p:txBody>
      </p:sp>
    </p:spTree>
    <p:custDataLst>
      <p:tags r:id="rId1"/>
    </p:custDataLst>
    <p:extLst>
      <p:ext uri="{BB962C8B-B14F-4D97-AF65-F5344CB8AC3E}">
        <p14:creationId xmlns:p14="http://schemas.microsoft.com/office/powerpoint/2010/main" val="414077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fontScale="77500" lnSpcReduction="20000"/>
          </a:bodyPr>
          <a:lstStyle/>
          <a:p>
            <a:r>
              <a:rPr lang="en-US" dirty="0"/>
              <a:t>Examples of Report Response Narratives</a:t>
            </a:r>
          </a:p>
          <a:p>
            <a:endParaRPr lang="en-US" dirty="0"/>
          </a:p>
          <a:p>
            <a:r>
              <a:rPr lang="en-US" dirty="0"/>
              <a:t>(Hypothetical Survey occurring September 2023)</a:t>
            </a:r>
          </a:p>
        </p:txBody>
      </p:sp>
    </p:spTree>
    <p:extLst>
      <p:ext uri="{BB962C8B-B14F-4D97-AF65-F5344CB8AC3E}">
        <p14:creationId xmlns:p14="http://schemas.microsoft.com/office/powerpoint/2010/main" val="371008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PC-8: </a:t>
            </a:r>
            <a:r>
              <a:rPr lang="en-US" sz="1600" dirty="0">
                <a:solidFill>
                  <a:srgbClr val="000000"/>
                </a:solidFill>
                <a:effectLst/>
                <a:latin typeface="Franklin Gothic Medium" panose="020B0603020102020204" pitchFamily="34" charset="0"/>
                <a:ea typeface="Times New Roman" panose="02020603050405020304" pitchFamily="18" charset="0"/>
              </a:rPr>
              <a:t>Learning experience descriptions do not always outline the role of the pharmacist or the expected progression of the resident.  Further, a learning experience description has not been developed for the required longitudinal teaching certificate program.  </a:t>
            </a:r>
            <a:r>
              <a:rPr lang="en-US" sz="1600" b="1" dirty="0">
                <a:solidFill>
                  <a:srgbClr val="000000"/>
                </a:solidFill>
                <a:effectLst/>
                <a:latin typeface="Franklin Gothic Heavy" panose="020B0603020102020204" pitchFamily="34" charset="0"/>
                <a:ea typeface="Times New Roman" panose="02020603050405020304" pitchFamily="18" charset="0"/>
              </a:rPr>
              <a:t>[Standards 3.2.a, 3.2.a.2, and 3.2.a.4]</a:t>
            </a:r>
            <a:endParaRPr lang="en-US" sz="1600" b="1" dirty="0">
              <a:effectLst/>
              <a:latin typeface="Franklin Gothic Heavy"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129193"/>
            <a:ext cx="5581402" cy="5355312"/>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Say:</a:t>
            </a:r>
          </a:p>
          <a:p>
            <a:endParaRPr lang="en-US" dirty="0">
              <a:latin typeface="Franklin Gothic Medium" panose="020B0603020102020204" pitchFamily="34" charset="0"/>
            </a:endParaRPr>
          </a:p>
          <a:p>
            <a:r>
              <a:rPr lang="en-US" dirty="0">
                <a:latin typeface="Franklin Gothic Medium" panose="020B0603020102020204" pitchFamily="34" charset="0"/>
              </a:rPr>
              <a:t>“A preceptor development session was held in September 2023 to review the Standards related to learning experience descriptions and share best practice examples of LEDs obtained from the ASHP website’s residency example documents.  The preceptors reviewed and revised their LEDs.  We then utilized the program’s residents (who had also attended the preceptor development session on LED requirements) to serve as peer reviewers for each LED.  The RPD then reviewed each revised LED in PharmAcademic, confirming that all are completed at time of response submission.  The preceptor for the longitudinal Education and Precepting learning experience revised the LED to include the required longitudinal teaching certificate component, ensuring that the program is included in the general description and in the expected progression and activities.”</a:t>
            </a:r>
          </a:p>
        </p:txBody>
      </p:sp>
      <p:sp>
        <p:nvSpPr>
          <p:cNvPr id="4" name="TextBox 3">
            <a:extLst>
              <a:ext uri="{FF2B5EF4-FFF2-40B4-BE49-F238E27FC236}">
                <a16:creationId xmlns:a16="http://schemas.microsoft.com/office/drawing/2014/main" id="{681B1A88-D61B-D6CC-6B2B-E0B5759ABF39}"/>
              </a:ext>
            </a:extLst>
          </p:cNvPr>
          <p:cNvSpPr txBox="1"/>
          <p:nvPr/>
        </p:nvSpPr>
        <p:spPr>
          <a:xfrm>
            <a:off x="5973289" y="1129193"/>
            <a:ext cx="6088082" cy="5078313"/>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“Refer to PharmAcademic for learning experience descriptions”</a:t>
            </a:r>
          </a:p>
          <a:p>
            <a:endParaRPr lang="en-US" dirty="0">
              <a:latin typeface="Franklin Gothic Medium" panose="020B0603020102020204" pitchFamily="34" charset="0"/>
            </a:endParaRPr>
          </a:p>
          <a:p>
            <a:r>
              <a:rPr lang="en-US" u="sng" dirty="0">
                <a:latin typeface="Franklin Gothic Medium" panose="020B0603020102020204" pitchFamily="34" charset="0"/>
              </a:rPr>
              <a:t>OR</a:t>
            </a:r>
          </a:p>
          <a:p>
            <a:endParaRPr lang="en-US" dirty="0">
              <a:latin typeface="Franklin Gothic Medium" panose="020B0603020102020204" pitchFamily="34" charset="0"/>
            </a:endParaRPr>
          </a:p>
          <a:p>
            <a:r>
              <a:rPr lang="en-US" dirty="0">
                <a:latin typeface="Franklin Gothic Medium" panose="020B0603020102020204" pitchFamily="34" charset="0"/>
              </a:rPr>
              <a:t>“We are planning on having the preceptors revise their LEDs prior to the next residency year.  They understand and acknowledge that this is an expectation of all preceptors to review and keep their LEDs current with all required elements of the Standards”</a:t>
            </a:r>
          </a:p>
          <a:p>
            <a:endParaRPr lang="en-US" dirty="0">
              <a:latin typeface="Franklin Gothic Medium" panose="020B0603020102020204" pitchFamily="34" charset="0"/>
            </a:endParaRPr>
          </a:p>
          <a:p>
            <a:r>
              <a:rPr lang="en-US" u="sng" dirty="0">
                <a:latin typeface="Franklin Gothic Medium" panose="020B0603020102020204" pitchFamily="34" charset="0"/>
              </a:rPr>
              <a:t>OR</a:t>
            </a:r>
            <a:r>
              <a:rPr lang="en-US" dirty="0">
                <a:latin typeface="Franklin Gothic Medium" panose="020B0603020102020204" pitchFamily="34" charset="0"/>
              </a:rPr>
              <a:t> </a:t>
            </a:r>
          </a:p>
          <a:p>
            <a:endParaRPr lang="en-US" dirty="0">
              <a:latin typeface="Franklin Gothic Medium" panose="020B0603020102020204" pitchFamily="34" charset="0"/>
            </a:endParaRPr>
          </a:p>
          <a:p>
            <a:r>
              <a:rPr lang="en-US" dirty="0">
                <a:latin typeface="Franklin Gothic Medium" panose="020B0603020102020204" pitchFamily="34" charset="0"/>
              </a:rPr>
              <a:t>“We have reminded preceptors to review their LEDs to ensure that each contain all required elements and encouraged them to complete as soon as possible.”</a:t>
            </a:r>
          </a:p>
        </p:txBody>
      </p:sp>
    </p:spTree>
    <p:extLst>
      <p:ext uri="{BB962C8B-B14F-4D97-AF65-F5344CB8AC3E}">
        <p14:creationId xmlns:p14="http://schemas.microsoft.com/office/powerpoint/2010/main" val="164374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PC-13: </a:t>
            </a:r>
            <a:r>
              <a:rPr lang="en-US" sz="1600" dirty="0">
                <a:solidFill>
                  <a:srgbClr val="000000"/>
                </a:solidFill>
                <a:effectLst/>
                <a:latin typeface="Franklin Gothic Medium" panose="020B0603020102020204" pitchFamily="34" charset="0"/>
                <a:ea typeface="Times New Roman" panose="02020603050405020304" pitchFamily="18" charset="0"/>
              </a:rPr>
              <a:t>For learning experiences greater than 12 weeks, a summative evaluation is not always completed at evenly spaced intervals and by the end of the learning experience, with a maximum of 12 weeks between evaluations.</a:t>
            </a:r>
            <a:r>
              <a:rPr lang="en-US" sz="1600" dirty="0">
                <a:solidFill>
                  <a:srgbClr val="000000"/>
                </a:solidFill>
                <a:effectLst/>
                <a:latin typeface="Franklin Gothic Heavy" panose="020B0603020102020204" pitchFamily="34" charset="0"/>
                <a:ea typeface="Times New Roman" panose="02020603050405020304" pitchFamily="18" charset="0"/>
              </a:rPr>
              <a:t>  </a:t>
            </a:r>
            <a:r>
              <a:rPr lang="en-US" sz="1600" b="1" dirty="0">
                <a:solidFill>
                  <a:srgbClr val="000000"/>
                </a:solidFill>
                <a:effectLst/>
                <a:latin typeface="Franklin Gothic Heavy" panose="020B0603020102020204" pitchFamily="34" charset="0"/>
                <a:ea typeface="Times New Roman" panose="02020603050405020304" pitchFamily="18" charset="0"/>
              </a:rPr>
              <a:t>[Standard 3.4.b.1.a]</a:t>
            </a:r>
            <a:endParaRPr lang="en-US" sz="1600" b="1" dirty="0">
              <a:effectLst/>
              <a:latin typeface="Franklin Gothic Heavy" panose="020B06030201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129193"/>
            <a:ext cx="5581402" cy="5324535"/>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“The RPD has reviewed this finding with all preceptors at the September 2023 RAC meeting and discussed strategies to improve evaluation timeliness.  The RPD will meet with the residents to discuss a new process for having the residents now set-up calendar invites at the beginning of each learning experience for the discussion of summative and quarterly evaluations for mutually agreeable times within 3 days of the end of the learning experience or quarter with the preceptor(s).  In October 2023, the RPD has also started reviewing the Overall Evaluation Status Report from PharmAcademic monthly to assess timeliness of evaluations, reporting out quarterly to the RAC the timeliness trends.  If this initial plan does not fully resolve the finding by January 2024, the RPD will then begin sending out a follow-up email reminder to the primary preceptor and resident within 3 days of an overdue evaluation.  Timeliness with evaluations has been added to preceptor reappointment review process and individualized preceptor development plans will be implemented if trends in overdue evaluations are noted.”</a:t>
            </a:r>
          </a:p>
        </p:txBody>
      </p:sp>
      <p:sp>
        <p:nvSpPr>
          <p:cNvPr id="4" name="TextBox 3">
            <a:extLst>
              <a:ext uri="{FF2B5EF4-FFF2-40B4-BE49-F238E27FC236}">
                <a16:creationId xmlns:a16="http://schemas.microsoft.com/office/drawing/2014/main" id="{681B1A88-D61B-D6CC-6B2B-E0B5759ABF39}"/>
              </a:ext>
            </a:extLst>
          </p:cNvPr>
          <p:cNvSpPr txBox="1"/>
          <p:nvPr/>
        </p:nvSpPr>
        <p:spPr>
          <a:xfrm>
            <a:off x="6038603" y="1213307"/>
            <a:ext cx="5581402" cy="4093428"/>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“The RPD has discussed the expectations of timeliness with the preceptors and anticipates improvement on timeliness going forward.”</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p>
          <a:p>
            <a:endParaRPr lang="en-US" sz="1600" dirty="0">
              <a:latin typeface="Franklin Gothic Medium" panose="020B0603020102020204" pitchFamily="34" charset="0"/>
            </a:endParaRPr>
          </a:p>
          <a:p>
            <a:r>
              <a:rPr lang="en-US" sz="1600" dirty="0">
                <a:latin typeface="Franklin Gothic Medium" panose="020B0603020102020204" pitchFamily="34" charset="0"/>
              </a:rPr>
              <a:t>“Preceptors have been encouraged to be more timely in their completion of summative and quarterly evaluations.”</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r>
              <a:rPr lang="en-US" sz="1600" dirty="0">
                <a:latin typeface="Franklin Gothic Medium" panose="020B0603020102020204" pitchFamily="34" charset="0"/>
              </a:rPr>
              <a:t> </a:t>
            </a:r>
          </a:p>
          <a:p>
            <a:endParaRPr lang="en-US" sz="1600" dirty="0">
              <a:latin typeface="Franklin Gothic Medium" panose="020B0603020102020204" pitchFamily="34" charset="0"/>
            </a:endParaRPr>
          </a:p>
          <a:p>
            <a:r>
              <a:rPr lang="en-US" sz="1600" dirty="0">
                <a:latin typeface="Franklin Gothic Medium" panose="020B0603020102020204" pitchFamily="34" charset="0"/>
              </a:rPr>
              <a:t>“We have been improving in our timeliness of evaluation submission over the last three years and expect this trend to continue.”</a:t>
            </a:r>
          </a:p>
        </p:txBody>
      </p:sp>
    </p:spTree>
    <p:extLst>
      <p:ext uri="{BB962C8B-B14F-4D97-AF65-F5344CB8AC3E}">
        <p14:creationId xmlns:p14="http://schemas.microsoft.com/office/powerpoint/2010/main" val="298743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178131"/>
            <a:ext cx="11685319" cy="1119290"/>
          </a:xfrm>
          <a:prstGeom prst="rect">
            <a:avLst/>
          </a:prstGeom>
        </p:spPr>
        <p:txBody>
          <a:bodyPr>
            <a:normAutofit/>
          </a:bodyPr>
          <a:lstStyle/>
          <a:p>
            <a:pPr marL="0" marR="0" lvl="0" indent="0">
              <a:spcBef>
                <a:spcPts val="0"/>
              </a:spcBef>
              <a:spcAft>
                <a:spcPts val="0"/>
              </a:spcAft>
              <a:buNone/>
            </a:pPr>
            <a:r>
              <a:rPr lang="en-US" sz="1900" b="1" dirty="0">
                <a:latin typeface="Franklin Gothic Heavy" panose="020B0603020102020204" pitchFamily="34" charset="0"/>
              </a:rPr>
              <a:t>PC-28: </a:t>
            </a:r>
            <a:r>
              <a:rPr lang="en-US" sz="1800" dirty="0">
                <a:effectLst/>
                <a:latin typeface="Franklin Gothic Medium" panose="020B0603020102020204" pitchFamily="34" charset="0"/>
                <a:ea typeface="Times New Roman" panose="02020603050405020304" pitchFamily="18" charset="0"/>
              </a:rPr>
              <a:t>A system to ensure and support continuity-of-care during patient care transitions for all patients in the medical center has not been fully optimized by the pharmacy department within the organization.  Specifically, pharmacy personnel are not routinely involved in the medication history intake process and are not involved at all in the discharge medication review to support medication reconciliation at the medical center.  </a:t>
            </a:r>
            <a:r>
              <a:rPr lang="en-US" sz="1800" b="1" dirty="0">
                <a:effectLst/>
                <a:latin typeface="Franklin Gothic Medium" panose="020B0603020102020204" pitchFamily="34" charset="0"/>
                <a:ea typeface="Times New Roman" panose="02020603050405020304" pitchFamily="18" charset="0"/>
              </a:rPr>
              <a:t>[Standard 5.3.a.6]</a:t>
            </a:r>
            <a:endParaRPr lang="en-US" sz="1800" dirty="0">
              <a:effectLst/>
              <a:latin typeface="Franklin Gothic Medium"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297421"/>
            <a:ext cx="6194960" cy="4801314"/>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endParaRPr lang="en-US" dirty="0">
              <a:latin typeface="Franklin Gothic Medium" panose="020B0603020102020204" pitchFamily="34" charset="0"/>
            </a:endParaRPr>
          </a:p>
          <a:p>
            <a:r>
              <a:rPr lang="en-US" sz="1600" dirty="0">
                <a:latin typeface="Franklin Gothic Medium" panose="020B0603020102020204" pitchFamily="34" charset="0"/>
              </a:rPr>
              <a:t>“RPD and DOP met with local pharmacy school to discuss plan for ensuring an APPE student is assigned monthly to the site’s new TOC rotation beginning in May 2024 where part of the student’s responsibilities will include conducting medication histories.  In the interim, our current resident has developed educational resources/how-to guides for the students on how to conduct med histories.  Our current resident has also developed a process as part of their QI project to pilot a discharge medication list review and complete discharge medication education for patients at highest risk for readmission (CHF, COPD).  The resident worked with IT to develop a daily report identifying such patients to complete the review.  For the FY 2024 budget cycle, the DOP is requesting 2 Technician FTEs for the purpose of admission med history intake and 1 RPh FTE to add to the clinical pool to support the expansion of TOC activities so that each RPh will be able to review the discharge med lists for the patients on their units to support discharge med rec.  The DOP has also met with the COO to discuss this request in Sept 2023.  Anticipated implementation to reach 100% by July 2025.”</a:t>
            </a:r>
          </a:p>
        </p:txBody>
      </p:sp>
      <p:sp>
        <p:nvSpPr>
          <p:cNvPr id="4" name="TextBox 3">
            <a:extLst>
              <a:ext uri="{FF2B5EF4-FFF2-40B4-BE49-F238E27FC236}">
                <a16:creationId xmlns:a16="http://schemas.microsoft.com/office/drawing/2014/main" id="{681B1A88-D61B-D6CC-6B2B-E0B5759ABF39}"/>
              </a:ext>
            </a:extLst>
          </p:cNvPr>
          <p:cNvSpPr txBox="1"/>
          <p:nvPr/>
        </p:nvSpPr>
        <p:spPr>
          <a:xfrm>
            <a:off x="6456218" y="1312307"/>
            <a:ext cx="5581402" cy="4124206"/>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“Prior to the accreditation survey, we had already started having pharmacy interns in the summer conduct medication histories and had requested 2 RPh FTEs last year to work in the ED to help with med rec but the COO denied the request.  We hope to revisit this again in the next few years.”</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p>
          <a:p>
            <a:endParaRPr lang="en-US" sz="1600" dirty="0">
              <a:latin typeface="Franklin Gothic Medium" panose="020B0603020102020204" pitchFamily="34" charset="0"/>
            </a:endParaRPr>
          </a:p>
          <a:p>
            <a:r>
              <a:rPr lang="en-US" sz="1600" dirty="0">
                <a:latin typeface="Franklin Gothic Medium" panose="020B0603020102020204" pitchFamily="34" charset="0"/>
              </a:rPr>
              <a:t>“The pharmacy department has been very short-staffed so we have not had the opportunity to pursue potential workflow changes or securing of resources to expand pharmacy services in this area.  We anticipate working on this within the next one to two years.”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131511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fontScale="77500" lnSpcReduction="20000"/>
          </a:bodyPr>
          <a:lstStyle/>
          <a:p>
            <a:r>
              <a:rPr lang="en-US" dirty="0"/>
              <a:t>Examples of Report Response Evidence</a:t>
            </a:r>
          </a:p>
          <a:p>
            <a:endParaRPr lang="en-US" dirty="0"/>
          </a:p>
          <a:p>
            <a:r>
              <a:rPr lang="en-US" dirty="0"/>
              <a:t>(Hypothetical Survey occurring September 2023)</a:t>
            </a:r>
          </a:p>
        </p:txBody>
      </p:sp>
    </p:spTree>
    <p:extLst>
      <p:ext uri="{BB962C8B-B14F-4D97-AF65-F5344CB8AC3E}">
        <p14:creationId xmlns:p14="http://schemas.microsoft.com/office/powerpoint/2010/main" val="269546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PC-8: </a:t>
            </a:r>
            <a:r>
              <a:rPr lang="en-US" sz="1600" dirty="0">
                <a:solidFill>
                  <a:srgbClr val="000000"/>
                </a:solidFill>
                <a:effectLst/>
                <a:latin typeface="Franklin Gothic Medium" panose="020B0603020102020204" pitchFamily="34" charset="0"/>
                <a:ea typeface="Times New Roman" panose="02020603050405020304" pitchFamily="18" charset="0"/>
              </a:rPr>
              <a:t>Learning experience descriptions do not always outline the role of the pharmacist or the expected progression of the resident.  Further, a learning experience description has not been developed for the required longitudinal teaching certificate program.  </a:t>
            </a:r>
            <a:r>
              <a:rPr lang="en-US" sz="1600" b="1" dirty="0">
                <a:solidFill>
                  <a:srgbClr val="000000"/>
                </a:solidFill>
                <a:effectLst/>
                <a:latin typeface="Franklin Gothic Heavy" panose="020B0603020102020204" pitchFamily="34" charset="0"/>
                <a:ea typeface="Times New Roman" panose="02020603050405020304" pitchFamily="18" charset="0"/>
              </a:rPr>
              <a:t>[Standards 3.2.a, 3.2.a.2, and 3.2.a.4]</a:t>
            </a:r>
            <a:endParaRPr lang="en-US" sz="1600" b="1" dirty="0">
              <a:effectLst/>
              <a:latin typeface="Franklin Gothic Heavy"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2102969"/>
            <a:ext cx="5581402" cy="2308324"/>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p>
          <a:p>
            <a:endParaRPr lang="en-US" dirty="0">
              <a:latin typeface="Franklin Gothic Medium" panose="020B0603020102020204" pitchFamily="34" charset="0"/>
            </a:endParaRPr>
          </a:p>
          <a:p>
            <a:r>
              <a:rPr lang="en-US" dirty="0">
                <a:latin typeface="Franklin Gothic Medium" panose="020B0603020102020204" pitchFamily="34" charset="0"/>
              </a:rPr>
              <a:t>“Appendix L--Preceptor development session materials and attendance tracking from September 2023</a:t>
            </a:r>
          </a:p>
          <a:p>
            <a:r>
              <a:rPr lang="en-US" dirty="0">
                <a:latin typeface="Franklin Gothic Medium" panose="020B0603020102020204" pitchFamily="34" charset="0"/>
              </a:rPr>
              <a:t>Appendix M--Education and Precepting LED</a:t>
            </a:r>
          </a:p>
          <a:p>
            <a:r>
              <a:rPr lang="en-US" dirty="0">
                <a:latin typeface="Franklin Gothic Medium" panose="020B0603020102020204" pitchFamily="34" charset="0"/>
              </a:rPr>
              <a:t>Appendix N—Critical Care LED</a:t>
            </a:r>
          </a:p>
          <a:p>
            <a:r>
              <a:rPr lang="en-US" dirty="0">
                <a:latin typeface="Franklin Gothic Medium" panose="020B0603020102020204" pitchFamily="34" charset="0"/>
              </a:rPr>
              <a:t>Appendix O—Staffing LED</a:t>
            </a:r>
          </a:p>
          <a:p>
            <a:r>
              <a:rPr lang="en-US" dirty="0">
                <a:latin typeface="Franklin Gothic Medium" panose="020B0603020102020204" pitchFamily="34" charset="0"/>
              </a:rPr>
              <a:t>Appendix P—Practice Management LED”</a:t>
            </a:r>
          </a:p>
        </p:txBody>
      </p:sp>
      <p:sp>
        <p:nvSpPr>
          <p:cNvPr id="4" name="TextBox 3">
            <a:extLst>
              <a:ext uri="{FF2B5EF4-FFF2-40B4-BE49-F238E27FC236}">
                <a16:creationId xmlns:a16="http://schemas.microsoft.com/office/drawing/2014/main" id="{681B1A88-D61B-D6CC-6B2B-E0B5759ABF39}"/>
              </a:ext>
            </a:extLst>
          </p:cNvPr>
          <p:cNvSpPr txBox="1"/>
          <p:nvPr/>
        </p:nvSpPr>
        <p:spPr>
          <a:xfrm>
            <a:off x="5973288" y="2102969"/>
            <a:ext cx="6088082" cy="2585323"/>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“See PharmAcademic for learning experience descriptions”</a:t>
            </a:r>
          </a:p>
          <a:p>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i="1" dirty="0">
                <a:solidFill>
                  <a:srgbClr val="FF0000"/>
                </a:solidFill>
                <a:latin typeface="Franklin Gothic Medium" panose="020B0603020102020204" pitchFamily="34" charset="0"/>
              </a:rPr>
              <a:t>Rationale for why this is not a good example—surveyors and COC members will not have access to PharmAcademic at the time of survey report response review to review LEDs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95248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PC-13: </a:t>
            </a:r>
            <a:r>
              <a:rPr lang="en-US" sz="1600" dirty="0">
                <a:solidFill>
                  <a:srgbClr val="000000"/>
                </a:solidFill>
                <a:effectLst/>
                <a:latin typeface="Franklin Gothic Medium" panose="020B0603020102020204" pitchFamily="34" charset="0"/>
                <a:ea typeface="Times New Roman" panose="02020603050405020304" pitchFamily="18" charset="0"/>
              </a:rPr>
              <a:t>For learning experiences greater than 12 weeks, a summative evaluation is not always completed at evenly spaced intervals and by the end of the learning experience, with a maximum of 12 weeks between evaluations.</a:t>
            </a:r>
            <a:r>
              <a:rPr lang="en-US" sz="1600" dirty="0">
                <a:solidFill>
                  <a:srgbClr val="000000"/>
                </a:solidFill>
                <a:effectLst/>
                <a:latin typeface="Franklin Gothic Heavy" panose="020B0603020102020204" pitchFamily="34" charset="0"/>
                <a:ea typeface="Times New Roman" panose="02020603050405020304" pitchFamily="18" charset="0"/>
              </a:rPr>
              <a:t>  </a:t>
            </a:r>
            <a:r>
              <a:rPr lang="en-US" sz="1600" b="1" dirty="0">
                <a:solidFill>
                  <a:srgbClr val="000000"/>
                </a:solidFill>
                <a:effectLst/>
                <a:latin typeface="Franklin Gothic Heavy" panose="020B0603020102020204" pitchFamily="34" charset="0"/>
                <a:ea typeface="Times New Roman" panose="02020603050405020304" pitchFamily="18" charset="0"/>
              </a:rPr>
              <a:t>[Standard 3.4.b.1.a]</a:t>
            </a:r>
            <a:endParaRPr lang="en-US" sz="1600" b="1" dirty="0">
              <a:effectLst/>
              <a:latin typeface="Franklin Gothic Heavy" panose="020B06030201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297420"/>
            <a:ext cx="5581402" cy="1754326"/>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p>
          <a:p>
            <a:endParaRPr lang="en-US" dirty="0">
              <a:latin typeface="Franklin Gothic Medium" panose="020B0603020102020204" pitchFamily="34" charset="0"/>
            </a:endParaRPr>
          </a:p>
          <a:p>
            <a:r>
              <a:rPr lang="en-US" dirty="0">
                <a:latin typeface="Franklin Gothic Medium" panose="020B0603020102020204" pitchFamily="34" charset="0"/>
              </a:rPr>
              <a:t>“Appendix R—Sept 2023 RAC Meeting Minutes</a:t>
            </a:r>
          </a:p>
          <a:p>
            <a:r>
              <a:rPr lang="en-US" dirty="0">
                <a:latin typeface="Franklin Gothic Medium" panose="020B0603020102020204" pitchFamily="34" charset="0"/>
              </a:rPr>
              <a:t>Appendix S--Overall Evaluation Status Report</a:t>
            </a:r>
          </a:p>
          <a:p>
            <a:r>
              <a:rPr lang="en-US" dirty="0">
                <a:latin typeface="Franklin Gothic Medium" panose="020B0603020102020204" pitchFamily="34" charset="0"/>
              </a:rPr>
              <a:t>Appendix T—Examples of Outlook Calendar Invite for Qtrly Eval Mtgs”</a:t>
            </a:r>
          </a:p>
        </p:txBody>
      </p:sp>
      <p:sp>
        <p:nvSpPr>
          <p:cNvPr id="4" name="TextBox 3">
            <a:extLst>
              <a:ext uri="{FF2B5EF4-FFF2-40B4-BE49-F238E27FC236}">
                <a16:creationId xmlns:a16="http://schemas.microsoft.com/office/drawing/2014/main" id="{681B1A88-D61B-D6CC-6B2B-E0B5759ABF39}"/>
              </a:ext>
            </a:extLst>
          </p:cNvPr>
          <p:cNvSpPr txBox="1"/>
          <p:nvPr/>
        </p:nvSpPr>
        <p:spPr>
          <a:xfrm>
            <a:off x="6038603" y="1297420"/>
            <a:ext cx="5581402" cy="3139321"/>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“Refer to PharmAcademic for evaluations”</a:t>
            </a:r>
          </a:p>
          <a:p>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i="1" dirty="0">
                <a:solidFill>
                  <a:srgbClr val="FF0000"/>
                </a:solidFill>
                <a:latin typeface="Franklin Gothic Medium" panose="020B0603020102020204" pitchFamily="34" charset="0"/>
              </a:rPr>
              <a:t>Rationale for why this is not a good example—surveyors and COC members will not have access to PharmAcademic at the time of survey report response review to review evaluations/reports of timeliness of evaluations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336709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178131"/>
            <a:ext cx="11685319" cy="1119290"/>
          </a:xfrm>
          <a:prstGeom prst="rect">
            <a:avLst/>
          </a:prstGeom>
        </p:spPr>
        <p:txBody>
          <a:bodyPr>
            <a:normAutofit/>
          </a:bodyPr>
          <a:lstStyle/>
          <a:p>
            <a:pPr marL="0" marR="0" lvl="0" indent="0">
              <a:spcBef>
                <a:spcPts val="0"/>
              </a:spcBef>
              <a:spcAft>
                <a:spcPts val="0"/>
              </a:spcAft>
              <a:buNone/>
            </a:pPr>
            <a:r>
              <a:rPr lang="en-US" sz="1900" b="1" dirty="0">
                <a:latin typeface="Franklin Gothic Heavy" panose="020B0603020102020204" pitchFamily="34" charset="0"/>
              </a:rPr>
              <a:t>PC-28: </a:t>
            </a:r>
            <a:r>
              <a:rPr lang="en-US" sz="1800" dirty="0">
                <a:effectLst/>
                <a:latin typeface="Franklin Gothic Medium" panose="020B0603020102020204" pitchFamily="34" charset="0"/>
                <a:ea typeface="Times New Roman" panose="02020603050405020304" pitchFamily="18" charset="0"/>
              </a:rPr>
              <a:t>A system to ensure and support continuity-of-care during patient care transitions for all patients in the medical center has not been fully optimized by the pharmacy department within the organization.  Specifically, pharmacy personnel are not routinely involved in the medication history intake process and are not involved at all in the discharge medication review to support medication reconciliation at the medical center.  </a:t>
            </a:r>
            <a:r>
              <a:rPr lang="en-US" sz="1800" b="1" dirty="0">
                <a:effectLst/>
                <a:latin typeface="Franklin Gothic Medium" panose="020B0603020102020204" pitchFamily="34" charset="0"/>
                <a:ea typeface="Times New Roman" panose="02020603050405020304" pitchFamily="18" charset="0"/>
              </a:rPr>
              <a:t>[Standard 5.3.a.6]</a:t>
            </a:r>
            <a:endParaRPr lang="en-US" sz="1800" dirty="0">
              <a:effectLst/>
              <a:latin typeface="Franklin Gothic Medium"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902560"/>
            <a:ext cx="6194960" cy="3139321"/>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p>
          <a:p>
            <a:endParaRPr lang="en-US" dirty="0">
              <a:latin typeface="Franklin Gothic Medium" panose="020B0603020102020204" pitchFamily="34" charset="0"/>
            </a:endParaRPr>
          </a:p>
          <a:p>
            <a:r>
              <a:rPr lang="en-US" dirty="0">
                <a:latin typeface="Franklin Gothic Medium" panose="020B0603020102020204" pitchFamily="34" charset="0"/>
              </a:rPr>
              <a:t>“Appendix W—Meeting notes from meeting w/local pharmacy school </a:t>
            </a:r>
          </a:p>
          <a:p>
            <a:r>
              <a:rPr lang="en-US" dirty="0">
                <a:latin typeface="Franklin Gothic Medium" panose="020B0603020102020204" pitchFamily="34" charset="0"/>
              </a:rPr>
              <a:t>Appendix X--Educational resources/how-to guides for the students on how to conduct med histories</a:t>
            </a:r>
          </a:p>
          <a:p>
            <a:r>
              <a:rPr lang="en-US" dirty="0">
                <a:latin typeface="Franklin Gothic Medium" panose="020B0603020102020204" pitchFamily="34" charset="0"/>
              </a:rPr>
              <a:t>Appendix Y– Resident QI plan for discharge medication list review</a:t>
            </a:r>
          </a:p>
          <a:p>
            <a:r>
              <a:rPr lang="en-US" dirty="0">
                <a:latin typeface="Franklin Gothic Medium" panose="020B0603020102020204" pitchFamily="34" charset="0"/>
              </a:rPr>
              <a:t>Appendix Z—Deidentified daily report identifying high-risk patients for discharged medication list review</a:t>
            </a:r>
          </a:p>
          <a:p>
            <a:r>
              <a:rPr lang="en-US" dirty="0">
                <a:latin typeface="Franklin Gothic Medium" panose="020B0603020102020204" pitchFamily="34" charset="0"/>
              </a:rPr>
              <a:t>Appendix AA—FTE Proposal for FY 2024 budget cycle”</a:t>
            </a:r>
          </a:p>
        </p:txBody>
      </p:sp>
      <p:sp>
        <p:nvSpPr>
          <p:cNvPr id="4" name="TextBox 3">
            <a:extLst>
              <a:ext uri="{FF2B5EF4-FFF2-40B4-BE49-F238E27FC236}">
                <a16:creationId xmlns:a16="http://schemas.microsoft.com/office/drawing/2014/main" id="{681B1A88-D61B-D6CC-6B2B-E0B5759ABF39}"/>
              </a:ext>
            </a:extLst>
          </p:cNvPr>
          <p:cNvSpPr txBox="1"/>
          <p:nvPr/>
        </p:nvSpPr>
        <p:spPr>
          <a:xfrm>
            <a:off x="6456218" y="1902560"/>
            <a:ext cx="5581402" cy="4524315"/>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“Appendix W—2022 Pharmacy Strategic Plan outlining TOC goals</a:t>
            </a:r>
          </a:p>
          <a:p>
            <a:r>
              <a:rPr lang="en-US" dirty="0">
                <a:latin typeface="Franklin Gothic Medium" panose="020B0603020102020204" pitchFamily="34" charset="0"/>
              </a:rPr>
              <a:t>Appendix X—EHR Instructions for completion of medication history intake (rev. 10/22)</a:t>
            </a:r>
          </a:p>
          <a:p>
            <a:r>
              <a:rPr lang="en-US" dirty="0">
                <a:latin typeface="Franklin Gothic Medium" panose="020B0603020102020204" pitchFamily="34" charset="0"/>
              </a:rPr>
              <a:t>Appendix Y—Dashboard of Pharmacy medication history intake encounters and interventions, 2022</a:t>
            </a:r>
          </a:p>
          <a:p>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i="1" dirty="0">
                <a:solidFill>
                  <a:srgbClr val="FF0000"/>
                </a:solidFill>
                <a:latin typeface="Franklin Gothic Medium" panose="020B0603020102020204" pitchFamily="34" charset="0"/>
              </a:rPr>
              <a:t>Rationale for why this is not a good example—the above items are items 2022 (pre-survey) and would have been in place and observed at time of Sept 2023 survey, therefore do not reflect any changes or progress made since the survey</a:t>
            </a:r>
            <a:endParaRPr lang="en-US" dirty="0">
              <a:latin typeface="Franklin Gothic Medium" panose="020B0603020102020204" pitchFamily="34" charset="0"/>
            </a:endParaRP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383370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ASHP Toolkit Available</a:t>
            </a:r>
          </a:p>
        </p:txBody>
      </p:sp>
      <p:sp>
        <p:nvSpPr>
          <p:cNvPr id="4" name="Text Placeholder 3"/>
          <p:cNvSpPr>
            <a:spLocks noGrp="1"/>
          </p:cNvSpPr>
          <p:nvPr>
            <p:ph type="body" sz="quarter" idx="11"/>
          </p:nvPr>
        </p:nvSpPr>
        <p:spPr>
          <a:xfrm>
            <a:off x="606424" y="1470025"/>
            <a:ext cx="6850797" cy="760917"/>
          </a:xfrm>
        </p:spPr>
        <p:txBody>
          <a:bodyPr>
            <a:normAutofit fontScale="85000" lnSpcReduction="20000"/>
          </a:bodyPr>
          <a:lstStyle/>
          <a:p>
            <a:r>
              <a:rPr lang="en-US" dirty="0"/>
              <a:t>Proceed to the ASHP Residency Program Resources page for example report response template and examples of evidence to submit for any Standard that is cited in the survey report</a:t>
            </a:r>
          </a:p>
        </p:txBody>
      </p:sp>
      <p:sp>
        <p:nvSpPr>
          <p:cNvPr id="6" name="Text Placeholder 5"/>
          <p:cNvSpPr>
            <a:spLocks noGrp="1"/>
          </p:cNvSpPr>
          <p:nvPr>
            <p:ph type="body" sz="quarter" idx="13"/>
          </p:nvPr>
        </p:nvSpPr>
        <p:spPr/>
        <p:txBody>
          <a:bodyPr>
            <a:normAutofit/>
          </a:bodyPr>
          <a:lstStyle/>
          <a:p>
            <a:r>
              <a:rPr lang="en-US" sz="3200" dirty="0"/>
              <a:t>Resource Alert!</a:t>
            </a:r>
          </a:p>
        </p:txBody>
      </p:sp>
      <p:sp>
        <p:nvSpPr>
          <p:cNvPr id="2" name="TextBox 1"/>
          <p:cNvSpPr txBox="1"/>
          <p:nvPr/>
        </p:nvSpPr>
        <p:spPr>
          <a:xfrm>
            <a:off x="6762130" y="5045360"/>
            <a:ext cx="5260387" cy="830997"/>
          </a:xfrm>
          <a:prstGeom prst="rect">
            <a:avLst/>
          </a:prstGeom>
          <a:solidFill>
            <a:schemeClr val="bg1"/>
          </a:solidFill>
        </p:spPr>
        <p:txBody>
          <a:bodyPr wrap="square" rtlCol="0">
            <a:spAutoFit/>
          </a:bodyPr>
          <a:lstStyle/>
          <a:p>
            <a:r>
              <a:rPr lang="en-US" sz="1600" dirty="0"/>
              <a:t>Pathway: </a:t>
            </a:r>
            <a:r>
              <a:rPr lang="en-US" sz="1600" i="1" dirty="0"/>
              <a:t>ASHP Homepage </a:t>
            </a:r>
            <a:r>
              <a:rPr lang="en-US" sz="1600" i="1" dirty="0">
                <a:sym typeface="Wingdings"/>
              </a:rPr>
              <a:t> Professional Development  Residency Information  Residency Program Resources  Residency Accreditation </a:t>
            </a:r>
            <a:r>
              <a:rPr lang="en-US" sz="1600" i="1" dirty="0">
                <a:sym typeface="Wingdings" pitchFamily="2" charset="2"/>
              </a:rPr>
              <a:t> After an Accreditation Site Survey</a:t>
            </a:r>
            <a:endParaRPr lang="en-US" sz="1600" i="1" dirty="0"/>
          </a:p>
        </p:txBody>
      </p:sp>
      <p:pic>
        <p:nvPicPr>
          <p:cNvPr id="10" name="Picture 9" descr="A screenshot of a survey&#10;&#10;Description automatically generated">
            <a:extLst>
              <a:ext uri="{FF2B5EF4-FFF2-40B4-BE49-F238E27FC236}">
                <a16:creationId xmlns:a16="http://schemas.microsoft.com/office/drawing/2014/main" id="{7526F939-DA45-D949-6FF4-616DF9673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99" y="2541461"/>
            <a:ext cx="6597543" cy="4078349"/>
          </a:xfrm>
          <a:prstGeom prst="rect">
            <a:avLst/>
          </a:prstGeom>
        </p:spPr>
      </p:pic>
    </p:spTree>
    <p:custDataLst>
      <p:tags r:id="rId1"/>
    </p:custDataLst>
    <p:extLst>
      <p:ext uri="{BB962C8B-B14F-4D97-AF65-F5344CB8AC3E}">
        <p14:creationId xmlns:p14="http://schemas.microsoft.com/office/powerpoint/2010/main" val="12500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C6129C-08C4-6EB0-858B-86FFA1072C68}"/>
              </a:ext>
            </a:extLst>
          </p:cNvPr>
          <p:cNvSpPr txBox="1"/>
          <p:nvPr/>
        </p:nvSpPr>
        <p:spPr>
          <a:xfrm>
            <a:off x="593766" y="332509"/>
            <a:ext cx="10972800" cy="584775"/>
          </a:xfrm>
          <a:prstGeom prst="rect">
            <a:avLst/>
          </a:prstGeom>
          <a:noFill/>
        </p:spPr>
        <p:txBody>
          <a:bodyPr wrap="square" rtlCol="0">
            <a:spAutoFit/>
          </a:bodyPr>
          <a:lstStyle/>
          <a:p>
            <a:pPr algn="ctr"/>
            <a:r>
              <a:rPr lang="en-US" sz="3200" b="1" u="sng" dirty="0">
                <a:solidFill>
                  <a:srgbClr val="1963A1"/>
                </a:solidFill>
                <a:latin typeface="Franklin Gothic Medium" panose="020B0603020102020204" pitchFamily="34" charset="0"/>
              </a:rPr>
              <a:t>Keys to Report Response Success</a:t>
            </a:r>
          </a:p>
        </p:txBody>
      </p:sp>
      <p:sp>
        <p:nvSpPr>
          <p:cNvPr id="3" name="TextBox 2">
            <a:extLst>
              <a:ext uri="{FF2B5EF4-FFF2-40B4-BE49-F238E27FC236}">
                <a16:creationId xmlns:a16="http://schemas.microsoft.com/office/drawing/2014/main" id="{224D84A0-5F53-72CE-D68D-7CF55D1D76BA}"/>
              </a:ext>
            </a:extLst>
          </p:cNvPr>
          <p:cNvSpPr txBox="1"/>
          <p:nvPr/>
        </p:nvSpPr>
        <p:spPr>
          <a:xfrm>
            <a:off x="439387" y="1508166"/>
            <a:ext cx="11376561"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Medium" panose="020B0603020102020204" pitchFamily="34" charset="0"/>
              </a:rPr>
              <a:t>Resolve the simple issues immediately (e.g., policy revisions, incomplete resident schedules, inconsistencies in written program structure and promotional material, revisions to LEDs in PharmAcademic, missing or incomplete APRs and preceptor development plans, resident development plans, etc.)</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Assign a specific individual to be responsible for addressing the finding</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Address the areas of partial and non-compliance—do not talk around the issues or make excuses</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 specific action plan</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 specific timeline</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actual examples that demonstrate implementation of the action plan/resolution of the issue (or at minimum examples that demonstrate progress in the implementation of the action plan)</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statistics/data if appropriate to the finding</a:t>
            </a:r>
          </a:p>
          <a:p>
            <a:pPr marL="285750" indent="-285750">
              <a:buFont typeface="Arial" panose="020B0604020202020204" pitchFamily="34" charset="0"/>
              <a:buChar char="•"/>
            </a:pPr>
            <a:endParaRPr lang="en-US" dirty="0">
              <a:latin typeface="Franklin Gothic Medium" panose="020B0603020102020204" pitchFamily="34" charset="0"/>
            </a:endParaRPr>
          </a:p>
        </p:txBody>
      </p:sp>
      <p:pic>
        <p:nvPicPr>
          <p:cNvPr id="7" name="Picture 6" descr="Assortment of keys on ring">
            <a:extLst>
              <a:ext uri="{FF2B5EF4-FFF2-40B4-BE49-F238E27FC236}">
                <a16:creationId xmlns:a16="http://schemas.microsoft.com/office/drawing/2014/main" id="{9E614E1B-7FDD-D4BA-0DD9-36D86D4F9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358" y="2322582"/>
            <a:ext cx="1628775" cy="2443163"/>
          </a:xfrm>
          <a:prstGeom prst="rect">
            <a:avLst/>
          </a:prstGeom>
        </p:spPr>
      </p:pic>
    </p:spTree>
    <p:extLst>
      <p:ext uri="{BB962C8B-B14F-4D97-AF65-F5344CB8AC3E}">
        <p14:creationId xmlns:p14="http://schemas.microsoft.com/office/powerpoint/2010/main" val="293955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6584" y="244405"/>
            <a:ext cx="10485437" cy="623887"/>
          </a:xfrm>
        </p:spPr>
        <p:txBody>
          <a:bodyPr/>
          <a:lstStyle/>
          <a:p>
            <a:pPr algn="ctr"/>
            <a:r>
              <a:rPr lang="en-US" sz="3600" dirty="0">
                <a:solidFill>
                  <a:schemeClr val="tx1">
                    <a:lumMod val="75000"/>
                    <a:lumOff val="25000"/>
                  </a:schemeClr>
                </a:solidFill>
                <a:latin typeface="Franklin Gothic Medium"/>
                <a:cs typeface="Franklin Gothic Medium"/>
              </a:rPr>
              <a:t>Post-Accreditation Survey Timeline</a:t>
            </a:r>
            <a:endParaRPr lang="en-US" sz="5400" dirty="0">
              <a:solidFill>
                <a:schemeClr val="tx1">
                  <a:lumMod val="75000"/>
                  <a:lumOff val="25000"/>
                </a:schemeClr>
              </a:solidFill>
              <a:latin typeface="Franklin Gothic Medium"/>
              <a:cs typeface="Franklin Gothic Medium"/>
            </a:endParaRPr>
          </a:p>
          <a:p>
            <a:endParaRPr lang="en-US" sz="3600" dirty="0"/>
          </a:p>
        </p:txBody>
      </p:sp>
      <p:sp>
        <p:nvSpPr>
          <p:cNvPr id="4" name="Text Placeholder 3"/>
          <p:cNvSpPr>
            <a:spLocks noGrp="1"/>
          </p:cNvSpPr>
          <p:nvPr>
            <p:ph type="body" sz="quarter" idx="11"/>
          </p:nvPr>
        </p:nvSpPr>
        <p:spPr>
          <a:xfrm>
            <a:off x="1614487" y="1930800"/>
            <a:ext cx="3302069" cy="342900"/>
          </a:xfrm>
        </p:spPr>
        <p:txBody>
          <a:bodyPr/>
          <a:lstStyle/>
          <a:p>
            <a:r>
              <a:rPr lang="en-US" sz="2000" b="1" dirty="0"/>
              <a:t>End of Survey: </a:t>
            </a:r>
            <a:endParaRPr lang="en-US" sz="2400" b="1" dirty="0">
              <a:solidFill>
                <a:srgbClr val="7F7F7F"/>
              </a:solidFill>
            </a:endParaRPr>
          </a:p>
          <a:p>
            <a:r>
              <a:rPr lang="en-US" sz="2400" dirty="0">
                <a:solidFill>
                  <a:srgbClr val="7F7F7F"/>
                </a:solidFill>
              </a:rPr>
              <a:t>Verbal Exit Report by Survey Team</a:t>
            </a:r>
            <a:endParaRPr lang="en-US" sz="2000" dirty="0">
              <a:solidFill>
                <a:srgbClr val="7F7F7F"/>
              </a:solidFill>
            </a:endParaRPr>
          </a:p>
        </p:txBody>
      </p:sp>
      <p:sp>
        <p:nvSpPr>
          <p:cNvPr id="6" name="Text Placeholder 5"/>
          <p:cNvSpPr>
            <a:spLocks noGrp="1"/>
          </p:cNvSpPr>
          <p:nvPr>
            <p:ph type="body" sz="quarter" idx="13"/>
          </p:nvPr>
        </p:nvSpPr>
        <p:spPr>
          <a:xfrm>
            <a:off x="1614488" y="2849251"/>
            <a:ext cx="3447842" cy="342900"/>
          </a:xfrm>
        </p:spPr>
        <p:txBody>
          <a:bodyPr/>
          <a:lstStyle/>
          <a:p>
            <a:endParaRPr lang="en-US" sz="2000" dirty="0"/>
          </a:p>
          <a:p>
            <a:r>
              <a:rPr lang="en-US" sz="2000" b="1" dirty="0"/>
              <a:t>~30 Days Post-Survey: </a:t>
            </a:r>
            <a:r>
              <a:rPr lang="en-US" sz="2400" dirty="0">
                <a:solidFill>
                  <a:srgbClr val="7F7F7F"/>
                </a:solidFill>
              </a:rPr>
              <a:t>Formal written report sent to site by ASO</a:t>
            </a:r>
            <a:endParaRPr lang="en-US" sz="2000" dirty="0"/>
          </a:p>
        </p:txBody>
      </p:sp>
      <p:sp>
        <p:nvSpPr>
          <p:cNvPr id="8" name="Text Placeholder 7"/>
          <p:cNvSpPr>
            <a:spLocks noGrp="1"/>
          </p:cNvSpPr>
          <p:nvPr>
            <p:ph type="body" sz="quarter" idx="15"/>
          </p:nvPr>
        </p:nvSpPr>
        <p:spPr>
          <a:xfrm>
            <a:off x="1614488" y="4635826"/>
            <a:ext cx="3302068" cy="342900"/>
          </a:xfrm>
        </p:spPr>
        <p:txBody>
          <a:bodyPr/>
          <a:lstStyle/>
          <a:p>
            <a:r>
              <a:rPr lang="en-US" sz="2000" b="1" dirty="0"/>
              <a:t>75 Days Post-Survey:</a:t>
            </a:r>
            <a:r>
              <a:rPr lang="en-US" sz="2400" b="1" dirty="0">
                <a:solidFill>
                  <a:srgbClr val="7F7F7F"/>
                </a:solidFill>
              </a:rPr>
              <a:t> </a:t>
            </a:r>
            <a:br>
              <a:rPr lang="en-US" sz="2400" dirty="0">
                <a:solidFill>
                  <a:srgbClr val="7F7F7F"/>
                </a:solidFill>
              </a:rPr>
            </a:br>
            <a:r>
              <a:rPr lang="en-US" sz="2400" dirty="0">
                <a:solidFill>
                  <a:srgbClr val="7F7F7F"/>
                </a:solidFill>
              </a:rPr>
              <a:t>Report response from site due to ASO </a:t>
            </a:r>
            <a:endParaRPr lang="en-US" sz="2000" dirty="0">
              <a:solidFill>
                <a:srgbClr val="7F7F7F"/>
              </a:solidFill>
            </a:endParaRPr>
          </a:p>
        </p:txBody>
      </p:sp>
      <p:sp>
        <p:nvSpPr>
          <p:cNvPr id="10" name="Text Placeholder 9"/>
          <p:cNvSpPr>
            <a:spLocks noGrp="1"/>
          </p:cNvSpPr>
          <p:nvPr>
            <p:ph type="body" sz="quarter" idx="17"/>
          </p:nvPr>
        </p:nvSpPr>
        <p:spPr>
          <a:xfrm>
            <a:off x="6800360" y="1850405"/>
            <a:ext cx="4636266" cy="342900"/>
          </a:xfrm>
        </p:spPr>
        <p:txBody>
          <a:bodyPr/>
          <a:lstStyle/>
          <a:p>
            <a:r>
              <a:rPr lang="en-US" sz="2000" b="1" dirty="0"/>
              <a:t>Pre-Commission on Credentialing Mtg:</a:t>
            </a:r>
            <a:r>
              <a:rPr lang="en-US" sz="2400" b="1" dirty="0">
                <a:solidFill>
                  <a:srgbClr val="7F7F7F"/>
                </a:solidFill>
              </a:rPr>
              <a:t> </a:t>
            </a:r>
            <a:br>
              <a:rPr lang="en-US" sz="2400" dirty="0">
                <a:solidFill>
                  <a:srgbClr val="7F7F7F"/>
                </a:solidFill>
              </a:rPr>
            </a:br>
            <a:r>
              <a:rPr lang="en-US" sz="2400" dirty="0">
                <a:solidFill>
                  <a:srgbClr val="7F7F7F"/>
                </a:solidFill>
              </a:rPr>
              <a:t>Survey Team reviews report response and provides recommendation to COC</a:t>
            </a:r>
            <a:endParaRPr lang="en-US" sz="2000" dirty="0">
              <a:solidFill>
                <a:srgbClr val="7F7F7F"/>
              </a:solidFill>
            </a:endParaRPr>
          </a:p>
        </p:txBody>
      </p:sp>
      <p:sp>
        <p:nvSpPr>
          <p:cNvPr id="12" name="Text Placeholder 11"/>
          <p:cNvSpPr>
            <a:spLocks noGrp="1"/>
          </p:cNvSpPr>
          <p:nvPr>
            <p:ph type="body" sz="quarter" idx="19"/>
          </p:nvPr>
        </p:nvSpPr>
        <p:spPr>
          <a:xfrm>
            <a:off x="6800360" y="3339579"/>
            <a:ext cx="4848301" cy="342900"/>
          </a:xfrm>
        </p:spPr>
        <p:txBody>
          <a:bodyPr/>
          <a:lstStyle/>
          <a:p>
            <a:r>
              <a:rPr lang="en-US" sz="2000" b="1" dirty="0"/>
              <a:t>COC Mtg: </a:t>
            </a:r>
            <a:br>
              <a:rPr lang="en-US" sz="2000" dirty="0"/>
            </a:br>
            <a:r>
              <a:rPr lang="en-US" sz="2400" dirty="0">
                <a:solidFill>
                  <a:srgbClr val="7F7F7F"/>
                </a:solidFill>
              </a:rPr>
              <a:t>COC reviews program’s report response and survey team’s recommendation and votes on accreditation/reaccreditation</a:t>
            </a:r>
            <a:endParaRPr lang="en-US" sz="2000" dirty="0"/>
          </a:p>
        </p:txBody>
      </p:sp>
      <p:sp>
        <p:nvSpPr>
          <p:cNvPr id="14" name="Text Placeholder 13"/>
          <p:cNvSpPr>
            <a:spLocks noGrp="1"/>
          </p:cNvSpPr>
          <p:nvPr>
            <p:ph type="body" sz="quarter" idx="21"/>
          </p:nvPr>
        </p:nvSpPr>
        <p:spPr>
          <a:xfrm>
            <a:off x="6800360" y="4978726"/>
            <a:ext cx="3880890" cy="342900"/>
          </a:xfrm>
        </p:spPr>
        <p:txBody>
          <a:bodyPr/>
          <a:lstStyle/>
          <a:p>
            <a:r>
              <a:rPr lang="en-US" sz="2000" b="1" dirty="0"/>
              <a:t>Post-COC Mtg: </a:t>
            </a:r>
            <a:br>
              <a:rPr lang="en-US" sz="2000" dirty="0"/>
            </a:br>
            <a:r>
              <a:rPr lang="en-US" sz="2400" dirty="0">
                <a:solidFill>
                  <a:srgbClr val="7F7F7F"/>
                </a:solidFill>
              </a:rPr>
              <a:t>ASHP BOD ratifies COC vote on (re-)accreditation status; ASO notifies site </a:t>
            </a:r>
            <a:endParaRPr lang="en-US" sz="2000" dirty="0"/>
          </a:p>
        </p:txBody>
      </p:sp>
      <p:sp>
        <p:nvSpPr>
          <p:cNvPr id="2" name="TextBox 1">
            <a:extLst>
              <a:ext uri="{FF2B5EF4-FFF2-40B4-BE49-F238E27FC236}">
                <a16:creationId xmlns:a16="http://schemas.microsoft.com/office/drawing/2014/main" id="{01677E7E-9737-4B89-62FD-B6D9341D3A41}"/>
              </a:ext>
            </a:extLst>
          </p:cNvPr>
          <p:cNvSpPr txBox="1"/>
          <p:nvPr/>
        </p:nvSpPr>
        <p:spPr>
          <a:xfrm>
            <a:off x="546584" y="6103917"/>
            <a:ext cx="5782964" cy="646331"/>
          </a:xfrm>
          <a:prstGeom prst="rect">
            <a:avLst/>
          </a:prstGeom>
          <a:noFill/>
        </p:spPr>
        <p:txBody>
          <a:bodyPr wrap="square" rtlCol="0">
            <a:spAutoFit/>
          </a:bodyPr>
          <a:lstStyle/>
          <a:p>
            <a:pPr marL="285750" indent="-285750">
              <a:buFont typeface="Arial" panose="020B0604020202020204" pitchFamily="34" charset="0"/>
              <a:buChar char="•"/>
            </a:pPr>
            <a:r>
              <a:rPr lang="en-US" dirty="0"/>
              <a:t>ASO = Accreditation Services Office</a:t>
            </a:r>
          </a:p>
          <a:p>
            <a:pPr marL="285750" indent="-285750">
              <a:buFont typeface="Arial" panose="020B0604020202020204" pitchFamily="34" charset="0"/>
              <a:buChar char="•"/>
            </a:pPr>
            <a:r>
              <a:rPr lang="en-US" dirty="0"/>
              <a:t>COC = Commission on Credentialing</a:t>
            </a:r>
          </a:p>
        </p:txBody>
      </p:sp>
    </p:spTree>
    <p:custDataLst>
      <p:tags r:id="rId1"/>
    </p:custDataLst>
    <p:extLst>
      <p:ext uri="{BB962C8B-B14F-4D97-AF65-F5344CB8AC3E}">
        <p14:creationId xmlns:p14="http://schemas.microsoft.com/office/powerpoint/2010/main" val="307807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102DF-F1F9-0126-BE1E-F1B0C46DEED6}"/>
              </a:ext>
            </a:extLst>
          </p:cNvPr>
          <p:cNvSpPr>
            <a:spLocks noGrp="1"/>
          </p:cNvSpPr>
          <p:nvPr>
            <p:ph type="body" sz="quarter" idx="10"/>
          </p:nvPr>
        </p:nvSpPr>
        <p:spPr>
          <a:xfrm>
            <a:off x="606057" y="606930"/>
            <a:ext cx="11304894" cy="555625"/>
          </a:xfrm>
        </p:spPr>
        <p:txBody>
          <a:bodyPr/>
          <a:lstStyle/>
          <a:p>
            <a:r>
              <a:rPr lang="en-US" dirty="0"/>
              <a:t>How does the COC make accreditation decisions?</a:t>
            </a:r>
          </a:p>
        </p:txBody>
      </p:sp>
      <p:sp>
        <p:nvSpPr>
          <p:cNvPr id="4" name="Text Placeholder 3">
            <a:extLst>
              <a:ext uri="{FF2B5EF4-FFF2-40B4-BE49-F238E27FC236}">
                <a16:creationId xmlns:a16="http://schemas.microsoft.com/office/drawing/2014/main" id="{EF20CBAA-F152-0063-8799-EA0C33704771}"/>
              </a:ext>
            </a:extLst>
          </p:cNvPr>
          <p:cNvSpPr>
            <a:spLocks noGrp="1"/>
          </p:cNvSpPr>
          <p:nvPr>
            <p:ph type="body" sz="quarter" idx="12"/>
          </p:nvPr>
        </p:nvSpPr>
        <p:spPr>
          <a:xfrm>
            <a:off x="606057" y="1418688"/>
            <a:ext cx="7041284" cy="4603070"/>
          </a:xfrm>
        </p:spPr>
        <p:txBody>
          <a:bodyPr>
            <a:noAutofit/>
          </a:bodyPr>
          <a:lstStyle/>
          <a:p>
            <a:r>
              <a:rPr lang="en-US" sz="1600" dirty="0">
                <a:latin typeface="Franklin Gothic Medium" panose="020B0603020102020204" pitchFamily="34" charset="0"/>
              </a:rPr>
              <a:t>Multiple COC members review the program’s report response as well as the survey team’s assessment of the program’s report response.</a:t>
            </a:r>
          </a:p>
          <a:p>
            <a:r>
              <a:rPr lang="en-US" sz="1600" dirty="0">
                <a:latin typeface="Franklin Gothic Medium" panose="020B0603020102020204" pitchFamily="34" charset="0"/>
              </a:rPr>
              <a:t>COC members discuss all programs due for initial or re-accreditation review at the COC meeting.</a:t>
            </a:r>
          </a:p>
          <a:p>
            <a:r>
              <a:rPr lang="en-US" sz="1600" dirty="0">
                <a:latin typeface="Franklin Gothic Medium" panose="020B0603020102020204" pitchFamily="34" charset="0"/>
              </a:rPr>
              <a:t>Lead Surveyors are available to address questions of the COC members about the program, site survey, and clarify additional detail from the report response review.</a:t>
            </a:r>
          </a:p>
          <a:p>
            <a:r>
              <a:rPr lang="en-US" sz="1600" dirty="0">
                <a:latin typeface="Franklin Gothic Medium" panose="020B0603020102020204" pitchFamily="34" charset="0"/>
              </a:rPr>
              <a:t>COC members vote on the initial or re-accreditation status and duration of (re-) accreditation of each program reviewed at the COC meeting.</a:t>
            </a:r>
          </a:p>
          <a:p>
            <a:pPr lvl="1"/>
            <a:r>
              <a:rPr lang="en-US" sz="1600" dirty="0">
                <a:latin typeface="Franklin Gothic Medium" panose="020B0603020102020204" pitchFamily="34" charset="0"/>
              </a:rPr>
              <a:t>Voting options for full initial and re-accreditation surveys:</a:t>
            </a:r>
          </a:p>
          <a:p>
            <a:pPr lvl="2"/>
            <a:r>
              <a:rPr lang="en-US" sz="1600" dirty="0">
                <a:latin typeface="Franklin Gothic Medium" panose="020B0603020102020204" pitchFamily="34" charset="0"/>
              </a:rPr>
              <a:t>Not accredit a program being reviewed for initial accreditation</a:t>
            </a:r>
          </a:p>
          <a:p>
            <a:pPr lvl="2"/>
            <a:r>
              <a:rPr lang="en-US" sz="1600" dirty="0">
                <a:latin typeface="Franklin Gothic Medium" panose="020B0603020102020204" pitchFamily="34" charset="0"/>
              </a:rPr>
              <a:t>Accredit a program being reviewed for initial or re-accreditation</a:t>
            </a:r>
          </a:p>
          <a:p>
            <a:pPr lvl="3"/>
            <a:r>
              <a:rPr lang="en-US" sz="1600" dirty="0">
                <a:latin typeface="Franklin Gothic Medium" panose="020B0603020102020204" pitchFamily="34" charset="0"/>
              </a:rPr>
              <a:t>8 years (Full-cycle)</a:t>
            </a:r>
          </a:p>
          <a:p>
            <a:pPr lvl="3"/>
            <a:r>
              <a:rPr lang="en-US" sz="1600" dirty="0">
                <a:latin typeface="Franklin Gothic Medium" panose="020B0603020102020204" pitchFamily="34" charset="0"/>
              </a:rPr>
              <a:t>4 years</a:t>
            </a:r>
          </a:p>
          <a:p>
            <a:pPr lvl="3"/>
            <a:r>
              <a:rPr lang="en-US" sz="1600" dirty="0">
                <a:latin typeface="Franklin Gothic Medium" panose="020B0603020102020204" pitchFamily="34" charset="0"/>
              </a:rPr>
              <a:t>1 year</a:t>
            </a:r>
          </a:p>
          <a:p>
            <a:pPr lvl="3"/>
            <a:r>
              <a:rPr lang="en-US" sz="1600" dirty="0">
                <a:latin typeface="Franklin Gothic Medium" panose="020B0603020102020204" pitchFamily="34" charset="0"/>
              </a:rPr>
              <a:t>Conditional/6mths (Re-accreditation only)</a:t>
            </a:r>
          </a:p>
          <a:p>
            <a:pPr lvl="3"/>
            <a:r>
              <a:rPr lang="en-US" sz="1600" dirty="0">
                <a:latin typeface="Franklin Gothic Medium" panose="020B0603020102020204" pitchFamily="34" charset="0"/>
              </a:rPr>
              <a:t>Other durations (2 years, 3 years, 7 years)—For progress reports only</a:t>
            </a:r>
          </a:p>
        </p:txBody>
      </p:sp>
      <p:sp>
        <p:nvSpPr>
          <p:cNvPr id="5" name="Text Placeholder 4">
            <a:extLst>
              <a:ext uri="{FF2B5EF4-FFF2-40B4-BE49-F238E27FC236}">
                <a16:creationId xmlns:a16="http://schemas.microsoft.com/office/drawing/2014/main" id="{2F753F07-2F5B-94BC-E032-F1A75F6D4FA2}"/>
              </a:ext>
            </a:extLst>
          </p:cNvPr>
          <p:cNvSpPr>
            <a:spLocks noGrp="1"/>
          </p:cNvSpPr>
          <p:nvPr>
            <p:ph type="body" sz="quarter" idx="13"/>
          </p:nvPr>
        </p:nvSpPr>
        <p:spPr/>
        <p:txBody>
          <a:bodyPr/>
          <a:lstStyle/>
          <a:p>
            <a:r>
              <a:rPr lang="en-US" dirty="0"/>
              <a:t>Commission on Credentialing</a:t>
            </a:r>
          </a:p>
        </p:txBody>
      </p:sp>
    </p:spTree>
    <p:extLst>
      <p:ext uri="{BB962C8B-B14F-4D97-AF65-F5344CB8AC3E}">
        <p14:creationId xmlns:p14="http://schemas.microsoft.com/office/powerpoint/2010/main" val="3827657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102DF-F1F9-0126-BE1E-F1B0C46DEED6}"/>
              </a:ext>
            </a:extLst>
          </p:cNvPr>
          <p:cNvSpPr>
            <a:spLocks noGrp="1"/>
          </p:cNvSpPr>
          <p:nvPr>
            <p:ph type="body" sz="quarter" idx="10"/>
          </p:nvPr>
        </p:nvSpPr>
        <p:spPr>
          <a:xfrm>
            <a:off x="606057" y="606930"/>
            <a:ext cx="11304894" cy="555625"/>
          </a:xfrm>
        </p:spPr>
        <p:txBody>
          <a:bodyPr/>
          <a:lstStyle/>
          <a:p>
            <a:r>
              <a:rPr lang="en-US" dirty="0"/>
              <a:t>After the COC Meeting</a:t>
            </a:r>
          </a:p>
        </p:txBody>
      </p:sp>
      <p:sp>
        <p:nvSpPr>
          <p:cNvPr id="4" name="Text Placeholder 3">
            <a:extLst>
              <a:ext uri="{FF2B5EF4-FFF2-40B4-BE49-F238E27FC236}">
                <a16:creationId xmlns:a16="http://schemas.microsoft.com/office/drawing/2014/main" id="{EF20CBAA-F152-0063-8799-EA0C33704771}"/>
              </a:ext>
            </a:extLst>
          </p:cNvPr>
          <p:cNvSpPr>
            <a:spLocks noGrp="1"/>
          </p:cNvSpPr>
          <p:nvPr>
            <p:ph type="body" sz="quarter" idx="12"/>
          </p:nvPr>
        </p:nvSpPr>
        <p:spPr>
          <a:xfrm>
            <a:off x="606058" y="1371600"/>
            <a:ext cx="6964324" cy="5369442"/>
          </a:xfrm>
        </p:spPr>
        <p:txBody>
          <a:bodyPr>
            <a:noAutofit/>
          </a:bodyPr>
          <a:lstStyle/>
          <a:p>
            <a:r>
              <a:rPr lang="en-US" sz="1600" dirty="0">
                <a:latin typeface="Franklin Gothic Medium" panose="020B0603020102020204" pitchFamily="34" charset="0"/>
              </a:rPr>
              <a:t>Decisions from the COC proceed to the ASHP Board of Directors for ratification the month following the COC Mtg (i.e., April, September, January)</a:t>
            </a:r>
          </a:p>
          <a:p>
            <a:r>
              <a:rPr lang="en-US" sz="1600" dirty="0">
                <a:latin typeface="Franklin Gothic Medium" panose="020B0603020102020204" pitchFamily="34" charset="0"/>
              </a:rPr>
              <a:t>Accreditation Services Office emails the program the voted action letter notifying the program of:</a:t>
            </a:r>
          </a:p>
          <a:p>
            <a:pPr lvl="1"/>
            <a:r>
              <a:rPr lang="en-US" sz="1600" dirty="0">
                <a:latin typeface="Franklin Gothic Medium" panose="020B0603020102020204" pitchFamily="34" charset="0"/>
              </a:rPr>
              <a:t>The COC decision of initial/re-accreditation </a:t>
            </a:r>
          </a:p>
          <a:p>
            <a:pPr lvl="1"/>
            <a:r>
              <a:rPr lang="en-US" sz="1600" dirty="0">
                <a:latin typeface="Franklin Gothic Medium" panose="020B0603020102020204" pitchFamily="34" charset="0"/>
              </a:rPr>
              <a:t>The COC decision of duration of accreditation if accredited</a:t>
            </a:r>
          </a:p>
          <a:p>
            <a:pPr lvl="1"/>
            <a:r>
              <a:rPr lang="en-US" sz="1600" dirty="0">
                <a:latin typeface="Franklin Gothic Medium" panose="020B0603020102020204" pitchFamily="34" charset="0"/>
              </a:rPr>
              <a:t>Outlines the Standards that were determined by the COC to be fully resolved (i.e., changed to “Full Compliance” based on report response)</a:t>
            </a:r>
          </a:p>
          <a:p>
            <a:pPr marL="457200" lvl="1" indent="0">
              <a:buNone/>
            </a:pPr>
            <a:endParaRPr lang="en-US" sz="1600" dirty="0">
              <a:latin typeface="Franklin Gothic Medium" panose="020B0603020102020204" pitchFamily="34" charset="0"/>
            </a:endParaRPr>
          </a:p>
          <a:p>
            <a:r>
              <a:rPr lang="en-US" sz="1600" dirty="0">
                <a:latin typeface="Franklin Gothic Medium" panose="020B0603020102020204" pitchFamily="34" charset="0"/>
              </a:rPr>
              <a:t>No further follow-up by the site is generally required until the end of the of initial/re-accreditation cycle</a:t>
            </a:r>
          </a:p>
          <a:p>
            <a:pPr lvl="1"/>
            <a:r>
              <a:rPr lang="en-US" sz="1600" dirty="0">
                <a:latin typeface="Franklin Gothic Medium" panose="020B0603020102020204" pitchFamily="34" charset="0"/>
              </a:rPr>
              <a:t>If duration conferred is less than full-cycle (8yrs), a progress report will be required to be completed by the program for re-accreditation review by COC (same format and process as full survey report response), responding only to the areas that were not marked as “resolved” in the voted action letter</a:t>
            </a:r>
          </a:p>
          <a:p>
            <a:pPr lvl="1"/>
            <a:endParaRPr lang="en-US" sz="180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2F753F07-2F5B-94BC-E032-F1A75F6D4FA2}"/>
              </a:ext>
            </a:extLst>
          </p:cNvPr>
          <p:cNvSpPr>
            <a:spLocks noGrp="1"/>
          </p:cNvSpPr>
          <p:nvPr>
            <p:ph type="body" sz="quarter" idx="13"/>
          </p:nvPr>
        </p:nvSpPr>
        <p:spPr/>
        <p:txBody>
          <a:bodyPr/>
          <a:lstStyle/>
          <a:p>
            <a:r>
              <a:rPr lang="en-US" dirty="0"/>
              <a:t>Commission on Credentialing</a:t>
            </a:r>
          </a:p>
        </p:txBody>
      </p:sp>
    </p:spTree>
    <p:extLst>
      <p:ext uri="{BB962C8B-B14F-4D97-AF65-F5344CB8AC3E}">
        <p14:creationId xmlns:p14="http://schemas.microsoft.com/office/powerpoint/2010/main" val="374120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E816C-B78B-F2C9-AE65-066BEEE9C65E}"/>
              </a:ext>
            </a:extLst>
          </p:cNvPr>
          <p:cNvSpPr>
            <a:spLocks noGrp="1"/>
          </p:cNvSpPr>
          <p:nvPr>
            <p:ph type="body" sz="quarter" idx="10"/>
          </p:nvPr>
        </p:nvSpPr>
        <p:spPr/>
        <p:txBody>
          <a:bodyPr/>
          <a:lstStyle/>
          <a:p>
            <a:pPr algn="ctr"/>
            <a:r>
              <a:rPr lang="en-US" dirty="0">
                <a:latin typeface="Franklin Gothic Medium" panose="020B0603020102020204" pitchFamily="34" charset="0"/>
              </a:rPr>
              <a:t>What to do if you do not agree with a component of the Standards </a:t>
            </a:r>
          </a:p>
        </p:txBody>
      </p:sp>
      <p:sp>
        <p:nvSpPr>
          <p:cNvPr id="3" name="TextBox 2">
            <a:extLst>
              <a:ext uri="{FF2B5EF4-FFF2-40B4-BE49-F238E27FC236}">
                <a16:creationId xmlns:a16="http://schemas.microsoft.com/office/drawing/2014/main" id="{9722178F-14A1-C3FD-EADF-C1F60AE30D8B}"/>
              </a:ext>
            </a:extLst>
          </p:cNvPr>
          <p:cNvSpPr txBox="1"/>
          <p:nvPr/>
        </p:nvSpPr>
        <p:spPr>
          <a:xfrm>
            <a:off x="605642" y="3230088"/>
            <a:ext cx="11103428"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Medium" panose="020B0603020102020204" pitchFamily="34" charset="0"/>
              </a:rPr>
              <a:t>Comments and suggestions for the next version of the Standards should be sent to </a:t>
            </a:r>
            <a:r>
              <a:rPr lang="en-US" dirty="0">
                <a:latin typeface="Franklin Gothic Medium" panose="020B0603020102020204" pitchFamily="34" charset="0"/>
                <a:hlinkClick r:id="rId2"/>
              </a:rPr>
              <a:t>ASD@ashp.org</a:t>
            </a:r>
            <a:r>
              <a:rPr lang="en-US" dirty="0">
                <a:latin typeface="Franklin Gothic Medium" panose="020B0603020102020204" pitchFamily="34" charset="0"/>
              </a:rPr>
              <a:t> with “Comments on the Standards” in the subject line of the email</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Note that the Survey Team’s responsibility is to survey the program against the </a:t>
            </a:r>
            <a:r>
              <a:rPr lang="en-US" i="1" dirty="0">
                <a:latin typeface="Franklin Gothic Medium" panose="020B0603020102020204" pitchFamily="34" charset="0"/>
              </a:rPr>
              <a:t>current </a:t>
            </a:r>
            <a:r>
              <a:rPr lang="en-US" dirty="0">
                <a:latin typeface="Franklin Gothic Medium" panose="020B0603020102020204" pitchFamily="34" charset="0"/>
              </a:rPr>
              <a:t>Standards and that the Survey Team does not have the authority to change the Standards or bypass the full process for Standards revision—only the Commission on Credentialing has the ability to revise the Standards with subsequent approval by the ASHP Board of Directors</a:t>
            </a: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The Standards are revised approximately every 6-8 years</a:t>
            </a:r>
          </a:p>
          <a:p>
            <a:pPr marL="285750" indent="-285750">
              <a:buFont typeface="Arial" panose="020B0604020202020204" pitchFamily="34" charset="0"/>
              <a:buChar char="•"/>
            </a:pPr>
            <a:endParaRPr lang="en-US" dirty="0">
              <a:latin typeface="Franklin Gothic Medium" panose="020B0603020102020204" pitchFamily="34" charset="0"/>
            </a:endParaRPr>
          </a:p>
        </p:txBody>
      </p:sp>
    </p:spTree>
    <p:extLst>
      <p:ext uri="{BB962C8B-B14F-4D97-AF65-F5344CB8AC3E}">
        <p14:creationId xmlns:p14="http://schemas.microsoft.com/office/powerpoint/2010/main" val="3436283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16" y="333777"/>
            <a:ext cx="11210031" cy="646331"/>
          </a:xfrm>
          <a:prstGeom prst="rect">
            <a:avLst/>
          </a:prstGeom>
        </p:spPr>
        <p:txBody>
          <a:bodyPr wrap="square">
            <a:spAutoFit/>
          </a:bodyPr>
          <a:lstStyle/>
          <a:p>
            <a:r>
              <a:rPr lang="en-US" sz="3600" dirty="0">
                <a:solidFill>
                  <a:srgbClr val="7F7F7F"/>
                </a:solidFill>
                <a:latin typeface="Franklin Gothic Medium"/>
                <a:cs typeface="Franklin Gothic Medium"/>
              </a:rPr>
              <a:t>COC Mtg &amp; Report Response Review Schedule</a:t>
            </a:r>
          </a:p>
        </p:txBody>
      </p:sp>
      <p:sp>
        <p:nvSpPr>
          <p:cNvPr id="4" name="TextBox 3"/>
          <p:cNvSpPr txBox="1"/>
          <p:nvPr/>
        </p:nvSpPr>
        <p:spPr>
          <a:xfrm>
            <a:off x="529153" y="1038540"/>
            <a:ext cx="7984020" cy="5447645"/>
          </a:xfrm>
          <a:prstGeom prst="rect">
            <a:avLst/>
          </a:prstGeom>
          <a:noFill/>
        </p:spPr>
        <p:txBody>
          <a:bodyPr wrap="square" lIns="91440" tIns="45720" rIns="91440" bIns="45720" rtlCol="0" anchor="t">
            <a:spAutoFit/>
          </a:bodyPr>
          <a:lstStyle/>
          <a:p>
            <a:pPr marL="285750" indent="-285750">
              <a:buFont typeface="Wingdings" charset="2"/>
              <a:buChar char="u"/>
            </a:pPr>
            <a:r>
              <a:rPr lang="en-US" sz="2400" dirty="0">
                <a:solidFill>
                  <a:srgbClr val="1963A1"/>
                </a:solidFill>
                <a:latin typeface="Franklin Gothic Medium"/>
                <a:cs typeface="Franklin Gothic Medium"/>
              </a:rPr>
              <a:t>Early March</a:t>
            </a:r>
          </a:p>
          <a:p>
            <a:pPr marL="742950" lvl="1" indent="-285750">
              <a:buFont typeface="Wingdings" charset="2"/>
              <a:buChar char="u"/>
            </a:pPr>
            <a:r>
              <a:rPr lang="en-US" sz="2000" dirty="0">
                <a:solidFill>
                  <a:srgbClr val="1963A1"/>
                </a:solidFill>
                <a:latin typeface="Franklin Gothic Medium"/>
                <a:cs typeface="Franklin Gothic Medium"/>
              </a:rPr>
              <a:t>Reviews initial and reaccreditation survey report responses for surveys conducted between second week of May and November 30</a:t>
            </a:r>
            <a:r>
              <a:rPr lang="en-US" sz="2000" baseline="30000" dirty="0">
                <a:solidFill>
                  <a:srgbClr val="1963A1"/>
                </a:solidFill>
                <a:latin typeface="Franklin Gothic Medium"/>
                <a:cs typeface="Franklin Gothic Medium"/>
              </a:rPr>
              <a:t>th</a:t>
            </a:r>
            <a:r>
              <a:rPr lang="en-US" sz="2000" dirty="0">
                <a:solidFill>
                  <a:srgbClr val="1963A1"/>
                </a:solidFill>
                <a:latin typeface="Franklin Gothic Medium"/>
                <a:cs typeface="Franklin Gothic Medium"/>
              </a:rPr>
              <a:t> of the year prior</a:t>
            </a:r>
          </a:p>
          <a:p>
            <a:pPr marL="742950" lvl="1" indent="-285750">
              <a:buFont typeface="Wingdings" charset="2"/>
              <a:buChar char="u"/>
            </a:pPr>
            <a:r>
              <a:rPr lang="en-US" sz="2000" dirty="0">
                <a:solidFill>
                  <a:srgbClr val="1963A1"/>
                </a:solidFill>
                <a:latin typeface="Franklin Gothic Medium"/>
                <a:cs typeface="Franklin Gothic Medium"/>
              </a:rPr>
              <a:t>Reviews progress report/special case report responses for reaccreditation</a:t>
            </a:r>
          </a:p>
          <a:p>
            <a:endParaRPr lang="en-US" sz="2400" dirty="0">
              <a:solidFill>
                <a:srgbClr val="1963A1"/>
              </a:solidFill>
              <a:latin typeface="Franklin Gothic Medium"/>
              <a:cs typeface="Franklin Gothic Medium"/>
            </a:endParaRPr>
          </a:p>
          <a:p>
            <a:pPr marL="285750" indent="-285750">
              <a:buFont typeface="Wingdings" charset="2"/>
              <a:buChar char="u"/>
            </a:pPr>
            <a:r>
              <a:rPr lang="en-US" sz="2400" dirty="0">
                <a:solidFill>
                  <a:srgbClr val="1963A1"/>
                </a:solidFill>
                <a:latin typeface="Franklin Gothic Medium"/>
                <a:cs typeface="Franklin Gothic Medium"/>
              </a:rPr>
              <a:t>Early August</a:t>
            </a:r>
          </a:p>
          <a:p>
            <a:pPr marL="742950" lvl="1" indent="-285750">
              <a:buFont typeface="Wingdings" charset="2"/>
              <a:buChar char="u"/>
            </a:pPr>
            <a:r>
              <a:rPr lang="en-US" sz="2000" dirty="0">
                <a:solidFill>
                  <a:srgbClr val="1963A1"/>
                </a:solidFill>
                <a:latin typeface="Franklin Gothic Medium"/>
                <a:cs typeface="Franklin Gothic Medium"/>
              </a:rPr>
              <a:t>Reviews initial and reaccreditation survey report responses for surveys conducted between December 1</a:t>
            </a:r>
            <a:r>
              <a:rPr lang="en-US" sz="2000" baseline="30000" dirty="0">
                <a:solidFill>
                  <a:srgbClr val="1963A1"/>
                </a:solidFill>
                <a:latin typeface="Franklin Gothic Medium"/>
                <a:cs typeface="Franklin Gothic Medium"/>
              </a:rPr>
              <a:t>st</a:t>
            </a:r>
            <a:r>
              <a:rPr lang="en-US" sz="2000" dirty="0">
                <a:solidFill>
                  <a:srgbClr val="1963A1"/>
                </a:solidFill>
                <a:latin typeface="Franklin Gothic Medium"/>
                <a:cs typeface="Franklin Gothic Medium"/>
              </a:rPr>
              <a:t> and first week of May</a:t>
            </a:r>
          </a:p>
          <a:p>
            <a:pPr marL="742950" lvl="1" indent="-285750">
              <a:buFont typeface="Wingdings" charset="2"/>
              <a:buChar char="u"/>
            </a:pPr>
            <a:r>
              <a:rPr lang="en-US" sz="2000" dirty="0">
                <a:solidFill>
                  <a:srgbClr val="1963A1"/>
                </a:solidFill>
                <a:latin typeface="Franklin Gothic Medium"/>
                <a:cs typeface="Franklin Gothic Medium"/>
              </a:rPr>
              <a:t>Reviews progress report/special case report responses for reaccreditation</a:t>
            </a:r>
          </a:p>
          <a:p>
            <a:endParaRPr lang="en-US" sz="2400" dirty="0">
              <a:solidFill>
                <a:srgbClr val="1963A1"/>
              </a:solidFill>
              <a:latin typeface="Franklin Gothic Medium"/>
              <a:cs typeface="Franklin Gothic Medium"/>
            </a:endParaRPr>
          </a:p>
          <a:p>
            <a:pPr marL="285750" indent="-285750">
              <a:buFont typeface="Wingdings" charset="2"/>
              <a:buChar char="u"/>
            </a:pPr>
            <a:r>
              <a:rPr lang="en-US" sz="2400" dirty="0">
                <a:solidFill>
                  <a:srgbClr val="1963A1"/>
                </a:solidFill>
                <a:latin typeface="Franklin Gothic Medium"/>
                <a:cs typeface="Franklin Gothic Medium"/>
              </a:rPr>
              <a:t>December—For reaccreditation limited circumstances only</a:t>
            </a:r>
          </a:p>
          <a:p>
            <a:pPr marL="742950" lvl="1" indent="-285750">
              <a:buFont typeface="Wingdings" charset="2"/>
              <a:buChar char="u"/>
            </a:pPr>
            <a:r>
              <a:rPr lang="en-US" sz="2000" dirty="0">
                <a:solidFill>
                  <a:srgbClr val="1963A1"/>
                </a:solidFill>
                <a:latin typeface="Franklin Gothic Medium"/>
                <a:cs typeface="Franklin Gothic Medium"/>
              </a:rPr>
              <a:t>Report response generally due around November 1</a:t>
            </a:r>
            <a:r>
              <a:rPr lang="en-US" sz="2000" baseline="30000" dirty="0">
                <a:solidFill>
                  <a:srgbClr val="1963A1"/>
                </a:solidFill>
                <a:latin typeface="Franklin Gothic Medium"/>
                <a:cs typeface="Franklin Gothic Medium"/>
              </a:rPr>
              <a:t>st</a:t>
            </a:r>
            <a:r>
              <a:rPr lang="en-US" sz="2000" dirty="0">
                <a:solidFill>
                  <a:srgbClr val="1963A1"/>
                </a:solidFill>
                <a:latin typeface="Franklin Gothic Medium"/>
                <a:cs typeface="Franklin Gothic Medium"/>
              </a:rPr>
              <a:t> </a:t>
            </a:r>
          </a:p>
        </p:txBody>
      </p:sp>
      <p:pic>
        <p:nvPicPr>
          <p:cNvPr id="3" name="Picture 2"/>
          <p:cNvPicPr>
            <a:picLocks noChangeAspect="1"/>
          </p:cNvPicPr>
          <p:nvPr/>
        </p:nvPicPr>
        <p:blipFill>
          <a:blip r:embed="rId2"/>
          <a:stretch>
            <a:fillRect/>
          </a:stretch>
        </p:blipFill>
        <p:spPr>
          <a:xfrm>
            <a:off x="8952459" y="2481063"/>
            <a:ext cx="2819143" cy="1898223"/>
          </a:xfrm>
          <a:prstGeom prst="rect">
            <a:avLst/>
          </a:prstGeom>
        </p:spPr>
      </p:pic>
    </p:spTree>
    <p:extLst>
      <p:ext uri="{BB962C8B-B14F-4D97-AF65-F5344CB8AC3E}">
        <p14:creationId xmlns:p14="http://schemas.microsoft.com/office/powerpoint/2010/main" val="314426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2589" y="1151067"/>
            <a:ext cx="8681420" cy="5411096"/>
          </a:xfrm>
        </p:spPr>
        <p:txBody>
          <a:bodyPr lIns="91440" tIns="45720" rIns="91440" bIns="45720" anchor="t">
            <a:normAutofit/>
          </a:bodyPr>
          <a:lstStyle/>
          <a:p>
            <a:endParaRPr lang="en-US" sz="2800" spc="300" dirty="0">
              <a:latin typeface="Century Gothic" panose="020B0502020202020204" pitchFamily="34" charset="0"/>
            </a:endParaRPr>
          </a:p>
          <a:p>
            <a:r>
              <a:rPr lang="en-US" sz="2800" spc="300" dirty="0">
                <a:latin typeface="Century Gothic" panose="020B0502020202020204" pitchFamily="34" charset="0"/>
              </a:rPr>
              <a:t> </a:t>
            </a:r>
            <a:r>
              <a:rPr lang="en-US" sz="2800" spc="300" dirty="0">
                <a:latin typeface="Franklin Gothic Medium"/>
                <a:cs typeface="Franklin Gothic Medium"/>
              </a:rPr>
              <a:t>(Re-)Accreditation surveys are quality improvement opportunities for residency programs.</a:t>
            </a:r>
          </a:p>
          <a:p>
            <a:endParaRPr lang="en-US" sz="2800" spc="300" dirty="0">
              <a:latin typeface="Franklin Gothic Medium"/>
              <a:cs typeface="Franklin Gothic Medium"/>
            </a:endParaRPr>
          </a:p>
          <a:p>
            <a:r>
              <a:rPr lang="en-US" sz="2800" spc="300" dirty="0">
                <a:latin typeface="Franklin Gothic Medium"/>
                <a:cs typeface="Franklin Gothic Medium"/>
              </a:rPr>
              <a:t>Every residency program will have areas of findings on their (re-)accreditation report.</a:t>
            </a:r>
          </a:p>
          <a:p>
            <a:endParaRPr lang="en-US" sz="2800" spc="300" dirty="0">
              <a:latin typeface="Franklin Gothic Medium"/>
              <a:cs typeface="Franklin Gothic Medium"/>
            </a:endParaRPr>
          </a:p>
          <a:p>
            <a:r>
              <a:rPr lang="en-US" sz="2800" spc="300" dirty="0">
                <a:latin typeface="Franklin Gothic Medium"/>
                <a:cs typeface="Franklin Gothic Medium"/>
              </a:rPr>
              <a:t>The exit report delivered at the end of the (re-)accreditation survey is not the ultimate determining factor in (re-)accreditation.</a:t>
            </a:r>
          </a:p>
        </p:txBody>
      </p:sp>
      <p:sp>
        <p:nvSpPr>
          <p:cNvPr id="4" name="Text Placeholder 2"/>
          <p:cNvSpPr txBox="1">
            <a:spLocks/>
          </p:cNvSpPr>
          <p:nvPr/>
        </p:nvSpPr>
        <p:spPr>
          <a:xfrm>
            <a:off x="1882589" y="-903642"/>
            <a:ext cx="8681420" cy="120485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spc="300" dirty="0">
              <a:latin typeface="+mn-lt"/>
            </a:endParaRPr>
          </a:p>
          <a:p>
            <a:r>
              <a:rPr lang="en-US" sz="3200" spc="300" dirty="0">
                <a:latin typeface="+mn-lt"/>
              </a:rPr>
              <a:t> </a:t>
            </a:r>
            <a:endParaRPr lang="en-US" sz="4000" dirty="0">
              <a:latin typeface="+mn-lt"/>
            </a:endParaRPr>
          </a:p>
          <a:p>
            <a:r>
              <a:rPr lang="en-US" sz="4000" dirty="0">
                <a:latin typeface="+mn-lt"/>
              </a:rPr>
              <a:t> </a:t>
            </a:r>
            <a:r>
              <a:rPr lang="en-US" sz="4000" b="1" dirty="0">
                <a:latin typeface="Franklin Gothic Medium"/>
                <a:cs typeface="Franklin Gothic Medium"/>
              </a:rPr>
              <a:t>Accreditation Survey Key Points:</a:t>
            </a:r>
            <a:endParaRPr lang="en-US" sz="3200" spc="300" dirty="0">
              <a:latin typeface="Franklin Gothic Medium"/>
              <a:cs typeface="Franklin Gothic Medium"/>
            </a:endParaRPr>
          </a:p>
        </p:txBody>
      </p:sp>
    </p:spTree>
    <p:custDataLst>
      <p:tags r:id="rId1"/>
    </p:custDataLst>
    <p:extLst>
      <p:ext uri="{BB962C8B-B14F-4D97-AF65-F5344CB8AC3E}">
        <p14:creationId xmlns:p14="http://schemas.microsoft.com/office/powerpoint/2010/main" val="287740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2589" y="1057081"/>
            <a:ext cx="8681420" cy="5411096"/>
          </a:xfrm>
        </p:spPr>
        <p:txBody>
          <a:bodyPr lIns="91440" tIns="45720" rIns="91440" bIns="45720" anchor="t">
            <a:normAutofit lnSpcReduction="10000"/>
          </a:bodyPr>
          <a:lstStyle/>
          <a:p>
            <a:endParaRPr lang="en-US" sz="2800" spc="300" dirty="0">
              <a:latin typeface="Century Gothic" panose="020B0502020202020204" pitchFamily="34" charset="0"/>
            </a:endParaRPr>
          </a:p>
          <a:p>
            <a:r>
              <a:rPr lang="en-US" sz="2800" spc="300" dirty="0">
                <a:latin typeface="Century Gothic"/>
              </a:rPr>
              <a:t> </a:t>
            </a:r>
            <a:r>
              <a:rPr lang="en-US" sz="2800" spc="300" dirty="0">
                <a:latin typeface="Franklin Gothic Medium"/>
                <a:cs typeface="Franklin Gothic Medium"/>
              </a:rPr>
              <a:t>The program’s report response submitted 75 days post-survey is used to determine (re-) accreditation status and duration of (re-) accreditation status.</a:t>
            </a:r>
          </a:p>
          <a:p>
            <a:endParaRPr lang="en-US" sz="2800" spc="300" dirty="0">
              <a:latin typeface="Franklin Gothic Medium"/>
              <a:cs typeface="Franklin Gothic Medium"/>
            </a:endParaRPr>
          </a:p>
          <a:p>
            <a:r>
              <a:rPr lang="en-US" sz="2800" spc="300" dirty="0">
                <a:latin typeface="Franklin Gothic Medium"/>
                <a:cs typeface="Franklin Gothic Medium"/>
              </a:rPr>
              <a:t>The 75-day report response time provides programs with opportunities to address all findings.  </a:t>
            </a:r>
          </a:p>
          <a:p>
            <a:endParaRPr lang="en-US" sz="2800" spc="300" dirty="0">
              <a:latin typeface="Franklin Gothic Medium"/>
              <a:cs typeface="Franklin Gothic Medium"/>
            </a:endParaRPr>
          </a:p>
          <a:p>
            <a:r>
              <a:rPr lang="en-US" sz="2800" spc="300" dirty="0">
                <a:latin typeface="Franklin Gothic Medium"/>
                <a:cs typeface="Franklin Gothic Medium"/>
              </a:rPr>
              <a:t>The strength of the program’s report response is key in the (re-)accreditation decision.</a:t>
            </a:r>
          </a:p>
        </p:txBody>
      </p:sp>
      <p:sp>
        <p:nvSpPr>
          <p:cNvPr id="4" name="Text Placeholder 2"/>
          <p:cNvSpPr txBox="1">
            <a:spLocks/>
          </p:cNvSpPr>
          <p:nvPr/>
        </p:nvSpPr>
        <p:spPr>
          <a:xfrm>
            <a:off x="1882589" y="-903642"/>
            <a:ext cx="8681420" cy="120485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spc="300" dirty="0">
              <a:latin typeface="+mn-lt"/>
            </a:endParaRPr>
          </a:p>
          <a:p>
            <a:r>
              <a:rPr lang="en-US" sz="3200" spc="300" dirty="0">
                <a:latin typeface="+mn-lt"/>
              </a:rPr>
              <a:t> </a:t>
            </a:r>
            <a:endParaRPr lang="en-US" sz="4000" dirty="0">
              <a:latin typeface="+mn-lt"/>
            </a:endParaRPr>
          </a:p>
          <a:p>
            <a:r>
              <a:rPr lang="en-US" sz="4000" dirty="0">
                <a:latin typeface="+mn-lt"/>
              </a:rPr>
              <a:t> </a:t>
            </a:r>
            <a:r>
              <a:rPr lang="en-US" sz="4000" b="1" dirty="0">
                <a:latin typeface="Franklin Gothic Medium"/>
                <a:cs typeface="Franklin Gothic Medium"/>
              </a:rPr>
              <a:t>Accreditation Survey Key Points:</a:t>
            </a:r>
            <a:endParaRPr lang="en-US" sz="3200" spc="300" dirty="0">
              <a:latin typeface="Franklin Gothic Medium"/>
              <a:cs typeface="Franklin Gothic Medium"/>
            </a:endParaRPr>
          </a:p>
        </p:txBody>
      </p:sp>
    </p:spTree>
    <p:custDataLst>
      <p:tags r:id="rId1"/>
    </p:custDataLst>
    <p:extLst>
      <p:ext uri="{BB962C8B-B14F-4D97-AF65-F5344CB8AC3E}">
        <p14:creationId xmlns:p14="http://schemas.microsoft.com/office/powerpoint/2010/main" val="152686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0" y="-405838"/>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4000" b="1" spc="300" dirty="0">
                <a:solidFill>
                  <a:schemeClr val="tx1">
                    <a:lumMod val="75000"/>
                    <a:lumOff val="25000"/>
                  </a:schemeClr>
                </a:solidFill>
                <a:latin typeface="Franklin Gothic Medium"/>
                <a:cs typeface="Franklin Gothic Medium"/>
              </a:rPr>
              <a:t>Survey Exit Report</a:t>
            </a:r>
            <a:endParaRPr lang="en-US" sz="4400" b="1" spc="300" dirty="0">
              <a:solidFill>
                <a:schemeClr val="tx1">
                  <a:lumMod val="75000"/>
                  <a:lumOff val="25000"/>
                </a:schemeClr>
              </a:solidFill>
              <a:latin typeface="Franklin Gothic Medium"/>
              <a:cs typeface="Franklin Gothic Medium"/>
            </a:endParaRPr>
          </a:p>
        </p:txBody>
      </p:sp>
      <p:sp>
        <p:nvSpPr>
          <p:cNvPr id="5" name="Text Placeholder 3"/>
          <p:cNvSpPr txBox="1">
            <a:spLocks/>
          </p:cNvSpPr>
          <p:nvPr/>
        </p:nvSpPr>
        <p:spPr>
          <a:xfrm>
            <a:off x="903273" y="1077065"/>
            <a:ext cx="10006199"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Franklin Gothic Medium"/>
              <a:cs typeface="Franklin Gothic Medium"/>
            </a:endParaRPr>
          </a:p>
          <a:p>
            <a:pPr algn="l"/>
            <a:r>
              <a:rPr lang="en-US" b="1" dirty="0">
                <a:latin typeface="Franklin Gothic Medium"/>
                <a:cs typeface="Franklin Gothic Medium"/>
              </a:rPr>
              <a:t>The survey team provides a detailed verbal exit report of areas of partial compliance and non-compliance on the final day of survey which the program will need to address in the report response</a:t>
            </a:r>
            <a:endParaRPr lang="en-US" dirty="0"/>
          </a:p>
          <a:p>
            <a:endParaRPr lang="en-US" dirty="0"/>
          </a:p>
        </p:txBody>
      </p:sp>
      <p:sp>
        <p:nvSpPr>
          <p:cNvPr id="6" name="Text Placeholder 3"/>
          <p:cNvSpPr txBox="1">
            <a:spLocks/>
          </p:cNvSpPr>
          <p:nvPr/>
        </p:nvSpPr>
        <p:spPr>
          <a:xfrm>
            <a:off x="219877" y="3099165"/>
            <a:ext cx="11774201" cy="3546884"/>
          </a:xfrm>
          <a:prstGeom prst="rect">
            <a:avLst/>
          </a:prstGeom>
          <a:ln>
            <a:solidFill>
              <a:schemeClr val="bg1"/>
            </a:solidFill>
          </a:ln>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indent="-457200" algn="l">
              <a:buFont typeface="Arial" panose="020B0604020202020204" pitchFamily="34" charset="0"/>
              <a:buChar char="•"/>
            </a:pPr>
            <a:r>
              <a:rPr lang="en-US" dirty="0">
                <a:latin typeface="Franklin Gothic Medium" panose="020B0603020102020204" pitchFamily="34" charset="0"/>
              </a:rPr>
              <a:t>Opportunity for the program to ask questions/seek clarification of any areas of findings</a:t>
            </a:r>
          </a:p>
          <a:p>
            <a:pPr marL="457200" indent="-457200" algn="l">
              <a:buFont typeface="Arial" panose="020B0604020202020204" pitchFamily="34" charset="0"/>
              <a:buChar char="•"/>
            </a:pPr>
            <a:r>
              <a:rPr lang="en-US" dirty="0">
                <a:latin typeface="Franklin Gothic Medium" panose="020B0603020102020204" pitchFamily="34" charset="0"/>
              </a:rPr>
              <a:t>Programs should take notes during exit report (consider using pre-survey self-assessment template) and ask questions to ensure understanding of findings</a:t>
            </a:r>
          </a:p>
          <a:p>
            <a:pPr marL="457200" indent="-457200" algn="l">
              <a:buFont typeface="Arial" panose="020B0604020202020204" pitchFamily="34" charset="0"/>
              <a:buChar char="•"/>
            </a:pPr>
            <a:r>
              <a:rPr lang="en-US" dirty="0">
                <a:latin typeface="Franklin Gothic Medium" panose="020B0603020102020204" pitchFamily="34" charset="0"/>
              </a:rPr>
              <a:t>Survey team members are available for further questions and clarification post-survey during the 75-day report response timeframe	</a:t>
            </a:r>
          </a:p>
          <a:p>
            <a:endParaRPr lang="en-US" dirty="0"/>
          </a:p>
        </p:txBody>
      </p:sp>
    </p:spTree>
    <p:custDataLst>
      <p:tags r:id="rId1"/>
    </p:custDataLst>
    <p:extLst>
      <p:ext uri="{BB962C8B-B14F-4D97-AF65-F5344CB8AC3E}">
        <p14:creationId xmlns:p14="http://schemas.microsoft.com/office/powerpoint/2010/main" val="420954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0" y="-405838"/>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4000" b="1" spc="300" dirty="0">
                <a:solidFill>
                  <a:schemeClr val="tx1">
                    <a:lumMod val="75000"/>
                    <a:lumOff val="25000"/>
                  </a:schemeClr>
                </a:solidFill>
                <a:latin typeface="Franklin Gothic Medium"/>
                <a:cs typeface="Franklin Gothic Medium"/>
              </a:rPr>
              <a:t>Written Survey Report</a:t>
            </a:r>
            <a:endParaRPr lang="en-US" sz="4400" b="1" spc="300" dirty="0">
              <a:solidFill>
                <a:schemeClr val="tx1">
                  <a:lumMod val="75000"/>
                  <a:lumOff val="25000"/>
                </a:schemeClr>
              </a:solidFill>
              <a:latin typeface="Franklin Gothic Medium"/>
              <a:cs typeface="Franklin Gothic Medium"/>
            </a:endParaRPr>
          </a:p>
        </p:txBody>
      </p:sp>
      <p:sp>
        <p:nvSpPr>
          <p:cNvPr id="5" name="Text Placeholder 3"/>
          <p:cNvSpPr txBox="1">
            <a:spLocks/>
          </p:cNvSpPr>
          <p:nvPr/>
        </p:nvSpPr>
        <p:spPr>
          <a:xfrm>
            <a:off x="903273" y="1077065"/>
            <a:ext cx="10006199"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Franklin Gothic Medium"/>
              <a:cs typeface="Franklin Gothic Medium"/>
            </a:endParaRPr>
          </a:p>
          <a:p>
            <a:pPr algn="l"/>
            <a:r>
              <a:rPr lang="en-US" b="1" dirty="0">
                <a:latin typeface="Franklin Gothic Medium"/>
                <a:cs typeface="Franklin Gothic Medium"/>
              </a:rPr>
              <a:t>The accreditation services office (ASO) will email the formal written report to the program’s RPD within approximately 30 days of end of survey</a:t>
            </a:r>
            <a:endParaRPr lang="en-US" dirty="0"/>
          </a:p>
          <a:p>
            <a:endParaRPr lang="en-US" dirty="0"/>
          </a:p>
        </p:txBody>
      </p:sp>
      <p:sp>
        <p:nvSpPr>
          <p:cNvPr id="6" name="Text Placeholder 3"/>
          <p:cNvSpPr txBox="1">
            <a:spLocks/>
          </p:cNvSpPr>
          <p:nvPr/>
        </p:nvSpPr>
        <p:spPr>
          <a:xfrm>
            <a:off x="219877" y="3099165"/>
            <a:ext cx="11774201" cy="3546884"/>
          </a:xfrm>
          <a:prstGeom prst="rect">
            <a:avLst/>
          </a:prstGeom>
          <a:ln>
            <a:solidFill>
              <a:schemeClr val="bg1"/>
            </a:solidFill>
          </a:ln>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indent="-457200">
              <a:buFont typeface="Arial" panose="020B0604020202020204" pitchFamily="34" charset="0"/>
              <a:buChar char="•"/>
            </a:pPr>
            <a:r>
              <a:rPr lang="en-US" dirty="0">
                <a:latin typeface="Franklin Gothic Medium" panose="020B0603020102020204" pitchFamily="34" charset="0"/>
              </a:rPr>
              <a:t>If the RPD does not receive the final written report from ASO within ~35 days, the RPD should contact the Lead Surveyor</a:t>
            </a:r>
          </a:p>
          <a:p>
            <a:pPr marL="457200" indent="-457200">
              <a:buFont typeface="Arial" panose="020B0604020202020204" pitchFamily="34" charset="0"/>
              <a:buChar char="•"/>
            </a:pPr>
            <a:r>
              <a:rPr lang="en-US" dirty="0">
                <a:latin typeface="Franklin Gothic Medium" panose="020B0603020102020204" pitchFamily="34" charset="0"/>
              </a:rPr>
              <a:t>Once the RPD receives the written report from ASO, the site has 45 days to complete the report response (total report response time ~75 days)</a:t>
            </a:r>
          </a:p>
          <a:p>
            <a:pPr marL="457200" indent="-457200">
              <a:buFont typeface="Arial" panose="020B0604020202020204" pitchFamily="34" charset="0"/>
              <a:buChar char="•"/>
            </a:pPr>
            <a:r>
              <a:rPr lang="en-US" dirty="0">
                <a:latin typeface="Franklin Gothic Medium" panose="020B0603020102020204" pitchFamily="34" charset="0"/>
              </a:rPr>
              <a:t>Written report contains all areas of findings (partial and non-compliance) that should match the findings shared during the survey exit report sessions</a:t>
            </a:r>
          </a:p>
          <a:p>
            <a:pPr marL="457200" indent="-457200">
              <a:buFont typeface="Arial" panose="020B0604020202020204" pitchFamily="34" charset="0"/>
              <a:buChar char="•"/>
            </a:pPr>
            <a:r>
              <a:rPr lang="en-US" dirty="0">
                <a:latin typeface="Franklin Gothic Medium" panose="020B0603020102020204" pitchFamily="34" charset="0"/>
              </a:rPr>
              <a:t>Written report contains consultative recommendations</a:t>
            </a:r>
            <a:r>
              <a:rPr lang="en-US" dirty="0"/>
              <a:t>	</a:t>
            </a:r>
          </a:p>
          <a:p>
            <a:endParaRPr lang="en-US" dirty="0"/>
          </a:p>
        </p:txBody>
      </p:sp>
    </p:spTree>
    <p:custDataLst>
      <p:tags r:id="rId1"/>
    </p:custDataLst>
    <p:extLst>
      <p:ext uri="{BB962C8B-B14F-4D97-AF65-F5344CB8AC3E}">
        <p14:creationId xmlns:p14="http://schemas.microsoft.com/office/powerpoint/2010/main" val="241373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6962F7-F2EA-8B83-C3BD-94B7F5A37578}"/>
              </a:ext>
            </a:extLst>
          </p:cNvPr>
          <p:cNvSpPr>
            <a:spLocks noGrp="1"/>
          </p:cNvSpPr>
          <p:nvPr>
            <p:ph type="body" sz="quarter" idx="10"/>
          </p:nvPr>
        </p:nvSpPr>
        <p:spPr/>
        <p:txBody>
          <a:bodyPr/>
          <a:lstStyle/>
          <a:p>
            <a:r>
              <a:rPr lang="en-US" dirty="0"/>
              <a:t>Review of Ratings Scale</a:t>
            </a:r>
          </a:p>
        </p:txBody>
      </p:sp>
      <p:sp>
        <p:nvSpPr>
          <p:cNvPr id="3" name="Text Placeholder 2">
            <a:extLst>
              <a:ext uri="{FF2B5EF4-FFF2-40B4-BE49-F238E27FC236}">
                <a16:creationId xmlns:a16="http://schemas.microsoft.com/office/drawing/2014/main" id="{C80A38E9-6EDA-631D-FB11-2F2F3123A2C7}"/>
              </a:ext>
            </a:extLst>
          </p:cNvPr>
          <p:cNvSpPr>
            <a:spLocks noGrp="1"/>
          </p:cNvSpPr>
          <p:nvPr>
            <p:ph type="body" sz="quarter" idx="11"/>
          </p:nvPr>
        </p:nvSpPr>
        <p:spPr/>
        <p:txBody>
          <a:bodyPr/>
          <a:lstStyle/>
          <a:p>
            <a:r>
              <a:rPr lang="en-US" dirty="0"/>
              <a:t>Non-Compliance (NC)</a:t>
            </a:r>
          </a:p>
        </p:txBody>
      </p:sp>
      <p:sp>
        <p:nvSpPr>
          <p:cNvPr id="4" name="Text Placeholder 3">
            <a:extLst>
              <a:ext uri="{FF2B5EF4-FFF2-40B4-BE49-F238E27FC236}">
                <a16:creationId xmlns:a16="http://schemas.microsoft.com/office/drawing/2014/main" id="{0CDB3D1B-5CA1-50F2-85D2-C9AE8C73953B}"/>
              </a:ext>
            </a:extLst>
          </p:cNvPr>
          <p:cNvSpPr>
            <a:spLocks noGrp="1"/>
          </p:cNvSpPr>
          <p:nvPr>
            <p:ph type="body" sz="quarter" idx="12"/>
          </p:nvPr>
        </p:nvSpPr>
        <p:spPr/>
        <p:txBody>
          <a:bodyPr>
            <a:noAutofit/>
          </a:bodyPr>
          <a:lstStyle/>
          <a:p>
            <a:r>
              <a:rPr lang="en-US" sz="1700" dirty="0"/>
              <a:t>No (or insufficient) evidence observed by/provided to survey team to demonstrate that the Standard has been implemented within the program and/or practice site(s)</a:t>
            </a:r>
          </a:p>
        </p:txBody>
      </p:sp>
      <p:sp>
        <p:nvSpPr>
          <p:cNvPr id="5" name="Text Placeholder 4">
            <a:extLst>
              <a:ext uri="{FF2B5EF4-FFF2-40B4-BE49-F238E27FC236}">
                <a16:creationId xmlns:a16="http://schemas.microsoft.com/office/drawing/2014/main" id="{3A91FCAF-55FF-79B8-2DBD-FF858E19A825}"/>
              </a:ext>
            </a:extLst>
          </p:cNvPr>
          <p:cNvSpPr>
            <a:spLocks noGrp="1"/>
          </p:cNvSpPr>
          <p:nvPr>
            <p:ph type="body" sz="quarter" idx="13"/>
          </p:nvPr>
        </p:nvSpPr>
        <p:spPr/>
        <p:txBody>
          <a:bodyPr/>
          <a:lstStyle/>
          <a:p>
            <a:r>
              <a:rPr lang="en-US" dirty="0"/>
              <a:t>Partial Compliance (PC)</a:t>
            </a:r>
          </a:p>
        </p:txBody>
      </p:sp>
      <p:sp>
        <p:nvSpPr>
          <p:cNvPr id="6" name="Text Placeholder 5">
            <a:extLst>
              <a:ext uri="{FF2B5EF4-FFF2-40B4-BE49-F238E27FC236}">
                <a16:creationId xmlns:a16="http://schemas.microsoft.com/office/drawing/2014/main" id="{6BFEF233-56F7-E814-1AB3-3F8F41EC498B}"/>
              </a:ext>
            </a:extLst>
          </p:cNvPr>
          <p:cNvSpPr>
            <a:spLocks noGrp="1"/>
          </p:cNvSpPr>
          <p:nvPr>
            <p:ph type="body" sz="quarter" idx="14"/>
          </p:nvPr>
        </p:nvSpPr>
        <p:spPr>
          <a:xfrm>
            <a:off x="5807075" y="3742237"/>
            <a:ext cx="5029200" cy="1031644"/>
          </a:xfrm>
        </p:spPr>
        <p:txBody>
          <a:bodyPr>
            <a:noAutofit/>
          </a:bodyPr>
          <a:lstStyle/>
          <a:p>
            <a:r>
              <a:rPr lang="en-US" sz="1700" dirty="0"/>
              <a:t>Evidence observed by/provided to survey team to demonstrate that the Standard has been partially implemented (range of 1-99%) within the program and/or practice site(s)</a:t>
            </a:r>
          </a:p>
        </p:txBody>
      </p:sp>
      <p:sp>
        <p:nvSpPr>
          <p:cNvPr id="7" name="Text Placeholder 6">
            <a:extLst>
              <a:ext uri="{FF2B5EF4-FFF2-40B4-BE49-F238E27FC236}">
                <a16:creationId xmlns:a16="http://schemas.microsoft.com/office/drawing/2014/main" id="{E69D1938-EEB9-209F-5D09-B1CBB3E4EE10}"/>
              </a:ext>
            </a:extLst>
          </p:cNvPr>
          <p:cNvSpPr>
            <a:spLocks noGrp="1"/>
          </p:cNvSpPr>
          <p:nvPr>
            <p:ph type="body" sz="quarter" idx="15"/>
          </p:nvPr>
        </p:nvSpPr>
        <p:spPr/>
        <p:txBody>
          <a:bodyPr/>
          <a:lstStyle/>
          <a:p>
            <a:r>
              <a:rPr lang="en-US" dirty="0"/>
              <a:t>Full Compliance (FC)</a:t>
            </a:r>
          </a:p>
        </p:txBody>
      </p:sp>
      <p:sp>
        <p:nvSpPr>
          <p:cNvPr id="8" name="Text Placeholder 7">
            <a:extLst>
              <a:ext uri="{FF2B5EF4-FFF2-40B4-BE49-F238E27FC236}">
                <a16:creationId xmlns:a16="http://schemas.microsoft.com/office/drawing/2014/main" id="{13AA6608-58CC-3192-F05C-4636B1EF5286}"/>
              </a:ext>
            </a:extLst>
          </p:cNvPr>
          <p:cNvSpPr>
            <a:spLocks noGrp="1"/>
          </p:cNvSpPr>
          <p:nvPr>
            <p:ph type="body" sz="quarter" idx="16"/>
          </p:nvPr>
        </p:nvSpPr>
        <p:spPr>
          <a:xfrm>
            <a:off x="5807075" y="5518998"/>
            <a:ext cx="5029200" cy="1048057"/>
          </a:xfrm>
        </p:spPr>
        <p:txBody>
          <a:bodyPr>
            <a:normAutofit/>
          </a:bodyPr>
          <a:lstStyle/>
          <a:p>
            <a:r>
              <a:rPr lang="en-US" sz="1700" dirty="0"/>
              <a:t>Evidence observed by/provided to survey team to demonstrate that the Standard has been fully implemented (100%) within the program and/or practice site(s)</a:t>
            </a:r>
          </a:p>
        </p:txBody>
      </p:sp>
    </p:spTree>
    <p:extLst>
      <p:ext uri="{BB962C8B-B14F-4D97-AF65-F5344CB8AC3E}">
        <p14:creationId xmlns:p14="http://schemas.microsoft.com/office/powerpoint/2010/main" val="1201043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seySGydl"/>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6E7435815E3409D3679215BFB3499" ma:contentTypeVersion="9" ma:contentTypeDescription="Create a new document." ma:contentTypeScope="" ma:versionID="338b05d65eac883e3c95fa9d649b8da6">
  <xsd:schema xmlns:xsd="http://www.w3.org/2001/XMLSchema" xmlns:xs="http://www.w3.org/2001/XMLSchema" xmlns:p="http://schemas.microsoft.com/office/2006/metadata/properties" xmlns:ns3="22b2dda2-bd1e-49a5-88c4-20ed5c651c86" targetNamespace="http://schemas.microsoft.com/office/2006/metadata/properties" ma:root="true" ma:fieldsID="7c6d6bfd59d1c45e5f8f912b4c853e4e" ns3:_="">
    <xsd:import namespace="22b2dda2-bd1e-49a5-88c4-20ed5c651c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2dda2-bd1e-49a5-88c4-20ed5c651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9642D-3652-455C-AF0E-F672A9EB1D8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D6AFC7-F3F4-4F89-B1F9-B240EAF55AA3}">
  <ds:schemaRefs>
    <ds:schemaRef ds:uri="http://schemas.microsoft.com/sharepoint/v3/contenttype/forms"/>
  </ds:schemaRefs>
</ds:datastoreItem>
</file>

<file path=customXml/itemProps3.xml><?xml version="1.0" encoding="utf-8"?>
<ds:datastoreItem xmlns:ds="http://schemas.openxmlformats.org/officeDocument/2006/customXml" ds:itemID="{259AE856-8C07-481E-8D65-A03CBB049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b2dda2-bd1e-49a5-88c4-20ed5c651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ASHP Master PPT Template_SEPT 2019</Template>
  <TotalTime>9363</TotalTime>
  <Words>3480</Words>
  <Application>Microsoft Office PowerPoint</Application>
  <PresentationFormat>Widescreen</PresentationFormat>
  <Paragraphs>257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Grace</dc:creator>
  <cp:lastModifiedBy>Amy Hyduk-Cardillo</cp:lastModifiedBy>
  <cp:revision>368</cp:revision>
  <dcterms:created xsi:type="dcterms:W3CDTF">2019-10-03T12:57:20Z</dcterms:created>
  <dcterms:modified xsi:type="dcterms:W3CDTF">2023-11-09T13:11:19Z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D2C401A4-122D-41C8-98E0-7563649E9127</vt:lpwstr>
  </property>
  <property fmtid="{D5CDD505-2E9C-101B-9397-08002B2CF9AE}" pid="3" name="ArticulatePath">
    <vt:lpwstr>Presentation2</vt:lpwstr>
  </property>
  <property fmtid="{D5CDD505-2E9C-101B-9397-08002B2CF9AE}" pid="4" name="ContentTypeId">
    <vt:lpwstr>0x010100BAD6E7435815E3409D3679215BFB3499</vt:lpwstr>
  </property>
</Properties>
</file>