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71" r:id="rId5"/>
    <p:sldId id="273" r:id="rId6"/>
    <p:sldId id="274" r:id="rId7"/>
    <p:sldId id="272" r:id="rId8"/>
    <p:sldId id="275" r:id="rId9"/>
    <p:sldId id="276" r:id="rId10"/>
    <p:sldId id="277"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302" r:id="rId30"/>
    <p:sldId id="303" r:id="rId31"/>
    <p:sldId id="297" r:id="rId32"/>
    <p:sldId id="301" r:id="rId33"/>
    <p:sldId id="298" r:id="rId34"/>
    <p:sldId id="299" r:id="rId35"/>
    <p:sldId id="300" r:id="rId36"/>
    <p:sldId id="311" r:id="rId37"/>
    <p:sldId id="304" r:id="rId38"/>
    <p:sldId id="305" r:id="rId39"/>
    <p:sldId id="306" r:id="rId40"/>
    <p:sldId id="307" r:id="rId41"/>
    <p:sldId id="310" r:id="rId42"/>
    <p:sldId id="30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8F58D-FE4F-40AD-A983-484A55E7E51D}" v="125" dt="2025-11-03T20:01:35.0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97F5DE-5EA3-454C-A309-CDA61AEBD9D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ED6921B-0BD9-4662-86B6-3A6C76E07878}">
      <dgm:prSet/>
      <dgm:spPr/>
      <dgm:t>
        <a:bodyPr/>
        <a:lstStyle/>
        <a:p>
          <a:r>
            <a:rPr lang="en-US"/>
            <a:t>Accreditation</a:t>
          </a:r>
        </a:p>
      </dgm:t>
    </dgm:pt>
    <dgm:pt modelId="{732F3831-2EAC-4B58-BD08-70B08567DB99}" type="parTrans" cxnId="{BF86C8D8-E49B-4948-8153-E9812A315134}">
      <dgm:prSet/>
      <dgm:spPr/>
      <dgm:t>
        <a:bodyPr/>
        <a:lstStyle/>
        <a:p>
          <a:endParaRPr lang="en-US"/>
        </a:p>
      </dgm:t>
    </dgm:pt>
    <dgm:pt modelId="{A1B05669-3F33-425D-810F-B701D4668F69}" type="sibTrans" cxnId="{BF86C8D8-E49B-4948-8153-E9812A315134}">
      <dgm:prSet/>
      <dgm:spPr/>
      <dgm:t>
        <a:bodyPr/>
        <a:lstStyle/>
        <a:p>
          <a:endParaRPr lang="en-US"/>
        </a:p>
      </dgm:t>
    </dgm:pt>
    <dgm:pt modelId="{577BEA87-C0E4-4A33-8869-E8BF883E5933}">
      <dgm:prSet/>
      <dgm:spPr/>
      <dgm:t>
        <a:bodyPr/>
        <a:lstStyle/>
        <a:p>
          <a:r>
            <a:rPr lang="en-US"/>
            <a:t>Midyear Clinical Meeting</a:t>
          </a:r>
        </a:p>
      </dgm:t>
    </dgm:pt>
    <dgm:pt modelId="{B3B5C241-B0A7-4292-A3A5-12479B740C59}" type="parTrans" cxnId="{78DAC54F-027D-41EC-AC7A-A3D58C2E6413}">
      <dgm:prSet/>
      <dgm:spPr/>
      <dgm:t>
        <a:bodyPr/>
        <a:lstStyle/>
        <a:p>
          <a:endParaRPr lang="en-US"/>
        </a:p>
      </dgm:t>
    </dgm:pt>
    <dgm:pt modelId="{46DDA14C-F541-44B9-AEC2-0EC9382A0597}" type="sibTrans" cxnId="{78DAC54F-027D-41EC-AC7A-A3D58C2E6413}">
      <dgm:prSet/>
      <dgm:spPr/>
      <dgm:t>
        <a:bodyPr/>
        <a:lstStyle/>
        <a:p>
          <a:endParaRPr lang="en-US"/>
        </a:p>
      </dgm:t>
    </dgm:pt>
    <dgm:pt modelId="{F80EAF96-7E5B-4AA4-BD51-EB7DA4969EC8}">
      <dgm:prSet/>
      <dgm:spPr/>
      <dgm:t>
        <a:bodyPr/>
        <a:lstStyle/>
        <a:p>
          <a:r>
            <a:rPr lang="en-US"/>
            <a:t>Residency Showcase</a:t>
          </a:r>
        </a:p>
      </dgm:t>
    </dgm:pt>
    <dgm:pt modelId="{5BE0A814-9C25-4682-AEF4-7E15F36A6E16}" type="parTrans" cxnId="{9F0200D6-1D4A-47BB-BD54-188E0688D87A}">
      <dgm:prSet/>
      <dgm:spPr/>
      <dgm:t>
        <a:bodyPr/>
        <a:lstStyle/>
        <a:p>
          <a:endParaRPr lang="en-US"/>
        </a:p>
      </dgm:t>
    </dgm:pt>
    <dgm:pt modelId="{1A66FA6B-A9C3-46D9-A193-AB45E18F15EF}" type="sibTrans" cxnId="{9F0200D6-1D4A-47BB-BD54-188E0688D87A}">
      <dgm:prSet/>
      <dgm:spPr/>
      <dgm:t>
        <a:bodyPr/>
        <a:lstStyle/>
        <a:p>
          <a:endParaRPr lang="en-US"/>
        </a:p>
      </dgm:t>
    </dgm:pt>
    <dgm:pt modelId="{1EBAC84A-F5A8-4629-8C1D-B0372504160C}">
      <dgm:prSet/>
      <dgm:spPr/>
      <dgm:t>
        <a:bodyPr/>
        <a:lstStyle/>
        <a:p>
          <a:r>
            <a:rPr lang="en-US"/>
            <a:t>Personnel Placement Service (PPS)</a:t>
          </a:r>
        </a:p>
      </dgm:t>
    </dgm:pt>
    <dgm:pt modelId="{E1858CF8-18F9-4C74-B62D-D3FAE2DFB152}" type="parTrans" cxnId="{FB6BDA4D-15FE-4508-A82D-8F05C14918CE}">
      <dgm:prSet/>
      <dgm:spPr/>
      <dgm:t>
        <a:bodyPr/>
        <a:lstStyle/>
        <a:p>
          <a:endParaRPr lang="en-US"/>
        </a:p>
      </dgm:t>
    </dgm:pt>
    <dgm:pt modelId="{C5EE2DFA-6AB0-44E8-B2A7-831C1B8C6436}" type="sibTrans" cxnId="{FB6BDA4D-15FE-4508-A82D-8F05C14918CE}">
      <dgm:prSet/>
      <dgm:spPr/>
      <dgm:t>
        <a:bodyPr/>
        <a:lstStyle/>
        <a:p>
          <a:endParaRPr lang="en-US"/>
        </a:p>
      </dgm:t>
    </dgm:pt>
    <dgm:pt modelId="{820465C3-1B46-457D-A47F-B32E37909E49}">
      <dgm:prSet/>
      <dgm:spPr/>
      <dgm:t>
        <a:bodyPr/>
        <a:lstStyle/>
        <a:p>
          <a:r>
            <a:rPr lang="en-US"/>
            <a:t>Education sessions concerning the residency recruitment process, use of PhORCAS, and what to expect</a:t>
          </a:r>
        </a:p>
      </dgm:t>
    </dgm:pt>
    <dgm:pt modelId="{33DCF18B-D877-4F74-8B61-4642567A1A7E}" type="parTrans" cxnId="{BDC272FA-BA4C-44C1-816D-BBE0696D9572}">
      <dgm:prSet/>
      <dgm:spPr/>
      <dgm:t>
        <a:bodyPr/>
        <a:lstStyle/>
        <a:p>
          <a:endParaRPr lang="en-US"/>
        </a:p>
      </dgm:t>
    </dgm:pt>
    <dgm:pt modelId="{9DFD8BF4-88B2-4FD0-9A43-06A110FE451E}" type="sibTrans" cxnId="{BDC272FA-BA4C-44C1-816D-BBE0696D9572}">
      <dgm:prSet/>
      <dgm:spPr/>
      <dgm:t>
        <a:bodyPr/>
        <a:lstStyle/>
        <a:p>
          <a:endParaRPr lang="en-US"/>
        </a:p>
      </dgm:t>
    </dgm:pt>
    <dgm:pt modelId="{24710AE0-6D25-4A25-9917-44C16940BE16}">
      <dgm:prSet/>
      <dgm:spPr/>
      <dgm:t>
        <a:bodyPr/>
        <a:lstStyle/>
        <a:p>
          <a:r>
            <a:rPr lang="en-US"/>
            <a:t>PhORCAS</a:t>
          </a:r>
        </a:p>
      </dgm:t>
    </dgm:pt>
    <dgm:pt modelId="{AD71441C-FBBC-4AAB-8200-2A71F1277D86}" type="parTrans" cxnId="{0CE29ADD-FA09-472D-8898-F4370D236D50}">
      <dgm:prSet/>
      <dgm:spPr/>
      <dgm:t>
        <a:bodyPr/>
        <a:lstStyle/>
        <a:p>
          <a:endParaRPr lang="en-US"/>
        </a:p>
      </dgm:t>
    </dgm:pt>
    <dgm:pt modelId="{871136C3-A5CD-4BBB-804D-F9EC1951823F}" type="sibTrans" cxnId="{0CE29ADD-FA09-472D-8898-F4370D236D50}">
      <dgm:prSet/>
      <dgm:spPr/>
      <dgm:t>
        <a:bodyPr/>
        <a:lstStyle/>
        <a:p>
          <a:endParaRPr lang="en-US"/>
        </a:p>
      </dgm:t>
    </dgm:pt>
    <dgm:pt modelId="{33C270DC-97DE-4DB3-A660-77C98C4DF4E7}">
      <dgm:prSet/>
      <dgm:spPr/>
      <dgm:t>
        <a:bodyPr/>
        <a:lstStyle/>
        <a:p>
          <a:r>
            <a:rPr lang="en-US"/>
            <a:t>Representatives from Liaison International will be in the exhibit hall for questions</a:t>
          </a:r>
        </a:p>
      </dgm:t>
    </dgm:pt>
    <dgm:pt modelId="{6C0D69E1-1350-459F-A8FB-31E4644ED909}" type="parTrans" cxnId="{C0507B44-D036-4B83-BC2D-1F9CDE27BBDB}">
      <dgm:prSet/>
      <dgm:spPr/>
      <dgm:t>
        <a:bodyPr/>
        <a:lstStyle/>
        <a:p>
          <a:endParaRPr lang="en-US"/>
        </a:p>
      </dgm:t>
    </dgm:pt>
    <dgm:pt modelId="{302C9A7A-7267-4306-9DD7-E6A16D4FBEFA}" type="sibTrans" cxnId="{C0507B44-D036-4B83-BC2D-1F9CDE27BBDB}">
      <dgm:prSet/>
      <dgm:spPr/>
      <dgm:t>
        <a:bodyPr/>
        <a:lstStyle/>
        <a:p>
          <a:endParaRPr lang="en-US"/>
        </a:p>
      </dgm:t>
    </dgm:pt>
    <dgm:pt modelId="{D04DD4B9-ED43-4BBB-B8FF-D8C6AE76C415}">
      <dgm:prSet/>
      <dgm:spPr/>
      <dgm:t>
        <a:bodyPr/>
        <a:lstStyle/>
        <a:p>
          <a:r>
            <a:rPr lang="en-US"/>
            <a:t>The Match</a:t>
          </a:r>
        </a:p>
      </dgm:t>
    </dgm:pt>
    <dgm:pt modelId="{910073C1-C374-4136-A83D-E5C0EC94885B}" type="parTrans" cxnId="{75E4F657-52B2-4F65-809A-91096CB7E518}">
      <dgm:prSet/>
      <dgm:spPr/>
      <dgm:t>
        <a:bodyPr/>
        <a:lstStyle/>
        <a:p>
          <a:endParaRPr lang="en-US"/>
        </a:p>
      </dgm:t>
    </dgm:pt>
    <dgm:pt modelId="{909058F5-21C8-4446-A70A-9E281A2A13B7}" type="sibTrans" cxnId="{75E4F657-52B2-4F65-809A-91096CB7E518}">
      <dgm:prSet/>
      <dgm:spPr/>
      <dgm:t>
        <a:bodyPr/>
        <a:lstStyle/>
        <a:p>
          <a:endParaRPr lang="en-US"/>
        </a:p>
      </dgm:t>
    </dgm:pt>
    <dgm:pt modelId="{D3A12F0D-EBE9-4695-A7D4-C091D94BAF46}" type="pres">
      <dgm:prSet presAssocID="{F297F5DE-5EA3-454C-A309-CDA61AEBD9D3}" presName="linear" presStyleCnt="0">
        <dgm:presLayoutVars>
          <dgm:animLvl val="lvl"/>
          <dgm:resizeHandles val="exact"/>
        </dgm:presLayoutVars>
      </dgm:prSet>
      <dgm:spPr/>
    </dgm:pt>
    <dgm:pt modelId="{95FA8812-018A-4438-BDD7-FD659C467EE3}" type="pres">
      <dgm:prSet presAssocID="{8ED6921B-0BD9-4662-86B6-3A6C76E07878}" presName="parentText" presStyleLbl="node1" presStyleIdx="0" presStyleCnt="4">
        <dgm:presLayoutVars>
          <dgm:chMax val="0"/>
          <dgm:bulletEnabled val="1"/>
        </dgm:presLayoutVars>
      </dgm:prSet>
      <dgm:spPr/>
    </dgm:pt>
    <dgm:pt modelId="{0B0F70F7-851A-48F2-99E7-E17DA5CB7606}" type="pres">
      <dgm:prSet presAssocID="{A1B05669-3F33-425D-810F-B701D4668F69}" presName="spacer" presStyleCnt="0"/>
      <dgm:spPr/>
    </dgm:pt>
    <dgm:pt modelId="{E5E6DCA7-21F1-4396-B2C5-ED4FBF95248D}" type="pres">
      <dgm:prSet presAssocID="{577BEA87-C0E4-4A33-8869-E8BF883E5933}" presName="parentText" presStyleLbl="node1" presStyleIdx="1" presStyleCnt="4">
        <dgm:presLayoutVars>
          <dgm:chMax val="0"/>
          <dgm:bulletEnabled val="1"/>
        </dgm:presLayoutVars>
      </dgm:prSet>
      <dgm:spPr/>
    </dgm:pt>
    <dgm:pt modelId="{10EB6091-9B25-4960-B98B-79905697ABEF}" type="pres">
      <dgm:prSet presAssocID="{577BEA87-C0E4-4A33-8869-E8BF883E5933}" presName="childText" presStyleLbl="revTx" presStyleIdx="0" presStyleCnt="2">
        <dgm:presLayoutVars>
          <dgm:bulletEnabled val="1"/>
        </dgm:presLayoutVars>
      </dgm:prSet>
      <dgm:spPr/>
    </dgm:pt>
    <dgm:pt modelId="{5CDBF877-E3FB-4FC1-A34F-E942242955BD}" type="pres">
      <dgm:prSet presAssocID="{24710AE0-6D25-4A25-9917-44C16940BE16}" presName="parentText" presStyleLbl="node1" presStyleIdx="2" presStyleCnt="4">
        <dgm:presLayoutVars>
          <dgm:chMax val="0"/>
          <dgm:bulletEnabled val="1"/>
        </dgm:presLayoutVars>
      </dgm:prSet>
      <dgm:spPr/>
    </dgm:pt>
    <dgm:pt modelId="{B22F8C0E-A0F7-43B3-9CEC-D9AB6E319D0A}" type="pres">
      <dgm:prSet presAssocID="{24710AE0-6D25-4A25-9917-44C16940BE16}" presName="childText" presStyleLbl="revTx" presStyleIdx="1" presStyleCnt="2">
        <dgm:presLayoutVars>
          <dgm:bulletEnabled val="1"/>
        </dgm:presLayoutVars>
      </dgm:prSet>
      <dgm:spPr/>
    </dgm:pt>
    <dgm:pt modelId="{69FB0BB8-FAFA-4B3B-8214-2116B22F439B}" type="pres">
      <dgm:prSet presAssocID="{D04DD4B9-ED43-4BBB-B8FF-D8C6AE76C415}" presName="parentText" presStyleLbl="node1" presStyleIdx="3" presStyleCnt="4">
        <dgm:presLayoutVars>
          <dgm:chMax val="0"/>
          <dgm:bulletEnabled val="1"/>
        </dgm:presLayoutVars>
      </dgm:prSet>
      <dgm:spPr/>
    </dgm:pt>
  </dgm:ptLst>
  <dgm:cxnLst>
    <dgm:cxn modelId="{9A3BA45D-83CD-4B14-B6FF-6DDAA6D1FCC1}" type="presOf" srcId="{D04DD4B9-ED43-4BBB-B8FF-D8C6AE76C415}" destId="{69FB0BB8-FAFA-4B3B-8214-2116B22F439B}" srcOrd="0" destOrd="0" presId="urn:microsoft.com/office/officeart/2005/8/layout/vList2"/>
    <dgm:cxn modelId="{CF8C0643-517F-40AA-8C9E-D1B3AC457A37}" type="presOf" srcId="{577BEA87-C0E4-4A33-8869-E8BF883E5933}" destId="{E5E6DCA7-21F1-4396-B2C5-ED4FBF95248D}" srcOrd="0" destOrd="0" presId="urn:microsoft.com/office/officeart/2005/8/layout/vList2"/>
    <dgm:cxn modelId="{C0507B44-D036-4B83-BC2D-1F9CDE27BBDB}" srcId="{24710AE0-6D25-4A25-9917-44C16940BE16}" destId="{33C270DC-97DE-4DB3-A660-77C98C4DF4E7}" srcOrd="0" destOrd="0" parTransId="{6C0D69E1-1350-459F-A8FB-31E4644ED909}" sibTransId="{302C9A7A-7267-4306-9DD7-E6A16D4FBEFA}"/>
    <dgm:cxn modelId="{FB6BDA4D-15FE-4508-A82D-8F05C14918CE}" srcId="{577BEA87-C0E4-4A33-8869-E8BF883E5933}" destId="{1EBAC84A-F5A8-4629-8C1D-B0372504160C}" srcOrd="1" destOrd="0" parTransId="{E1858CF8-18F9-4C74-B62D-D3FAE2DFB152}" sibTransId="{C5EE2DFA-6AB0-44E8-B2A7-831C1B8C6436}"/>
    <dgm:cxn modelId="{78DAC54F-027D-41EC-AC7A-A3D58C2E6413}" srcId="{F297F5DE-5EA3-454C-A309-CDA61AEBD9D3}" destId="{577BEA87-C0E4-4A33-8869-E8BF883E5933}" srcOrd="1" destOrd="0" parTransId="{B3B5C241-B0A7-4292-A3A5-12479B740C59}" sibTransId="{46DDA14C-F541-44B9-AEC2-0EC9382A0597}"/>
    <dgm:cxn modelId="{C4EDD574-6F40-4549-B43F-D82D7C81AC17}" type="presOf" srcId="{1EBAC84A-F5A8-4629-8C1D-B0372504160C}" destId="{10EB6091-9B25-4960-B98B-79905697ABEF}" srcOrd="0" destOrd="1" presId="urn:microsoft.com/office/officeart/2005/8/layout/vList2"/>
    <dgm:cxn modelId="{75E4F657-52B2-4F65-809A-91096CB7E518}" srcId="{F297F5DE-5EA3-454C-A309-CDA61AEBD9D3}" destId="{D04DD4B9-ED43-4BBB-B8FF-D8C6AE76C415}" srcOrd="3" destOrd="0" parTransId="{910073C1-C374-4136-A83D-E5C0EC94885B}" sibTransId="{909058F5-21C8-4446-A70A-9E281A2A13B7}"/>
    <dgm:cxn modelId="{33E78B79-50C6-478B-ABD8-2E1A8C526EF7}" type="presOf" srcId="{8ED6921B-0BD9-4662-86B6-3A6C76E07878}" destId="{95FA8812-018A-4438-BDD7-FD659C467EE3}" srcOrd="0" destOrd="0" presId="urn:microsoft.com/office/officeart/2005/8/layout/vList2"/>
    <dgm:cxn modelId="{9A93878B-FEA7-4F1C-BD2D-AE3A9758CD5F}" type="presOf" srcId="{F297F5DE-5EA3-454C-A309-CDA61AEBD9D3}" destId="{D3A12F0D-EBE9-4695-A7D4-C091D94BAF46}" srcOrd="0" destOrd="0" presId="urn:microsoft.com/office/officeart/2005/8/layout/vList2"/>
    <dgm:cxn modelId="{70ABE7A0-527C-4BEE-B16F-3B577895C957}" type="presOf" srcId="{820465C3-1B46-457D-A47F-B32E37909E49}" destId="{10EB6091-9B25-4960-B98B-79905697ABEF}" srcOrd="0" destOrd="2" presId="urn:microsoft.com/office/officeart/2005/8/layout/vList2"/>
    <dgm:cxn modelId="{8A2884A6-7078-4782-82AC-D9B9B569810D}" type="presOf" srcId="{33C270DC-97DE-4DB3-A660-77C98C4DF4E7}" destId="{B22F8C0E-A0F7-43B3-9CEC-D9AB6E319D0A}" srcOrd="0" destOrd="0" presId="urn:microsoft.com/office/officeart/2005/8/layout/vList2"/>
    <dgm:cxn modelId="{8A4C55D3-A380-495F-9D06-B04AAEE4C738}" type="presOf" srcId="{24710AE0-6D25-4A25-9917-44C16940BE16}" destId="{5CDBF877-E3FB-4FC1-A34F-E942242955BD}" srcOrd="0" destOrd="0" presId="urn:microsoft.com/office/officeart/2005/8/layout/vList2"/>
    <dgm:cxn modelId="{B4C917D4-3008-43C0-9905-F227644A5CB1}" type="presOf" srcId="{F80EAF96-7E5B-4AA4-BD51-EB7DA4969EC8}" destId="{10EB6091-9B25-4960-B98B-79905697ABEF}" srcOrd="0" destOrd="0" presId="urn:microsoft.com/office/officeart/2005/8/layout/vList2"/>
    <dgm:cxn modelId="{9F0200D6-1D4A-47BB-BD54-188E0688D87A}" srcId="{577BEA87-C0E4-4A33-8869-E8BF883E5933}" destId="{F80EAF96-7E5B-4AA4-BD51-EB7DA4969EC8}" srcOrd="0" destOrd="0" parTransId="{5BE0A814-9C25-4682-AEF4-7E15F36A6E16}" sibTransId="{1A66FA6B-A9C3-46D9-A193-AB45E18F15EF}"/>
    <dgm:cxn modelId="{BF86C8D8-E49B-4948-8153-E9812A315134}" srcId="{F297F5DE-5EA3-454C-A309-CDA61AEBD9D3}" destId="{8ED6921B-0BD9-4662-86B6-3A6C76E07878}" srcOrd="0" destOrd="0" parTransId="{732F3831-2EAC-4B58-BD08-70B08567DB99}" sibTransId="{A1B05669-3F33-425D-810F-B701D4668F69}"/>
    <dgm:cxn modelId="{0CE29ADD-FA09-472D-8898-F4370D236D50}" srcId="{F297F5DE-5EA3-454C-A309-CDA61AEBD9D3}" destId="{24710AE0-6D25-4A25-9917-44C16940BE16}" srcOrd="2" destOrd="0" parTransId="{AD71441C-FBBC-4AAB-8200-2A71F1277D86}" sibTransId="{871136C3-A5CD-4BBB-804D-F9EC1951823F}"/>
    <dgm:cxn modelId="{BDC272FA-BA4C-44C1-816D-BBE0696D9572}" srcId="{577BEA87-C0E4-4A33-8869-E8BF883E5933}" destId="{820465C3-1B46-457D-A47F-B32E37909E49}" srcOrd="2" destOrd="0" parTransId="{33DCF18B-D877-4F74-8B61-4642567A1A7E}" sibTransId="{9DFD8BF4-88B2-4FD0-9A43-06A110FE451E}"/>
    <dgm:cxn modelId="{F87F9228-A75B-44A7-8704-309A47CE354A}" type="presParOf" srcId="{D3A12F0D-EBE9-4695-A7D4-C091D94BAF46}" destId="{95FA8812-018A-4438-BDD7-FD659C467EE3}" srcOrd="0" destOrd="0" presId="urn:microsoft.com/office/officeart/2005/8/layout/vList2"/>
    <dgm:cxn modelId="{65966EA0-A4C7-4CA2-B109-0526D528F454}" type="presParOf" srcId="{D3A12F0D-EBE9-4695-A7D4-C091D94BAF46}" destId="{0B0F70F7-851A-48F2-99E7-E17DA5CB7606}" srcOrd="1" destOrd="0" presId="urn:microsoft.com/office/officeart/2005/8/layout/vList2"/>
    <dgm:cxn modelId="{B09FB23A-20D5-4057-9FFC-FAFCF08CC659}" type="presParOf" srcId="{D3A12F0D-EBE9-4695-A7D4-C091D94BAF46}" destId="{E5E6DCA7-21F1-4396-B2C5-ED4FBF95248D}" srcOrd="2" destOrd="0" presId="urn:microsoft.com/office/officeart/2005/8/layout/vList2"/>
    <dgm:cxn modelId="{F7B0FB82-BC36-4A85-9532-88181E6EF48F}" type="presParOf" srcId="{D3A12F0D-EBE9-4695-A7D4-C091D94BAF46}" destId="{10EB6091-9B25-4960-B98B-79905697ABEF}" srcOrd="3" destOrd="0" presId="urn:microsoft.com/office/officeart/2005/8/layout/vList2"/>
    <dgm:cxn modelId="{F7B87E48-DB18-4B2D-84DD-BF4C72CCCE2C}" type="presParOf" srcId="{D3A12F0D-EBE9-4695-A7D4-C091D94BAF46}" destId="{5CDBF877-E3FB-4FC1-A34F-E942242955BD}" srcOrd="4" destOrd="0" presId="urn:microsoft.com/office/officeart/2005/8/layout/vList2"/>
    <dgm:cxn modelId="{433DB3A8-4251-4A83-8CB9-B40A90A6A54F}" type="presParOf" srcId="{D3A12F0D-EBE9-4695-A7D4-C091D94BAF46}" destId="{B22F8C0E-A0F7-43B3-9CEC-D9AB6E319D0A}" srcOrd="5" destOrd="0" presId="urn:microsoft.com/office/officeart/2005/8/layout/vList2"/>
    <dgm:cxn modelId="{0A75E33F-EE3D-49FC-922B-1E2BE45A7084}" type="presParOf" srcId="{D3A12F0D-EBE9-4695-A7D4-C091D94BAF46}" destId="{69FB0BB8-FAFA-4B3B-8214-2116B22F439B}"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BA6CC-AC4A-42DD-AC73-06FED15F7F1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4C33EE2-CB43-46BB-8905-E65C7FAE28C3}">
      <dgm:prSet/>
      <dgm:spPr/>
      <dgm:t>
        <a:bodyPr/>
        <a:lstStyle/>
        <a:p>
          <a:r>
            <a:rPr lang="en-US"/>
            <a:t>PhORCAS is the result of a partnership between ASHP and Liaison International</a:t>
          </a:r>
        </a:p>
      </dgm:t>
    </dgm:pt>
    <dgm:pt modelId="{2E36254B-8C87-4745-B515-61555F820223}" type="parTrans" cxnId="{00975D43-3666-4C64-8F42-9D52DDCB36B6}">
      <dgm:prSet/>
      <dgm:spPr/>
      <dgm:t>
        <a:bodyPr/>
        <a:lstStyle/>
        <a:p>
          <a:endParaRPr lang="en-US"/>
        </a:p>
      </dgm:t>
    </dgm:pt>
    <dgm:pt modelId="{4023E519-5130-4880-A0B4-2C4400A6871F}" type="sibTrans" cxnId="{00975D43-3666-4C64-8F42-9D52DDCB36B6}">
      <dgm:prSet/>
      <dgm:spPr/>
      <dgm:t>
        <a:bodyPr/>
        <a:lstStyle/>
        <a:p>
          <a:endParaRPr lang="en-US"/>
        </a:p>
      </dgm:t>
    </dgm:pt>
    <dgm:pt modelId="{B8B5DE94-60DB-4436-9775-A1EC238FF3FB}">
      <dgm:prSet/>
      <dgm:spPr/>
      <dgm:t>
        <a:bodyPr/>
        <a:lstStyle/>
        <a:p>
          <a:r>
            <a:rPr lang="en-US"/>
            <a:t>Streamlines the residency application process</a:t>
          </a:r>
        </a:p>
      </dgm:t>
    </dgm:pt>
    <dgm:pt modelId="{03676F07-B0CC-4FB0-86D3-E83F214D19B0}" type="parTrans" cxnId="{F1A54F0C-7585-4F44-9731-F44D301B1523}">
      <dgm:prSet/>
      <dgm:spPr/>
      <dgm:t>
        <a:bodyPr/>
        <a:lstStyle/>
        <a:p>
          <a:endParaRPr lang="en-US"/>
        </a:p>
      </dgm:t>
    </dgm:pt>
    <dgm:pt modelId="{E87A1A50-52AA-4139-89A2-1BD1A8554798}" type="sibTrans" cxnId="{F1A54F0C-7585-4F44-9731-F44D301B1523}">
      <dgm:prSet/>
      <dgm:spPr/>
      <dgm:t>
        <a:bodyPr/>
        <a:lstStyle/>
        <a:p>
          <a:endParaRPr lang="en-US"/>
        </a:p>
      </dgm:t>
    </dgm:pt>
    <dgm:pt modelId="{CC8309D3-DD5F-4E74-8D0B-CA1DC021AB09}">
      <dgm:prSet/>
      <dgm:spPr/>
      <dgm:t>
        <a:bodyPr/>
        <a:lstStyle/>
        <a:p>
          <a:r>
            <a:rPr lang="en-US"/>
            <a:t>Similar to ‘PharmCAS’ that is used to pharmacy school applications</a:t>
          </a:r>
        </a:p>
      </dgm:t>
    </dgm:pt>
    <dgm:pt modelId="{6B19F297-F273-4366-821D-9629A31B7056}" type="parTrans" cxnId="{23E0F45C-265A-4FD0-B910-3A17E21EBB9A}">
      <dgm:prSet/>
      <dgm:spPr/>
      <dgm:t>
        <a:bodyPr/>
        <a:lstStyle/>
        <a:p>
          <a:endParaRPr lang="en-US"/>
        </a:p>
      </dgm:t>
    </dgm:pt>
    <dgm:pt modelId="{08B78B11-BC8E-4133-B39A-4582441AC722}" type="sibTrans" cxnId="{23E0F45C-265A-4FD0-B910-3A17E21EBB9A}">
      <dgm:prSet/>
      <dgm:spPr/>
      <dgm:t>
        <a:bodyPr/>
        <a:lstStyle/>
        <a:p>
          <a:endParaRPr lang="en-US"/>
        </a:p>
      </dgm:t>
    </dgm:pt>
    <dgm:pt modelId="{B2EBBDE6-6F07-4CF3-8625-D2F31D90B5F6}" type="pres">
      <dgm:prSet presAssocID="{ADEBA6CC-AC4A-42DD-AC73-06FED15F7F1B}" presName="root" presStyleCnt="0">
        <dgm:presLayoutVars>
          <dgm:dir/>
          <dgm:resizeHandles val="exact"/>
        </dgm:presLayoutVars>
      </dgm:prSet>
      <dgm:spPr/>
    </dgm:pt>
    <dgm:pt modelId="{B6FE15DD-5C55-475C-A643-F0D8E3F3B30F}" type="pres">
      <dgm:prSet presAssocID="{D4C33EE2-CB43-46BB-8905-E65C7FAE28C3}" presName="compNode" presStyleCnt="0"/>
      <dgm:spPr/>
    </dgm:pt>
    <dgm:pt modelId="{17AD7192-E1EB-4FFE-9297-AE999B6847FF}" type="pres">
      <dgm:prSet presAssocID="{D4C33EE2-CB43-46BB-8905-E65C7FAE28C3}" presName="bgRect" presStyleLbl="bgShp" presStyleIdx="0" presStyleCnt="3"/>
      <dgm:spPr/>
    </dgm:pt>
    <dgm:pt modelId="{23462096-CD6C-42BE-A9C1-3E020DF9C5A1}" type="pres">
      <dgm:prSet presAssocID="{D4C33EE2-CB43-46BB-8905-E65C7FAE28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A2F24CB4-4692-4DA0-8808-135692E65666}" type="pres">
      <dgm:prSet presAssocID="{D4C33EE2-CB43-46BB-8905-E65C7FAE28C3}" presName="spaceRect" presStyleCnt="0"/>
      <dgm:spPr/>
    </dgm:pt>
    <dgm:pt modelId="{4029FD9E-3EFA-4397-BD6B-3AA176354F18}" type="pres">
      <dgm:prSet presAssocID="{D4C33EE2-CB43-46BB-8905-E65C7FAE28C3}" presName="parTx" presStyleLbl="revTx" presStyleIdx="0" presStyleCnt="3">
        <dgm:presLayoutVars>
          <dgm:chMax val="0"/>
          <dgm:chPref val="0"/>
        </dgm:presLayoutVars>
      </dgm:prSet>
      <dgm:spPr/>
    </dgm:pt>
    <dgm:pt modelId="{5DBF884F-98EA-4820-B597-7AE34CB1C1F0}" type="pres">
      <dgm:prSet presAssocID="{4023E519-5130-4880-A0B4-2C4400A6871F}" presName="sibTrans" presStyleCnt="0"/>
      <dgm:spPr/>
    </dgm:pt>
    <dgm:pt modelId="{BEA7BC7E-A3DC-4E93-9A49-46FE1CD37350}" type="pres">
      <dgm:prSet presAssocID="{B8B5DE94-60DB-4436-9775-A1EC238FF3FB}" presName="compNode" presStyleCnt="0"/>
      <dgm:spPr/>
    </dgm:pt>
    <dgm:pt modelId="{D89C79FB-903B-4C0C-9E20-6BE1852E9020}" type="pres">
      <dgm:prSet presAssocID="{B8B5DE94-60DB-4436-9775-A1EC238FF3FB}" presName="bgRect" presStyleLbl="bgShp" presStyleIdx="1" presStyleCnt="3"/>
      <dgm:spPr/>
    </dgm:pt>
    <dgm:pt modelId="{222A1DA4-04B8-4B69-9B5F-E21D7DAC7081}" type="pres">
      <dgm:prSet presAssocID="{B8B5DE94-60DB-4436-9775-A1EC238FF3F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56EAE38E-75B8-40A2-A86E-8212F46180FE}" type="pres">
      <dgm:prSet presAssocID="{B8B5DE94-60DB-4436-9775-A1EC238FF3FB}" presName="spaceRect" presStyleCnt="0"/>
      <dgm:spPr/>
    </dgm:pt>
    <dgm:pt modelId="{93043064-CBE1-40D8-AE7C-C167EEEC2D96}" type="pres">
      <dgm:prSet presAssocID="{B8B5DE94-60DB-4436-9775-A1EC238FF3FB}" presName="parTx" presStyleLbl="revTx" presStyleIdx="1" presStyleCnt="3">
        <dgm:presLayoutVars>
          <dgm:chMax val="0"/>
          <dgm:chPref val="0"/>
        </dgm:presLayoutVars>
      </dgm:prSet>
      <dgm:spPr/>
    </dgm:pt>
    <dgm:pt modelId="{6D20F657-2175-420A-8224-33638D0F9C6C}" type="pres">
      <dgm:prSet presAssocID="{E87A1A50-52AA-4139-89A2-1BD1A8554798}" presName="sibTrans" presStyleCnt="0"/>
      <dgm:spPr/>
    </dgm:pt>
    <dgm:pt modelId="{1AF987C6-E20A-4C9E-94D1-BC82B261D03B}" type="pres">
      <dgm:prSet presAssocID="{CC8309D3-DD5F-4E74-8D0B-CA1DC021AB09}" presName="compNode" presStyleCnt="0"/>
      <dgm:spPr/>
    </dgm:pt>
    <dgm:pt modelId="{9060088A-DD2B-47E9-906B-9EAF954D98BF}" type="pres">
      <dgm:prSet presAssocID="{CC8309D3-DD5F-4E74-8D0B-CA1DC021AB09}" presName="bgRect" presStyleLbl="bgShp" presStyleIdx="2" presStyleCnt="3"/>
      <dgm:spPr/>
    </dgm:pt>
    <dgm:pt modelId="{C8CFF5F4-4729-4E55-81CB-ED323A5514C0}" type="pres">
      <dgm:prSet presAssocID="{CC8309D3-DD5F-4E74-8D0B-CA1DC021AB0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AF848F93-A58D-41ED-83AC-8C617A1EC7AA}" type="pres">
      <dgm:prSet presAssocID="{CC8309D3-DD5F-4E74-8D0B-CA1DC021AB09}" presName="spaceRect" presStyleCnt="0"/>
      <dgm:spPr/>
    </dgm:pt>
    <dgm:pt modelId="{1C7FF9C5-441A-4CBA-B62E-42D699516159}" type="pres">
      <dgm:prSet presAssocID="{CC8309D3-DD5F-4E74-8D0B-CA1DC021AB09}" presName="parTx" presStyleLbl="revTx" presStyleIdx="2" presStyleCnt="3">
        <dgm:presLayoutVars>
          <dgm:chMax val="0"/>
          <dgm:chPref val="0"/>
        </dgm:presLayoutVars>
      </dgm:prSet>
      <dgm:spPr/>
    </dgm:pt>
  </dgm:ptLst>
  <dgm:cxnLst>
    <dgm:cxn modelId="{F1A54F0C-7585-4F44-9731-F44D301B1523}" srcId="{ADEBA6CC-AC4A-42DD-AC73-06FED15F7F1B}" destId="{B8B5DE94-60DB-4436-9775-A1EC238FF3FB}" srcOrd="1" destOrd="0" parTransId="{03676F07-B0CC-4FB0-86D3-E83F214D19B0}" sibTransId="{E87A1A50-52AA-4139-89A2-1BD1A8554798}"/>
    <dgm:cxn modelId="{23E0F45C-265A-4FD0-B910-3A17E21EBB9A}" srcId="{ADEBA6CC-AC4A-42DD-AC73-06FED15F7F1B}" destId="{CC8309D3-DD5F-4E74-8D0B-CA1DC021AB09}" srcOrd="2" destOrd="0" parTransId="{6B19F297-F273-4366-821D-9629A31B7056}" sibTransId="{08B78B11-BC8E-4133-B39A-4582441AC722}"/>
    <dgm:cxn modelId="{15F34E62-D5A4-4E20-B097-145AEACB2618}" type="presOf" srcId="{ADEBA6CC-AC4A-42DD-AC73-06FED15F7F1B}" destId="{B2EBBDE6-6F07-4CF3-8625-D2F31D90B5F6}" srcOrd="0" destOrd="0" presId="urn:microsoft.com/office/officeart/2018/2/layout/IconVerticalSolidList"/>
    <dgm:cxn modelId="{00975D43-3666-4C64-8F42-9D52DDCB36B6}" srcId="{ADEBA6CC-AC4A-42DD-AC73-06FED15F7F1B}" destId="{D4C33EE2-CB43-46BB-8905-E65C7FAE28C3}" srcOrd="0" destOrd="0" parTransId="{2E36254B-8C87-4745-B515-61555F820223}" sibTransId="{4023E519-5130-4880-A0B4-2C4400A6871F}"/>
    <dgm:cxn modelId="{7442744E-7E7E-414E-9A54-D564DA923969}" type="presOf" srcId="{B8B5DE94-60DB-4436-9775-A1EC238FF3FB}" destId="{93043064-CBE1-40D8-AE7C-C167EEEC2D96}" srcOrd="0" destOrd="0" presId="urn:microsoft.com/office/officeart/2018/2/layout/IconVerticalSolidList"/>
    <dgm:cxn modelId="{90AAF36F-BA5A-4A77-A39B-28AC316A9EC8}" type="presOf" srcId="{D4C33EE2-CB43-46BB-8905-E65C7FAE28C3}" destId="{4029FD9E-3EFA-4397-BD6B-3AA176354F18}" srcOrd="0" destOrd="0" presId="urn:microsoft.com/office/officeart/2018/2/layout/IconVerticalSolidList"/>
    <dgm:cxn modelId="{0962E773-CDB5-4DAE-A134-4F965EACFDAA}" type="presOf" srcId="{CC8309D3-DD5F-4E74-8D0B-CA1DC021AB09}" destId="{1C7FF9C5-441A-4CBA-B62E-42D699516159}" srcOrd="0" destOrd="0" presId="urn:microsoft.com/office/officeart/2018/2/layout/IconVerticalSolidList"/>
    <dgm:cxn modelId="{AEFAB4DE-C292-4E88-AC9A-07B923F9DCCA}" type="presParOf" srcId="{B2EBBDE6-6F07-4CF3-8625-D2F31D90B5F6}" destId="{B6FE15DD-5C55-475C-A643-F0D8E3F3B30F}" srcOrd="0" destOrd="0" presId="urn:microsoft.com/office/officeart/2018/2/layout/IconVerticalSolidList"/>
    <dgm:cxn modelId="{0DE249BA-F1D4-444C-8586-2F4B7E653D0C}" type="presParOf" srcId="{B6FE15DD-5C55-475C-A643-F0D8E3F3B30F}" destId="{17AD7192-E1EB-4FFE-9297-AE999B6847FF}" srcOrd="0" destOrd="0" presId="urn:microsoft.com/office/officeart/2018/2/layout/IconVerticalSolidList"/>
    <dgm:cxn modelId="{00449DC8-BAE4-41E9-A38B-437017BA0389}" type="presParOf" srcId="{B6FE15DD-5C55-475C-A643-F0D8E3F3B30F}" destId="{23462096-CD6C-42BE-A9C1-3E020DF9C5A1}" srcOrd="1" destOrd="0" presId="urn:microsoft.com/office/officeart/2018/2/layout/IconVerticalSolidList"/>
    <dgm:cxn modelId="{E7452C36-E8F9-4C6F-BD2B-4F89D5D58A58}" type="presParOf" srcId="{B6FE15DD-5C55-475C-A643-F0D8E3F3B30F}" destId="{A2F24CB4-4692-4DA0-8808-135692E65666}" srcOrd="2" destOrd="0" presId="urn:microsoft.com/office/officeart/2018/2/layout/IconVerticalSolidList"/>
    <dgm:cxn modelId="{B25BB111-DB9D-4C46-B3BC-CE319F72D883}" type="presParOf" srcId="{B6FE15DD-5C55-475C-A643-F0D8E3F3B30F}" destId="{4029FD9E-3EFA-4397-BD6B-3AA176354F18}" srcOrd="3" destOrd="0" presId="urn:microsoft.com/office/officeart/2018/2/layout/IconVerticalSolidList"/>
    <dgm:cxn modelId="{8499B554-810F-425A-B8C8-31B62F545F0A}" type="presParOf" srcId="{B2EBBDE6-6F07-4CF3-8625-D2F31D90B5F6}" destId="{5DBF884F-98EA-4820-B597-7AE34CB1C1F0}" srcOrd="1" destOrd="0" presId="urn:microsoft.com/office/officeart/2018/2/layout/IconVerticalSolidList"/>
    <dgm:cxn modelId="{B309159A-9B21-4EB3-B166-C74EAA631A2C}" type="presParOf" srcId="{B2EBBDE6-6F07-4CF3-8625-D2F31D90B5F6}" destId="{BEA7BC7E-A3DC-4E93-9A49-46FE1CD37350}" srcOrd="2" destOrd="0" presId="urn:microsoft.com/office/officeart/2018/2/layout/IconVerticalSolidList"/>
    <dgm:cxn modelId="{30AC0FA1-31BD-4BA0-B836-9E1613A063A4}" type="presParOf" srcId="{BEA7BC7E-A3DC-4E93-9A49-46FE1CD37350}" destId="{D89C79FB-903B-4C0C-9E20-6BE1852E9020}" srcOrd="0" destOrd="0" presId="urn:microsoft.com/office/officeart/2018/2/layout/IconVerticalSolidList"/>
    <dgm:cxn modelId="{5271153D-EBA1-4DB0-8B48-2D96BCCDD3EC}" type="presParOf" srcId="{BEA7BC7E-A3DC-4E93-9A49-46FE1CD37350}" destId="{222A1DA4-04B8-4B69-9B5F-E21D7DAC7081}" srcOrd="1" destOrd="0" presId="urn:microsoft.com/office/officeart/2018/2/layout/IconVerticalSolidList"/>
    <dgm:cxn modelId="{8DB565A5-C311-448B-9433-FFFC7D5A1084}" type="presParOf" srcId="{BEA7BC7E-A3DC-4E93-9A49-46FE1CD37350}" destId="{56EAE38E-75B8-40A2-A86E-8212F46180FE}" srcOrd="2" destOrd="0" presId="urn:microsoft.com/office/officeart/2018/2/layout/IconVerticalSolidList"/>
    <dgm:cxn modelId="{ABA892BE-A2DB-4919-8A8A-B467672A1B53}" type="presParOf" srcId="{BEA7BC7E-A3DC-4E93-9A49-46FE1CD37350}" destId="{93043064-CBE1-40D8-AE7C-C167EEEC2D96}" srcOrd="3" destOrd="0" presId="urn:microsoft.com/office/officeart/2018/2/layout/IconVerticalSolidList"/>
    <dgm:cxn modelId="{35670881-3FBF-406D-A310-88E3474C6263}" type="presParOf" srcId="{B2EBBDE6-6F07-4CF3-8625-D2F31D90B5F6}" destId="{6D20F657-2175-420A-8224-33638D0F9C6C}" srcOrd="3" destOrd="0" presId="urn:microsoft.com/office/officeart/2018/2/layout/IconVerticalSolidList"/>
    <dgm:cxn modelId="{D2441004-4D2C-42A4-94CD-C7C80EAB59BB}" type="presParOf" srcId="{B2EBBDE6-6F07-4CF3-8625-D2F31D90B5F6}" destId="{1AF987C6-E20A-4C9E-94D1-BC82B261D03B}" srcOrd="4" destOrd="0" presId="urn:microsoft.com/office/officeart/2018/2/layout/IconVerticalSolidList"/>
    <dgm:cxn modelId="{5410C832-6F3F-47E5-B610-C1E695A40BC5}" type="presParOf" srcId="{1AF987C6-E20A-4C9E-94D1-BC82B261D03B}" destId="{9060088A-DD2B-47E9-906B-9EAF954D98BF}" srcOrd="0" destOrd="0" presId="urn:microsoft.com/office/officeart/2018/2/layout/IconVerticalSolidList"/>
    <dgm:cxn modelId="{5CF85EDF-8CBF-4A3F-8511-2044DFA7637F}" type="presParOf" srcId="{1AF987C6-E20A-4C9E-94D1-BC82B261D03B}" destId="{C8CFF5F4-4729-4E55-81CB-ED323A5514C0}" srcOrd="1" destOrd="0" presId="urn:microsoft.com/office/officeart/2018/2/layout/IconVerticalSolidList"/>
    <dgm:cxn modelId="{B44B29F3-FA57-4C8A-B309-199F33A96C00}" type="presParOf" srcId="{1AF987C6-E20A-4C9E-94D1-BC82B261D03B}" destId="{AF848F93-A58D-41ED-83AC-8C617A1EC7AA}" srcOrd="2" destOrd="0" presId="urn:microsoft.com/office/officeart/2018/2/layout/IconVerticalSolidList"/>
    <dgm:cxn modelId="{C85920BA-BAE9-4667-BDEC-81BE24E79BF4}" type="presParOf" srcId="{1AF987C6-E20A-4C9E-94D1-BC82B261D03B}" destId="{1C7FF9C5-441A-4CBA-B62E-42D699516159}"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3253EE-2E66-49C5-A182-F66A046C5E9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E91AB45-980C-444E-89CE-CE173513B09C}">
      <dgm:prSet/>
      <dgm:spPr/>
      <dgm:t>
        <a:bodyPr/>
        <a:lstStyle/>
        <a:p>
          <a:r>
            <a:rPr lang="en-US"/>
            <a:t>6,772 registered for the match</a:t>
          </a:r>
        </a:p>
      </dgm:t>
    </dgm:pt>
    <dgm:pt modelId="{9ABDA718-F58A-403E-84F7-7CAAF6815B2A}" type="parTrans" cxnId="{18CA7590-C168-4B4C-AD87-7000967B75B0}">
      <dgm:prSet/>
      <dgm:spPr/>
      <dgm:t>
        <a:bodyPr/>
        <a:lstStyle/>
        <a:p>
          <a:endParaRPr lang="en-US"/>
        </a:p>
      </dgm:t>
    </dgm:pt>
    <dgm:pt modelId="{7E7652D4-B213-4EC0-8C9F-83336BC86C9A}" type="sibTrans" cxnId="{18CA7590-C168-4B4C-AD87-7000967B75B0}">
      <dgm:prSet/>
      <dgm:spPr/>
      <dgm:t>
        <a:bodyPr/>
        <a:lstStyle/>
        <a:p>
          <a:endParaRPr lang="en-US"/>
        </a:p>
      </dgm:t>
    </dgm:pt>
    <dgm:pt modelId="{063C5E6E-8221-4470-BF3F-776BF7A57DCC}">
      <dgm:prSet/>
      <dgm:spPr/>
      <dgm:t>
        <a:bodyPr/>
        <a:lstStyle/>
        <a:p>
          <a:r>
            <a:rPr lang="en-US"/>
            <a:t>5,973 participated in the match</a:t>
          </a:r>
        </a:p>
      </dgm:t>
    </dgm:pt>
    <dgm:pt modelId="{062A3633-4998-4E20-A07E-CE9E8E7CD781}" type="parTrans" cxnId="{73E2ECAC-9FB4-40AB-8BC7-BB513D24B31C}">
      <dgm:prSet/>
      <dgm:spPr/>
      <dgm:t>
        <a:bodyPr/>
        <a:lstStyle/>
        <a:p>
          <a:endParaRPr lang="en-US"/>
        </a:p>
      </dgm:t>
    </dgm:pt>
    <dgm:pt modelId="{74A359D6-D6AD-44B5-B40C-E6DABC4DEBC0}" type="sibTrans" cxnId="{73E2ECAC-9FB4-40AB-8BC7-BB513D24B31C}">
      <dgm:prSet/>
      <dgm:spPr/>
      <dgm:t>
        <a:bodyPr/>
        <a:lstStyle/>
        <a:p>
          <a:endParaRPr lang="en-US"/>
        </a:p>
      </dgm:t>
    </dgm:pt>
    <dgm:pt modelId="{9D805936-2D72-4856-B3D8-81750B982B54}">
      <dgm:prSet/>
      <dgm:spPr/>
      <dgm:t>
        <a:bodyPr/>
        <a:lstStyle/>
        <a:p>
          <a:r>
            <a:rPr lang="en-US"/>
            <a:t>Each applicant applied to an average of 10 programs</a:t>
          </a:r>
        </a:p>
      </dgm:t>
    </dgm:pt>
    <dgm:pt modelId="{CE05321E-5656-4BF7-9174-44636D8A7466}" type="parTrans" cxnId="{9B74D1D9-B3D6-4932-B86D-28E07D342F90}">
      <dgm:prSet/>
      <dgm:spPr/>
      <dgm:t>
        <a:bodyPr/>
        <a:lstStyle/>
        <a:p>
          <a:endParaRPr lang="en-US"/>
        </a:p>
      </dgm:t>
    </dgm:pt>
    <dgm:pt modelId="{627F39EE-1C5E-49E6-B96E-EA46EDB25D0D}" type="sibTrans" cxnId="{9B74D1D9-B3D6-4932-B86D-28E07D342F90}">
      <dgm:prSet/>
      <dgm:spPr/>
      <dgm:t>
        <a:bodyPr/>
        <a:lstStyle/>
        <a:p>
          <a:endParaRPr lang="en-US"/>
        </a:p>
      </dgm:t>
    </dgm:pt>
    <dgm:pt modelId="{960FB432-AC27-4E0F-87D4-1EDBCA168DFC}">
      <dgm:prSet/>
      <dgm:spPr/>
      <dgm:t>
        <a:bodyPr/>
        <a:lstStyle/>
        <a:p>
          <a:r>
            <a:rPr lang="en-US"/>
            <a:t>88.2% position fill rate (PGY1 and PGY2 combined data)</a:t>
          </a:r>
        </a:p>
      </dgm:t>
    </dgm:pt>
    <dgm:pt modelId="{8F8AE83C-6287-4269-B2AE-EE91DE218813}" type="parTrans" cxnId="{CEA49BAA-29FC-48AD-BE24-E0EACE3BB363}">
      <dgm:prSet/>
      <dgm:spPr/>
      <dgm:t>
        <a:bodyPr/>
        <a:lstStyle/>
        <a:p>
          <a:endParaRPr lang="en-US"/>
        </a:p>
      </dgm:t>
    </dgm:pt>
    <dgm:pt modelId="{60FB5CA8-8553-4A49-BBB5-DD74D8EC063D}" type="sibTrans" cxnId="{CEA49BAA-29FC-48AD-BE24-E0EACE3BB363}">
      <dgm:prSet/>
      <dgm:spPr/>
      <dgm:t>
        <a:bodyPr/>
        <a:lstStyle/>
        <a:p>
          <a:endParaRPr lang="en-US"/>
        </a:p>
      </dgm:t>
    </dgm:pt>
    <dgm:pt modelId="{61F37FA4-4F43-418D-8EF8-F8BE9513F54C}" type="pres">
      <dgm:prSet presAssocID="{1A3253EE-2E66-49C5-A182-F66A046C5E97}" presName="vert0" presStyleCnt="0">
        <dgm:presLayoutVars>
          <dgm:dir/>
          <dgm:animOne val="branch"/>
          <dgm:animLvl val="lvl"/>
        </dgm:presLayoutVars>
      </dgm:prSet>
      <dgm:spPr/>
    </dgm:pt>
    <dgm:pt modelId="{4A933379-881B-4769-9FAC-E398787E2AEE}" type="pres">
      <dgm:prSet presAssocID="{FE91AB45-980C-444E-89CE-CE173513B09C}" presName="thickLine" presStyleLbl="alignNode1" presStyleIdx="0" presStyleCnt="4"/>
      <dgm:spPr/>
    </dgm:pt>
    <dgm:pt modelId="{C7046612-5232-4BC7-A049-E1EF1AFEC520}" type="pres">
      <dgm:prSet presAssocID="{FE91AB45-980C-444E-89CE-CE173513B09C}" presName="horz1" presStyleCnt="0"/>
      <dgm:spPr/>
    </dgm:pt>
    <dgm:pt modelId="{E6575090-B771-4AF0-A553-7DDCA0121ECF}" type="pres">
      <dgm:prSet presAssocID="{FE91AB45-980C-444E-89CE-CE173513B09C}" presName="tx1" presStyleLbl="revTx" presStyleIdx="0" presStyleCnt="4"/>
      <dgm:spPr/>
    </dgm:pt>
    <dgm:pt modelId="{7BC16031-46A5-46AA-A4BF-9F94CD1CC250}" type="pres">
      <dgm:prSet presAssocID="{FE91AB45-980C-444E-89CE-CE173513B09C}" presName="vert1" presStyleCnt="0"/>
      <dgm:spPr/>
    </dgm:pt>
    <dgm:pt modelId="{8B00BF65-7A28-45C3-8148-0F33A60D0394}" type="pres">
      <dgm:prSet presAssocID="{063C5E6E-8221-4470-BF3F-776BF7A57DCC}" presName="thickLine" presStyleLbl="alignNode1" presStyleIdx="1" presStyleCnt="4"/>
      <dgm:spPr/>
    </dgm:pt>
    <dgm:pt modelId="{19F9384C-4949-4D09-929D-34A8430080E9}" type="pres">
      <dgm:prSet presAssocID="{063C5E6E-8221-4470-BF3F-776BF7A57DCC}" presName="horz1" presStyleCnt="0"/>
      <dgm:spPr/>
    </dgm:pt>
    <dgm:pt modelId="{6D2FF9B4-4E53-4D41-818E-D164EFDED9A5}" type="pres">
      <dgm:prSet presAssocID="{063C5E6E-8221-4470-BF3F-776BF7A57DCC}" presName="tx1" presStyleLbl="revTx" presStyleIdx="1" presStyleCnt="4"/>
      <dgm:spPr/>
    </dgm:pt>
    <dgm:pt modelId="{F1CC51EC-D9EB-4473-A100-E92986038641}" type="pres">
      <dgm:prSet presAssocID="{063C5E6E-8221-4470-BF3F-776BF7A57DCC}" presName="vert1" presStyleCnt="0"/>
      <dgm:spPr/>
    </dgm:pt>
    <dgm:pt modelId="{56200E93-750E-430B-A80A-E1BF36FA4D01}" type="pres">
      <dgm:prSet presAssocID="{9D805936-2D72-4856-B3D8-81750B982B54}" presName="thickLine" presStyleLbl="alignNode1" presStyleIdx="2" presStyleCnt="4"/>
      <dgm:spPr/>
    </dgm:pt>
    <dgm:pt modelId="{05B856D2-43F2-41B9-8B30-E462F646EB69}" type="pres">
      <dgm:prSet presAssocID="{9D805936-2D72-4856-B3D8-81750B982B54}" presName="horz1" presStyleCnt="0"/>
      <dgm:spPr/>
    </dgm:pt>
    <dgm:pt modelId="{291D150D-5BD1-49CF-A593-907507058526}" type="pres">
      <dgm:prSet presAssocID="{9D805936-2D72-4856-B3D8-81750B982B54}" presName="tx1" presStyleLbl="revTx" presStyleIdx="2" presStyleCnt="4"/>
      <dgm:spPr/>
    </dgm:pt>
    <dgm:pt modelId="{B6460086-C7E4-49DD-BCFF-4F578E86CA7F}" type="pres">
      <dgm:prSet presAssocID="{9D805936-2D72-4856-B3D8-81750B982B54}" presName="vert1" presStyleCnt="0"/>
      <dgm:spPr/>
    </dgm:pt>
    <dgm:pt modelId="{BA96E73B-CE65-46CB-8B0F-BDA5AF222319}" type="pres">
      <dgm:prSet presAssocID="{960FB432-AC27-4E0F-87D4-1EDBCA168DFC}" presName="thickLine" presStyleLbl="alignNode1" presStyleIdx="3" presStyleCnt="4"/>
      <dgm:spPr/>
    </dgm:pt>
    <dgm:pt modelId="{5C21CF72-E35A-445A-BE3B-3E623526B6A8}" type="pres">
      <dgm:prSet presAssocID="{960FB432-AC27-4E0F-87D4-1EDBCA168DFC}" presName="horz1" presStyleCnt="0"/>
      <dgm:spPr/>
    </dgm:pt>
    <dgm:pt modelId="{6D157018-B339-4CE5-9EC8-7907FD98C342}" type="pres">
      <dgm:prSet presAssocID="{960FB432-AC27-4E0F-87D4-1EDBCA168DFC}" presName="tx1" presStyleLbl="revTx" presStyleIdx="3" presStyleCnt="4"/>
      <dgm:spPr/>
    </dgm:pt>
    <dgm:pt modelId="{2E044302-59C2-470E-BA85-A63CCADE2BD0}" type="pres">
      <dgm:prSet presAssocID="{960FB432-AC27-4E0F-87D4-1EDBCA168DFC}" presName="vert1" presStyleCnt="0"/>
      <dgm:spPr/>
    </dgm:pt>
  </dgm:ptLst>
  <dgm:cxnLst>
    <dgm:cxn modelId="{F4E54833-7D36-4554-BE08-FB74897E5190}" type="presOf" srcId="{960FB432-AC27-4E0F-87D4-1EDBCA168DFC}" destId="{6D157018-B339-4CE5-9EC8-7907FD98C342}" srcOrd="0" destOrd="0" presId="urn:microsoft.com/office/officeart/2008/layout/LinedList"/>
    <dgm:cxn modelId="{08E54939-4808-45AB-8CE5-410AB855BD52}" type="presOf" srcId="{1A3253EE-2E66-49C5-A182-F66A046C5E97}" destId="{61F37FA4-4F43-418D-8EF8-F8BE9513F54C}" srcOrd="0" destOrd="0" presId="urn:microsoft.com/office/officeart/2008/layout/LinedList"/>
    <dgm:cxn modelId="{1438BF78-6F9B-46EE-9FC1-A1BD1E1C8FBB}" type="presOf" srcId="{063C5E6E-8221-4470-BF3F-776BF7A57DCC}" destId="{6D2FF9B4-4E53-4D41-818E-D164EFDED9A5}" srcOrd="0" destOrd="0" presId="urn:microsoft.com/office/officeart/2008/layout/LinedList"/>
    <dgm:cxn modelId="{605B6F8A-CC56-42B6-81B0-17701E56973A}" type="presOf" srcId="{FE91AB45-980C-444E-89CE-CE173513B09C}" destId="{E6575090-B771-4AF0-A553-7DDCA0121ECF}" srcOrd="0" destOrd="0" presId="urn:microsoft.com/office/officeart/2008/layout/LinedList"/>
    <dgm:cxn modelId="{18CA7590-C168-4B4C-AD87-7000967B75B0}" srcId="{1A3253EE-2E66-49C5-A182-F66A046C5E97}" destId="{FE91AB45-980C-444E-89CE-CE173513B09C}" srcOrd="0" destOrd="0" parTransId="{9ABDA718-F58A-403E-84F7-7CAAF6815B2A}" sibTransId="{7E7652D4-B213-4EC0-8C9F-83336BC86C9A}"/>
    <dgm:cxn modelId="{42B7F197-E7CC-4D5F-8D3E-EFADCE1566CD}" type="presOf" srcId="{9D805936-2D72-4856-B3D8-81750B982B54}" destId="{291D150D-5BD1-49CF-A593-907507058526}" srcOrd="0" destOrd="0" presId="urn:microsoft.com/office/officeart/2008/layout/LinedList"/>
    <dgm:cxn modelId="{CEA49BAA-29FC-48AD-BE24-E0EACE3BB363}" srcId="{1A3253EE-2E66-49C5-A182-F66A046C5E97}" destId="{960FB432-AC27-4E0F-87D4-1EDBCA168DFC}" srcOrd="3" destOrd="0" parTransId="{8F8AE83C-6287-4269-B2AE-EE91DE218813}" sibTransId="{60FB5CA8-8553-4A49-BBB5-DD74D8EC063D}"/>
    <dgm:cxn modelId="{73E2ECAC-9FB4-40AB-8BC7-BB513D24B31C}" srcId="{1A3253EE-2E66-49C5-A182-F66A046C5E97}" destId="{063C5E6E-8221-4470-BF3F-776BF7A57DCC}" srcOrd="1" destOrd="0" parTransId="{062A3633-4998-4E20-A07E-CE9E8E7CD781}" sibTransId="{74A359D6-D6AD-44B5-B40C-E6DABC4DEBC0}"/>
    <dgm:cxn modelId="{9B74D1D9-B3D6-4932-B86D-28E07D342F90}" srcId="{1A3253EE-2E66-49C5-A182-F66A046C5E97}" destId="{9D805936-2D72-4856-B3D8-81750B982B54}" srcOrd="2" destOrd="0" parTransId="{CE05321E-5656-4BF7-9174-44636D8A7466}" sibTransId="{627F39EE-1C5E-49E6-B96E-EA46EDB25D0D}"/>
    <dgm:cxn modelId="{2EE94669-C226-48E8-9603-3C92593740F6}" type="presParOf" srcId="{61F37FA4-4F43-418D-8EF8-F8BE9513F54C}" destId="{4A933379-881B-4769-9FAC-E398787E2AEE}" srcOrd="0" destOrd="0" presId="urn:microsoft.com/office/officeart/2008/layout/LinedList"/>
    <dgm:cxn modelId="{24EDDA34-FB4B-4C6A-B191-A8E393359E78}" type="presParOf" srcId="{61F37FA4-4F43-418D-8EF8-F8BE9513F54C}" destId="{C7046612-5232-4BC7-A049-E1EF1AFEC520}" srcOrd="1" destOrd="0" presId="urn:microsoft.com/office/officeart/2008/layout/LinedList"/>
    <dgm:cxn modelId="{5C2B5504-4CEB-4371-B0C1-ABE4122FD173}" type="presParOf" srcId="{C7046612-5232-4BC7-A049-E1EF1AFEC520}" destId="{E6575090-B771-4AF0-A553-7DDCA0121ECF}" srcOrd="0" destOrd="0" presId="urn:microsoft.com/office/officeart/2008/layout/LinedList"/>
    <dgm:cxn modelId="{A4A241B0-1D9D-4C30-9819-A4B962DEF119}" type="presParOf" srcId="{C7046612-5232-4BC7-A049-E1EF1AFEC520}" destId="{7BC16031-46A5-46AA-A4BF-9F94CD1CC250}" srcOrd="1" destOrd="0" presId="urn:microsoft.com/office/officeart/2008/layout/LinedList"/>
    <dgm:cxn modelId="{DFF633FC-9F51-41B6-89A3-F803765EFE1E}" type="presParOf" srcId="{61F37FA4-4F43-418D-8EF8-F8BE9513F54C}" destId="{8B00BF65-7A28-45C3-8148-0F33A60D0394}" srcOrd="2" destOrd="0" presId="urn:microsoft.com/office/officeart/2008/layout/LinedList"/>
    <dgm:cxn modelId="{0BD85DA8-3AF0-4AEF-8759-119ED30D2231}" type="presParOf" srcId="{61F37FA4-4F43-418D-8EF8-F8BE9513F54C}" destId="{19F9384C-4949-4D09-929D-34A8430080E9}" srcOrd="3" destOrd="0" presId="urn:microsoft.com/office/officeart/2008/layout/LinedList"/>
    <dgm:cxn modelId="{8FC4A353-408B-47B2-B5A8-E5B5CA8D56E9}" type="presParOf" srcId="{19F9384C-4949-4D09-929D-34A8430080E9}" destId="{6D2FF9B4-4E53-4D41-818E-D164EFDED9A5}" srcOrd="0" destOrd="0" presId="urn:microsoft.com/office/officeart/2008/layout/LinedList"/>
    <dgm:cxn modelId="{64A634F7-0278-4BC4-95A4-CF24F3A6F798}" type="presParOf" srcId="{19F9384C-4949-4D09-929D-34A8430080E9}" destId="{F1CC51EC-D9EB-4473-A100-E92986038641}" srcOrd="1" destOrd="0" presId="urn:microsoft.com/office/officeart/2008/layout/LinedList"/>
    <dgm:cxn modelId="{88E81AB5-9DE2-45E8-9FEF-95B95548FA52}" type="presParOf" srcId="{61F37FA4-4F43-418D-8EF8-F8BE9513F54C}" destId="{56200E93-750E-430B-A80A-E1BF36FA4D01}" srcOrd="4" destOrd="0" presId="urn:microsoft.com/office/officeart/2008/layout/LinedList"/>
    <dgm:cxn modelId="{1D57535D-0281-41CB-9854-A48AAA3C0ECC}" type="presParOf" srcId="{61F37FA4-4F43-418D-8EF8-F8BE9513F54C}" destId="{05B856D2-43F2-41B9-8B30-E462F646EB69}" srcOrd="5" destOrd="0" presId="urn:microsoft.com/office/officeart/2008/layout/LinedList"/>
    <dgm:cxn modelId="{17056983-8A30-4730-A0A7-CB482D8F8ECD}" type="presParOf" srcId="{05B856D2-43F2-41B9-8B30-E462F646EB69}" destId="{291D150D-5BD1-49CF-A593-907507058526}" srcOrd="0" destOrd="0" presId="urn:microsoft.com/office/officeart/2008/layout/LinedList"/>
    <dgm:cxn modelId="{44D99E5E-C1CB-4718-AADD-8D79F0FA64C4}" type="presParOf" srcId="{05B856D2-43F2-41B9-8B30-E462F646EB69}" destId="{B6460086-C7E4-49DD-BCFF-4F578E86CA7F}" srcOrd="1" destOrd="0" presId="urn:microsoft.com/office/officeart/2008/layout/LinedList"/>
    <dgm:cxn modelId="{23518DC4-7096-44D9-B23B-72D017C30D6A}" type="presParOf" srcId="{61F37FA4-4F43-418D-8EF8-F8BE9513F54C}" destId="{BA96E73B-CE65-46CB-8B0F-BDA5AF222319}" srcOrd="6" destOrd="0" presId="urn:microsoft.com/office/officeart/2008/layout/LinedList"/>
    <dgm:cxn modelId="{C65BF1B8-DEB0-4B91-8FFB-1F3FAB226E6E}" type="presParOf" srcId="{61F37FA4-4F43-418D-8EF8-F8BE9513F54C}" destId="{5C21CF72-E35A-445A-BE3B-3E623526B6A8}" srcOrd="7" destOrd="0" presId="urn:microsoft.com/office/officeart/2008/layout/LinedList"/>
    <dgm:cxn modelId="{923AD1D5-122A-4634-94F9-C69518AAAE1F}" type="presParOf" srcId="{5C21CF72-E35A-445A-BE3B-3E623526B6A8}" destId="{6D157018-B339-4CE5-9EC8-7907FD98C342}" srcOrd="0" destOrd="0" presId="urn:microsoft.com/office/officeart/2008/layout/LinedList"/>
    <dgm:cxn modelId="{BFAF859E-797A-4297-9028-24C23D7BB362}" type="presParOf" srcId="{5C21CF72-E35A-445A-BE3B-3E623526B6A8}" destId="{2E044302-59C2-470E-BA85-A63CCADE2BD0}"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3253EE-2E66-49C5-A182-F66A046C5E9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E91AB45-980C-444E-89CE-CE173513B09C}">
      <dgm:prSet/>
      <dgm:spPr/>
      <dgm:t>
        <a:bodyPr/>
        <a:lstStyle/>
        <a:p>
          <a:r>
            <a:rPr lang="en-US"/>
            <a:t>20,580 individual reference writers</a:t>
          </a:r>
        </a:p>
      </dgm:t>
    </dgm:pt>
    <dgm:pt modelId="{9ABDA718-F58A-403E-84F7-7CAAF6815B2A}" type="parTrans" cxnId="{18CA7590-C168-4B4C-AD87-7000967B75B0}">
      <dgm:prSet/>
      <dgm:spPr/>
      <dgm:t>
        <a:bodyPr/>
        <a:lstStyle/>
        <a:p>
          <a:endParaRPr lang="en-US"/>
        </a:p>
      </dgm:t>
    </dgm:pt>
    <dgm:pt modelId="{7E7652D4-B213-4EC0-8C9F-83336BC86C9A}" type="sibTrans" cxnId="{18CA7590-C168-4B4C-AD87-7000967B75B0}">
      <dgm:prSet/>
      <dgm:spPr/>
      <dgm:t>
        <a:bodyPr/>
        <a:lstStyle/>
        <a:p>
          <a:endParaRPr lang="en-US"/>
        </a:p>
      </dgm:t>
    </dgm:pt>
    <dgm:pt modelId="{063C5E6E-8221-4470-BF3F-776BF7A57DCC}">
      <dgm:prSet/>
      <dgm:spPr/>
      <dgm:t>
        <a:bodyPr/>
        <a:lstStyle/>
        <a:p>
          <a:r>
            <a:rPr lang="en-US"/>
            <a:t>62,340 references submitted</a:t>
          </a:r>
        </a:p>
      </dgm:t>
    </dgm:pt>
    <dgm:pt modelId="{062A3633-4998-4E20-A07E-CE9E8E7CD781}" type="parTrans" cxnId="{73E2ECAC-9FB4-40AB-8BC7-BB513D24B31C}">
      <dgm:prSet/>
      <dgm:spPr/>
      <dgm:t>
        <a:bodyPr/>
        <a:lstStyle/>
        <a:p>
          <a:endParaRPr lang="en-US"/>
        </a:p>
      </dgm:t>
    </dgm:pt>
    <dgm:pt modelId="{74A359D6-D6AD-44B5-B40C-E6DABC4DEBC0}" type="sibTrans" cxnId="{73E2ECAC-9FB4-40AB-8BC7-BB513D24B31C}">
      <dgm:prSet/>
      <dgm:spPr/>
      <dgm:t>
        <a:bodyPr/>
        <a:lstStyle/>
        <a:p>
          <a:endParaRPr lang="en-US"/>
        </a:p>
      </dgm:t>
    </dgm:pt>
    <dgm:pt modelId="{9D805936-2D72-4856-B3D8-81750B982B54}">
      <dgm:prSet/>
      <dgm:spPr/>
      <dgm:t>
        <a:bodyPr/>
        <a:lstStyle/>
        <a:p>
          <a:r>
            <a:rPr lang="en-US"/>
            <a:t>3,072 programs (1,707 PGY1, 1,310 PGY2)</a:t>
          </a:r>
        </a:p>
      </dgm:t>
    </dgm:pt>
    <dgm:pt modelId="{CE05321E-5656-4BF7-9174-44636D8A7466}" type="parTrans" cxnId="{9B74D1D9-B3D6-4932-B86D-28E07D342F90}">
      <dgm:prSet/>
      <dgm:spPr/>
      <dgm:t>
        <a:bodyPr/>
        <a:lstStyle/>
        <a:p>
          <a:endParaRPr lang="en-US"/>
        </a:p>
      </dgm:t>
    </dgm:pt>
    <dgm:pt modelId="{627F39EE-1C5E-49E6-B96E-EA46EDB25D0D}" type="sibTrans" cxnId="{9B74D1D9-B3D6-4932-B86D-28E07D342F90}">
      <dgm:prSet/>
      <dgm:spPr/>
      <dgm:t>
        <a:bodyPr/>
        <a:lstStyle/>
        <a:p>
          <a:endParaRPr lang="en-US"/>
        </a:p>
      </dgm:t>
    </dgm:pt>
    <dgm:pt modelId="{960FB432-AC27-4E0F-87D4-1EDBCA168DFC}">
      <dgm:prSet/>
      <dgm:spPr/>
      <dgm:t>
        <a:bodyPr/>
        <a:lstStyle/>
        <a:p>
          <a:r>
            <a:rPr lang="en-US"/>
            <a:t>5,962 available positions (4,259 PGY1, 1,703 PGY2)</a:t>
          </a:r>
        </a:p>
      </dgm:t>
    </dgm:pt>
    <dgm:pt modelId="{8F8AE83C-6287-4269-B2AE-EE91DE218813}" type="parTrans" cxnId="{CEA49BAA-29FC-48AD-BE24-E0EACE3BB363}">
      <dgm:prSet/>
      <dgm:spPr/>
      <dgm:t>
        <a:bodyPr/>
        <a:lstStyle/>
        <a:p>
          <a:endParaRPr lang="en-US"/>
        </a:p>
      </dgm:t>
    </dgm:pt>
    <dgm:pt modelId="{60FB5CA8-8553-4A49-BBB5-DD74D8EC063D}" type="sibTrans" cxnId="{CEA49BAA-29FC-48AD-BE24-E0EACE3BB363}">
      <dgm:prSet/>
      <dgm:spPr/>
      <dgm:t>
        <a:bodyPr/>
        <a:lstStyle/>
        <a:p>
          <a:endParaRPr lang="en-US"/>
        </a:p>
      </dgm:t>
    </dgm:pt>
    <dgm:pt modelId="{61F37FA4-4F43-418D-8EF8-F8BE9513F54C}" type="pres">
      <dgm:prSet presAssocID="{1A3253EE-2E66-49C5-A182-F66A046C5E97}" presName="vert0" presStyleCnt="0">
        <dgm:presLayoutVars>
          <dgm:dir/>
          <dgm:animOne val="branch"/>
          <dgm:animLvl val="lvl"/>
        </dgm:presLayoutVars>
      </dgm:prSet>
      <dgm:spPr/>
    </dgm:pt>
    <dgm:pt modelId="{4A933379-881B-4769-9FAC-E398787E2AEE}" type="pres">
      <dgm:prSet presAssocID="{FE91AB45-980C-444E-89CE-CE173513B09C}" presName="thickLine" presStyleLbl="alignNode1" presStyleIdx="0" presStyleCnt="4"/>
      <dgm:spPr/>
    </dgm:pt>
    <dgm:pt modelId="{C7046612-5232-4BC7-A049-E1EF1AFEC520}" type="pres">
      <dgm:prSet presAssocID="{FE91AB45-980C-444E-89CE-CE173513B09C}" presName="horz1" presStyleCnt="0"/>
      <dgm:spPr/>
    </dgm:pt>
    <dgm:pt modelId="{E6575090-B771-4AF0-A553-7DDCA0121ECF}" type="pres">
      <dgm:prSet presAssocID="{FE91AB45-980C-444E-89CE-CE173513B09C}" presName="tx1" presStyleLbl="revTx" presStyleIdx="0" presStyleCnt="4"/>
      <dgm:spPr/>
    </dgm:pt>
    <dgm:pt modelId="{7BC16031-46A5-46AA-A4BF-9F94CD1CC250}" type="pres">
      <dgm:prSet presAssocID="{FE91AB45-980C-444E-89CE-CE173513B09C}" presName="vert1" presStyleCnt="0"/>
      <dgm:spPr/>
    </dgm:pt>
    <dgm:pt modelId="{8B00BF65-7A28-45C3-8148-0F33A60D0394}" type="pres">
      <dgm:prSet presAssocID="{063C5E6E-8221-4470-BF3F-776BF7A57DCC}" presName="thickLine" presStyleLbl="alignNode1" presStyleIdx="1" presStyleCnt="4"/>
      <dgm:spPr/>
    </dgm:pt>
    <dgm:pt modelId="{19F9384C-4949-4D09-929D-34A8430080E9}" type="pres">
      <dgm:prSet presAssocID="{063C5E6E-8221-4470-BF3F-776BF7A57DCC}" presName="horz1" presStyleCnt="0"/>
      <dgm:spPr/>
    </dgm:pt>
    <dgm:pt modelId="{6D2FF9B4-4E53-4D41-818E-D164EFDED9A5}" type="pres">
      <dgm:prSet presAssocID="{063C5E6E-8221-4470-BF3F-776BF7A57DCC}" presName="tx1" presStyleLbl="revTx" presStyleIdx="1" presStyleCnt="4"/>
      <dgm:spPr/>
    </dgm:pt>
    <dgm:pt modelId="{F1CC51EC-D9EB-4473-A100-E92986038641}" type="pres">
      <dgm:prSet presAssocID="{063C5E6E-8221-4470-BF3F-776BF7A57DCC}" presName="vert1" presStyleCnt="0"/>
      <dgm:spPr/>
    </dgm:pt>
    <dgm:pt modelId="{56200E93-750E-430B-A80A-E1BF36FA4D01}" type="pres">
      <dgm:prSet presAssocID="{9D805936-2D72-4856-B3D8-81750B982B54}" presName="thickLine" presStyleLbl="alignNode1" presStyleIdx="2" presStyleCnt="4"/>
      <dgm:spPr/>
    </dgm:pt>
    <dgm:pt modelId="{05B856D2-43F2-41B9-8B30-E462F646EB69}" type="pres">
      <dgm:prSet presAssocID="{9D805936-2D72-4856-B3D8-81750B982B54}" presName="horz1" presStyleCnt="0"/>
      <dgm:spPr/>
    </dgm:pt>
    <dgm:pt modelId="{291D150D-5BD1-49CF-A593-907507058526}" type="pres">
      <dgm:prSet presAssocID="{9D805936-2D72-4856-B3D8-81750B982B54}" presName="tx1" presStyleLbl="revTx" presStyleIdx="2" presStyleCnt="4"/>
      <dgm:spPr/>
    </dgm:pt>
    <dgm:pt modelId="{B6460086-C7E4-49DD-BCFF-4F578E86CA7F}" type="pres">
      <dgm:prSet presAssocID="{9D805936-2D72-4856-B3D8-81750B982B54}" presName="vert1" presStyleCnt="0"/>
      <dgm:spPr/>
    </dgm:pt>
    <dgm:pt modelId="{BA96E73B-CE65-46CB-8B0F-BDA5AF222319}" type="pres">
      <dgm:prSet presAssocID="{960FB432-AC27-4E0F-87D4-1EDBCA168DFC}" presName="thickLine" presStyleLbl="alignNode1" presStyleIdx="3" presStyleCnt="4"/>
      <dgm:spPr/>
    </dgm:pt>
    <dgm:pt modelId="{5C21CF72-E35A-445A-BE3B-3E623526B6A8}" type="pres">
      <dgm:prSet presAssocID="{960FB432-AC27-4E0F-87D4-1EDBCA168DFC}" presName="horz1" presStyleCnt="0"/>
      <dgm:spPr/>
    </dgm:pt>
    <dgm:pt modelId="{6D157018-B339-4CE5-9EC8-7907FD98C342}" type="pres">
      <dgm:prSet presAssocID="{960FB432-AC27-4E0F-87D4-1EDBCA168DFC}" presName="tx1" presStyleLbl="revTx" presStyleIdx="3" presStyleCnt="4"/>
      <dgm:spPr/>
    </dgm:pt>
    <dgm:pt modelId="{2E044302-59C2-470E-BA85-A63CCADE2BD0}" type="pres">
      <dgm:prSet presAssocID="{960FB432-AC27-4E0F-87D4-1EDBCA168DFC}" presName="vert1" presStyleCnt="0"/>
      <dgm:spPr/>
    </dgm:pt>
  </dgm:ptLst>
  <dgm:cxnLst>
    <dgm:cxn modelId="{F4E54833-7D36-4554-BE08-FB74897E5190}" type="presOf" srcId="{960FB432-AC27-4E0F-87D4-1EDBCA168DFC}" destId="{6D157018-B339-4CE5-9EC8-7907FD98C342}" srcOrd="0" destOrd="0" presId="urn:microsoft.com/office/officeart/2008/layout/LinedList"/>
    <dgm:cxn modelId="{08E54939-4808-45AB-8CE5-410AB855BD52}" type="presOf" srcId="{1A3253EE-2E66-49C5-A182-F66A046C5E97}" destId="{61F37FA4-4F43-418D-8EF8-F8BE9513F54C}" srcOrd="0" destOrd="0" presId="urn:microsoft.com/office/officeart/2008/layout/LinedList"/>
    <dgm:cxn modelId="{1438BF78-6F9B-46EE-9FC1-A1BD1E1C8FBB}" type="presOf" srcId="{063C5E6E-8221-4470-BF3F-776BF7A57DCC}" destId="{6D2FF9B4-4E53-4D41-818E-D164EFDED9A5}" srcOrd="0" destOrd="0" presId="urn:microsoft.com/office/officeart/2008/layout/LinedList"/>
    <dgm:cxn modelId="{605B6F8A-CC56-42B6-81B0-17701E56973A}" type="presOf" srcId="{FE91AB45-980C-444E-89CE-CE173513B09C}" destId="{E6575090-B771-4AF0-A553-7DDCA0121ECF}" srcOrd="0" destOrd="0" presId="urn:microsoft.com/office/officeart/2008/layout/LinedList"/>
    <dgm:cxn modelId="{18CA7590-C168-4B4C-AD87-7000967B75B0}" srcId="{1A3253EE-2E66-49C5-A182-F66A046C5E97}" destId="{FE91AB45-980C-444E-89CE-CE173513B09C}" srcOrd="0" destOrd="0" parTransId="{9ABDA718-F58A-403E-84F7-7CAAF6815B2A}" sibTransId="{7E7652D4-B213-4EC0-8C9F-83336BC86C9A}"/>
    <dgm:cxn modelId="{42B7F197-E7CC-4D5F-8D3E-EFADCE1566CD}" type="presOf" srcId="{9D805936-2D72-4856-B3D8-81750B982B54}" destId="{291D150D-5BD1-49CF-A593-907507058526}" srcOrd="0" destOrd="0" presId="urn:microsoft.com/office/officeart/2008/layout/LinedList"/>
    <dgm:cxn modelId="{CEA49BAA-29FC-48AD-BE24-E0EACE3BB363}" srcId="{1A3253EE-2E66-49C5-A182-F66A046C5E97}" destId="{960FB432-AC27-4E0F-87D4-1EDBCA168DFC}" srcOrd="3" destOrd="0" parTransId="{8F8AE83C-6287-4269-B2AE-EE91DE218813}" sibTransId="{60FB5CA8-8553-4A49-BBB5-DD74D8EC063D}"/>
    <dgm:cxn modelId="{73E2ECAC-9FB4-40AB-8BC7-BB513D24B31C}" srcId="{1A3253EE-2E66-49C5-A182-F66A046C5E97}" destId="{063C5E6E-8221-4470-BF3F-776BF7A57DCC}" srcOrd="1" destOrd="0" parTransId="{062A3633-4998-4E20-A07E-CE9E8E7CD781}" sibTransId="{74A359D6-D6AD-44B5-B40C-E6DABC4DEBC0}"/>
    <dgm:cxn modelId="{9B74D1D9-B3D6-4932-B86D-28E07D342F90}" srcId="{1A3253EE-2E66-49C5-A182-F66A046C5E97}" destId="{9D805936-2D72-4856-B3D8-81750B982B54}" srcOrd="2" destOrd="0" parTransId="{CE05321E-5656-4BF7-9174-44636D8A7466}" sibTransId="{627F39EE-1C5E-49E6-B96E-EA46EDB25D0D}"/>
    <dgm:cxn modelId="{2EE94669-C226-48E8-9603-3C92593740F6}" type="presParOf" srcId="{61F37FA4-4F43-418D-8EF8-F8BE9513F54C}" destId="{4A933379-881B-4769-9FAC-E398787E2AEE}" srcOrd="0" destOrd="0" presId="urn:microsoft.com/office/officeart/2008/layout/LinedList"/>
    <dgm:cxn modelId="{24EDDA34-FB4B-4C6A-B191-A8E393359E78}" type="presParOf" srcId="{61F37FA4-4F43-418D-8EF8-F8BE9513F54C}" destId="{C7046612-5232-4BC7-A049-E1EF1AFEC520}" srcOrd="1" destOrd="0" presId="urn:microsoft.com/office/officeart/2008/layout/LinedList"/>
    <dgm:cxn modelId="{5C2B5504-4CEB-4371-B0C1-ABE4122FD173}" type="presParOf" srcId="{C7046612-5232-4BC7-A049-E1EF1AFEC520}" destId="{E6575090-B771-4AF0-A553-7DDCA0121ECF}" srcOrd="0" destOrd="0" presId="urn:microsoft.com/office/officeart/2008/layout/LinedList"/>
    <dgm:cxn modelId="{A4A241B0-1D9D-4C30-9819-A4B962DEF119}" type="presParOf" srcId="{C7046612-5232-4BC7-A049-E1EF1AFEC520}" destId="{7BC16031-46A5-46AA-A4BF-9F94CD1CC250}" srcOrd="1" destOrd="0" presId="urn:microsoft.com/office/officeart/2008/layout/LinedList"/>
    <dgm:cxn modelId="{DFF633FC-9F51-41B6-89A3-F803765EFE1E}" type="presParOf" srcId="{61F37FA4-4F43-418D-8EF8-F8BE9513F54C}" destId="{8B00BF65-7A28-45C3-8148-0F33A60D0394}" srcOrd="2" destOrd="0" presId="urn:microsoft.com/office/officeart/2008/layout/LinedList"/>
    <dgm:cxn modelId="{0BD85DA8-3AF0-4AEF-8759-119ED30D2231}" type="presParOf" srcId="{61F37FA4-4F43-418D-8EF8-F8BE9513F54C}" destId="{19F9384C-4949-4D09-929D-34A8430080E9}" srcOrd="3" destOrd="0" presId="urn:microsoft.com/office/officeart/2008/layout/LinedList"/>
    <dgm:cxn modelId="{8FC4A353-408B-47B2-B5A8-E5B5CA8D56E9}" type="presParOf" srcId="{19F9384C-4949-4D09-929D-34A8430080E9}" destId="{6D2FF9B4-4E53-4D41-818E-D164EFDED9A5}" srcOrd="0" destOrd="0" presId="urn:microsoft.com/office/officeart/2008/layout/LinedList"/>
    <dgm:cxn modelId="{64A634F7-0278-4BC4-95A4-CF24F3A6F798}" type="presParOf" srcId="{19F9384C-4949-4D09-929D-34A8430080E9}" destId="{F1CC51EC-D9EB-4473-A100-E92986038641}" srcOrd="1" destOrd="0" presId="urn:microsoft.com/office/officeart/2008/layout/LinedList"/>
    <dgm:cxn modelId="{88E81AB5-9DE2-45E8-9FEF-95B95548FA52}" type="presParOf" srcId="{61F37FA4-4F43-418D-8EF8-F8BE9513F54C}" destId="{56200E93-750E-430B-A80A-E1BF36FA4D01}" srcOrd="4" destOrd="0" presId="urn:microsoft.com/office/officeart/2008/layout/LinedList"/>
    <dgm:cxn modelId="{1D57535D-0281-41CB-9854-A48AAA3C0ECC}" type="presParOf" srcId="{61F37FA4-4F43-418D-8EF8-F8BE9513F54C}" destId="{05B856D2-43F2-41B9-8B30-E462F646EB69}" srcOrd="5" destOrd="0" presId="urn:microsoft.com/office/officeart/2008/layout/LinedList"/>
    <dgm:cxn modelId="{17056983-8A30-4730-A0A7-CB482D8F8ECD}" type="presParOf" srcId="{05B856D2-43F2-41B9-8B30-E462F646EB69}" destId="{291D150D-5BD1-49CF-A593-907507058526}" srcOrd="0" destOrd="0" presId="urn:microsoft.com/office/officeart/2008/layout/LinedList"/>
    <dgm:cxn modelId="{44D99E5E-C1CB-4718-AADD-8D79F0FA64C4}" type="presParOf" srcId="{05B856D2-43F2-41B9-8B30-E462F646EB69}" destId="{B6460086-C7E4-49DD-BCFF-4F578E86CA7F}" srcOrd="1" destOrd="0" presId="urn:microsoft.com/office/officeart/2008/layout/LinedList"/>
    <dgm:cxn modelId="{23518DC4-7096-44D9-B23B-72D017C30D6A}" type="presParOf" srcId="{61F37FA4-4F43-418D-8EF8-F8BE9513F54C}" destId="{BA96E73B-CE65-46CB-8B0F-BDA5AF222319}" srcOrd="6" destOrd="0" presId="urn:microsoft.com/office/officeart/2008/layout/LinedList"/>
    <dgm:cxn modelId="{C65BF1B8-DEB0-4B91-8FFB-1F3FAB226E6E}" type="presParOf" srcId="{61F37FA4-4F43-418D-8EF8-F8BE9513F54C}" destId="{5C21CF72-E35A-445A-BE3B-3E623526B6A8}" srcOrd="7" destOrd="0" presId="urn:microsoft.com/office/officeart/2008/layout/LinedList"/>
    <dgm:cxn modelId="{923AD1D5-122A-4634-94F9-C69518AAAE1F}" type="presParOf" srcId="{5C21CF72-E35A-445A-BE3B-3E623526B6A8}" destId="{6D157018-B339-4CE5-9EC8-7907FD98C342}" srcOrd="0" destOrd="0" presId="urn:microsoft.com/office/officeart/2008/layout/LinedList"/>
    <dgm:cxn modelId="{BFAF859E-797A-4297-9028-24C23D7BB362}" type="presParOf" srcId="{5C21CF72-E35A-445A-BE3B-3E623526B6A8}" destId="{2E044302-59C2-470E-BA85-A63CCADE2BD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A8812-018A-4438-BDD7-FD659C467EE3}">
      <dsp:nvSpPr>
        <dsp:cNvPr id="0" name=""/>
        <dsp:cNvSpPr/>
      </dsp:nvSpPr>
      <dsp:spPr>
        <a:xfrm>
          <a:off x="0" y="97249"/>
          <a:ext cx="5895976" cy="501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Accreditation</a:t>
          </a:r>
        </a:p>
      </dsp:txBody>
      <dsp:txXfrm>
        <a:off x="24502" y="121751"/>
        <a:ext cx="5846972" cy="452926"/>
      </dsp:txXfrm>
    </dsp:sp>
    <dsp:sp modelId="{E5E6DCA7-21F1-4396-B2C5-ED4FBF95248D}">
      <dsp:nvSpPr>
        <dsp:cNvPr id="0" name=""/>
        <dsp:cNvSpPr/>
      </dsp:nvSpPr>
      <dsp:spPr>
        <a:xfrm>
          <a:off x="0" y="662539"/>
          <a:ext cx="5895976" cy="501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Midyear Clinical Meeting</a:t>
          </a:r>
        </a:p>
      </dsp:txBody>
      <dsp:txXfrm>
        <a:off x="24502" y="687041"/>
        <a:ext cx="5846972" cy="452926"/>
      </dsp:txXfrm>
    </dsp:sp>
    <dsp:sp modelId="{10EB6091-9B25-4960-B98B-79905697ABEF}">
      <dsp:nvSpPr>
        <dsp:cNvPr id="0" name=""/>
        <dsp:cNvSpPr/>
      </dsp:nvSpPr>
      <dsp:spPr>
        <a:xfrm>
          <a:off x="0" y="1164469"/>
          <a:ext cx="5895976" cy="1252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1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Residency Showcase</a:t>
          </a:r>
        </a:p>
        <a:p>
          <a:pPr marL="171450" lvl="1" indent="-171450" algn="l" defTabSz="755650">
            <a:lnSpc>
              <a:spcPct val="90000"/>
            </a:lnSpc>
            <a:spcBef>
              <a:spcPct val="0"/>
            </a:spcBef>
            <a:spcAft>
              <a:spcPct val="20000"/>
            </a:spcAft>
            <a:buChar char="•"/>
          </a:pPr>
          <a:r>
            <a:rPr lang="en-US" sz="1700" kern="1200"/>
            <a:t>Personnel Placement Service (PPS)</a:t>
          </a:r>
        </a:p>
        <a:p>
          <a:pPr marL="171450" lvl="1" indent="-171450" algn="l" defTabSz="755650">
            <a:lnSpc>
              <a:spcPct val="90000"/>
            </a:lnSpc>
            <a:spcBef>
              <a:spcPct val="0"/>
            </a:spcBef>
            <a:spcAft>
              <a:spcPct val="20000"/>
            </a:spcAft>
            <a:buChar char="•"/>
          </a:pPr>
          <a:r>
            <a:rPr lang="en-US" sz="1700" kern="1200"/>
            <a:t>Education sessions concerning the residency recruitment process, use of PhORCAS, and what to expect</a:t>
          </a:r>
        </a:p>
      </dsp:txBody>
      <dsp:txXfrm>
        <a:off x="0" y="1164469"/>
        <a:ext cx="5895976" cy="1252350"/>
      </dsp:txXfrm>
    </dsp:sp>
    <dsp:sp modelId="{5CDBF877-E3FB-4FC1-A34F-E942242955BD}">
      <dsp:nvSpPr>
        <dsp:cNvPr id="0" name=""/>
        <dsp:cNvSpPr/>
      </dsp:nvSpPr>
      <dsp:spPr>
        <a:xfrm>
          <a:off x="0" y="2416819"/>
          <a:ext cx="5895976" cy="501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PhORCAS</a:t>
          </a:r>
        </a:p>
      </dsp:txBody>
      <dsp:txXfrm>
        <a:off x="24502" y="2441321"/>
        <a:ext cx="5846972" cy="452926"/>
      </dsp:txXfrm>
    </dsp:sp>
    <dsp:sp modelId="{B22F8C0E-A0F7-43B3-9CEC-D9AB6E319D0A}">
      <dsp:nvSpPr>
        <dsp:cNvPr id="0" name=""/>
        <dsp:cNvSpPr/>
      </dsp:nvSpPr>
      <dsp:spPr>
        <a:xfrm>
          <a:off x="0" y="2918750"/>
          <a:ext cx="5895976" cy="500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19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Representatives from Liaison International will be in the exhibit hall for questions</a:t>
          </a:r>
        </a:p>
      </dsp:txBody>
      <dsp:txXfrm>
        <a:off x="0" y="2918750"/>
        <a:ext cx="5895976" cy="500940"/>
      </dsp:txXfrm>
    </dsp:sp>
    <dsp:sp modelId="{69FB0BB8-FAFA-4B3B-8214-2116B22F439B}">
      <dsp:nvSpPr>
        <dsp:cNvPr id="0" name=""/>
        <dsp:cNvSpPr/>
      </dsp:nvSpPr>
      <dsp:spPr>
        <a:xfrm>
          <a:off x="0" y="3419690"/>
          <a:ext cx="5895976" cy="501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Match</a:t>
          </a:r>
        </a:p>
      </dsp:txBody>
      <dsp:txXfrm>
        <a:off x="24502" y="3444192"/>
        <a:ext cx="5846972" cy="4529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D7192-E1EB-4FFE-9297-AE999B6847FF}">
      <dsp:nvSpPr>
        <dsp:cNvPr id="0" name=""/>
        <dsp:cNvSpPr/>
      </dsp:nvSpPr>
      <dsp:spPr>
        <a:xfrm>
          <a:off x="0" y="490"/>
          <a:ext cx="5895976" cy="11479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462096-CD6C-42BE-A9C1-3E020DF9C5A1}">
      <dsp:nvSpPr>
        <dsp:cNvPr id="0" name=""/>
        <dsp:cNvSpPr/>
      </dsp:nvSpPr>
      <dsp:spPr>
        <a:xfrm>
          <a:off x="347260" y="258783"/>
          <a:ext cx="631382" cy="63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29FD9E-3EFA-4397-BD6B-3AA176354F18}">
      <dsp:nvSpPr>
        <dsp:cNvPr id="0" name=""/>
        <dsp:cNvSpPr/>
      </dsp:nvSpPr>
      <dsp:spPr>
        <a:xfrm>
          <a:off x="1325903" y="490"/>
          <a:ext cx="4570072" cy="11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93" tIns="121493" rIns="121493" bIns="121493" numCol="1" spcCol="1270" anchor="ctr" anchorCtr="0">
          <a:noAutofit/>
        </a:bodyPr>
        <a:lstStyle/>
        <a:p>
          <a:pPr marL="0" lvl="0" indent="0" algn="l" defTabSz="1022350">
            <a:lnSpc>
              <a:spcPct val="90000"/>
            </a:lnSpc>
            <a:spcBef>
              <a:spcPct val="0"/>
            </a:spcBef>
            <a:spcAft>
              <a:spcPct val="35000"/>
            </a:spcAft>
            <a:buNone/>
          </a:pPr>
          <a:r>
            <a:rPr lang="en-US" sz="2300" kern="1200"/>
            <a:t>PhORCAS is the result of a partnership between ASHP and Liaison International</a:t>
          </a:r>
        </a:p>
      </dsp:txBody>
      <dsp:txXfrm>
        <a:off x="1325903" y="490"/>
        <a:ext cx="4570072" cy="1147968"/>
      </dsp:txXfrm>
    </dsp:sp>
    <dsp:sp modelId="{D89C79FB-903B-4C0C-9E20-6BE1852E9020}">
      <dsp:nvSpPr>
        <dsp:cNvPr id="0" name=""/>
        <dsp:cNvSpPr/>
      </dsp:nvSpPr>
      <dsp:spPr>
        <a:xfrm>
          <a:off x="0" y="1435450"/>
          <a:ext cx="5895976" cy="11479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A1DA4-04B8-4B69-9B5F-E21D7DAC7081}">
      <dsp:nvSpPr>
        <dsp:cNvPr id="0" name=""/>
        <dsp:cNvSpPr/>
      </dsp:nvSpPr>
      <dsp:spPr>
        <a:xfrm>
          <a:off x="347260" y="1693743"/>
          <a:ext cx="631382" cy="63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043064-CBE1-40D8-AE7C-C167EEEC2D96}">
      <dsp:nvSpPr>
        <dsp:cNvPr id="0" name=""/>
        <dsp:cNvSpPr/>
      </dsp:nvSpPr>
      <dsp:spPr>
        <a:xfrm>
          <a:off x="1325903" y="1435450"/>
          <a:ext cx="4570072" cy="11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93" tIns="121493" rIns="121493" bIns="121493" numCol="1" spcCol="1270" anchor="ctr" anchorCtr="0">
          <a:noAutofit/>
        </a:bodyPr>
        <a:lstStyle/>
        <a:p>
          <a:pPr marL="0" lvl="0" indent="0" algn="l" defTabSz="1022350">
            <a:lnSpc>
              <a:spcPct val="90000"/>
            </a:lnSpc>
            <a:spcBef>
              <a:spcPct val="0"/>
            </a:spcBef>
            <a:spcAft>
              <a:spcPct val="35000"/>
            </a:spcAft>
            <a:buNone/>
          </a:pPr>
          <a:r>
            <a:rPr lang="en-US" sz="2300" kern="1200"/>
            <a:t>Streamlines the residency application process</a:t>
          </a:r>
        </a:p>
      </dsp:txBody>
      <dsp:txXfrm>
        <a:off x="1325903" y="1435450"/>
        <a:ext cx="4570072" cy="1147968"/>
      </dsp:txXfrm>
    </dsp:sp>
    <dsp:sp modelId="{9060088A-DD2B-47E9-906B-9EAF954D98BF}">
      <dsp:nvSpPr>
        <dsp:cNvPr id="0" name=""/>
        <dsp:cNvSpPr/>
      </dsp:nvSpPr>
      <dsp:spPr>
        <a:xfrm>
          <a:off x="0" y="2870411"/>
          <a:ext cx="5895976" cy="11479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CFF5F4-4729-4E55-81CB-ED323A5514C0}">
      <dsp:nvSpPr>
        <dsp:cNvPr id="0" name=""/>
        <dsp:cNvSpPr/>
      </dsp:nvSpPr>
      <dsp:spPr>
        <a:xfrm>
          <a:off x="347260" y="3128704"/>
          <a:ext cx="631382" cy="63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FF9C5-441A-4CBA-B62E-42D699516159}">
      <dsp:nvSpPr>
        <dsp:cNvPr id="0" name=""/>
        <dsp:cNvSpPr/>
      </dsp:nvSpPr>
      <dsp:spPr>
        <a:xfrm>
          <a:off x="1325903" y="2870411"/>
          <a:ext cx="4570072" cy="11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93" tIns="121493" rIns="121493" bIns="121493" numCol="1" spcCol="1270" anchor="ctr" anchorCtr="0">
          <a:noAutofit/>
        </a:bodyPr>
        <a:lstStyle/>
        <a:p>
          <a:pPr marL="0" lvl="0" indent="0" algn="l" defTabSz="1022350">
            <a:lnSpc>
              <a:spcPct val="90000"/>
            </a:lnSpc>
            <a:spcBef>
              <a:spcPct val="0"/>
            </a:spcBef>
            <a:spcAft>
              <a:spcPct val="35000"/>
            </a:spcAft>
            <a:buNone/>
          </a:pPr>
          <a:r>
            <a:rPr lang="en-US" sz="2300" kern="1200"/>
            <a:t>Similar to ‘PharmCAS’ that is used to pharmacy school applications</a:t>
          </a:r>
        </a:p>
      </dsp:txBody>
      <dsp:txXfrm>
        <a:off x="1325903" y="2870411"/>
        <a:ext cx="4570072" cy="1147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3379-881B-4769-9FAC-E398787E2AEE}">
      <dsp:nvSpPr>
        <dsp:cNvPr id="0" name=""/>
        <dsp:cNvSpPr/>
      </dsp:nvSpPr>
      <dsp:spPr>
        <a:xfrm>
          <a:off x="0" y="0"/>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575090-B771-4AF0-A553-7DDCA0121ECF}">
      <dsp:nvSpPr>
        <dsp:cNvPr id="0" name=""/>
        <dsp:cNvSpPr/>
      </dsp:nvSpPr>
      <dsp:spPr>
        <a:xfrm>
          <a:off x="0" y="0"/>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6,772 registered for the match</a:t>
          </a:r>
        </a:p>
      </dsp:txBody>
      <dsp:txXfrm>
        <a:off x="0" y="0"/>
        <a:ext cx="5895976" cy="1004717"/>
      </dsp:txXfrm>
    </dsp:sp>
    <dsp:sp modelId="{8B00BF65-7A28-45C3-8148-0F33A60D0394}">
      <dsp:nvSpPr>
        <dsp:cNvPr id="0" name=""/>
        <dsp:cNvSpPr/>
      </dsp:nvSpPr>
      <dsp:spPr>
        <a:xfrm>
          <a:off x="0" y="1004717"/>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FF9B4-4E53-4D41-818E-D164EFDED9A5}">
      <dsp:nvSpPr>
        <dsp:cNvPr id="0" name=""/>
        <dsp:cNvSpPr/>
      </dsp:nvSpPr>
      <dsp:spPr>
        <a:xfrm>
          <a:off x="0" y="1004717"/>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5,973 participated in the match</a:t>
          </a:r>
        </a:p>
      </dsp:txBody>
      <dsp:txXfrm>
        <a:off x="0" y="1004717"/>
        <a:ext cx="5895976" cy="1004717"/>
      </dsp:txXfrm>
    </dsp:sp>
    <dsp:sp modelId="{56200E93-750E-430B-A80A-E1BF36FA4D01}">
      <dsp:nvSpPr>
        <dsp:cNvPr id="0" name=""/>
        <dsp:cNvSpPr/>
      </dsp:nvSpPr>
      <dsp:spPr>
        <a:xfrm>
          <a:off x="0" y="2009435"/>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1D150D-5BD1-49CF-A593-907507058526}">
      <dsp:nvSpPr>
        <dsp:cNvPr id="0" name=""/>
        <dsp:cNvSpPr/>
      </dsp:nvSpPr>
      <dsp:spPr>
        <a:xfrm>
          <a:off x="0" y="2009435"/>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Each applicant applied to an average of 10 programs</a:t>
          </a:r>
        </a:p>
      </dsp:txBody>
      <dsp:txXfrm>
        <a:off x="0" y="2009435"/>
        <a:ext cx="5895976" cy="1004717"/>
      </dsp:txXfrm>
    </dsp:sp>
    <dsp:sp modelId="{BA96E73B-CE65-46CB-8B0F-BDA5AF222319}">
      <dsp:nvSpPr>
        <dsp:cNvPr id="0" name=""/>
        <dsp:cNvSpPr/>
      </dsp:nvSpPr>
      <dsp:spPr>
        <a:xfrm>
          <a:off x="0" y="3014152"/>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57018-B339-4CE5-9EC8-7907FD98C342}">
      <dsp:nvSpPr>
        <dsp:cNvPr id="0" name=""/>
        <dsp:cNvSpPr/>
      </dsp:nvSpPr>
      <dsp:spPr>
        <a:xfrm>
          <a:off x="0" y="3014152"/>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88.2% position fill rate (PGY1 and PGY2 combined data)</a:t>
          </a:r>
        </a:p>
      </dsp:txBody>
      <dsp:txXfrm>
        <a:off x="0" y="3014152"/>
        <a:ext cx="5895976" cy="1004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3379-881B-4769-9FAC-E398787E2AEE}">
      <dsp:nvSpPr>
        <dsp:cNvPr id="0" name=""/>
        <dsp:cNvSpPr/>
      </dsp:nvSpPr>
      <dsp:spPr>
        <a:xfrm>
          <a:off x="0" y="0"/>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575090-B771-4AF0-A553-7DDCA0121ECF}">
      <dsp:nvSpPr>
        <dsp:cNvPr id="0" name=""/>
        <dsp:cNvSpPr/>
      </dsp:nvSpPr>
      <dsp:spPr>
        <a:xfrm>
          <a:off x="0" y="0"/>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20,580 individual reference writers</a:t>
          </a:r>
        </a:p>
      </dsp:txBody>
      <dsp:txXfrm>
        <a:off x="0" y="0"/>
        <a:ext cx="5895976" cy="1004717"/>
      </dsp:txXfrm>
    </dsp:sp>
    <dsp:sp modelId="{8B00BF65-7A28-45C3-8148-0F33A60D0394}">
      <dsp:nvSpPr>
        <dsp:cNvPr id="0" name=""/>
        <dsp:cNvSpPr/>
      </dsp:nvSpPr>
      <dsp:spPr>
        <a:xfrm>
          <a:off x="0" y="1004717"/>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FF9B4-4E53-4D41-818E-D164EFDED9A5}">
      <dsp:nvSpPr>
        <dsp:cNvPr id="0" name=""/>
        <dsp:cNvSpPr/>
      </dsp:nvSpPr>
      <dsp:spPr>
        <a:xfrm>
          <a:off x="0" y="1004717"/>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62,340 references submitted</a:t>
          </a:r>
        </a:p>
      </dsp:txBody>
      <dsp:txXfrm>
        <a:off x="0" y="1004717"/>
        <a:ext cx="5895976" cy="1004717"/>
      </dsp:txXfrm>
    </dsp:sp>
    <dsp:sp modelId="{56200E93-750E-430B-A80A-E1BF36FA4D01}">
      <dsp:nvSpPr>
        <dsp:cNvPr id="0" name=""/>
        <dsp:cNvSpPr/>
      </dsp:nvSpPr>
      <dsp:spPr>
        <a:xfrm>
          <a:off x="0" y="2009435"/>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1D150D-5BD1-49CF-A593-907507058526}">
      <dsp:nvSpPr>
        <dsp:cNvPr id="0" name=""/>
        <dsp:cNvSpPr/>
      </dsp:nvSpPr>
      <dsp:spPr>
        <a:xfrm>
          <a:off x="0" y="2009435"/>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3,072 programs (1,707 PGY1, 1,310 PGY2)</a:t>
          </a:r>
        </a:p>
      </dsp:txBody>
      <dsp:txXfrm>
        <a:off x="0" y="2009435"/>
        <a:ext cx="5895976" cy="1004717"/>
      </dsp:txXfrm>
    </dsp:sp>
    <dsp:sp modelId="{BA96E73B-CE65-46CB-8B0F-BDA5AF222319}">
      <dsp:nvSpPr>
        <dsp:cNvPr id="0" name=""/>
        <dsp:cNvSpPr/>
      </dsp:nvSpPr>
      <dsp:spPr>
        <a:xfrm>
          <a:off x="0" y="3014152"/>
          <a:ext cx="589597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57018-B339-4CE5-9EC8-7907FD98C342}">
      <dsp:nvSpPr>
        <dsp:cNvPr id="0" name=""/>
        <dsp:cNvSpPr/>
      </dsp:nvSpPr>
      <dsp:spPr>
        <a:xfrm>
          <a:off x="0" y="3014152"/>
          <a:ext cx="5895976" cy="1004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5,962 available positions (4,259 PGY1, 1,703 PGY2)</a:t>
          </a:r>
        </a:p>
      </dsp:txBody>
      <dsp:txXfrm>
        <a:off x="0" y="3014152"/>
        <a:ext cx="5895976" cy="10047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A13936-C90F-4276-9EAB-ECD2D2DD233C}" type="datetimeFigureOut">
              <a:rPr lang="en-US" smtClean="0"/>
              <a:t>11/4/2025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1132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4565F-4122-4DC6-83B1-8AF3A6C7F4B0}"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26F0D1-6B0F-4FA4-BE1C-DC5B40CC47DC}" type="slidenum">
              <a:rPr lang="en-US" smtClean="0"/>
              <a:t>‹#›</a:t>
            </a:fld>
            <a:endParaRPr lang="en-US"/>
          </a:p>
        </p:txBody>
      </p:sp>
    </p:spTree>
    <p:extLst>
      <p:ext uri="{BB962C8B-B14F-4D97-AF65-F5344CB8AC3E}">
        <p14:creationId xmlns:p14="http://schemas.microsoft.com/office/powerpoint/2010/main" val="308792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Mir:</a:t>
            </a:r>
          </a:p>
          <a:p>
            <a:r>
              <a:rPr lang="en-US"/>
              <a:t>Welcome to ASHP’s webinar on PhORCAS </a:t>
            </a:r>
          </a:p>
          <a:p>
            <a:r>
              <a:rPr lang="en-US"/>
              <a:t>Our names are Amanda and Mir and we’re the 2025-2026 Executive Fellows at ASHP.</a:t>
            </a:r>
          </a:p>
          <a:p>
            <a:r>
              <a:rPr lang="en-US"/>
              <a:t>This webinar will provide an overview of the application timeline and tips for PhORCAS for students.</a:t>
            </a:r>
          </a:p>
        </p:txBody>
      </p:sp>
      <p:sp>
        <p:nvSpPr>
          <p:cNvPr id="4" name="Slide Number Placeholder 3"/>
          <p:cNvSpPr>
            <a:spLocks noGrp="1"/>
          </p:cNvSpPr>
          <p:nvPr>
            <p:ph type="sldNum" sz="quarter" idx="5"/>
          </p:nvPr>
        </p:nvSpPr>
        <p:spPr/>
        <p:txBody>
          <a:bodyPr/>
          <a:lstStyle/>
          <a:p>
            <a:fld id="{4726F0D1-6B0F-4FA4-BE1C-DC5B40CC47DC}" type="slidenum">
              <a:rPr lang="en-US" smtClean="0"/>
              <a:t>1</a:t>
            </a:fld>
            <a:endParaRPr lang="en-US"/>
          </a:p>
        </p:txBody>
      </p:sp>
    </p:spTree>
    <p:extLst>
      <p:ext uri="{BB962C8B-B14F-4D97-AF65-F5344CB8AC3E}">
        <p14:creationId xmlns:p14="http://schemas.microsoft.com/office/powerpoint/2010/main" val="859014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Amanda:</a:t>
            </a:r>
          </a:p>
          <a:p>
            <a:pPr marL="172334" indent="-172334">
              <a:buFontTx/>
              <a:buChar char="-"/>
            </a:pPr>
            <a:r>
              <a:rPr lang="en-US"/>
              <a:t>To initiate the process and</a:t>
            </a:r>
            <a:r>
              <a:rPr lang="en-US" baseline="0"/>
              <a:t> access PhORCAS, start by visiting the website.</a:t>
            </a:r>
          </a:p>
          <a:p>
            <a:pPr marL="172334" indent="-172334">
              <a:buFontTx/>
              <a:buChar char="-"/>
            </a:pPr>
            <a:r>
              <a:rPr lang="en-US" baseline="0"/>
              <a:t>This webpage provides all the information you need about the application process and assistance with selecting and submitting for residency programs.</a:t>
            </a:r>
          </a:p>
          <a:p>
            <a:pPr marL="172334" indent="-172334">
              <a:buFontTx/>
              <a:buChar char="-"/>
            </a:pPr>
            <a:r>
              <a:rPr lang="en-US" baseline="0"/>
              <a:t>Once in the page, scroll down, under </a:t>
            </a:r>
            <a:r>
              <a:rPr lang="en-US" b="0" u="sng" baseline="0"/>
              <a:t>resource information</a:t>
            </a:r>
            <a:r>
              <a:rPr lang="en-US" baseline="0"/>
              <a:t>, </a:t>
            </a:r>
            <a:r>
              <a:rPr lang="en-US" baseline="0">
                <a:sym typeface="Wingdings" panose="05000000000000000000" pitchFamily="2" charset="2"/>
              </a:rPr>
              <a:t></a:t>
            </a:r>
            <a:r>
              <a:rPr lang="en-US" baseline="0"/>
              <a:t> </a:t>
            </a:r>
            <a:r>
              <a:rPr lang="en-US" b="0" u="sng" baseline="0"/>
              <a:t>applicant resources and </a:t>
            </a:r>
            <a:r>
              <a:rPr lang="en-US" baseline="0"/>
              <a:t>click on ‘PhORCAS Applicant login’ – this will direct you to the online application portal.</a:t>
            </a:r>
          </a:p>
          <a:p>
            <a:pPr marL="0" indent="0">
              <a:buFontTx/>
              <a:buNone/>
            </a:pPr>
            <a:endParaRPr lang="en-US" baseline="0"/>
          </a:p>
          <a:p>
            <a:pPr marL="172334" indent="-172334">
              <a:buFontTx/>
              <a:buChar char="-"/>
            </a:pPr>
            <a:r>
              <a:rPr lang="en-US" baseline="0"/>
              <a:t>Please note the date that PhORCAS opens, which is located at the top of this webpage. For this cycle, PhORCAS will open November 5</a:t>
            </a:r>
            <a:r>
              <a:rPr lang="en-US" baseline="30000"/>
              <a:t>th</a:t>
            </a:r>
            <a:r>
              <a:rPr lang="en-US" baseline="0"/>
              <a:t>, 2025.</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10</a:t>
            </a:fld>
            <a:endParaRPr lang="en-US"/>
          </a:p>
        </p:txBody>
      </p:sp>
    </p:spTree>
    <p:extLst>
      <p:ext uri="{BB962C8B-B14F-4D97-AF65-F5344CB8AC3E}">
        <p14:creationId xmlns:p14="http://schemas.microsoft.com/office/powerpoint/2010/main" val="3475483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a:t>Mir:</a:t>
            </a:r>
          </a:p>
          <a:p>
            <a:pPr marL="172334" indent="-172334">
              <a:buFontTx/>
              <a:buChar char="-"/>
            </a:pPr>
            <a:r>
              <a:rPr lang="en-US" baseline="0"/>
              <a:t>Here is a screenshot of the main page you will see as a student on the National Matching Services website.</a:t>
            </a:r>
          </a:p>
          <a:p>
            <a:pPr marL="172334" indent="-172334">
              <a:buFontTx/>
              <a:buChar char="-"/>
            </a:pPr>
            <a:r>
              <a:rPr lang="en-US" baseline="0"/>
              <a:t>As you may notice across the bottom, there are four main links. </a:t>
            </a:r>
          </a:p>
          <a:p>
            <a:pPr marL="629534" lvl="1" indent="-172334">
              <a:buFontTx/>
              <a:buChar char="-"/>
            </a:pPr>
            <a:r>
              <a:rPr lang="en-US" baseline="0"/>
              <a:t>Register: which will allow you to register online for PhORCAS and the Match.</a:t>
            </a:r>
          </a:p>
          <a:p>
            <a:pPr marL="629534" lvl="1" indent="-172334">
              <a:buFontTx/>
              <a:buChar char="-"/>
            </a:pPr>
            <a:r>
              <a:rPr lang="en-US" baseline="0"/>
              <a:t>Apply: Apply to your programs of interest </a:t>
            </a:r>
          </a:p>
          <a:p>
            <a:pPr marL="629534" lvl="1" indent="-172334">
              <a:buFontTx/>
              <a:buChar char="-"/>
            </a:pPr>
            <a:r>
              <a:rPr lang="en-US" baseline="0"/>
              <a:t>Rank: This allows you to rank your programs </a:t>
            </a:r>
          </a:p>
          <a:p>
            <a:pPr marL="629534" lvl="1" indent="-172334">
              <a:buFontTx/>
              <a:buChar char="-"/>
            </a:pPr>
            <a:r>
              <a:rPr lang="en-US" baseline="0"/>
              <a:t>And finally, results: Here you can review the results of the match</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11</a:t>
            </a:fld>
            <a:endParaRPr lang="en-US"/>
          </a:p>
        </p:txBody>
      </p:sp>
    </p:spTree>
    <p:extLst>
      <p:ext uri="{BB962C8B-B14F-4D97-AF65-F5344CB8AC3E}">
        <p14:creationId xmlns:p14="http://schemas.microsoft.com/office/powerpoint/2010/main" val="507250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a:p>
            <a:r>
              <a:rPr lang="en-US"/>
              <a:t>Now I will go over tips to help you with your application …..</a:t>
            </a:r>
          </a:p>
          <a:p>
            <a:endParaRPr lang="en-US"/>
          </a:p>
          <a:p>
            <a:r>
              <a:rPr lang="en-US"/>
              <a:t>First, make sure you do not create more than one account. If you have any issues, do NOT start over. Contact PhORCAS for additional assistance.</a:t>
            </a:r>
          </a:p>
          <a:p>
            <a:endParaRPr lang="en-US"/>
          </a:p>
          <a:p>
            <a:r>
              <a:rPr lang="en-US"/>
              <a:t>If you have trouble signing on, make sure to check that you’re using the correct portal link as shown on the slide.</a:t>
            </a:r>
          </a:p>
          <a:p>
            <a:endParaRPr lang="en-US"/>
          </a:p>
          <a:p>
            <a:r>
              <a:rPr lang="en-US"/>
              <a:t>Each of your reference writers will have a different link, with their own sign on code to enter their reference information on an individual. You do not need to request a letter of recommendation from your reference writers unless a site you’re applying to specifically asks for a letter. </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12</a:t>
            </a:fld>
            <a:endParaRPr lang="en-US"/>
          </a:p>
        </p:txBody>
      </p:sp>
    </p:spTree>
    <p:extLst>
      <p:ext uri="{BB962C8B-B14F-4D97-AF65-F5344CB8AC3E}">
        <p14:creationId xmlns:p14="http://schemas.microsoft.com/office/powerpoint/2010/main" val="36742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Mir:</a:t>
            </a:r>
          </a:p>
          <a:p>
            <a:r>
              <a:rPr lang="en-US"/>
              <a:t>Before entering the match, you must complete the applicant agreement listed on this page. Make sure you read it thoroughly to understand the conditions</a:t>
            </a:r>
            <a:r>
              <a:rPr lang="en-US" baseline="0"/>
              <a:t> of participation in the match. As a reminder, each applicant must register to participate in the match.</a:t>
            </a:r>
          </a:p>
          <a:p>
            <a:r>
              <a:rPr lang="en-US" baseline="0"/>
              <a:t>This is a binding agreement. Later on in this presentation, we will discuss the Match in more detail.</a:t>
            </a:r>
          </a:p>
          <a:p>
            <a:r>
              <a:rPr lang="en-US" baseline="0"/>
              <a:t>Once you have reviewed the NMS materials carefully, the sign-up process occurs within PhORCAS. You will pay your PhORCAS and NMS fees described in a previous slide through PhORCAS. </a:t>
            </a:r>
            <a:endParaRPr lang="en-US"/>
          </a:p>
          <a:p>
            <a:endParaRPr lang="en-US"/>
          </a:p>
          <a:p>
            <a:r>
              <a:rPr lang="en-US"/>
              <a:t>DO NOT READ:</a:t>
            </a:r>
          </a:p>
          <a:p>
            <a:r>
              <a:rPr lang="en-US" baseline="0"/>
              <a:t>https://natmatch.com/ashprmp/documents/applterms.pdf</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13</a:t>
            </a:fld>
            <a:endParaRPr lang="en-US"/>
          </a:p>
        </p:txBody>
      </p:sp>
    </p:spTree>
    <p:extLst>
      <p:ext uri="{BB962C8B-B14F-4D97-AF65-F5344CB8AC3E}">
        <p14:creationId xmlns:p14="http://schemas.microsoft.com/office/powerpoint/2010/main" val="684452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89">
              <a:defRPr/>
            </a:pPr>
            <a:r>
              <a:rPr lang="en-US">
                <a:latin typeface="Arial" pitchFamily="34" charset="0"/>
                <a:cs typeface="Arial" pitchFamily="34" charset="0"/>
              </a:rPr>
              <a:t>Amanda:</a:t>
            </a:r>
          </a:p>
          <a:p>
            <a:pPr defTabSz="933089">
              <a:defRPr/>
            </a:pPr>
            <a:r>
              <a:rPr lang="en-US">
                <a:latin typeface="Arial" pitchFamily="34" charset="0"/>
                <a:cs typeface="Arial" pitchFamily="34" charset="0"/>
              </a:rPr>
              <a:t>Before we begin, let’s review some of the application logistics.</a:t>
            </a:r>
          </a:p>
          <a:p>
            <a:pPr defTabSz="933089">
              <a:defRPr/>
            </a:pPr>
            <a:endParaRPr lang="en-US">
              <a:latin typeface="Arial" pitchFamily="34" charset="0"/>
              <a:cs typeface="Arial" pitchFamily="34" charset="0"/>
            </a:endParaRPr>
          </a:p>
          <a:p>
            <a:pPr defTabSz="933089">
              <a:defRPr/>
            </a:pPr>
            <a:r>
              <a:rPr lang="en-US">
                <a:latin typeface="Arial" pitchFamily="34" charset="0"/>
                <a:cs typeface="Arial" pitchFamily="34" charset="0"/>
              </a:rPr>
              <a:t>Your personal </a:t>
            </a:r>
            <a:r>
              <a:rPr lang="en-US" b="1">
                <a:latin typeface="Arial" pitchFamily="34" charset="0"/>
                <a:cs typeface="Arial" pitchFamily="34" charset="0"/>
              </a:rPr>
              <a:t>NMS applicant code </a:t>
            </a:r>
            <a:r>
              <a:rPr lang="en-US">
                <a:latin typeface="Arial" pitchFamily="34" charset="0"/>
                <a:cs typeface="Arial" pitchFamily="34" charset="0"/>
              </a:rPr>
              <a:t>will be provided after you register for the match online.</a:t>
            </a:r>
          </a:p>
          <a:p>
            <a:pPr defTabSz="933089">
              <a:defRPr/>
            </a:pPr>
            <a:endParaRPr lang="en-US" baseline="0"/>
          </a:p>
          <a:p>
            <a:pPr defTabSz="933089">
              <a:defRPr/>
            </a:pPr>
            <a:r>
              <a:rPr lang="en-US" baseline="0"/>
              <a:t>When you get your NMS number, a tip would be to include it in your CV so that the residency program can access that information easily</a:t>
            </a:r>
          </a:p>
          <a:p>
            <a:pPr marL="174954" indent="-174954">
              <a:buFontTx/>
              <a:buChar char="-"/>
            </a:pPr>
            <a:r>
              <a:rPr lang="en-US" baseline="0"/>
              <a:t>Note: each residency program has its own program NMS code</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14</a:t>
            </a:fld>
            <a:endParaRPr lang="en-US"/>
          </a:p>
        </p:txBody>
      </p:sp>
    </p:spTree>
    <p:extLst>
      <p:ext uri="{BB962C8B-B14F-4D97-AF65-F5344CB8AC3E}">
        <p14:creationId xmlns:p14="http://schemas.microsoft.com/office/powerpoint/2010/main" val="4168621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089">
              <a:buFont typeface="Arial" panose="020B0604020202020204" pitchFamily="34" charset="0"/>
              <a:buNone/>
              <a:defRPr/>
            </a:pPr>
            <a:r>
              <a:rPr lang="en-US" baseline="0"/>
              <a:t>Amanda:</a:t>
            </a:r>
          </a:p>
          <a:p>
            <a:pPr marL="174954" indent="-174954" defTabSz="933089">
              <a:buFont typeface="Arial" panose="020B0604020202020204" pitchFamily="34" charset="0"/>
              <a:buChar char="•"/>
              <a:defRPr/>
            </a:pPr>
            <a:r>
              <a:rPr lang="en-US" baseline="0"/>
              <a:t>Another important component to note is the application deadline.</a:t>
            </a:r>
          </a:p>
          <a:p>
            <a:pPr marL="174954" indent="-174954" defTabSz="933089">
              <a:buFont typeface="Arial" panose="020B0604020202020204" pitchFamily="34" charset="0"/>
              <a:buChar char="•"/>
              <a:defRPr/>
            </a:pPr>
            <a:r>
              <a:rPr lang="en-US" baseline="0"/>
              <a:t>The portal to accept applications is controlled by the program and each program may have a different deadline requirement</a:t>
            </a:r>
          </a:p>
          <a:p>
            <a:pPr marL="637994" lvl="1" indent="-171450" defTabSz="933089">
              <a:buFont typeface="Arial" panose="020B0604020202020204" pitchFamily="34" charset="0"/>
              <a:buChar char="•"/>
              <a:defRPr/>
            </a:pPr>
            <a:r>
              <a:rPr lang="en-US" baseline="0"/>
              <a:t>Make sure to do your research beforehand</a:t>
            </a:r>
            <a:endParaRPr lang="en-US"/>
          </a:p>
          <a:p>
            <a:pPr marL="631009" lvl="1" indent="-171450">
              <a:buFont typeface="Arial" panose="020B0604020202020204" pitchFamily="34" charset="0"/>
              <a:buChar char="•"/>
            </a:pPr>
            <a:r>
              <a:rPr lang="en-US"/>
              <a:t>Deadlines</a:t>
            </a:r>
            <a:r>
              <a:rPr lang="en-US" baseline="0"/>
              <a:t> are important, be cognizant</a:t>
            </a:r>
          </a:p>
          <a:p>
            <a:pPr marL="631009" lvl="1" indent="-171450">
              <a:buFont typeface="Arial" panose="020B0604020202020204" pitchFamily="34" charset="0"/>
              <a:buChar char="•"/>
            </a:pPr>
            <a:r>
              <a:rPr lang="en-US" baseline="0"/>
              <a:t>No new applications will go through after 11:59 PM EST on the application deadline</a:t>
            </a:r>
          </a:p>
          <a:p>
            <a:pPr marL="171450" indent="-171450">
              <a:buFont typeface="Arial" panose="020B0604020202020204" pitchFamily="34" charset="0"/>
              <a:buChar char="•"/>
            </a:pPr>
            <a:r>
              <a:rPr lang="en-US" baseline="0"/>
              <a:t>Don’t wait until last minute </a:t>
            </a:r>
            <a:r>
              <a:rPr lang="en-US" baseline="0">
                <a:sym typeface="Wingdings" panose="05000000000000000000" pitchFamily="2" charset="2"/>
              </a:rPr>
              <a:t> </a:t>
            </a:r>
            <a:r>
              <a:rPr lang="en-US" baseline="0"/>
              <a:t>If you wait until last minute and have trouble uploading… you may miss the program’s deadline</a:t>
            </a:r>
          </a:p>
          <a:p>
            <a:pPr marL="171450" indent="-171450">
              <a:buFont typeface="Arial" panose="020B0604020202020204" pitchFamily="34" charset="0"/>
              <a:buChar char="•"/>
            </a:pPr>
            <a:r>
              <a:rPr lang="en-US" baseline="0"/>
              <a:t>The things you cannot control can come in later- transcript and references.</a:t>
            </a:r>
          </a:p>
          <a:p>
            <a:pPr marL="171450" indent="-171450">
              <a:buFont typeface="Arial" panose="020B0604020202020204" pitchFamily="34" charset="0"/>
              <a:buChar char="•"/>
            </a:pPr>
            <a:r>
              <a:rPr lang="en-US" baseline="0"/>
              <a:t>You can still e-submit your application if your transcripts and reference are not uploaded yet</a:t>
            </a:r>
          </a:p>
          <a:p>
            <a:pPr marL="171450" indent="-171450">
              <a:buFont typeface="Arial" panose="020B0604020202020204" pitchFamily="34" charset="0"/>
              <a:buChar char="•"/>
            </a:pPr>
            <a:r>
              <a:rPr lang="en-US" baseline="0"/>
              <a:t>Programs can open and close their application window at any point</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15</a:t>
            </a:fld>
            <a:endParaRPr lang="en-US"/>
          </a:p>
        </p:txBody>
      </p:sp>
    </p:spTree>
    <p:extLst>
      <p:ext uri="{BB962C8B-B14F-4D97-AF65-F5344CB8AC3E}">
        <p14:creationId xmlns:p14="http://schemas.microsoft.com/office/powerpoint/2010/main" val="1548076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089">
              <a:defRPr/>
            </a:pPr>
            <a:r>
              <a:rPr lang="en-US">
                <a:latin typeface="Arial" pitchFamily="34" charset="0"/>
                <a:cs typeface="Arial" pitchFamily="34" charset="0"/>
              </a:rPr>
              <a:t>Mir:</a:t>
            </a:r>
          </a:p>
          <a:p>
            <a:pPr defTabSz="933089">
              <a:defRPr/>
            </a:pPr>
            <a:r>
              <a:rPr lang="en-US" baseline="0">
                <a:latin typeface="Arial" pitchFamily="34" charset="0"/>
                <a:cs typeface="Arial" pitchFamily="34" charset="0"/>
              </a:rPr>
              <a:t>Now, we will dive deeper into PhORCAS.</a:t>
            </a:r>
          </a:p>
          <a:p>
            <a:pPr defTabSz="933089">
              <a:defRPr/>
            </a:pPr>
            <a:r>
              <a:rPr lang="en-US" baseline="0">
                <a:latin typeface="Arial" pitchFamily="34" charset="0"/>
                <a:cs typeface="Arial" pitchFamily="34" charset="0"/>
              </a:rPr>
              <a:t>When you first log in, this is the home page. We will now review each section.</a:t>
            </a:r>
            <a:endParaRPr lang="en-US" baseline="0"/>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16</a:t>
            </a:fld>
            <a:endParaRPr lang="en-US"/>
          </a:p>
        </p:txBody>
      </p:sp>
    </p:spTree>
    <p:extLst>
      <p:ext uri="{BB962C8B-B14F-4D97-AF65-F5344CB8AC3E}">
        <p14:creationId xmlns:p14="http://schemas.microsoft.com/office/powerpoint/2010/main" val="250850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Mir:</a:t>
            </a:r>
          </a:p>
          <a:p>
            <a:r>
              <a:rPr lang="en-US"/>
              <a:t>For the Personal Information part of your application, you will only need to complete this once. The information is saved to your profile and will be submitted to each program that you apply to. Make sure this information is up to date and accurate since this is the only time you will be asked to input this information. </a:t>
            </a:r>
          </a:p>
          <a:p>
            <a:endParaRPr lang="en-US"/>
          </a:p>
          <a:p>
            <a:r>
              <a:rPr lang="en-US"/>
              <a:t>Make sure the email you use is up to date and is one that you check daily since most communication will come to the email provided.</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17</a:t>
            </a:fld>
            <a:endParaRPr lang="en-US"/>
          </a:p>
        </p:txBody>
      </p:sp>
    </p:spTree>
    <p:extLst>
      <p:ext uri="{BB962C8B-B14F-4D97-AF65-F5344CB8AC3E}">
        <p14:creationId xmlns:p14="http://schemas.microsoft.com/office/powerpoint/2010/main" val="4119063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a:t>Amanda:</a:t>
            </a:r>
          </a:p>
          <a:p>
            <a:pPr marL="171450" indent="-171450">
              <a:buFont typeface="Arial" panose="020B0604020202020204" pitchFamily="34" charset="0"/>
              <a:buChar char="•"/>
            </a:pPr>
            <a:r>
              <a:rPr lang="en-US" baseline="0"/>
              <a:t>In the Academic history section, you will fill out the Colleges Attended and Additional Pharmacy School Information.</a:t>
            </a:r>
          </a:p>
          <a:p>
            <a:pPr marL="171450" indent="-171450">
              <a:buFont typeface="Arial" panose="020B0604020202020204" pitchFamily="34" charset="0"/>
              <a:buChar char="•"/>
            </a:pPr>
            <a:r>
              <a:rPr lang="en-US" baseline="0"/>
              <a:t>You can request a copy of your transcripts to be sent directly to PhORCAS through the application process. If your Pharmacy School is from a foreign program, you will be contacted by PhORCAS to submit that information.</a:t>
            </a:r>
          </a:p>
          <a:p>
            <a:pPr marL="171450" indent="-171450">
              <a:buFont typeface="Arial" panose="020B0604020202020204" pitchFamily="34" charset="0"/>
              <a:buChar char="•"/>
            </a:pPr>
            <a:r>
              <a:rPr lang="en-US" baseline="0"/>
              <a:t>Only pharmacy school transcripts are required</a:t>
            </a:r>
          </a:p>
          <a:p>
            <a:pPr marL="628650" lvl="1" indent="-171450">
              <a:buFont typeface="Arial" panose="020B0604020202020204" pitchFamily="34" charset="0"/>
              <a:buChar char="•"/>
            </a:pPr>
            <a:r>
              <a:rPr lang="en-US" baseline="0"/>
              <a:t>If your program has special requirements or a master’s component, please check and send in ALL of the transcripts they are looking for. For example, many programs combined with a masters may require all undergraduate transcripts.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TIP: </a:t>
            </a:r>
            <a:r>
              <a:rPr lang="en-US" baseline="0">
                <a:solidFill>
                  <a:schemeClr val="tx1"/>
                </a:solidFill>
                <a:sym typeface="Wingdings" panose="05000000000000000000" pitchFamily="2" charset="2"/>
              </a:rPr>
              <a:t>Do not wait to request your transcripts, as this may impact the timing of your application.</a:t>
            </a:r>
          </a:p>
          <a:p>
            <a:pPr marL="628650" lvl="1" indent="-171450">
              <a:buFont typeface="Arial" panose="020B0604020202020204" pitchFamily="34" charset="0"/>
              <a:buChar char="•"/>
            </a:pPr>
            <a:r>
              <a:rPr lang="en-US" baseline="0"/>
              <a:t>Although most pharmacy schools are aware of the process, some schools may take awhile to get transcripts in by due dates. The holidays can also play a factor in the delay of submitting your transcripts so make sure you are on top of asking your school for your transcripts.</a:t>
            </a:r>
          </a:p>
          <a:p>
            <a:pPr marL="628650" lvl="1" indent="-171450">
              <a:buFont typeface="Arial" panose="020B0604020202020204" pitchFamily="34" charset="0"/>
              <a:buChar char="•"/>
            </a:pPr>
            <a:r>
              <a:rPr lang="en-US" baseline="0"/>
              <a:t>Make sure to be proactive, you don’t want to delay your application because you are waiting for the school to send transcripts. </a:t>
            </a:r>
          </a:p>
          <a:p>
            <a:pPr marL="171450" lvl="0" indent="-171450">
              <a:buFont typeface="Arial" panose="020B0604020202020204" pitchFamily="34" charset="0"/>
              <a:buChar char="•"/>
            </a:pPr>
            <a:r>
              <a:rPr lang="en-US" baseline="0"/>
              <a:t>If an updated transcript is requested by a program later, you can request it again.</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18</a:t>
            </a:fld>
            <a:endParaRPr lang="en-US"/>
          </a:p>
        </p:txBody>
      </p:sp>
    </p:spTree>
    <p:extLst>
      <p:ext uri="{BB962C8B-B14F-4D97-AF65-F5344CB8AC3E}">
        <p14:creationId xmlns:p14="http://schemas.microsoft.com/office/powerpoint/2010/main" val="1719972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37">
              <a:buFontTx/>
              <a:buNone/>
              <a:defRPr/>
            </a:pPr>
            <a:r>
              <a:rPr lang="en-US" b="0">
                <a:latin typeface="Arial" pitchFamily="34" charset="0"/>
                <a:cs typeface="Arial" pitchFamily="34" charset="0"/>
              </a:rPr>
              <a:t>Mir:</a:t>
            </a:r>
          </a:p>
          <a:p>
            <a:pPr marL="171450" indent="-171450" defTabSz="933237">
              <a:buFont typeface="Arial" panose="020B0604020202020204" pitchFamily="34" charset="0"/>
              <a:buChar char="•"/>
              <a:defRPr/>
            </a:pPr>
            <a:r>
              <a:rPr lang="en-US" b="0">
                <a:latin typeface="Arial" pitchFamily="34" charset="0"/>
                <a:cs typeface="Arial" pitchFamily="34" charset="0"/>
              </a:rPr>
              <a:t>In the Supporting Information section, you will add any additional information that you want programs to see. These include achievements and experiences that you worked on in pharmacy school. </a:t>
            </a:r>
          </a:p>
          <a:p>
            <a:pPr marL="628650" lvl="1" indent="-171450" defTabSz="933237">
              <a:buFont typeface="Arial" panose="020B0604020202020204" pitchFamily="34" charset="0"/>
              <a:buChar char="•"/>
              <a:defRPr/>
            </a:pPr>
            <a:r>
              <a:rPr lang="en-US" b="0">
                <a:latin typeface="Arial" pitchFamily="34" charset="0"/>
                <a:cs typeface="Arial" pitchFamily="34" charset="0"/>
              </a:rPr>
              <a:t>In this slide, we have provided a list of examples for you to include in your application.</a:t>
            </a:r>
          </a:p>
          <a:p>
            <a:pPr marL="171450" indent="-171450" defTabSz="933237">
              <a:buFont typeface="Arial" panose="020B0604020202020204" pitchFamily="34" charset="0"/>
              <a:buChar char="•"/>
              <a:defRPr/>
            </a:pPr>
            <a:r>
              <a:rPr lang="en-US" baseline="0"/>
              <a:t>Make sure to fill out all the extracurricular and professional activities you have done in these sections; remember</a:t>
            </a:r>
            <a:r>
              <a:rPr lang="en-US" baseline="0">
                <a:sym typeface="Wingdings" panose="05000000000000000000" pitchFamily="2" charset="2"/>
              </a:rPr>
              <a:t> residency programs might be looking for something specific and may skip over you, even though it is included in your CV and not in this section of PhORCAS</a:t>
            </a:r>
          </a:p>
          <a:p>
            <a:pPr marL="641498" lvl="1" indent="-174954">
              <a:buFontTx/>
              <a:buChar char="-"/>
            </a:pPr>
            <a:r>
              <a:rPr lang="en-US" baseline="0">
                <a:sym typeface="Wingdings" panose="05000000000000000000" pitchFamily="2" charset="2"/>
              </a:rPr>
              <a:t>As an FYI, some programs use this data to sort through applications, so it is better to fill it out, to improve your chances at matching</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19</a:t>
            </a:fld>
            <a:endParaRPr lang="en-US"/>
          </a:p>
        </p:txBody>
      </p:sp>
    </p:spTree>
    <p:extLst>
      <p:ext uri="{BB962C8B-B14F-4D97-AF65-F5344CB8AC3E}">
        <p14:creationId xmlns:p14="http://schemas.microsoft.com/office/powerpoint/2010/main" val="222459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Mir:</a:t>
            </a:r>
          </a:p>
          <a:p>
            <a:pPr defTabSz="933237">
              <a:defRPr/>
            </a:pPr>
            <a:r>
              <a:rPr lang="en-US"/>
              <a:t>At the end of this presentation we hope you’ll be able to…. &lt;&lt;READ BULLETS&gt;&gt;</a:t>
            </a:r>
          </a:p>
          <a:p>
            <a:pPr defTabSz="933237">
              <a:defRPr/>
            </a:pPr>
            <a:endParaRPr lang="en-US"/>
          </a:p>
          <a:p>
            <a:pPr defTabSz="933237">
              <a:defRPr/>
            </a:pPr>
            <a:r>
              <a:rPr lang="en-US"/>
              <a:t>We hope that you will be able to</a:t>
            </a:r>
            <a:r>
              <a:rPr lang="en-US" baseline="0"/>
              <a:t> gain a better understanding of both PhORCAS and The Match and be able to navigate the applicant portal of PhORCAS by the end of this presentation.</a:t>
            </a:r>
            <a:endParaRPr lang="en-US"/>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a:t>
            </a:fld>
            <a:endParaRPr lang="en-US"/>
          </a:p>
        </p:txBody>
      </p:sp>
    </p:spTree>
    <p:extLst>
      <p:ext uri="{BB962C8B-B14F-4D97-AF65-F5344CB8AC3E}">
        <p14:creationId xmlns:p14="http://schemas.microsoft.com/office/powerpoint/2010/main" val="403886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atin typeface="Arial" pitchFamily="34" charset="0"/>
                <a:cs typeface="Arial" pitchFamily="34" charset="0"/>
              </a:rPr>
              <a:t>Amanda:</a:t>
            </a:r>
          </a:p>
          <a:p>
            <a:pPr marL="171450" indent="-171450">
              <a:buFont typeface="Arial" panose="020B0604020202020204" pitchFamily="34" charset="0"/>
              <a:buChar char="•"/>
            </a:pPr>
            <a:r>
              <a:rPr lang="en-US">
                <a:latin typeface="Arial" pitchFamily="34" charset="0"/>
                <a:cs typeface="Arial" pitchFamily="34" charset="0"/>
              </a:rPr>
              <a:t>In the program materials section, you are able to add any programs of interest that you have. </a:t>
            </a:r>
          </a:p>
          <a:p>
            <a:pPr marL="628650" lvl="1" indent="-171450">
              <a:buFont typeface="Arial" panose="020B0604020202020204" pitchFamily="34" charset="0"/>
              <a:buChar char="•"/>
            </a:pPr>
            <a:r>
              <a:rPr lang="en-US">
                <a:latin typeface="Arial" pitchFamily="34" charset="0"/>
                <a:cs typeface="Arial" pitchFamily="34" charset="0"/>
              </a:rPr>
              <a:t>This is utilized to help you keep track of the site-specific requirements for each program.</a:t>
            </a:r>
          </a:p>
          <a:p>
            <a:pPr marL="628650" lvl="1" indent="-171450">
              <a:buFont typeface="Arial" panose="020B0604020202020204" pitchFamily="34" charset="0"/>
              <a:buChar char="•"/>
            </a:pPr>
            <a:r>
              <a:rPr lang="en-US">
                <a:latin typeface="Arial" pitchFamily="34" charset="0"/>
                <a:cs typeface="Arial" pitchFamily="34" charset="0"/>
              </a:rPr>
              <a:t>Before submitting your application, you may add or remove programs at any time.</a:t>
            </a:r>
          </a:p>
          <a:p>
            <a:pPr marL="171450" indent="-171450">
              <a:buFont typeface="Arial" panose="020B0604020202020204" pitchFamily="34" charset="0"/>
              <a:buChar char="•"/>
            </a:pPr>
            <a:r>
              <a:rPr lang="en-US"/>
              <a:t>On each program page, you will find 3 subsections</a:t>
            </a:r>
          </a:p>
          <a:p>
            <a:pPr marL="628650" lvl="1" indent="-171450">
              <a:buFont typeface="Arial" panose="020B0604020202020204" pitchFamily="34" charset="0"/>
              <a:buChar char="•"/>
            </a:pPr>
            <a:r>
              <a:rPr lang="en-US"/>
              <a:t>On the details page, you will find more general information about the residency program.</a:t>
            </a:r>
          </a:p>
          <a:p>
            <a:pPr marL="1085850" lvl="2" indent="-171450">
              <a:buFont typeface="Arial" panose="020B0604020202020204" pitchFamily="34" charset="0"/>
              <a:buChar char="•"/>
            </a:pPr>
            <a:r>
              <a:rPr lang="en-US"/>
              <a:t>This is where you will find the Program’s specific deadline and supplemental documents for their residency applications, their Match Code Number, and their contact email for site-specific questions.</a:t>
            </a:r>
          </a:p>
          <a:p>
            <a:pPr marL="628650" lvl="1" indent="-171450">
              <a:buFont typeface="Arial" panose="020B0604020202020204" pitchFamily="34" charset="0"/>
              <a:buChar char="•"/>
            </a:pPr>
            <a:r>
              <a:rPr lang="en-US"/>
              <a:t>You will also find the Documents page. We will review this in more detail on the next slide.</a:t>
            </a:r>
          </a:p>
          <a:p>
            <a:pPr marL="628650" lvl="1" indent="-171450">
              <a:buFont typeface="Arial" panose="020B0604020202020204" pitchFamily="34" charset="0"/>
              <a:buChar char="•"/>
            </a:pPr>
            <a:r>
              <a:rPr lang="en-US"/>
              <a:t>The final subsection is the Program Evaluations.</a:t>
            </a:r>
          </a:p>
          <a:p>
            <a:pPr marL="1085850" lvl="2" indent="-171450">
              <a:buFont typeface="Arial" panose="020B0604020202020204" pitchFamily="34" charset="0"/>
              <a:buChar char="•"/>
            </a:pPr>
            <a:r>
              <a:rPr lang="en-US"/>
              <a:t>This is where you can send your reference requests. We will also review this in further detail later in the presentation.</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20</a:t>
            </a:fld>
            <a:endParaRPr lang="en-US"/>
          </a:p>
        </p:txBody>
      </p:sp>
    </p:spTree>
    <p:extLst>
      <p:ext uri="{BB962C8B-B14F-4D97-AF65-F5344CB8AC3E}">
        <p14:creationId xmlns:p14="http://schemas.microsoft.com/office/powerpoint/2010/main" val="2201632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atin typeface="Arial" pitchFamily="34" charset="0"/>
                <a:cs typeface="Arial" pitchFamily="34" charset="0"/>
              </a:rPr>
              <a:t>Amanda:</a:t>
            </a:r>
          </a:p>
          <a:p>
            <a:pPr marL="171450" indent="-171450">
              <a:buFont typeface="Arial" panose="020B0604020202020204" pitchFamily="34" charset="0"/>
              <a:buChar char="•"/>
            </a:pPr>
            <a:r>
              <a:rPr lang="en-US">
                <a:latin typeface="Arial" pitchFamily="34" charset="0"/>
                <a:cs typeface="Arial" pitchFamily="34" charset="0"/>
              </a:rPr>
              <a:t>Under the program materials, within the documents tab, you will be able to upload your CV, Personal Statement or Cover Letter, and any Supplemental Materials you have for your site.</a:t>
            </a:r>
          </a:p>
          <a:p>
            <a:pPr marL="628650" lvl="1" indent="-171450">
              <a:buFont typeface="Arial" panose="020B0604020202020204" pitchFamily="34" charset="0"/>
              <a:buChar char="•"/>
            </a:pPr>
            <a:r>
              <a:rPr lang="en-US">
                <a:latin typeface="Arial" pitchFamily="34" charset="0"/>
                <a:cs typeface="Arial" pitchFamily="34" charset="0"/>
              </a:rPr>
              <a:t>Make sure your documents are uploaded as a PDF or a Word document.</a:t>
            </a:r>
          </a:p>
          <a:p>
            <a:pPr marL="1085850" lvl="2" indent="-171450">
              <a:buFont typeface="Arial" panose="020B0604020202020204" pitchFamily="34" charset="0"/>
              <a:buChar char="•"/>
            </a:pPr>
            <a:r>
              <a:rPr lang="en-US">
                <a:latin typeface="Arial" pitchFamily="34" charset="0"/>
                <a:cs typeface="Arial" pitchFamily="34" charset="0"/>
              </a:rPr>
              <a:t>PhORCAS can handle all PDF uploads except dynamic PDFs, password protected ones, or PDF portfolios.</a:t>
            </a:r>
          </a:p>
          <a:p>
            <a:pPr marL="628650" lvl="1" indent="-171450">
              <a:buFont typeface="Arial" panose="020B0604020202020204" pitchFamily="34" charset="0"/>
              <a:buChar char="•"/>
            </a:pPr>
            <a:r>
              <a:rPr lang="en-US">
                <a:latin typeface="Arial" pitchFamily="34" charset="0"/>
                <a:cs typeface="Arial" pitchFamily="34" charset="0"/>
              </a:rPr>
              <a:t>You may use a standard CV for all of the programs you’re applying to. </a:t>
            </a:r>
          </a:p>
          <a:p>
            <a:pPr marL="1085850" lvl="2" indent="-171450">
              <a:buFont typeface="Arial" panose="020B0604020202020204" pitchFamily="34" charset="0"/>
              <a:buChar char="•"/>
            </a:pPr>
            <a:r>
              <a:rPr lang="en-US">
                <a:latin typeface="Arial" pitchFamily="34" charset="0"/>
                <a:cs typeface="Arial" pitchFamily="34" charset="0"/>
              </a:rPr>
              <a:t>If you would like to customize your CV for a program, make sure you are uploading the correct file to the appropriate program. </a:t>
            </a:r>
          </a:p>
          <a:p>
            <a:pPr marL="628650" lvl="1" indent="-171450">
              <a:buFont typeface="Arial" panose="020B0604020202020204" pitchFamily="34" charset="0"/>
              <a:buChar char="•"/>
            </a:pPr>
            <a:r>
              <a:rPr lang="en-US">
                <a:latin typeface="Arial" pitchFamily="34" charset="0"/>
                <a:cs typeface="Arial" pitchFamily="34" charset="0"/>
              </a:rPr>
              <a:t>Your Cover Letter should be individualized for each program you’re applying to. We will review this in more detail in the next slide.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Arial" pitchFamily="34" charset="0"/>
                <a:cs typeface="Arial" pitchFamily="34" charset="0"/>
              </a:rPr>
              <a:t>Supplemental materials are optional, only include it when a program specifically asks for it. Only give the programs what they want to see, they may not appreciate extra materials to review!</a:t>
            </a:r>
            <a:endParaRPr lang="en-US"/>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21</a:t>
            </a:fld>
            <a:endParaRPr lang="en-US"/>
          </a:p>
        </p:txBody>
      </p:sp>
    </p:spTree>
    <p:extLst>
      <p:ext uri="{BB962C8B-B14F-4D97-AF65-F5344CB8AC3E}">
        <p14:creationId xmlns:p14="http://schemas.microsoft.com/office/powerpoint/2010/main" val="607793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Amanda:</a:t>
            </a:r>
          </a:p>
          <a:p>
            <a:pPr marL="171450" indent="-171450">
              <a:buFont typeface="Arial" panose="020B0604020202020204" pitchFamily="34" charset="0"/>
              <a:buChar char="•"/>
            </a:pPr>
            <a:r>
              <a:rPr lang="en-US"/>
              <a:t>The Personal Statement (also called a Cover Letter or Letter of Intent), should be customized to each individual program since each program is unique in what it may offer.</a:t>
            </a:r>
          </a:p>
          <a:p>
            <a:pPr marL="628650" lvl="1" indent="-171450">
              <a:buFont typeface="Arial" panose="020B0604020202020204" pitchFamily="34" charset="0"/>
              <a:buChar char="•"/>
            </a:pPr>
            <a:r>
              <a:rPr lang="en-US"/>
              <a:t>It is best practice to save each letter you write with your name and the program information to make it easier to locate and upload to the appropriate section on PhORCAS.</a:t>
            </a:r>
          </a:p>
          <a:p>
            <a:pPr marL="1085850" lvl="2" indent="-171450">
              <a:buFont typeface="Arial" panose="020B0604020202020204" pitchFamily="34" charset="0"/>
              <a:buChar char="•"/>
            </a:pPr>
            <a:r>
              <a:rPr lang="en-US"/>
              <a:t>Programs are able to download your files for review so be sure to keep the file names professional. We have provided an example in the slide.</a:t>
            </a:r>
          </a:p>
          <a:p>
            <a:pPr marL="628650" lvl="1" indent="-171450">
              <a:buFont typeface="Arial" panose="020B0604020202020204" pitchFamily="34" charset="0"/>
              <a:buChar char="•"/>
            </a:pPr>
            <a:r>
              <a:rPr lang="en-US"/>
              <a:t>Make sure to always double check the document you are uploading.</a:t>
            </a:r>
          </a:p>
          <a:p>
            <a:pPr marL="171450" indent="-171450">
              <a:buFont typeface="Arial" panose="020B0604020202020204" pitchFamily="34" charset="0"/>
              <a:buChar char="•"/>
            </a:pPr>
            <a:r>
              <a:rPr lang="en-US"/>
              <a:t>As you are writing your letter, be sure to identify if there are any special questions that need to be answered.</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22</a:t>
            </a:fld>
            <a:endParaRPr lang="en-US"/>
          </a:p>
        </p:txBody>
      </p:sp>
    </p:spTree>
    <p:extLst>
      <p:ext uri="{BB962C8B-B14F-4D97-AF65-F5344CB8AC3E}">
        <p14:creationId xmlns:p14="http://schemas.microsoft.com/office/powerpoint/2010/main" val="675765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Arial" pitchFamily="34" charset="0"/>
                <a:cs typeface="Arial" pitchFamily="34" charset="0"/>
              </a:rPr>
              <a:t>Mir:</a:t>
            </a:r>
          </a:p>
          <a:p>
            <a:pPr marL="171450" indent="-171450">
              <a:buFont typeface="Arial" panose="020B0604020202020204" pitchFamily="34" charset="0"/>
              <a:buChar char="•"/>
            </a:pPr>
            <a:r>
              <a:rPr lang="en-US" b="1">
                <a:latin typeface="Arial" pitchFamily="34" charset="0"/>
                <a:cs typeface="Arial" pitchFamily="34" charset="0"/>
              </a:rPr>
              <a:t>3 references </a:t>
            </a:r>
            <a:r>
              <a:rPr lang="en-US">
                <a:latin typeface="Arial" pitchFamily="34" charset="0"/>
                <a:cs typeface="Arial" pitchFamily="34" charset="0"/>
              </a:rPr>
              <a:t>are required for each program you apply to. </a:t>
            </a:r>
          </a:p>
          <a:p>
            <a:pPr marL="628650" lvl="1" indent="-171450">
              <a:buFont typeface="Arial" panose="020B0604020202020204" pitchFamily="34" charset="0"/>
              <a:buChar char="•"/>
            </a:pPr>
            <a:r>
              <a:rPr lang="en-US">
                <a:latin typeface="Arial" pitchFamily="34" charset="0"/>
                <a:cs typeface="Arial" pitchFamily="34" charset="0"/>
              </a:rPr>
              <a:t>You can select different references for each program, or use the same references for all programs, it is your choice. </a:t>
            </a:r>
          </a:p>
          <a:p>
            <a:pPr marL="628650" lvl="1" indent="-171450">
              <a:buFont typeface="Arial" panose="020B0604020202020204" pitchFamily="34" charset="0"/>
              <a:buChar char="•"/>
            </a:pPr>
            <a:r>
              <a:rPr lang="en-US">
                <a:latin typeface="Arial" pitchFamily="34" charset="0"/>
                <a:cs typeface="Arial" pitchFamily="34" charset="0"/>
              </a:rPr>
              <a:t>PhORCAS can accept up to 4 references, but this should only be used by programs that require 4 references. </a:t>
            </a:r>
          </a:p>
          <a:p>
            <a:pPr marL="628650" lvl="1" indent="-171450">
              <a:buFont typeface="Arial" panose="020B0604020202020204" pitchFamily="34" charset="0"/>
              <a:buChar char="•"/>
            </a:pPr>
            <a:r>
              <a:rPr lang="en-US">
                <a:latin typeface="Arial" pitchFamily="34" charset="0"/>
                <a:cs typeface="Arial" pitchFamily="34" charset="0"/>
              </a:rPr>
              <a:t>Only send the amount of references the program has asked for. </a:t>
            </a:r>
          </a:p>
          <a:p>
            <a:pPr marL="628650" lvl="1" indent="-171450">
              <a:buFont typeface="Arial" panose="020B0604020202020204" pitchFamily="34" charset="0"/>
              <a:buChar char="•"/>
            </a:pPr>
            <a:r>
              <a:rPr lang="en-US">
                <a:latin typeface="Arial" pitchFamily="34" charset="0"/>
                <a:cs typeface="Arial" pitchFamily="34" charset="0"/>
              </a:rPr>
              <a:t>You are not limited on the amount of reference writers you can request in PhORCAS for different programs, but you are only able to submit 4 for each program.</a:t>
            </a:r>
          </a:p>
          <a:p>
            <a:pPr marL="171450" lvl="0" indent="-171450">
              <a:buFont typeface="Arial" panose="020B0604020202020204" pitchFamily="34" charset="0"/>
              <a:buChar char="•"/>
            </a:pPr>
            <a:r>
              <a:rPr lang="en-US">
                <a:latin typeface="Arial" pitchFamily="34" charset="0"/>
                <a:cs typeface="Arial" pitchFamily="34" charset="0"/>
              </a:rPr>
              <a:t>Before sending reference requests, notify the individual that you would like them to be a reference. </a:t>
            </a:r>
          </a:p>
          <a:p>
            <a:pPr marL="628650" lvl="1" indent="-171450">
              <a:buFont typeface="Arial" panose="020B0604020202020204" pitchFamily="34" charset="0"/>
              <a:buChar char="•"/>
            </a:pPr>
            <a:r>
              <a:rPr lang="en-US">
                <a:latin typeface="Arial" pitchFamily="34" charset="0"/>
                <a:cs typeface="Arial" pitchFamily="34" charset="0"/>
              </a:rPr>
              <a:t>Once they agree, provide them with your CV for reference and follow up appropriately.</a:t>
            </a:r>
          </a:p>
          <a:p>
            <a:pPr marL="628650" lvl="1" indent="-171450">
              <a:buFont typeface="Arial" panose="020B0604020202020204" pitchFamily="34" charset="0"/>
              <a:buChar char="•"/>
            </a:pPr>
            <a:r>
              <a:rPr lang="en-US">
                <a:latin typeface="Arial" pitchFamily="34" charset="0"/>
                <a:cs typeface="Arial" pitchFamily="34" charset="0"/>
              </a:rPr>
              <a:t>Let them know the deadline(s) and if they need to provide any additional information for a program. </a:t>
            </a:r>
          </a:p>
          <a:p>
            <a:pPr marL="628650" lvl="1" indent="-171450">
              <a:buFont typeface="Arial" panose="020B0604020202020204" pitchFamily="34" charset="0"/>
              <a:buChar char="•"/>
            </a:pPr>
            <a:r>
              <a:rPr lang="en-US">
                <a:latin typeface="Arial" pitchFamily="34" charset="0"/>
                <a:cs typeface="Arial" pitchFamily="34" charset="0"/>
              </a:rPr>
              <a:t>Make sure to ask them specifically what you want them to include or focus on (for example, leadership in an organization or clinical skills on a rotation)</a:t>
            </a:r>
          </a:p>
          <a:p>
            <a:pPr marL="628650" lvl="1" indent="-171450">
              <a:buFont typeface="Arial" panose="020B0604020202020204" pitchFamily="34" charset="0"/>
              <a:buChar char="•"/>
            </a:pPr>
            <a:r>
              <a:rPr lang="en-US">
                <a:latin typeface="Arial" pitchFamily="34" charset="0"/>
                <a:cs typeface="Arial" pitchFamily="34" charset="0"/>
              </a:rPr>
              <a:t>References will be asked to answer questions using a scale and are able to provide open comments. We will look at this in an upcoming slide.</a:t>
            </a:r>
          </a:p>
          <a:p>
            <a:pPr marL="171450" lvl="0" indent="-171450">
              <a:buFont typeface="Arial" panose="020B0604020202020204" pitchFamily="34" charset="0"/>
              <a:buChar char="•"/>
            </a:pPr>
            <a:r>
              <a:rPr lang="en-US" sz="1900">
                <a:solidFill>
                  <a:srgbClr val="000000"/>
                </a:solidFill>
                <a:latin typeface="Franklin Gothic Book" panose="020B0503020102020204" pitchFamily="34" charset="0"/>
              </a:rPr>
              <a:t>It is strongly recommended to notify each reference writer in a timely manner​ and provide them with ample time to fill out the references. </a:t>
            </a:r>
          </a:p>
          <a:p>
            <a:pPr marL="628650" lvl="1" indent="-171450">
              <a:buFont typeface="Arial" panose="020B0604020202020204" pitchFamily="34" charset="0"/>
              <a:buChar char="•"/>
            </a:pPr>
            <a:r>
              <a:rPr lang="en-US" sz="1800">
                <a:solidFill>
                  <a:srgbClr val="000000"/>
                </a:solidFill>
                <a:latin typeface="Franklin Gothic Book" panose="020B0503020102020204" pitchFamily="34" charset="0"/>
              </a:rPr>
              <a:t>You will be able to see if they uploaded the reference, but you will NOT be able to review what it says.</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23</a:t>
            </a:fld>
            <a:endParaRPr lang="en-US"/>
          </a:p>
        </p:txBody>
      </p:sp>
    </p:spTree>
    <p:extLst>
      <p:ext uri="{BB962C8B-B14F-4D97-AF65-F5344CB8AC3E}">
        <p14:creationId xmlns:p14="http://schemas.microsoft.com/office/powerpoint/2010/main" val="114742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Mir:</a:t>
            </a:r>
          </a:p>
          <a:p>
            <a:pPr marL="171450" indent="-171450">
              <a:buFont typeface="Arial" panose="020B0604020202020204" pitchFamily="34" charset="0"/>
              <a:buChar char="•"/>
            </a:pPr>
            <a:r>
              <a:rPr lang="en-US"/>
              <a:t>As discussed on the last slide, make sure to notify your reference writer PRIOR to requesting it through PhORCAS.</a:t>
            </a:r>
          </a:p>
          <a:p>
            <a:pPr marL="628650" lvl="1" indent="-171450">
              <a:buFont typeface="Arial" panose="020B0604020202020204" pitchFamily="34" charset="0"/>
              <a:buChar char="•"/>
            </a:pPr>
            <a:r>
              <a:rPr lang="en-US">
                <a:latin typeface="Arial" pitchFamily="34" charset="0"/>
                <a:cs typeface="Arial" pitchFamily="34" charset="0"/>
              </a:rPr>
              <a:t>Once they have confirmed,</a:t>
            </a:r>
            <a:r>
              <a:rPr lang="en-US" baseline="0">
                <a:latin typeface="Arial" pitchFamily="34" charset="0"/>
                <a:cs typeface="Arial" pitchFamily="34" charset="0"/>
              </a:rPr>
              <a:t> you can send them a request.</a:t>
            </a:r>
            <a:endParaRPr lang="en-US"/>
          </a:p>
          <a:p>
            <a:pPr marL="171450" indent="-171450">
              <a:buFont typeface="Arial" panose="020B0604020202020204" pitchFamily="34" charset="0"/>
              <a:buChar char="•"/>
            </a:pPr>
            <a:r>
              <a:rPr lang="en-US"/>
              <a:t>This is a screenshot of what the page</a:t>
            </a:r>
            <a:r>
              <a:rPr lang="en-US" baseline="0"/>
              <a:t> looks like when you set up the reference request. </a:t>
            </a:r>
          </a:p>
          <a:p>
            <a:pPr marL="171450" indent="-171450">
              <a:buFont typeface="Arial" panose="020B0604020202020204" pitchFamily="34" charset="0"/>
              <a:buChar char="•"/>
            </a:pPr>
            <a:r>
              <a:rPr lang="en-US" baseline="0"/>
              <a:t>You have the opportunity to send a personal message to your evaluator which will save time on having to send them a separate email.</a:t>
            </a:r>
          </a:p>
          <a:p>
            <a:pPr marL="628650" lvl="1" indent="-171450">
              <a:buFont typeface="Arial" panose="020B0604020202020204" pitchFamily="34" charset="0"/>
              <a:buChar char="•"/>
            </a:pPr>
            <a:r>
              <a:rPr lang="en-US" baseline="0"/>
              <a:t>We recommend that you utilize this space to let them know the </a:t>
            </a:r>
            <a:r>
              <a:rPr lang="en-US"/>
              <a:t>deadlines, specific information about the program, or items you want the reference writer to be aware of. </a:t>
            </a:r>
          </a:p>
          <a:p>
            <a:pPr marL="628650" lvl="1" indent="-171450">
              <a:buFont typeface="Arial" panose="020B0604020202020204" pitchFamily="34" charset="0"/>
              <a:buChar char="•"/>
            </a:pPr>
            <a:r>
              <a:rPr lang="en-US"/>
              <a:t>The “Personal Message” is only seen by your identified reference writer.</a:t>
            </a:r>
          </a:p>
          <a:p>
            <a:pPr marL="171450" lvl="0" indent="-171450">
              <a:buFont typeface="Arial" panose="020B0604020202020204" pitchFamily="34" charset="0"/>
              <a:buChar char="•"/>
            </a:pPr>
            <a:r>
              <a:rPr lang="en-US" baseline="0"/>
              <a:t>You can send multiple requests to each letter writer based on the specifications of each program. </a:t>
            </a:r>
          </a:p>
          <a:p>
            <a:pPr marL="171450" lvl="0" indent="-171450">
              <a:buFont typeface="Arial" panose="020B0604020202020204" pitchFamily="34" charset="0"/>
              <a:buChar char="•"/>
            </a:pPr>
            <a:r>
              <a:rPr lang="en-US"/>
              <a:t>Lastly, don’t forget to thank your reference writer!</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24</a:t>
            </a:fld>
            <a:endParaRPr lang="en-US"/>
          </a:p>
        </p:txBody>
      </p:sp>
    </p:spTree>
    <p:extLst>
      <p:ext uri="{BB962C8B-B14F-4D97-AF65-F5344CB8AC3E}">
        <p14:creationId xmlns:p14="http://schemas.microsoft.com/office/powerpoint/2010/main" val="1443037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700"/>
              <a:t>Mir:</a:t>
            </a:r>
          </a:p>
          <a:p>
            <a:pPr marL="0" indent="-173736">
              <a:buFont typeface="Arial" panose="020B0604020202020204" pitchFamily="34" charset="0"/>
              <a:buChar char="•"/>
            </a:pPr>
            <a:r>
              <a:rPr lang="en-US" sz="2700"/>
              <a:t>This is an example of the Recommendation Form that your reference writer will see when they log in.</a:t>
            </a:r>
          </a:p>
          <a:p>
            <a:pPr marL="0" indent="-173736">
              <a:buFont typeface="Arial" panose="020B0604020202020204" pitchFamily="34" charset="0"/>
              <a:buChar char="•"/>
            </a:pPr>
            <a:r>
              <a:rPr lang="en-US" sz="2700"/>
              <a:t>This form gives reference writers the ability to promote you in a variety of areas.</a:t>
            </a:r>
          </a:p>
          <a:p>
            <a:pPr marL="0" indent="-173736">
              <a:buFont typeface="Arial" panose="020B0604020202020204" pitchFamily="34" charset="0"/>
              <a:buChar char="•"/>
            </a:pPr>
            <a:r>
              <a:rPr lang="en-US" sz="2700"/>
              <a:t>The personalized message we discussed in the previous slide will show at the top of the evaluation.</a:t>
            </a:r>
          </a:p>
          <a:p>
            <a:pPr marL="0" indent="-173736">
              <a:buFont typeface="Arial" panose="020B0604020202020204" pitchFamily="34" charset="0"/>
              <a:buChar char="•"/>
            </a:pPr>
            <a:r>
              <a:rPr lang="en-US" sz="2700"/>
              <a:t>Please note that some programs may also request a traditional reference letter in addition to this form.</a:t>
            </a:r>
          </a:p>
          <a:p>
            <a:pPr marL="0" indent="-173736">
              <a:buFont typeface="Arial" panose="020B0604020202020204" pitchFamily="34" charset="0"/>
              <a:buChar char="•"/>
            </a:pPr>
            <a:endParaRPr lang="en-US" sz="2700"/>
          </a:p>
          <a:p>
            <a:pPr marL="0" indent="-173736">
              <a:buFont typeface="Arial" panose="020B0604020202020204" pitchFamily="34" charset="0"/>
              <a:buChar char="•"/>
            </a:pPr>
            <a:r>
              <a:rPr lang="en-US" sz="2700"/>
              <a:t>Some examples of areas that your reference writers are able to promote are:</a:t>
            </a:r>
          </a:p>
          <a:p>
            <a:pPr marL="457200" lvl="1" indent="-173736">
              <a:buFont typeface="Arial" panose="020B0604020202020204" pitchFamily="34" charset="0"/>
              <a:buChar char="•"/>
            </a:pPr>
            <a:r>
              <a:rPr lang="en-US" sz="2700"/>
              <a:t>Writing skills</a:t>
            </a:r>
          </a:p>
          <a:p>
            <a:pPr marL="457200" lvl="1" indent="-173736">
              <a:buFont typeface="Arial" panose="020B0604020202020204" pitchFamily="34" charset="0"/>
              <a:buChar char="•"/>
            </a:pPr>
            <a:r>
              <a:rPr lang="en-US" sz="2700"/>
              <a:t>Oral communication skills</a:t>
            </a:r>
          </a:p>
          <a:p>
            <a:pPr marL="457200" lvl="1" indent="-173736">
              <a:buFont typeface="Arial" panose="020B0604020202020204" pitchFamily="34" charset="0"/>
              <a:buChar char="•"/>
            </a:pPr>
            <a:r>
              <a:rPr lang="en-US" sz="2700"/>
              <a:t>And many others</a:t>
            </a:r>
          </a:p>
          <a:p>
            <a:pPr marL="0" lvl="0" indent="0">
              <a:buFont typeface="Arial" panose="020B0604020202020204" pitchFamily="34" charset="0"/>
              <a:buNone/>
            </a:pPr>
            <a:endParaRPr lang="en-US" sz="2700"/>
          </a:p>
          <a:p>
            <a:pPr marL="0" lvl="0" indent="0">
              <a:buFont typeface="Arial" panose="020B0604020202020204" pitchFamily="34" charset="0"/>
              <a:buNone/>
            </a:pPr>
            <a:r>
              <a:rPr lang="en-US" sz="2700"/>
              <a:t>Again, do not request a traditional letter unless the program requires it.</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25</a:t>
            </a:fld>
            <a:endParaRPr lang="en-US"/>
          </a:p>
        </p:txBody>
      </p:sp>
    </p:spTree>
    <p:extLst>
      <p:ext uri="{BB962C8B-B14F-4D97-AF65-F5344CB8AC3E}">
        <p14:creationId xmlns:p14="http://schemas.microsoft.com/office/powerpoint/2010/main" val="295933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Amanda:</a:t>
            </a:r>
          </a:p>
          <a:p>
            <a:pPr marL="171450" indent="-171450">
              <a:buFont typeface="Arial" panose="020B0604020202020204" pitchFamily="34" charset="0"/>
              <a:buChar char="•"/>
            </a:pPr>
            <a:r>
              <a:rPr lang="en-US"/>
              <a:t>Here are some of the statistics for the 2025 match.</a:t>
            </a:r>
          </a:p>
          <a:p>
            <a:pPr marL="0" indent="0">
              <a:buFontTx/>
              <a:buNone/>
            </a:pPr>
            <a:endParaRPr lang="en-US" baseline="0"/>
          </a:p>
          <a:p>
            <a:pPr marL="171450" indent="-171450">
              <a:buFont typeface="Arial" panose="020B0604020202020204" pitchFamily="34" charset="0"/>
              <a:buChar char="•"/>
            </a:pPr>
            <a:r>
              <a:rPr lang="en-US"/>
              <a:t>If</a:t>
            </a:r>
            <a:r>
              <a:rPr lang="en-US" baseline="0"/>
              <a:t> you are looking for more broken-down statistics from the past few years, please visit the ASHP Resident Matching Program portion of the National Matching Service website (https://natmatch.com/ashprmp/stats.html) for additional information</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26</a:t>
            </a:fld>
            <a:endParaRPr lang="en-US"/>
          </a:p>
        </p:txBody>
      </p:sp>
    </p:spTree>
    <p:extLst>
      <p:ext uri="{BB962C8B-B14F-4D97-AF65-F5344CB8AC3E}">
        <p14:creationId xmlns:p14="http://schemas.microsoft.com/office/powerpoint/2010/main" val="1538670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2203C-EB11-4EC9-C379-78B679D5D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10589-CB8E-7BFA-D4E0-66E6A29AA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CC61F-F1C3-B578-00DF-FCB705C0EB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17E685-5FE4-BF7D-691B-0773961E38F5}"/>
              </a:ext>
            </a:extLst>
          </p:cNvPr>
          <p:cNvSpPr>
            <a:spLocks noGrp="1"/>
          </p:cNvSpPr>
          <p:nvPr>
            <p:ph type="sldNum" sz="quarter" idx="5"/>
          </p:nvPr>
        </p:nvSpPr>
        <p:spPr/>
        <p:txBody>
          <a:bodyPr/>
          <a:lstStyle/>
          <a:p>
            <a:fld id="{4726F0D1-6B0F-4FA4-BE1C-DC5B40CC47DC}" type="slidenum">
              <a:rPr lang="en-US" smtClean="0"/>
              <a:t>27</a:t>
            </a:fld>
            <a:endParaRPr lang="en-US"/>
          </a:p>
        </p:txBody>
      </p:sp>
    </p:spTree>
    <p:extLst>
      <p:ext uri="{BB962C8B-B14F-4D97-AF65-F5344CB8AC3E}">
        <p14:creationId xmlns:p14="http://schemas.microsoft.com/office/powerpoint/2010/main" val="1958543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a:p>
            <a:r>
              <a:rPr lang="en-US"/>
              <a:t>Now that we’ve discussed the application process, we will go over submitting for the match process.</a:t>
            </a:r>
          </a:p>
          <a:p>
            <a:r>
              <a:rPr lang="en-US"/>
              <a:t>There are multiple phases of the Match that we will review in upcoming slides.</a:t>
            </a:r>
          </a:p>
          <a:p>
            <a:endParaRPr lang="en-US"/>
          </a:p>
          <a:p>
            <a:r>
              <a:rPr lang="en-US"/>
              <a:t>As a reminder, after applications close, programs will begin reviewing candidates and sending out interview invites. </a:t>
            </a:r>
          </a:p>
          <a:p>
            <a:pPr marL="171450" indent="-171450">
              <a:buFont typeface="Arial" panose="020B0604020202020204" pitchFamily="34" charset="0"/>
              <a:buChar char="•"/>
            </a:pPr>
            <a:r>
              <a:rPr lang="en-US"/>
              <a:t>Please give them a few weeks to review. </a:t>
            </a:r>
          </a:p>
          <a:p>
            <a:pPr marL="171450" indent="-171450">
              <a:buFont typeface="Arial" panose="020B0604020202020204" pitchFamily="34" charset="0"/>
              <a:buChar char="•"/>
            </a:pPr>
            <a:r>
              <a:rPr lang="en-US"/>
              <a:t>Remember that you are interviewing the program just as much as they are interviewing you!</a:t>
            </a:r>
          </a:p>
          <a:p>
            <a:pPr marL="0" indent="0">
              <a:buFont typeface="Arial" panose="020B0604020202020204" pitchFamily="34" charset="0"/>
              <a:buNone/>
            </a:pPr>
            <a:endParaRPr lang="en-US"/>
          </a:p>
          <a:p>
            <a:pPr marL="0" indent="0">
              <a:buFont typeface="Arial" panose="020B0604020202020204" pitchFamily="34" charset="0"/>
              <a:buNone/>
            </a:pPr>
            <a:r>
              <a:rPr lang="en-US"/>
              <a:t>After interviews are complete, you will have the ability to rank your programs.</a:t>
            </a:r>
          </a:p>
          <a:p>
            <a:pPr marL="171450" indent="-171450">
              <a:buFont typeface="Arial" panose="020B0604020202020204" pitchFamily="34" charset="0"/>
              <a:buChar char="•"/>
            </a:pPr>
            <a:r>
              <a:rPr lang="en-US"/>
              <a:t>This list is your preferred residency site in order of favorite to less preferred.</a:t>
            </a:r>
          </a:p>
          <a:p>
            <a:pPr marL="171450" indent="-171450">
              <a:buFont typeface="Arial" panose="020B0604020202020204" pitchFamily="34" charset="0"/>
              <a:buChar char="•"/>
            </a:pPr>
            <a:r>
              <a:rPr lang="en-US"/>
              <a:t>Programs will also complete a match list, and the program will “Match” candidates with residency programs after the deadline for submitting your Rank Order List closes.</a:t>
            </a:r>
          </a:p>
          <a:p>
            <a:endParaRPr lang="en-US"/>
          </a:p>
          <a:p>
            <a:r>
              <a:rPr lang="en-US"/>
              <a:t>For PGY-2’s, there is a slightly different process.</a:t>
            </a:r>
          </a:p>
          <a:p>
            <a:pPr marL="171450" indent="-171450">
              <a:buFont typeface="Arial" panose="020B0604020202020204" pitchFamily="34" charset="0"/>
              <a:buChar char="•"/>
            </a:pPr>
            <a:r>
              <a:rPr lang="en-US"/>
              <a:t>Early commit programs do not have a uniform process</a:t>
            </a:r>
          </a:p>
          <a:p>
            <a:pPr marL="628650" lvl="1" indent="-171450">
              <a:buFont typeface="Arial" panose="020B0604020202020204" pitchFamily="34" charset="0"/>
              <a:buChar char="•"/>
            </a:pPr>
            <a:r>
              <a:rPr lang="en-US"/>
              <a:t>You will need to follow up with programs you’re interested in early committing for</a:t>
            </a:r>
          </a:p>
          <a:p>
            <a:pPr marL="628650" lvl="1" indent="-171450">
              <a:buFont typeface="Arial" panose="020B0604020202020204" pitchFamily="34" charset="0"/>
              <a:buChar char="•"/>
            </a:pPr>
            <a:r>
              <a:rPr lang="en-US"/>
              <a:t>There are also some combined PGY-1 and 2 programs</a:t>
            </a:r>
          </a:p>
          <a:p>
            <a:pPr marL="171450" indent="-171450">
              <a:buFont typeface="Arial" panose="020B0604020202020204" pitchFamily="34" charset="0"/>
              <a:buChar char="•"/>
            </a:pPr>
            <a:r>
              <a:rPr lang="en-US"/>
              <a:t>Some PGY-2 candidates will need to go to Midyear to look around at available programs</a:t>
            </a:r>
          </a:p>
          <a:p>
            <a:pPr marL="628650" lvl="1" indent="-171450">
              <a:buFont typeface="Arial" panose="020B0604020202020204" pitchFamily="34" charset="0"/>
              <a:buChar char="•"/>
            </a:pPr>
            <a:r>
              <a:rPr lang="en-US"/>
              <a:t>Some will interview at PPS</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28</a:t>
            </a:fld>
            <a:endParaRPr lang="en-US"/>
          </a:p>
        </p:txBody>
      </p:sp>
    </p:spTree>
    <p:extLst>
      <p:ext uri="{BB962C8B-B14F-4D97-AF65-F5344CB8AC3E}">
        <p14:creationId xmlns:p14="http://schemas.microsoft.com/office/powerpoint/2010/main" val="93010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8692">
              <a:buFont typeface="Arial" panose="020B0604020202020204" pitchFamily="34" charset="0"/>
              <a:buNone/>
            </a:pPr>
            <a:r>
              <a:rPr lang="en-US" altLang="en-US">
                <a:latin typeface="Arial" pitchFamily="34" charset="0"/>
                <a:cs typeface="Arial" pitchFamily="34" charset="0"/>
              </a:rPr>
              <a:t>Amanda:</a:t>
            </a:r>
          </a:p>
          <a:p>
            <a:pPr marL="171450" indent="-171450" defTabSz="928692">
              <a:buFont typeface="Arial" panose="020B0604020202020204" pitchFamily="34" charset="0"/>
              <a:buChar char="•"/>
            </a:pPr>
            <a:r>
              <a:rPr lang="en-US" altLang="en-US">
                <a:latin typeface="Arial" pitchFamily="34" charset="0"/>
                <a:cs typeface="Arial" pitchFamily="34" charset="0"/>
              </a:rPr>
              <a:t>This is an example timeline for the upcoming 2025-2026 Match. </a:t>
            </a:r>
          </a:p>
          <a:p>
            <a:pPr marL="171450" indent="-171450" defTabSz="928692">
              <a:buFont typeface="Arial" panose="020B0604020202020204" pitchFamily="34" charset="0"/>
              <a:buChar char="•"/>
            </a:pPr>
            <a:r>
              <a:rPr lang="en-US" altLang="en-US">
                <a:latin typeface="Arial" pitchFamily="34" charset="0"/>
                <a:cs typeface="Arial" pitchFamily="34" charset="0"/>
              </a:rPr>
              <a:t>Please note this list does not have any information for specific program or deadlines. </a:t>
            </a:r>
          </a:p>
          <a:p>
            <a:pPr marL="628650" lvl="1" indent="-171450" defTabSz="928692">
              <a:buFont typeface="Arial" panose="020B0604020202020204" pitchFamily="34" charset="0"/>
              <a:buChar char="•"/>
            </a:pPr>
            <a:r>
              <a:rPr lang="en-US" altLang="en-US">
                <a:latin typeface="Arial" pitchFamily="34" charset="0"/>
                <a:cs typeface="Arial" pitchFamily="34" charset="0"/>
              </a:rPr>
              <a:t>The full master schedule is located on the website shown on the slide.</a:t>
            </a:r>
          </a:p>
          <a:p>
            <a:pPr marL="628650" lvl="1" indent="-171450" defTabSz="928692">
              <a:buFont typeface="Arial" panose="020B0604020202020204" pitchFamily="34" charset="0"/>
              <a:buChar char="•"/>
            </a:pPr>
            <a:r>
              <a:rPr lang="en-US" altLang="en-US">
                <a:latin typeface="Arial" pitchFamily="34" charset="0"/>
                <a:cs typeface="Arial" pitchFamily="34" charset="0"/>
              </a:rPr>
              <a:t>Please also refer to the individual programs for final dates. </a:t>
            </a:r>
          </a:p>
          <a:p>
            <a:pPr marL="171450" indent="-171450" defTabSz="928692">
              <a:buFont typeface="Arial" panose="020B0604020202020204" pitchFamily="34" charset="0"/>
              <a:buChar char="•"/>
            </a:pPr>
            <a:r>
              <a:rPr lang="en-US" altLang="en-US">
                <a:latin typeface="Arial" pitchFamily="34" charset="0"/>
                <a:cs typeface="Arial" pitchFamily="34" charset="0"/>
              </a:rPr>
              <a:t>For the 2025-2026 Residency Application cycle, the National matching service and PhORCAS opens for applicants on November 5</a:t>
            </a:r>
            <a:r>
              <a:rPr lang="en-US" altLang="en-US" baseline="30000">
                <a:latin typeface="Arial" pitchFamily="34" charset="0"/>
                <a:cs typeface="Arial" pitchFamily="34" charset="0"/>
              </a:rPr>
              <a:t>th</a:t>
            </a:r>
            <a:r>
              <a:rPr lang="en-US" altLang="en-US">
                <a:latin typeface="Arial" pitchFamily="34" charset="0"/>
                <a:cs typeface="Arial" pitchFamily="34" charset="0"/>
              </a:rPr>
              <a:t>  </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29</a:t>
            </a:fld>
            <a:endParaRPr lang="en-US"/>
          </a:p>
        </p:txBody>
      </p:sp>
    </p:spTree>
    <p:extLst>
      <p:ext uri="{BB962C8B-B14F-4D97-AF65-F5344CB8AC3E}">
        <p14:creationId xmlns:p14="http://schemas.microsoft.com/office/powerpoint/2010/main" val="268510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a:p>
            <a:r>
              <a:rPr lang="en-US"/>
              <a:t>For those new to the residency application process, or if you need a refresher, I’d like to quickly review with you how it works.</a:t>
            </a:r>
          </a:p>
          <a:p>
            <a:endParaRPr lang="en-US"/>
          </a:p>
          <a:p>
            <a:r>
              <a:rPr lang="en-US"/>
              <a:t>By this point, you should have a list of programs you’re interested in applying to. If not, you can look up the ASHP Residency Directory to review available programs.</a:t>
            </a:r>
          </a:p>
          <a:p>
            <a:endParaRPr lang="en-US"/>
          </a:p>
          <a:p>
            <a:r>
              <a:rPr lang="en-US"/>
              <a:t>During the application process, you will apply through the PhORCAS system. We will review this process in detail during the rest of this presentation.</a:t>
            </a:r>
          </a:p>
          <a:p>
            <a:endParaRPr lang="en-US"/>
          </a:p>
          <a:p>
            <a:r>
              <a:rPr lang="en-US"/>
              <a:t>The second step of the process is scheduling interviews. Sites will begin contacting qualified candidates after their deadlines have passed to schedule interviews. Remember, you are interviewing the program as much as they are interviewing you so make sure to ask questions.</a:t>
            </a:r>
          </a:p>
          <a:p>
            <a:endParaRPr lang="en-US"/>
          </a:p>
          <a:p>
            <a:r>
              <a:rPr lang="en-US"/>
              <a:t>Finally, once you have completed the interview, you will need to rank any program you’re interested in doing your residency at during the Ranking process. If you dislike a program, please do not put them on your list. We will review the match in further detail later on in this presentation but please remember that the Match is a binding agreement. Where you match is where you will be doing your residency.</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a:t>
            </a:fld>
            <a:endParaRPr lang="en-US"/>
          </a:p>
        </p:txBody>
      </p:sp>
    </p:spTree>
    <p:extLst>
      <p:ext uri="{BB962C8B-B14F-4D97-AF65-F5344CB8AC3E}">
        <p14:creationId xmlns:p14="http://schemas.microsoft.com/office/powerpoint/2010/main" val="1953641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a:t>Mir:</a:t>
            </a:r>
          </a:p>
          <a:p>
            <a:pPr defTabSz="933237">
              <a:defRPr/>
            </a:pPr>
            <a:r>
              <a:rPr lang="en-US" baseline="0"/>
              <a:t>Again, after interviews, candidates and programs are able to submit their Rank Order Lists before the deadline for Phase I of the Match.</a:t>
            </a:r>
          </a:p>
          <a:p>
            <a:pPr marL="171450" indent="-171450" defTabSz="933237">
              <a:buFont typeface="Arial" panose="020B0604020202020204" pitchFamily="34" charset="0"/>
              <a:buChar char="•"/>
              <a:defRPr/>
            </a:pPr>
            <a:r>
              <a:rPr lang="en-US" baseline="0"/>
              <a:t>Once the deadline passes, the matching algorithm will use those lists to place applicants into available residency positions.</a:t>
            </a:r>
          </a:p>
          <a:p>
            <a:pPr marL="171450" indent="-171450" defTabSz="933237">
              <a:buFont typeface="Arial" panose="020B0604020202020204" pitchFamily="34" charset="0"/>
              <a:buChar char="•"/>
              <a:defRPr/>
            </a:pPr>
            <a:r>
              <a:rPr lang="en-US" baseline="0"/>
              <a:t>On Monday of Match week, candidates will receive an email stating that they have matched.</a:t>
            </a:r>
          </a:p>
          <a:p>
            <a:pPr marL="171450" indent="-171450" defTabSz="933237">
              <a:buFont typeface="Arial" panose="020B0604020202020204" pitchFamily="34" charset="0"/>
              <a:buChar char="•"/>
              <a:defRPr/>
            </a:pPr>
            <a:r>
              <a:rPr lang="en-US" baseline="0"/>
              <a:t>On Match Day, the results of Phase I will be distributed to applicants at 12:00 p.m. EST. Programs will have access slightly earlier than applicants.</a:t>
            </a:r>
          </a:p>
          <a:p>
            <a:pPr marL="0" indent="0" defTabSz="933237">
              <a:buFont typeface="Arial" panose="020B0604020202020204" pitchFamily="34" charset="0"/>
              <a:buNone/>
              <a:defRPr/>
            </a:pPr>
            <a:endParaRPr lang="en-US" baseline="0"/>
          </a:p>
          <a:p>
            <a:pPr defTabSz="933237">
              <a:defRPr/>
            </a:pPr>
            <a:r>
              <a:rPr lang="en-US" baseline="0"/>
              <a:t>We will go over important dates for Phase I later.</a:t>
            </a:r>
            <a:endParaRPr lang="en-US"/>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30</a:t>
            </a:fld>
            <a:endParaRPr lang="en-US"/>
          </a:p>
        </p:txBody>
      </p:sp>
    </p:spTree>
    <p:extLst>
      <p:ext uri="{BB962C8B-B14F-4D97-AF65-F5344CB8AC3E}">
        <p14:creationId xmlns:p14="http://schemas.microsoft.com/office/powerpoint/2010/main" val="4366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a:latin typeface="Arial" pitchFamily="34" charset="0"/>
              </a:rPr>
              <a:t>Mir:</a:t>
            </a:r>
          </a:p>
          <a:p>
            <a:pPr defTabSz="933237">
              <a:defRPr/>
            </a:pPr>
            <a:r>
              <a:rPr lang="en-US" altLang="en-US">
                <a:latin typeface="Arial" pitchFamily="34" charset="0"/>
              </a:rPr>
              <a:t>What if you don’t match in Phase 1? DON’T WORRY.</a:t>
            </a:r>
          </a:p>
          <a:p>
            <a:pPr defTabSz="933237">
              <a:defRPr/>
            </a:pPr>
            <a:r>
              <a:rPr lang="en-US" altLang="en-US">
                <a:latin typeface="Arial" pitchFamily="34" charset="0"/>
              </a:rPr>
              <a:t>We will move onto Phase 2 of the Match. </a:t>
            </a:r>
          </a:p>
          <a:p>
            <a:pPr defTabSz="933237">
              <a:defRPr/>
            </a:pPr>
            <a:endParaRPr lang="en-US" altLang="en-US">
              <a:latin typeface="Arial" pitchFamily="34" charset="0"/>
            </a:endParaRPr>
          </a:p>
          <a:p>
            <a:pPr defTabSz="933237">
              <a:defRPr/>
            </a:pPr>
            <a:r>
              <a:rPr lang="en-US" altLang="en-US">
                <a:latin typeface="Arial" pitchFamily="34" charset="0"/>
              </a:rPr>
              <a:t>Phase 2 will contain programs with unfilled positions. </a:t>
            </a:r>
          </a:p>
          <a:p>
            <a:pPr marL="171450" indent="-171450" defTabSz="933237">
              <a:buFont typeface="Arial" panose="020B0604020202020204" pitchFamily="34" charset="0"/>
              <a:buChar char="•"/>
              <a:defRPr/>
            </a:pPr>
            <a:r>
              <a:rPr lang="en-US" altLang="en-US">
                <a:latin typeface="Arial" pitchFamily="34" charset="0"/>
              </a:rPr>
              <a:t>A list of positions that are still available will be provided on the match website after Phase 1 is closed.</a:t>
            </a:r>
          </a:p>
          <a:p>
            <a:pPr marL="171450" indent="-171450" defTabSz="933237">
              <a:buFont typeface="Arial" panose="020B0604020202020204" pitchFamily="34" charset="0"/>
              <a:buChar char="•"/>
              <a:defRPr/>
            </a:pPr>
            <a:r>
              <a:rPr lang="en-US" altLang="en-US">
                <a:latin typeface="Arial" pitchFamily="34" charset="0"/>
              </a:rPr>
              <a:t>Candidates can submit applications in PhORCAS to apply for available programs.</a:t>
            </a:r>
          </a:p>
          <a:p>
            <a:pPr marL="171450" indent="-171450" defTabSz="933237">
              <a:buFont typeface="Arial" panose="020B0604020202020204" pitchFamily="34" charset="0"/>
              <a:buChar char="•"/>
              <a:defRPr/>
            </a:pPr>
            <a:r>
              <a:rPr lang="en-US" altLang="en-US">
                <a:latin typeface="Arial" pitchFamily="34" charset="0"/>
              </a:rPr>
              <a:t>The process is then repeated for Phase 2.</a:t>
            </a:r>
          </a:p>
          <a:p>
            <a:pPr marL="0" indent="0" defTabSz="933237">
              <a:buFont typeface="Arial" panose="020B0604020202020204" pitchFamily="34" charset="0"/>
              <a:buNone/>
              <a:defRPr/>
            </a:pPr>
            <a:endParaRPr lang="en-US" altLang="en-US">
              <a:latin typeface="Arial" pitchFamily="34" charset="0"/>
            </a:endParaRPr>
          </a:p>
          <a:p>
            <a:pPr marL="0" indent="0" defTabSz="933237">
              <a:buFont typeface="Arial" panose="020B0604020202020204" pitchFamily="34" charset="0"/>
              <a:buNone/>
              <a:defRPr/>
            </a:pPr>
            <a:r>
              <a:rPr lang="en-US" altLang="en-US">
                <a:latin typeface="Arial" pitchFamily="34" charset="0"/>
              </a:rPr>
              <a:t>Participating in Phase 2 is not a bad thing! A lot of people match extremely well in Phase 2. </a:t>
            </a:r>
          </a:p>
          <a:p>
            <a:pPr marL="0" indent="0" defTabSz="933237">
              <a:buFont typeface="Arial" panose="020B0604020202020204" pitchFamily="34" charset="0"/>
              <a:buNone/>
              <a:defRPr/>
            </a:pPr>
            <a:r>
              <a:rPr lang="en-US" altLang="en-US">
                <a:latin typeface="Arial" pitchFamily="34" charset="0"/>
              </a:rPr>
              <a:t>There are new programs and positions that receive funding AFTER Phase 1 of the Match so oftentimes, those will be added into Phase 2. </a:t>
            </a:r>
          </a:p>
          <a:p>
            <a:pPr marL="0" indent="0" defTabSz="933237">
              <a:buFont typeface="Arial" panose="020B0604020202020204" pitchFamily="34" charset="0"/>
              <a:buNone/>
              <a:defRPr/>
            </a:pPr>
            <a:r>
              <a:rPr lang="en-US" altLang="en-US">
                <a:latin typeface="Arial" pitchFamily="34" charset="0"/>
              </a:rPr>
              <a:t>There are also applicants who do not participate in Phase 1 but may decide to participate in Phase 2 and there are programs that specifically hold positions for Phase 2 of the Match. </a:t>
            </a:r>
          </a:p>
          <a:p>
            <a:pPr marL="0" indent="0" defTabSz="933237">
              <a:buFont typeface="Arial" panose="020B0604020202020204" pitchFamily="34" charset="0"/>
              <a:buNone/>
              <a:defRPr/>
            </a:pPr>
            <a:r>
              <a:rPr lang="en-US" altLang="en-US">
                <a:latin typeface="Arial" pitchFamily="34" charset="0"/>
              </a:rPr>
              <a:t>Most importantly, do not lose hope.</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31</a:t>
            </a:fld>
            <a:endParaRPr lang="en-US"/>
          </a:p>
        </p:txBody>
      </p:sp>
    </p:spTree>
    <p:extLst>
      <p:ext uri="{BB962C8B-B14F-4D97-AF65-F5344CB8AC3E}">
        <p14:creationId xmlns:p14="http://schemas.microsoft.com/office/powerpoint/2010/main" val="3910432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B6AC6-D778-2246-02AC-88C898BB4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34EDD-1816-B7A2-7AD6-2550C7BF4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7CD2CE-F421-6987-5BB3-594F366C3693}"/>
              </a:ext>
            </a:extLst>
          </p:cNvPr>
          <p:cNvSpPr>
            <a:spLocks noGrp="1"/>
          </p:cNvSpPr>
          <p:nvPr>
            <p:ph type="body" idx="1"/>
          </p:nvPr>
        </p:nvSpPr>
        <p:spPr/>
        <p:txBody>
          <a:bodyPr/>
          <a:lstStyle/>
          <a:p>
            <a:r>
              <a:rPr lang="en-US"/>
              <a:t>Mir:</a:t>
            </a:r>
          </a:p>
          <a:p>
            <a:r>
              <a:rPr lang="en-US"/>
              <a:t>After Phase 1 and 2 of the Match, a list will be released with programs that still have positions that need filling.</a:t>
            </a:r>
          </a:p>
          <a:p>
            <a:r>
              <a:rPr lang="en-US"/>
              <a:t>This third part of the Match is called The Scramble.</a:t>
            </a:r>
          </a:p>
          <a:p>
            <a:endParaRPr lang="en-US"/>
          </a:p>
          <a:p>
            <a:r>
              <a:rPr lang="en-US"/>
              <a:t>If you did not Match in Phase 1 or 2, you may participate in the Scramble.</a:t>
            </a:r>
          </a:p>
          <a:p>
            <a:r>
              <a:rPr lang="en-US"/>
              <a:t>Applicants will be able to continue to use their PhORCAS to apply to open positions until Late May. After that, residents will need to contact sites on their own.</a:t>
            </a:r>
          </a:p>
          <a:p>
            <a:endParaRPr lang="en-US"/>
          </a:p>
        </p:txBody>
      </p:sp>
      <p:sp>
        <p:nvSpPr>
          <p:cNvPr id="4" name="Slide Number Placeholder 3">
            <a:extLst>
              <a:ext uri="{FF2B5EF4-FFF2-40B4-BE49-F238E27FC236}">
                <a16:creationId xmlns:a16="http://schemas.microsoft.com/office/drawing/2014/main" id="{6A58799F-9E15-8B37-1BE7-B3DC6CEE3B58}"/>
              </a:ext>
            </a:extLst>
          </p:cNvPr>
          <p:cNvSpPr>
            <a:spLocks noGrp="1"/>
          </p:cNvSpPr>
          <p:nvPr>
            <p:ph type="sldNum" sz="quarter" idx="5"/>
          </p:nvPr>
        </p:nvSpPr>
        <p:spPr/>
        <p:txBody>
          <a:bodyPr/>
          <a:lstStyle/>
          <a:p>
            <a:fld id="{4726F0D1-6B0F-4FA4-BE1C-DC5B40CC47DC}" type="slidenum">
              <a:rPr lang="en-US" smtClean="0"/>
              <a:t>32</a:t>
            </a:fld>
            <a:endParaRPr lang="en-US"/>
          </a:p>
        </p:txBody>
      </p:sp>
    </p:spTree>
    <p:extLst>
      <p:ext uri="{BB962C8B-B14F-4D97-AF65-F5344CB8AC3E}">
        <p14:creationId xmlns:p14="http://schemas.microsoft.com/office/powerpoint/2010/main" val="4676761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33</a:t>
            </a:fld>
            <a:endParaRPr lang="en-US"/>
          </a:p>
        </p:txBody>
      </p:sp>
    </p:spTree>
    <p:extLst>
      <p:ext uri="{BB962C8B-B14F-4D97-AF65-F5344CB8AC3E}">
        <p14:creationId xmlns:p14="http://schemas.microsoft.com/office/powerpoint/2010/main" val="2679641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33089">
              <a:buFont typeface="Arial" panose="020B0604020202020204" pitchFamily="34" charset="0"/>
              <a:buNone/>
              <a:defRPr/>
            </a:pPr>
            <a:r>
              <a:rPr lang="en-US"/>
              <a:t>Mir:</a:t>
            </a:r>
          </a:p>
          <a:p>
            <a:pPr marL="171450" lvl="1" indent="-171450" defTabSz="933089">
              <a:buFont typeface="Arial" panose="020B0604020202020204" pitchFamily="34" charset="0"/>
              <a:buChar char="•"/>
              <a:defRPr/>
            </a:pPr>
            <a:r>
              <a:rPr lang="en-US"/>
              <a:t>Next, we will discuss some common questions people have had over the years.</a:t>
            </a:r>
          </a:p>
          <a:p>
            <a:pPr marL="171450" lvl="1" indent="-171450" defTabSz="933089">
              <a:buFont typeface="Arial" panose="020B0604020202020204" pitchFamily="34" charset="0"/>
              <a:buChar char="•"/>
              <a:defRPr/>
            </a:pPr>
            <a:r>
              <a:rPr lang="en-US"/>
              <a:t>If you’re having trouble logging in, check to make sure you’re using the correct portal. </a:t>
            </a:r>
          </a:p>
          <a:p>
            <a:pPr marL="628650" lvl="2" indent="-171450" defTabSz="933089">
              <a:buFont typeface="Arial" panose="020B0604020202020204" pitchFamily="34" charset="0"/>
              <a:buChar char="•"/>
              <a:defRPr/>
            </a:pPr>
            <a:r>
              <a:rPr lang="en-US"/>
              <a:t>There are different portals for applicants, reference writers, and programs.</a:t>
            </a:r>
          </a:p>
          <a:p>
            <a:pPr marL="628650" lvl="2" indent="-171450" defTabSz="933089">
              <a:buFont typeface="Arial" panose="020B0604020202020204" pitchFamily="34" charset="0"/>
              <a:buChar char="•"/>
              <a:defRPr/>
            </a:pPr>
            <a:r>
              <a:rPr lang="en-US"/>
              <a:t>There are also portals that could still be active from previous years. Make sure you picked the correct portal for this year’s application and match.</a:t>
            </a:r>
          </a:p>
          <a:p>
            <a:pPr marL="171450" lvl="1" indent="-171450" defTabSz="933089">
              <a:buFont typeface="Arial" panose="020B0604020202020204" pitchFamily="34" charset="0"/>
              <a:buChar char="•"/>
              <a:defRPr/>
            </a:pPr>
            <a:r>
              <a:rPr lang="en-US"/>
              <a:t>We want to re-emphasize to not make a new account on PhORCAS. If you are having trouble, please contact PhORCAS Customer Service.</a:t>
            </a:r>
          </a:p>
          <a:p>
            <a:pPr marL="171450" lvl="1" indent="-171450" defTabSz="933089">
              <a:buFont typeface="Arial" panose="020B0604020202020204" pitchFamily="34" charset="0"/>
              <a:buChar char="•"/>
              <a:defRPr/>
            </a:pPr>
            <a:r>
              <a:rPr lang="en-US"/>
              <a:t>When uploading your documents, avoid special fonts and symbols. It is best practice to use Times New Roman or Arial.</a:t>
            </a:r>
          </a:p>
          <a:p>
            <a:pPr marL="171450" lvl="1" indent="-171450" defTabSz="933089">
              <a:buFont typeface="Arial" panose="020B0604020202020204" pitchFamily="34" charset="0"/>
              <a:buChar char="•"/>
              <a:defRPr/>
            </a:pPr>
            <a:r>
              <a:rPr lang="en-US"/>
              <a:t>If you have any other questions, make sure to refer to the FAQs</a:t>
            </a:r>
          </a:p>
          <a:p>
            <a:pPr marL="628650" lvl="2" indent="-171450" defTabSz="933089">
              <a:buFont typeface="Arial" panose="020B0604020202020204" pitchFamily="34" charset="0"/>
              <a:buChar char="•"/>
              <a:defRPr/>
            </a:pPr>
            <a:r>
              <a:rPr lang="en-US"/>
              <a:t>There are a variety of tips that are updated annually on the PhORCAS website</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34</a:t>
            </a:fld>
            <a:endParaRPr lang="en-US"/>
          </a:p>
        </p:txBody>
      </p:sp>
    </p:spTree>
    <p:extLst>
      <p:ext uri="{BB962C8B-B14F-4D97-AF65-F5344CB8AC3E}">
        <p14:creationId xmlns:p14="http://schemas.microsoft.com/office/powerpoint/2010/main" val="574446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37">
              <a:buFont typeface="Arial" panose="020B0604020202020204" pitchFamily="34" charset="0"/>
              <a:buNone/>
              <a:defRPr/>
            </a:pPr>
            <a:r>
              <a:rPr lang="en-US"/>
              <a:t>Mir:</a:t>
            </a:r>
          </a:p>
          <a:p>
            <a:pPr marL="171450" indent="-171450" defTabSz="933237">
              <a:buFont typeface="Arial" panose="020B0604020202020204" pitchFamily="34" charset="0"/>
              <a:buChar char="•"/>
              <a:defRPr/>
            </a:pPr>
            <a:r>
              <a:rPr lang="en-US"/>
              <a:t>Unaccredited residency programs and fellowship programs do not use PhORCAS for their applications.</a:t>
            </a:r>
          </a:p>
          <a:p>
            <a:pPr marL="628650" lvl="1" indent="-171450" defTabSz="933237">
              <a:buFont typeface="Arial" panose="020B0604020202020204" pitchFamily="34" charset="0"/>
              <a:buChar char="•"/>
              <a:defRPr/>
            </a:pPr>
            <a:r>
              <a:rPr lang="en-US"/>
              <a:t>PhORCAS will only have accredited residencies and those that are in the process of gaining ASHP accreditation status.</a:t>
            </a:r>
          </a:p>
          <a:p>
            <a:pPr marL="171450" lvl="0" indent="-171450" defTabSz="933237">
              <a:buFont typeface="Arial" panose="020B0604020202020204" pitchFamily="34" charset="0"/>
              <a:buChar char="•"/>
              <a:defRPr/>
            </a:pPr>
            <a:r>
              <a:rPr lang="en-US"/>
              <a:t>Reference writers will use the standard PhORCAS form to submit their recommendation. </a:t>
            </a:r>
          </a:p>
          <a:p>
            <a:pPr marL="171450" indent="-171450" defTabSz="933237">
              <a:buFont typeface="Arial" panose="020B0604020202020204" pitchFamily="34" charset="0"/>
              <a:buChar char="•"/>
              <a:defRPr/>
            </a:pPr>
            <a:r>
              <a:rPr lang="en-US"/>
              <a:t>For Foreign</a:t>
            </a:r>
            <a:r>
              <a:rPr lang="en-US" baseline="0"/>
              <a:t> graduates, you must be preapproved to apply to PGY1 residency programs. </a:t>
            </a:r>
          </a:p>
          <a:p>
            <a:pPr marL="628650" lvl="1" indent="-171450" defTabSz="933237">
              <a:buFont typeface="Arial" panose="020B0604020202020204" pitchFamily="34" charset="0"/>
              <a:buChar char="•"/>
              <a:defRPr/>
            </a:pPr>
            <a:r>
              <a:rPr lang="en-US" baseline="0"/>
              <a:t>You must upload proof of either a Pharmacist License (RPh) from the United States or a Foreign Pharmacy Graduate Equivalency Committee Certificate (FPGEC) from the National Association of Boards of Pharmacy (NABP)</a:t>
            </a:r>
            <a:endParaRPr lang="en-US"/>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35</a:t>
            </a:fld>
            <a:endParaRPr lang="en-US"/>
          </a:p>
        </p:txBody>
      </p:sp>
    </p:spTree>
    <p:extLst>
      <p:ext uri="{BB962C8B-B14F-4D97-AF65-F5344CB8AC3E}">
        <p14:creationId xmlns:p14="http://schemas.microsoft.com/office/powerpoint/2010/main" val="22628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237">
              <a:buFont typeface="Arial" panose="020B0604020202020204" pitchFamily="34" charset="0"/>
              <a:buNone/>
              <a:defRPr/>
            </a:pPr>
            <a:r>
              <a:rPr lang="en-US"/>
              <a:t>Mir:</a:t>
            </a:r>
          </a:p>
          <a:p>
            <a:pPr marL="171450" indent="-171450" defTabSz="933237">
              <a:buFont typeface="Arial" panose="020B0604020202020204" pitchFamily="34" charset="0"/>
              <a:buChar char="•"/>
              <a:defRPr/>
            </a:pPr>
            <a:r>
              <a:rPr lang="en-US"/>
              <a:t>One of the most important tips we can give you is to not wait until the night of the program deadline to e-submit your residency application.</a:t>
            </a:r>
          </a:p>
          <a:p>
            <a:pPr marL="628650" lvl="1" indent="-171450" defTabSz="933237">
              <a:buFont typeface="Arial" panose="020B0604020202020204" pitchFamily="34" charset="0"/>
              <a:buChar char="•"/>
              <a:defRPr/>
            </a:pPr>
            <a:r>
              <a:rPr lang="en-US"/>
              <a:t>If you have trouble uploading last minute, you might miss the program’s deadline</a:t>
            </a:r>
          </a:p>
          <a:p>
            <a:pPr marL="628650" lvl="1" indent="-171450" defTabSz="933237">
              <a:buFont typeface="Arial" panose="020B0604020202020204" pitchFamily="34" charset="0"/>
              <a:buChar char="•"/>
              <a:defRPr/>
            </a:pPr>
            <a:r>
              <a:rPr lang="en-US"/>
              <a:t>Submitting early </a:t>
            </a:r>
            <a:r>
              <a:rPr lang="en-US" baseline="0"/>
              <a:t>will allow programs to start reviewing your application early and avoid any technical difficulties that could arise.</a:t>
            </a:r>
          </a:p>
          <a:p>
            <a:pPr marL="171450" lvl="0" indent="-171450" defTabSz="933237">
              <a:buFont typeface="Arial" panose="020B0604020202020204" pitchFamily="34" charset="0"/>
              <a:buChar char="•"/>
              <a:defRPr/>
            </a:pPr>
            <a:r>
              <a:rPr lang="en-US" baseline="0"/>
              <a:t>Lastly, we recommend going to Midyear! </a:t>
            </a:r>
          </a:p>
          <a:p>
            <a:pPr marL="628650" lvl="1" indent="-171450" defTabSz="933237">
              <a:buFont typeface="Arial" panose="020B0604020202020204" pitchFamily="34" charset="0"/>
              <a:buChar char="•"/>
              <a:defRPr/>
            </a:pPr>
            <a:r>
              <a:rPr lang="en-US" baseline="0"/>
              <a:t>The residency showcase will be a great chance to get in front of a RPD, pharmacist at the site, or current resident at the program you are interested in matching to!</a:t>
            </a:r>
            <a:endParaRPr lang="en-US"/>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36</a:t>
            </a:fld>
            <a:endParaRPr lang="en-US"/>
          </a:p>
        </p:txBody>
      </p:sp>
    </p:spTree>
    <p:extLst>
      <p:ext uri="{BB962C8B-B14F-4D97-AF65-F5344CB8AC3E}">
        <p14:creationId xmlns:p14="http://schemas.microsoft.com/office/powerpoint/2010/main" val="9532496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a:p>
            <a:r>
              <a:rPr lang="en-US"/>
              <a:t>We went over a lot of information in this presentation. </a:t>
            </a:r>
          </a:p>
          <a:p>
            <a:r>
              <a:rPr lang="en-US"/>
              <a:t>If you have any questions or need more information, please refer to the links on this slide or our FAQ for assistance.</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37</a:t>
            </a:fld>
            <a:endParaRPr lang="en-US"/>
          </a:p>
        </p:txBody>
      </p:sp>
    </p:spTree>
    <p:extLst>
      <p:ext uri="{BB962C8B-B14F-4D97-AF65-F5344CB8AC3E}">
        <p14:creationId xmlns:p14="http://schemas.microsoft.com/office/powerpoint/2010/main" val="29671393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a:p>
            <a:r>
              <a:rPr lang="en-US"/>
              <a:t>Thank you for your time and good luck in finding the right match for you!</a:t>
            </a:r>
          </a:p>
        </p:txBody>
      </p:sp>
      <p:sp>
        <p:nvSpPr>
          <p:cNvPr id="4" name="Slide Number Placeholder 3"/>
          <p:cNvSpPr>
            <a:spLocks noGrp="1"/>
          </p:cNvSpPr>
          <p:nvPr>
            <p:ph type="sldNum" sz="quarter" idx="5"/>
          </p:nvPr>
        </p:nvSpPr>
        <p:spPr/>
        <p:txBody>
          <a:bodyPr/>
          <a:lstStyle/>
          <a:p>
            <a:fld id="{7AFA6B3D-A1CC-8A41-9A43-652BD2B79895}" type="slidenum">
              <a:rPr lang="en-US" smtClean="0"/>
              <a:t>39</a:t>
            </a:fld>
            <a:endParaRPr lang="en-US"/>
          </a:p>
        </p:txBody>
      </p:sp>
    </p:spTree>
    <p:extLst>
      <p:ext uri="{BB962C8B-B14F-4D97-AF65-F5344CB8AC3E}">
        <p14:creationId xmlns:p14="http://schemas.microsoft.com/office/powerpoint/2010/main" val="85216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Mir:</a:t>
            </a:r>
          </a:p>
          <a:p>
            <a:pPr marL="174954" indent="-174954">
              <a:buFont typeface="Arial" panose="020B0604020202020204" pitchFamily="34" charset="0"/>
              <a:buChar char="•"/>
            </a:pPr>
            <a:r>
              <a:rPr lang="en-US"/>
              <a:t>ASHP</a:t>
            </a:r>
            <a:r>
              <a:rPr lang="en-US" baseline="0"/>
              <a:t> is heavily involved with the residency training process through our Accreditation Services Office that works on accrediting residencies and contracts with PhORCAS for Residency Applications.</a:t>
            </a:r>
          </a:p>
          <a:p>
            <a:pPr marL="174954" indent="-174954">
              <a:buFont typeface="Arial" panose="020B0604020202020204" pitchFamily="34" charset="0"/>
              <a:buChar char="•"/>
            </a:pPr>
            <a:r>
              <a:rPr lang="en-US" baseline="0"/>
              <a:t>At the Midyear Clinical Meeting, you will see that ASHP supports the residency process through events like the residency showcase, the personnel placement service (also known as PPS), and various residency recruitment educational programming including sessions concerning the recruitment process, use of PhORCAS, and what to expect during the application process. </a:t>
            </a:r>
          </a:p>
          <a:p>
            <a:pPr marL="174954" indent="-174954">
              <a:buFont typeface="Arial" panose="020B0604020202020204" pitchFamily="34" charset="0"/>
              <a:buChar char="•"/>
            </a:pPr>
            <a:r>
              <a:rPr lang="en-US" baseline="0"/>
              <a:t>Additionally, there will be representatives from Liaison International in the exhibit hall if you have any additional questions about the PhORCAS portal.</a:t>
            </a:r>
          </a:p>
          <a:p>
            <a:pPr marL="174954" indent="-174954">
              <a:buFont typeface="Arial" panose="020B0604020202020204" pitchFamily="34" charset="0"/>
              <a:buChar char="•"/>
            </a:pPr>
            <a:r>
              <a:rPr lang="en-US" baseline="0"/>
              <a:t>Educational Sessions occur on Sunday at Midyear during Student Programming if you’d like to attend a live session to learn more.</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4</a:t>
            </a:fld>
            <a:endParaRPr lang="en-US"/>
          </a:p>
        </p:txBody>
      </p:sp>
    </p:spTree>
    <p:extLst>
      <p:ext uri="{BB962C8B-B14F-4D97-AF65-F5344CB8AC3E}">
        <p14:creationId xmlns:p14="http://schemas.microsoft.com/office/powerpoint/2010/main" val="407717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t>Amanda:</a:t>
            </a:r>
          </a:p>
          <a:p>
            <a:pPr defTabSz="933237">
              <a:defRPr/>
            </a:pPr>
            <a:r>
              <a:rPr lang="en-US"/>
              <a:t>The ultimate goal of PhORCAS is to streamline the residency recruitment process wherever possible to benefit residency applicants, residency programs, and reference writers.</a:t>
            </a:r>
          </a:p>
        </p:txBody>
      </p:sp>
      <p:sp>
        <p:nvSpPr>
          <p:cNvPr id="4" name="Slide Number Placeholder 3"/>
          <p:cNvSpPr>
            <a:spLocks noGrp="1"/>
          </p:cNvSpPr>
          <p:nvPr>
            <p:ph type="sldNum" sz="quarter" idx="5"/>
          </p:nvPr>
        </p:nvSpPr>
        <p:spPr/>
        <p:txBody>
          <a:bodyPr/>
          <a:lstStyle/>
          <a:p>
            <a:fld id="{4726F0D1-6B0F-4FA4-BE1C-DC5B40CC47DC}" type="slidenum">
              <a:rPr lang="en-US" smtClean="0"/>
              <a:t>5</a:t>
            </a:fld>
            <a:endParaRPr lang="en-US"/>
          </a:p>
        </p:txBody>
      </p:sp>
    </p:spTree>
    <p:extLst>
      <p:ext uri="{BB962C8B-B14F-4D97-AF65-F5344CB8AC3E}">
        <p14:creationId xmlns:p14="http://schemas.microsoft.com/office/powerpoint/2010/main" val="224265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a:t>Amanda:</a:t>
            </a:r>
          </a:p>
          <a:p>
            <a:pPr marL="172334" indent="-172334">
              <a:buFont typeface="Arial" panose="020B0604020202020204" pitchFamily="34" charset="0"/>
              <a:buChar char="•"/>
            </a:pPr>
            <a:r>
              <a:rPr lang="en-US" baseline="0"/>
              <a:t>The Pharmacy Online Residency Centralized Application Service (also known as PhORCAS) is the platform that helps automate the entire residency application process, following ASHP’s guidelines &amp; requirements.</a:t>
            </a:r>
          </a:p>
          <a:p>
            <a:pPr marL="171450" indent="-171450">
              <a:buFont typeface="Arial" panose="020B0604020202020204" pitchFamily="34" charset="0"/>
              <a:buChar char="•"/>
            </a:pPr>
            <a:endParaRPr lang="en-US" baseline="0"/>
          </a:p>
          <a:p>
            <a:pPr marL="172334" indent="-172334" defTabSz="919118">
              <a:buFont typeface="Arial" panose="020B0604020202020204" pitchFamily="34" charset="0"/>
              <a:buChar char="•"/>
              <a:defRPr/>
            </a:pPr>
            <a:r>
              <a:rPr lang="en-US">
                <a:latin typeface="Arial" charset="0"/>
                <a:cs typeface="Arial" charset="0"/>
              </a:rPr>
              <a:t>PhORCAS is a product of Liaison International, a Boston company that specializes in centralized application services</a:t>
            </a:r>
            <a:r>
              <a:rPr lang="en-US" baseline="0">
                <a:latin typeface="Arial" charset="0"/>
                <a:cs typeface="Arial" charset="0"/>
              </a:rPr>
              <a:t> </a:t>
            </a:r>
            <a:r>
              <a:rPr lang="en-US">
                <a:latin typeface="Arial" charset="0"/>
                <a:cs typeface="Arial" charset="0"/>
              </a:rPr>
              <a:t>including </a:t>
            </a:r>
            <a:r>
              <a:rPr lang="en-US" err="1">
                <a:latin typeface="Arial" charset="0"/>
                <a:cs typeface="Arial" charset="0"/>
              </a:rPr>
              <a:t>PharmCAS</a:t>
            </a:r>
            <a:r>
              <a:rPr lang="en-US">
                <a:latin typeface="Arial" charset="0"/>
                <a:cs typeface="Arial" charset="0"/>
              </a:rPr>
              <a:t>, used by many of you in the admission process for pharmacy schools.  </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6</a:t>
            </a:fld>
            <a:endParaRPr lang="en-US"/>
          </a:p>
        </p:txBody>
      </p:sp>
    </p:spTree>
    <p:extLst>
      <p:ext uri="{BB962C8B-B14F-4D97-AF65-F5344CB8AC3E}">
        <p14:creationId xmlns:p14="http://schemas.microsoft.com/office/powerpoint/2010/main" val="101716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Mir:</a:t>
            </a:r>
          </a:p>
          <a:p>
            <a:pPr marL="171450" indent="-171450">
              <a:buFont typeface="Arial" panose="020B0604020202020204" pitchFamily="34" charset="0"/>
              <a:buChar char="•"/>
            </a:pPr>
            <a:r>
              <a:rPr lang="en-US"/>
              <a:t>There is an applicant video tutorial that goes through how to access and use the portal. It is a good idea to review the video before you apply. </a:t>
            </a:r>
          </a:p>
          <a:p>
            <a:pPr marL="171450" indent="-171450">
              <a:buFont typeface="Arial" panose="020B0604020202020204" pitchFamily="34" charset="0"/>
              <a:buChar char="•"/>
            </a:pPr>
            <a:r>
              <a:rPr lang="en-US"/>
              <a:t>This presentation will focus more on the components of each section of the application process.</a:t>
            </a:r>
          </a:p>
          <a:p>
            <a:pPr marL="171450" indent="-171450">
              <a:buFont typeface="Arial" panose="020B0604020202020204" pitchFamily="34" charset="0"/>
              <a:buChar char="•"/>
            </a:pPr>
            <a:r>
              <a:rPr lang="en-US"/>
              <a:t>If you have any site-specific questions, it should be directed to PhORCAS. We will provide the email at the end of this presentation.</a:t>
            </a:r>
          </a:p>
          <a:p>
            <a:pPr marL="171450" indent="-171450">
              <a:buFont typeface="Arial" panose="020B0604020202020204" pitchFamily="34" charset="0"/>
              <a:buChar char="•"/>
            </a:pPr>
            <a:r>
              <a:rPr lang="en-US"/>
              <a:t>There are various components that interface within PhORCAS, but for the purposes of this presentation, we will be focusing on the Applicant Portal. </a:t>
            </a:r>
          </a:p>
          <a:p>
            <a:pPr marL="171450" indent="-171450">
              <a:buFont typeface="Arial" panose="020B0604020202020204" pitchFamily="34" charset="0"/>
              <a:buChar char="•"/>
            </a:pPr>
            <a:r>
              <a:rPr lang="en-US"/>
              <a:t>The applicant portal includes &lt;&lt;READ BULLETS&gt;&gt; </a:t>
            </a:r>
          </a:p>
          <a:p>
            <a:pPr marL="628650" lvl="1" indent="-171450">
              <a:buFont typeface="Arial" panose="020B0604020202020204" pitchFamily="34" charset="0"/>
              <a:buChar char="•"/>
            </a:pPr>
            <a:r>
              <a:rPr lang="en-US"/>
              <a:t>The application itself which is where the applicant can enter personal information, academic records and program evaluations.</a:t>
            </a:r>
          </a:p>
          <a:p>
            <a:pPr marL="628650" lvl="1" indent="-171450">
              <a:buFont typeface="Arial" panose="020B0604020202020204" pitchFamily="34" charset="0"/>
              <a:buChar char="•"/>
            </a:pPr>
            <a:r>
              <a:rPr lang="en-US"/>
              <a:t>The portal is also where the applicant will upload a personal statement, upload a CV, Select references, and address site specific supplemental requirements.</a:t>
            </a:r>
          </a:p>
          <a:p>
            <a:pPr marL="171450" indent="-171450">
              <a:buFont typeface="Arial" panose="020B0604020202020204" pitchFamily="34" charset="0"/>
              <a:buChar char="•"/>
            </a:pPr>
            <a:r>
              <a:rPr lang="en-US"/>
              <a:t>We will</a:t>
            </a:r>
            <a:r>
              <a:rPr lang="en-US" baseline="0"/>
              <a:t> review each of the listed components in the following slide.</a:t>
            </a:r>
            <a:endParaRPr lang="en-US"/>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7</a:t>
            </a:fld>
            <a:endParaRPr lang="en-US"/>
          </a:p>
        </p:txBody>
      </p:sp>
    </p:spTree>
    <p:extLst>
      <p:ext uri="{BB962C8B-B14F-4D97-AF65-F5344CB8AC3E}">
        <p14:creationId xmlns:p14="http://schemas.microsoft.com/office/powerpoint/2010/main" val="3847243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itchFamily="34" charset="0"/>
                <a:cs typeface="Arial" pitchFamily="34" charset="0"/>
              </a:rPr>
              <a:t>Amanda:</a:t>
            </a:r>
          </a:p>
          <a:p>
            <a:r>
              <a:rPr lang="en-US" altLang="en-US">
                <a:latin typeface="Arial" pitchFamily="34" charset="0"/>
                <a:cs typeface="Arial" pitchFamily="34" charset="0"/>
              </a:rPr>
              <a:t>As mentioned,</a:t>
            </a:r>
            <a:r>
              <a:rPr lang="en-US" altLang="en-US" baseline="0">
                <a:latin typeface="Arial" pitchFamily="34" charset="0"/>
                <a:cs typeface="Arial" pitchFamily="34" charset="0"/>
              </a:rPr>
              <a:t> the</a:t>
            </a:r>
            <a:r>
              <a:rPr lang="en-US" altLang="en-US">
                <a:latin typeface="Arial" pitchFamily="34" charset="0"/>
                <a:cs typeface="Arial" pitchFamily="34" charset="0"/>
              </a:rPr>
              <a:t> application process</a:t>
            </a:r>
            <a:r>
              <a:rPr lang="en-US" altLang="en-US" baseline="0">
                <a:latin typeface="Arial" pitchFamily="34" charset="0"/>
                <a:cs typeface="Arial" pitchFamily="34" charset="0"/>
              </a:rPr>
              <a:t> for residencies occurs through the PhORCAS portal. To complete it, you have to follow several steps:</a:t>
            </a:r>
            <a:endParaRPr lang="en-US" altLang="en-US">
              <a:latin typeface="Arial" pitchFamily="34" charset="0"/>
              <a:cs typeface="Arial" pitchFamily="34" charset="0"/>
            </a:endParaRPr>
          </a:p>
          <a:p>
            <a:r>
              <a:rPr lang="en-US" altLang="en-US">
                <a:latin typeface="Arial" pitchFamily="34" charset="0"/>
                <a:cs typeface="Arial" pitchFamily="34" charset="0"/>
              </a:rPr>
              <a:t>Step 1 -Create a PhORCAS account and sign up for the National Matching Service (more commonly referred to as The Match)</a:t>
            </a:r>
          </a:p>
          <a:p>
            <a:r>
              <a:rPr lang="en-US" altLang="en-US">
                <a:latin typeface="Arial" pitchFamily="34" charset="0"/>
                <a:cs typeface="Arial" pitchFamily="34" charset="0"/>
              </a:rPr>
              <a:t>Step 2 -Fill in the application information requested in your profile, even if it is included in your CV. Here you will request official transcripts from your school </a:t>
            </a:r>
            <a:r>
              <a:rPr lang="en-US" altLang="en-US" baseline="0">
                <a:latin typeface="Arial" pitchFamily="34" charset="0"/>
                <a:cs typeface="Arial" pitchFamily="34" charset="0"/>
              </a:rPr>
              <a:t>via PhORCAS. </a:t>
            </a:r>
            <a:endParaRPr lang="en-US" altLang="en-US">
              <a:latin typeface="Arial" pitchFamily="34" charset="0"/>
              <a:cs typeface="Arial" pitchFamily="34" charset="0"/>
            </a:endParaRPr>
          </a:p>
          <a:p>
            <a:r>
              <a:rPr lang="en-US" altLang="en-US">
                <a:latin typeface="Arial" pitchFamily="34" charset="0"/>
                <a:cs typeface="Arial" pitchFamily="34" charset="0"/>
              </a:rPr>
              <a:t>Step 3 –Upload your CVs, cover letters, and any site-specific documents (such as essay questions,</a:t>
            </a:r>
            <a:r>
              <a:rPr lang="en-US" altLang="en-US" baseline="0">
                <a:latin typeface="Arial" pitchFamily="34" charset="0"/>
                <a:cs typeface="Arial" pitchFamily="34" charset="0"/>
              </a:rPr>
              <a:t> questionnaires or other requirements as outlined on the website of the residency of your interest). </a:t>
            </a:r>
          </a:p>
          <a:p>
            <a:r>
              <a:rPr lang="en-US" altLang="en-US" baseline="0">
                <a:latin typeface="Arial" pitchFamily="34" charset="0"/>
                <a:cs typeface="Arial" pitchFamily="34" charset="0"/>
              </a:rPr>
              <a:t>	Double check that all your documents are final, labelled appropriately, and free of errors prior to uploading</a:t>
            </a:r>
            <a:endParaRPr lang="en-US" altLang="en-US">
              <a:latin typeface="Arial" pitchFamily="34" charset="0"/>
              <a:cs typeface="Arial" pitchFamily="34" charset="0"/>
            </a:endParaRPr>
          </a:p>
          <a:p>
            <a:r>
              <a:rPr lang="en-US" altLang="en-US">
                <a:latin typeface="Arial" pitchFamily="34" charset="0"/>
                <a:cs typeface="Arial" pitchFamily="34" charset="0"/>
              </a:rPr>
              <a:t>Step 4 -Select references</a:t>
            </a:r>
            <a:r>
              <a:rPr lang="en-US" altLang="en-US" baseline="0">
                <a:latin typeface="Arial" pitchFamily="34" charset="0"/>
                <a:cs typeface="Arial" pitchFamily="34" charset="0"/>
              </a:rPr>
              <a:t> that apply to your programs of interest – typically it is three references, but programs may request additional ones based on their application requirements. Reference writers will fill out a form on the PhORCAS portal.</a:t>
            </a:r>
            <a:endParaRPr lang="en-US" altLang="en-US">
              <a:latin typeface="Arial" pitchFamily="34" charset="0"/>
              <a:cs typeface="Arial" pitchFamily="34" charset="0"/>
            </a:endParaRPr>
          </a:p>
          <a:p>
            <a:r>
              <a:rPr lang="en-US" altLang="en-US">
                <a:latin typeface="Arial" pitchFamily="34" charset="0"/>
                <a:cs typeface="Arial" pitchFamily="34" charset="0"/>
              </a:rPr>
              <a:t>Step 5 -Submit the final application to your selected sites</a:t>
            </a:r>
          </a:p>
          <a:p>
            <a:endParaRPr lang="en-US" altLang="en-US">
              <a:latin typeface="Arial" pitchFamily="34" charset="0"/>
              <a:cs typeface="Arial" pitchFamily="34" charset="0"/>
            </a:endParaRPr>
          </a:p>
          <a:p>
            <a:r>
              <a:rPr lang="en-US" altLang="en-US">
                <a:latin typeface="Arial" pitchFamily="34" charset="0"/>
                <a:cs typeface="Arial" pitchFamily="34" charset="0"/>
              </a:rPr>
              <a:t>One online profile submission will be disseminated to multiple</a:t>
            </a:r>
            <a:r>
              <a:rPr lang="en-US" altLang="en-US" baseline="0">
                <a:latin typeface="Arial" pitchFamily="34" charset="0"/>
                <a:cs typeface="Arial" pitchFamily="34" charset="0"/>
              </a:rPr>
              <a:t> programs. Make sure that all uploaded documents that are personalized to your program are labeled correctly, to avoid confusion during the dissemination process.</a:t>
            </a:r>
            <a:endParaRPr lang="en-US" altLang="en-US">
              <a:latin typeface="Arial" pitchFamily="34" charset="0"/>
              <a:cs typeface="Arial" pitchFamily="34" charset="0"/>
            </a:endParaRPr>
          </a:p>
          <a:p>
            <a:endParaRPr lang="en-US" altLang="en-US">
              <a:latin typeface="Arial" pitchFamily="34" charset="0"/>
              <a:cs typeface="Arial" pitchFamily="34" charset="0"/>
            </a:endParaRPr>
          </a:p>
          <a:p>
            <a:r>
              <a:rPr lang="en-US" altLang="en-US">
                <a:latin typeface="Arial" pitchFamily="34" charset="0"/>
                <a:cs typeface="Arial" pitchFamily="34" charset="0"/>
              </a:rPr>
              <a:t>The platform allows</a:t>
            </a:r>
            <a:r>
              <a:rPr lang="en-US" altLang="en-US" baseline="0">
                <a:latin typeface="Arial" pitchFamily="34" charset="0"/>
                <a:cs typeface="Arial" pitchFamily="34" charset="0"/>
              </a:rPr>
              <a:t> e</a:t>
            </a:r>
            <a:r>
              <a:rPr lang="en-US" altLang="en-US">
                <a:latin typeface="Arial" pitchFamily="34" charset="0"/>
                <a:cs typeface="Arial" pitchFamily="34" charset="0"/>
              </a:rPr>
              <a:t>lectronic tracking, to notify</a:t>
            </a:r>
            <a:r>
              <a:rPr lang="en-US" altLang="en-US" baseline="0">
                <a:latin typeface="Arial" pitchFamily="34" charset="0"/>
                <a:cs typeface="Arial" pitchFamily="34" charset="0"/>
              </a:rPr>
              <a:t> you</a:t>
            </a:r>
            <a:r>
              <a:rPr lang="en-US" altLang="en-US">
                <a:latin typeface="Arial" pitchFamily="34" charset="0"/>
                <a:cs typeface="Arial" pitchFamily="34" charset="0"/>
              </a:rPr>
              <a:t> of the application progress. You will know exactly what application components are pending and which reference writers have not submitted letters of reference.</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8</a:t>
            </a:fld>
            <a:endParaRPr lang="en-US"/>
          </a:p>
        </p:txBody>
      </p:sp>
    </p:spTree>
    <p:extLst>
      <p:ext uri="{BB962C8B-B14F-4D97-AF65-F5344CB8AC3E}">
        <p14:creationId xmlns:p14="http://schemas.microsoft.com/office/powerpoint/2010/main" val="2235181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aseline="0"/>
              <a:t>Mir:</a:t>
            </a:r>
          </a:p>
          <a:p>
            <a:pPr defTabSz="933237">
              <a:defRPr/>
            </a:pPr>
            <a:r>
              <a:rPr lang="en-US" baseline="0"/>
              <a:t>Remember, the National Matching Service and PhORCAS are two different entities by two different companies. Both fees need to be paid to allow access to the portal and submission to the residency match.</a:t>
            </a:r>
            <a:endParaRPr lang="en-US"/>
          </a:p>
          <a:p>
            <a:endParaRPr lang="en-US" baseline="0"/>
          </a:p>
          <a:p>
            <a:r>
              <a:rPr lang="en-US"/>
              <a:t>The base fee is </a:t>
            </a:r>
            <a:r>
              <a:rPr lang="en-US" baseline="0"/>
              <a:t>$160 for the National Matching Service. This is a flat fee regardless of the number of applications or number of rankings that you submit and allows you to access the Match.</a:t>
            </a:r>
          </a:p>
          <a:p>
            <a:endParaRPr lang="en-US" baseline="0"/>
          </a:p>
          <a:p>
            <a:r>
              <a:rPr lang="en-US" baseline="0"/>
              <a:t>There is an additional PhORCAS fee of $110 that covers up to 4 program applications. This fee is also standard regardless if you are applying to just one or all four programs.</a:t>
            </a:r>
          </a:p>
          <a:p>
            <a:r>
              <a:rPr lang="en-US" baseline="0"/>
              <a:t>- If you are interested in applying to more than 4 programs, each additional application is $43.</a:t>
            </a:r>
          </a:p>
          <a:p>
            <a:endParaRPr lang="en-US"/>
          </a:p>
        </p:txBody>
      </p:sp>
      <p:sp>
        <p:nvSpPr>
          <p:cNvPr id="4" name="Slide Number Placeholder 3"/>
          <p:cNvSpPr>
            <a:spLocks noGrp="1"/>
          </p:cNvSpPr>
          <p:nvPr>
            <p:ph type="sldNum" sz="quarter" idx="5"/>
          </p:nvPr>
        </p:nvSpPr>
        <p:spPr/>
        <p:txBody>
          <a:bodyPr/>
          <a:lstStyle/>
          <a:p>
            <a:fld id="{4726F0D1-6B0F-4FA4-BE1C-DC5B40CC47DC}" type="slidenum">
              <a:rPr lang="en-US" smtClean="0"/>
              <a:t>9</a:t>
            </a:fld>
            <a:endParaRPr lang="en-US"/>
          </a:p>
        </p:txBody>
      </p:sp>
    </p:spTree>
    <p:extLst>
      <p:ext uri="{BB962C8B-B14F-4D97-AF65-F5344CB8AC3E}">
        <p14:creationId xmlns:p14="http://schemas.microsoft.com/office/powerpoint/2010/main" val="1015584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1273936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95524" y="0"/>
            <a:ext cx="10596476" cy="6858000"/>
          </a:xfrm>
          <a:prstGeom prst="rect">
            <a:avLst/>
          </a:prstGeom>
        </p:spPr>
      </p:pic>
      <p:sp>
        <p:nvSpPr>
          <p:cNvPr id="2" name="Title 1"/>
          <p:cNvSpPr>
            <a:spLocks noGrp="1"/>
          </p:cNvSpPr>
          <p:nvPr>
            <p:ph type="ctrTitle"/>
          </p:nvPr>
        </p:nvSpPr>
        <p:spPr>
          <a:xfrm>
            <a:off x="5800724" y="950913"/>
            <a:ext cx="5686426"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5800724" y="3446258"/>
            <a:ext cx="5686425" cy="181154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sp>
        <p:nvSpPr>
          <p:cNvPr id="11" name="Picture Placeholder 18"/>
          <p:cNvSpPr>
            <a:spLocks noGrp="1"/>
          </p:cNvSpPr>
          <p:nvPr>
            <p:ph type="pic" sz="quarter" idx="10"/>
          </p:nvPr>
        </p:nvSpPr>
        <p:spPr>
          <a:xfrm>
            <a:off x="1" y="-1"/>
            <a:ext cx="6057900" cy="6858001"/>
          </a:xfrm>
          <a:custGeom>
            <a:avLst/>
            <a:gdLst>
              <a:gd name="connsiteX0" fmla="*/ 0 w 6089161"/>
              <a:gd name="connsiteY0" fmla="*/ 0 h 6858001"/>
              <a:gd name="connsiteX1" fmla="*/ 2052312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0" fmla="*/ 0 w 6089161"/>
              <a:gd name="connsiteY0" fmla="*/ 0 h 6858001"/>
              <a:gd name="connsiteX1" fmla="*/ 2099937 w 6089161"/>
              <a:gd name="connsiteY1" fmla="*/ 9525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49437 w 6089161"/>
              <a:gd name="connsiteY2" fmla="*/ 297884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38037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55050 w 6089161"/>
              <a:gd name="connsiteY3" fmla="*/ 6737419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 name="connsiteX0" fmla="*/ 0 w 6089161"/>
              <a:gd name="connsiteY0" fmla="*/ 0 h 6858001"/>
              <a:gd name="connsiteX1" fmla="*/ 2109462 w 6089161"/>
              <a:gd name="connsiteY1" fmla="*/ 0 h 6858001"/>
              <a:gd name="connsiteX2" fmla="*/ 2378012 w 6089161"/>
              <a:gd name="connsiteY2" fmla="*/ 288359 h 6858001"/>
              <a:gd name="connsiteX3" fmla="*/ 6065724 w 6089161"/>
              <a:gd name="connsiteY3" fmla="*/ 6733861 h 6858001"/>
              <a:gd name="connsiteX4" fmla="*/ 6089161 w 6089161"/>
              <a:gd name="connsiteY4" fmla="*/ 6858001 h 6858001"/>
              <a:gd name="connsiteX5" fmla="*/ 0 w 6089161"/>
              <a:gd name="connsiteY5" fmla="*/ 6858001 h 6858001"/>
              <a:gd name="connsiteX6" fmla="*/ 0 w 6089161"/>
              <a:gd name="connsiteY6"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161" h="6858001">
                <a:moveTo>
                  <a:pt x="0" y="0"/>
                </a:moveTo>
                <a:lnTo>
                  <a:pt x="2109462" y="0"/>
                </a:lnTo>
                <a:cubicBezTo>
                  <a:pt x="2257600" y="136116"/>
                  <a:pt x="2278881" y="189153"/>
                  <a:pt x="2378012" y="288359"/>
                </a:cubicBezTo>
                <a:cubicBezTo>
                  <a:pt x="3988653" y="1900213"/>
                  <a:pt x="5534153" y="4505295"/>
                  <a:pt x="6065724" y="6733861"/>
                </a:cubicBezTo>
                <a:lnTo>
                  <a:pt x="6089161" y="6858001"/>
                </a:lnTo>
                <a:lnTo>
                  <a:pt x="0" y="6858001"/>
                </a:lnTo>
                <a:lnTo>
                  <a:pt x="0" y="0"/>
                </a:lnTo>
                <a:close/>
              </a:path>
            </a:pathLst>
          </a:custGeom>
          <a:solidFill>
            <a:schemeClr val="bg2"/>
          </a:solidFill>
        </p:spPr>
        <p:txBody>
          <a:bodyPr wrap="square">
            <a:noAutofit/>
          </a:bodyPr>
          <a:lstStyle/>
          <a:p>
            <a:r>
              <a:rPr lang="en-US"/>
              <a:t>Click icon to add picture</a:t>
            </a:r>
          </a:p>
        </p:txBody>
      </p:sp>
    </p:spTree>
    <p:extLst>
      <p:ext uri="{BB962C8B-B14F-4D97-AF65-F5344CB8AC3E}">
        <p14:creationId xmlns:p14="http://schemas.microsoft.com/office/powerpoint/2010/main" val="3542304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0A1843D4-BC6A-5DE3-7220-C4F9AEFD2706}"/>
              </a:ext>
            </a:extLst>
          </p:cNvPr>
          <p:cNvSpPr>
            <a:spLocks noGrp="1" noRot="1" noMove="1" noResize="1" noEditPoints="1" noAdjustHandles="1" noChangeArrowheads="1" noChangeShapeType="1"/>
          </p:cNvSpPr>
          <p:nvPr>
            <p:ph type="pic" sz="quarter" idx="11"/>
          </p:nvPr>
        </p:nvSpPr>
        <p:spPr>
          <a:xfrm>
            <a:off x="5513033" y="0"/>
            <a:ext cx="6678967" cy="6858000"/>
          </a:xfrm>
          <a:custGeom>
            <a:avLst/>
            <a:gdLst>
              <a:gd name="connsiteX0" fmla="*/ 3706069 w 6678967"/>
              <a:gd name="connsiteY0" fmla="*/ 0 h 6858000"/>
              <a:gd name="connsiteX1" fmla="*/ 6678967 w 6678967"/>
              <a:gd name="connsiteY1" fmla="*/ 0 h 6858000"/>
              <a:gd name="connsiteX2" fmla="*/ 6678967 w 6678967"/>
              <a:gd name="connsiteY2" fmla="*/ 6849123 h 6858000"/>
              <a:gd name="connsiteX3" fmla="*/ 0 w 667896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8967" h="6858000">
                <a:moveTo>
                  <a:pt x="3706069" y="0"/>
                </a:moveTo>
                <a:lnTo>
                  <a:pt x="6678967" y="0"/>
                </a:lnTo>
                <a:lnTo>
                  <a:pt x="6678967" y="6849123"/>
                </a:lnTo>
                <a:lnTo>
                  <a:pt x="0" y="6858000"/>
                </a:lnTo>
                <a:close/>
              </a:path>
            </a:pathLst>
          </a:custGeom>
          <a:solidFill>
            <a:schemeClr val="tx1">
              <a:lumMod val="20000"/>
              <a:lumOff val="80000"/>
            </a:schemeClr>
          </a:solidFill>
        </p:spPr>
        <p:txBody>
          <a:bodyPr wrap="square">
            <a:noAutofit/>
          </a:bodyPr>
          <a:lstStyle>
            <a:lvl1pPr>
              <a:defRPr>
                <a:solidFill>
                  <a:sysClr val="windowText" lastClr="000000"/>
                </a:solidFill>
              </a:defRPr>
            </a:lvl1pPr>
          </a:lstStyle>
          <a:p>
            <a:r>
              <a:rPr lang="en-US"/>
              <a:t>Click icon to add picture</a:t>
            </a:r>
          </a:p>
        </p:txBody>
      </p:sp>
      <p:sp>
        <p:nvSpPr>
          <p:cNvPr id="18" name="Title 17">
            <a:extLst>
              <a:ext uri="{FF2B5EF4-FFF2-40B4-BE49-F238E27FC236}">
                <a16:creationId xmlns:a16="http://schemas.microsoft.com/office/drawing/2014/main" id="{6BA0A3D2-F632-C2DF-8A8F-696854DDC607}"/>
              </a:ext>
            </a:extLst>
          </p:cNvPr>
          <p:cNvSpPr>
            <a:spLocks noGrp="1"/>
          </p:cNvSpPr>
          <p:nvPr>
            <p:ph type="title"/>
          </p:nvPr>
        </p:nvSpPr>
        <p:spPr>
          <a:xfrm>
            <a:off x="723900" y="1000125"/>
            <a:ext cx="5857875" cy="2314575"/>
          </a:xfrm>
        </p:spPr>
        <p:txBody>
          <a:bodyPr anchor="b"/>
          <a:lstStyle>
            <a:lvl1pPr>
              <a:defRPr>
                <a:solidFill>
                  <a:schemeClr val="bg1"/>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18406572-6401-3706-3603-8C0AF885FEF3}"/>
              </a:ext>
            </a:extLst>
          </p:cNvPr>
          <p:cNvSpPr>
            <a:spLocks noGrp="1"/>
          </p:cNvSpPr>
          <p:nvPr>
            <p:ph type="body" sz="quarter" idx="12" hasCustomPrompt="1"/>
          </p:nvPr>
        </p:nvSpPr>
        <p:spPr>
          <a:xfrm>
            <a:off x="723900" y="3619500"/>
            <a:ext cx="5295901" cy="1314450"/>
          </a:xfrm>
        </p:spPr>
        <p:txBody>
          <a:bodyPr/>
          <a:lstStyle>
            <a:lvl1pPr marL="0" indent="0">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subtitle style</a:t>
            </a:r>
          </a:p>
          <a:p>
            <a:pPr lvl="0"/>
            <a:endParaRPr lang="en-US"/>
          </a:p>
        </p:txBody>
      </p:sp>
      <p:pic>
        <p:nvPicPr>
          <p:cNvPr id="21" name="Picture 20">
            <a:extLst>
              <a:ext uri="{FF2B5EF4-FFF2-40B4-BE49-F238E27FC236}">
                <a16:creationId xmlns:a16="http://schemas.microsoft.com/office/drawing/2014/main" id="{D3BE6AA2-E30B-9B6A-6954-AE3F825943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1799361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6325" y="2028558"/>
            <a:ext cx="8585675" cy="4829442"/>
          </a:xfrm>
          <a:prstGeom prst="rect">
            <a:avLst/>
          </a:prstGeom>
        </p:spPr>
      </p:pic>
      <p:sp>
        <p:nvSpPr>
          <p:cNvPr id="2" name="Title 1"/>
          <p:cNvSpPr>
            <a:spLocks noGrp="1"/>
          </p:cNvSpPr>
          <p:nvPr>
            <p:ph type="ctrTitle"/>
          </p:nvPr>
        </p:nvSpPr>
        <p:spPr>
          <a:xfrm>
            <a:off x="733424" y="950913"/>
            <a:ext cx="10753725" cy="2220912"/>
          </a:xfrm>
        </p:spPr>
        <p:txBody>
          <a:bodyPr anchor="b">
            <a:normAutofit/>
          </a:bodyPr>
          <a:lstStyle>
            <a:lvl1pPr algn="l">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733424" y="3446258"/>
            <a:ext cx="8039101" cy="1811542"/>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3387" y="5691187"/>
            <a:ext cx="1530874" cy="777875"/>
          </a:xfrm>
          <a:prstGeom prst="rect">
            <a:avLst/>
          </a:prstGeom>
        </p:spPr>
      </p:pic>
    </p:spTree>
    <p:extLst>
      <p:ext uri="{BB962C8B-B14F-4D97-AF65-F5344CB8AC3E}">
        <p14:creationId xmlns:p14="http://schemas.microsoft.com/office/powerpoint/2010/main" val="2574684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p>
            <a:endParaRPr lang="en-US"/>
          </a:p>
        </p:txBody>
      </p:sp>
    </p:spTree>
    <p:extLst>
      <p:ext uri="{BB962C8B-B14F-4D97-AF65-F5344CB8AC3E}">
        <p14:creationId xmlns:p14="http://schemas.microsoft.com/office/powerpoint/2010/main" val="865358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838200" y="6356350"/>
            <a:ext cx="7315200" cy="365125"/>
          </a:xfrm>
          <a:prstGeom prst="rect">
            <a:avLst/>
          </a:prstGeom>
        </p:spPr>
        <p:txBody>
          <a:bodyPr/>
          <a:lstStyle/>
          <a:p>
            <a:endParaRPr lang="en-US"/>
          </a:p>
        </p:txBody>
      </p:sp>
      <p:pic>
        <p:nvPicPr>
          <p:cNvPr id="10" name="Picture 9" descr="A blue and orange logo&#10;&#10;AI-generated content may be incorrect.">
            <a:extLst>
              <a:ext uri="{FF2B5EF4-FFF2-40B4-BE49-F238E27FC236}">
                <a16:creationId xmlns:a16="http://schemas.microsoft.com/office/drawing/2014/main" id="{CA3C9960-1C2D-D3A6-672D-CDC7745E84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722" y="6230231"/>
            <a:ext cx="861133" cy="410436"/>
          </a:xfrm>
          <a:prstGeom prst="rect">
            <a:avLst/>
          </a:prstGeom>
        </p:spPr>
      </p:pic>
    </p:spTree>
    <p:extLst>
      <p:ext uri="{BB962C8B-B14F-4D97-AF65-F5344CB8AC3E}">
        <p14:creationId xmlns:p14="http://schemas.microsoft.com/office/powerpoint/2010/main" val="295979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1974" y="1013506"/>
            <a:ext cx="3286125" cy="4830989"/>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5457824" y="1013506"/>
            <a:ext cx="5895976" cy="4830989"/>
          </a:xfrm>
        </p:spPr>
        <p:txBody>
          <a:bodyPr anchor="ct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3973244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57824" y="365125"/>
            <a:ext cx="5895975" cy="1325563"/>
          </a:xfrm>
        </p:spPr>
        <p:txBody>
          <a:bodyPr/>
          <a:lstStyle>
            <a:lvl1pPr>
              <a:defRPr>
                <a:solidFill>
                  <a:schemeClr val="accent2"/>
                </a:solidFill>
              </a:defRPr>
            </a:lvl1pPr>
          </a:lstStyle>
          <a:p>
            <a:r>
              <a:rPr lang="en-US"/>
              <a:t>Click to edit Master title style</a:t>
            </a:r>
          </a:p>
        </p:txBody>
      </p:sp>
      <p:sp>
        <p:nvSpPr>
          <p:cNvPr id="3" name="Content Placeholder 2"/>
          <p:cNvSpPr>
            <a:spLocks noGrp="1"/>
          </p:cNvSpPr>
          <p:nvPr>
            <p:ph idx="1"/>
          </p:nvPr>
        </p:nvSpPr>
        <p:spPr>
          <a:xfrm>
            <a:off x="5457824" y="1825625"/>
            <a:ext cx="5895976" cy="401887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0"/>
          </p:nvPr>
        </p:nvSpPr>
        <p:spPr>
          <a:xfrm>
            <a:off x="419100" y="967695"/>
            <a:ext cx="3209925" cy="4876800"/>
          </a:xfrm>
        </p:spPr>
        <p:txBody>
          <a:bodyPr/>
          <a:lstStyle/>
          <a:p>
            <a:r>
              <a:rPr lang="en-US"/>
              <a:t>Click icon to add picture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38971" y="6048708"/>
            <a:ext cx="1202871" cy="611460"/>
          </a:xfrm>
          <a:prstGeom prst="rect">
            <a:avLst/>
          </a:prstGeom>
        </p:spPr>
      </p:pic>
    </p:spTree>
    <p:extLst>
      <p:ext uri="{BB962C8B-B14F-4D97-AF65-F5344CB8AC3E}">
        <p14:creationId xmlns:p14="http://schemas.microsoft.com/office/powerpoint/2010/main" val="4237952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1723" y="0"/>
            <a:ext cx="11581215" cy="6858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2" name="Title 1"/>
          <p:cNvSpPr>
            <a:spLocks noGrp="1"/>
          </p:cNvSpPr>
          <p:nvPr>
            <p:ph type="title"/>
          </p:nvPr>
        </p:nvSpPr>
        <p:spPr>
          <a:xfrm>
            <a:off x="476250" y="553463"/>
            <a:ext cx="5895975" cy="1325563"/>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476249" y="2013963"/>
            <a:ext cx="5895976" cy="401887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9317" y="6140064"/>
            <a:ext cx="1023154" cy="520104"/>
          </a:xfrm>
          <a:prstGeom prst="rect">
            <a:avLst/>
          </a:prstGeom>
        </p:spPr>
      </p:pic>
      <p:sp>
        <p:nvSpPr>
          <p:cNvPr id="10" name="Picture Placeholder 47"/>
          <p:cNvSpPr>
            <a:spLocks noGrp="1"/>
          </p:cNvSpPr>
          <p:nvPr>
            <p:ph type="pic" sz="quarter" idx="10"/>
          </p:nvPr>
        </p:nvSpPr>
        <p:spPr>
          <a:xfrm>
            <a:off x="7116763" y="0"/>
            <a:ext cx="5075237" cy="6858000"/>
          </a:xfrm>
          <a:custGeom>
            <a:avLst/>
            <a:gdLst>
              <a:gd name="connsiteX0" fmla="*/ 1033963 w 5075237"/>
              <a:gd name="connsiteY0" fmla="*/ 0 h 6858000"/>
              <a:gd name="connsiteX1" fmla="*/ 5075237 w 5075237"/>
              <a:gd name="connsiteY1" fmla="*/ 0 h 6858000"/>
              <a:gd name="connsiteX2" fmla="*/ 5075237 w 5075237"/>
              <a:gd name="connsiteY2" fmla="*/ 6858000 h 6858000"/>
              <a:gd name="connsiteX3" fmla="*/ 1114496 w 5075237"/>
              <a:gd name="connsiteY3" fmla="*/ 6858000 h 6858000"/>
              <a:gd name="connsiteX4" fmla="*/ 1026237 w 5075237"/>
              <a:gd name="connsiteY4" fmla="*/ 6733886 h 6858000"/>
              <a:gd name="connsiteX5" fmla="*/ 7261 w 5075237"/>
              <a:gd name="connsiteY5" fmla="*/ 3681766 h 6858000"/>
              <a:gd name="connsiteX6" fmla="*/ 0 w 5075237"/>
              <a:gd name="connsiteY6" fmla="*/ 3394641 h 6858000"/>
              <a:gd name="connsiteX7" fmla="*/ 0 w 5075237"/>
              <a:gd name="connsiteY7" fmla="*/ 3350111 h 6858000"/>
              <a:gd name="connsiteX8" fmla="*/ 7261 w 5075237"/>
              <a:gd name="connsiteY8" fmla="*/ 3062986 h 6858000"/>
              <a:gd name="connsiteX9" fmla="*/ 1026237 w 5075237"/>
              <a:gd name="connsiteY9" fmla="*/ 108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5237" h="6858000">
                <a:moveTo>
                  <a:pt x="1033963" y="0"/>
                </a:moveTo>
                <a:lnTo>
                  <a:pt x="5075237" y="0"/>
                </a:lnTo>
                <a:lnTo>
                  <a:pt x="5075237" y="6858000"/>
                </a:lnTo>
                <a:lnTo>
                  <a:pt x="1114496" y="6858000"/>
                </a:lnTo>
                <a:lnTo>
                  <a:pt x="1026237" y="6733886"/>
                </a:lnTo>
                <a:cubicBezTo>
                  <a:pt x="431991" y="5854288"/>
                  <a:pt x="64399" y="4808981"/>
                  <a:pt x="7261" y="3681766"/>
                </a:cubicBezTo>
                <a:lnTo>
                  <a:pt x="0" y="3394641"/>
                </a:lnTo>
                <a:lnTo>
                  <a:pt x="0" y="3350111"/>
                </a:lnTo>
                <a:lnTo>
                  <a:pt x="7261" y="3062986"/>
                </a:lnTo>
                <a:cubicBezTo>
                  <a:pt x="64399" y="1935772"/>
                  <a:pt x="431991" y="890465"/>
                  <a:pt x="1026237" y="10866"/>
                </a:cubicBezTo>
                <a:close/>
              </a:path>
            </a:pathLst>
          </a:custGeom>
          <a:solidFill>
            <a:schemeClr val="tx1">
              <a:lumMod val="20000"/>
              <a:lumOff val="80000"/>
            </a:schemeClr>
          </a:solidFill>
        </p:spPr>
        <p:txBody>
          <a:bodyPr wrap="square" anchor="ctr" anchorCtr="0">
            <a:noAutofit/>
          </a:bodyPr>
          <a:lstStyle>
            <a:lvl1pPr algn="ctr">
              <a:defRPr/>
            </a:lvl1pPr>
          </a:lstStyle>
          <a:p>
            <a:r>
              <a:rPr lang="en-US"/>
              <a:t>Click icon to add picture</a:t>
            </a:r>
          </a:p>
        </p:txBody>
      </p:sp>
    </p:spTree>
    <p:extLst>
      <p:ext uri="{BB962C8B-B14F-4D97-AF65-F5344CB8AC3E}">
        <p14:creationId xmlns:p14="http://schemas.microsoft.com/office/powerpoint/2010/main" val="1942593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250" y="553463"/>
            <a:ext cx="5895975" cy="1325563"/>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476249" y="2013963"/>
            <a:ext cx="5895976" cy="401887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249" y="6167770"/>
            <a:ext cx="1023154" cy="520104"/>
          </a:xfrm>
          <a:prstGeom prst="rect">
            <a:avLst/>
          </a:prstGeom>
        </p:spPr>
      </p:pic>
      <p:sp>
        <p:nvSpPr>
          <p:cNvPr id="5" name="Picture Placeholder 4">
            <a:extLst>
              <a:ext uri="{FF2B5EF4-FFF2-40B4-BE49-F238E27FC236}">
                <a16:creationId xmlns:a16="http://schemas.microsoft.com/office/drawing/2014/main" id="{2C3F5C24-4485-6C97-8767-BC2E5068EEB5}"/>
              </a:ext>
            </a:extLst>
          </p:cNvPr>
          <p:cNvSpPr>
            <a:spLocks noGrp="1"/>
          </p:cNvSpPr>
          <p:nvPr>
            <p:ph type="pic" sz="quarter" idx="10"/>
          </p:nvPr>
        </p:nvSpPr>
        <p:spPr>
          <a:xfrm>
            <a:off x="7151427" y="553463"/>
            <a:ext cx="4564323" cy="5479370"/>
          </a:xfrm>
        </p:spPr>
        <p:txBody>
          <a:bodyPr/>
          <a:lstStyle/>
          <a:p>
            <a:r>
              <a:rPr lang="en-US"/>
              <a:t>Click icon to add picture</a:t>
            </a:r>
          </a:p>
        </p:txBody>
      </p:sp>
    </p:spTree>
    <p:extLst>
      <p:ext uri="{BB962C8B-B14F-4D97-AF65-F5344CB8AC3E}">
        <p14:creationId xmlns:p14="http://schemas.microsoft.com/office/powerpoint/2010/main" val="306475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6250" y="553463"/>
            <a:ext cx="6448425" cy="1325563"/>
          </a:xfrm>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a:xfrm>
            <a:off x="476249" y="2013963"/>
            <a:ext cx="6448424" cy="4018870"/>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6249" y="6167770"/>
            <a:ext cx="1023154" cy="520104"/>
          </a:xfrm>
          <a:prstGeom prst="rect">
            <a:avLst/>
          </a:prstGeom>
        </p:spPr>
      </p:pic>
      <p:sp>
        <p:nvSpPr>
          <p:cNvPr id="14" name="Picture Placeholder 4">
            <a:extLst>
              <a:ext uri="{FF2B5EF4-FFF2-40B4-BE49-F238E27FC236}">
                <a16:creationId xmlns:a16="http://schemas.microsoft.com/office/drawing/2014/main" id="{5C671E7D-A2D2-2668-B776-669953CB4E7E}"/>
              </a:ext>
            </a:extLst>
          </p:cNvPr>
          <p:cNvSpPr>
            <a:spLocks noGrp="1"/>
          </p:cNvSpPr>
          <p:nvPr>
            <p:ph type="pic" sz="quarter" idx="10"/>
          </p:nvPr>
        </p:nvSpPr>
        <p:spPr>
          <a:xfrm>
            <a:off x="7151427" y="553463"/>
            <a:ext cx="4564323" cy="5479370"/>
          </a:xfrm>
        </p:spPr>
        <p:txBody>
          <a:bodyPr/>
          <a:lstStyle/>
          <a:p>
            <a:r>
              <a:rPr lang="en-US"/>
              <a:t>Click icon to add picture</a:t>
            </a:r>
          </a:p>
        </p:txBody>
      </p:sp>
    </p:spTree>
    <p:extLst>
      <p:ext uri="{BB962C8B-B14F-4D97-AF65-F5344CB8AC3E}">
        <p14:creationId xmlns:p14="http://schemas.microsoft.com/office/powerpoint/2010/main" val="233089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36310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12C75D-5C27-3ABC-B261-AF3DD44ED21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3576277"/>
          </a:xfrm>
          <a:prstGeom prst="rect">
            <a:avLst/>
          </a:prstGeom>
        </p:spPr>
      </p:pic>
      <p:pic>
        <p:nvPicPr>
          <p:cNvPr id="5" name="Picture 4" descr="A blue and white rectangle&#10;&#10;AI-generated content may be incorrect.">
            <a:extLst>
              <a:ext uri="{FF2B5EF4-FFF2-40B4-BE49-F238E27FC236}">
                <a16:creationId xmlns:a16="http://schemas.microsoft.com/office/drawing/2014/main" id="{E03FE7DD-0C88-98CF-DB4C-E36D7250CA79}"/>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552" y="2272307"/>
            <a:ext cx="12188448" cy="4585409"/>
          </a:xfrm>
          <a:prstGeom prst="rect">
            <a:avLst/>
          </a:prstGeom>
        </p:spPr>
      </p:pic>
      <p:sp>
        <p:nvSpPr>
          <p:cNvPr id="2" name="Title 1"/>
          <p:cNvSpPr>
            <a:spLocks noGrp="1"/>
          </p:cNvSpPr>
          <p:nvPr>
            <p:ph type="title"/>
          </p:nvPr>
        </p:nvSpPr>
        <p:spPr>
          <a:xfrm>
            <a:off x="831850" y="3011186"/>
            <a:ext cx="10515600" cy="1647825"/>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906662"/>
            <a:ext cx="10515600" cy="97155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51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descr="A blue and white rectangle&#10;&#10;AI-generated content may be incorrect.">
            <a:extLst>
              <a:ext uri="{FF2B5EF4-FFF2-40B4-BE49-F238E27FC236}">
                <a16:creationId xmlns:a16="http://schemas.microsoft.com/office/drawing/2014/main" id="{E03FE7DD-0C88-98CF-DB4C-E36D7250CA79}"/>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552" y="2272307"/>
            <a:ext cx="12188448" cy="4585409"/>
          </a:xfrm>
          <a:prstGeom prst="rect">
            <a:avLst/>
          </a:prstGeom>
        </p:spPr>
      </p:pic>
      <p:sp>
        <p:nvSpPr>
          <p:cNvPr id="2" name="Title 1"/>
          <p:cNvSpPr>
            <a:spLocks noGrp="1"/>
          </p:cNvSpPr>
          <p:nvPr>
            <p:ph type="title"/>
          </p:nvPr>
        </p:nvSpPr>
        <p:spPr>
          <a:xfrm>
            <a:off x="831850" y="3011186"/>
            <a:ext cx="10515600" cy="1647825"/>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906662"/>
            <a:ext cx="10515600" cy="97155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Picture Placeholder 5">
            <a:extLst>
              <a:ext uri="{FF2B5EF4-FFF2-40B4-BE49-F238E27FC236}">
                <a16:creationId xmlns:a16="http://schemas.microsoft.com/office/drawing/2014/main" id="{6FB68251-81A3-86CD-C986-239F3E1FB797}"/>
              </a:ext>
            </a:extLst>
          </p:cNvPr>
          <p:cNvSpPr>
            <a:spLocks noGrp="1"/>
          </p:cNvSpPr>
          <p:nvPr>
            <p:ph type="pic" sz="quarter" idx="10"/>
          </p:nvPr>
        </p:nvSpPr>
        <p:spPr>
          <a:xfrm>
            <a:off x="0" y="0"/>
            <a:ext cx="12192000" cy="2271713"/>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2196419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838200" y="6356350"/>
            <a:ext cx="7315200" cy="365125"/>
          </a:xfrm>
          <a:prstGeom prst="rect">
            <a:avLst/>
          </a:prstGeom>
        </p:spPr>
        <p:txBody>
          <a:bodyPr/>
          <a:lstStyle/>
          <a:p>
            <a:endParaRPr lang="en-US"/>
          </a:p>
        </p:txBody>
      </p:sp>
      <p:pic>
        <p:nvPicPr>
          <p:cNvPr id="5" name="Picture 4" descr="A blue and orange logo&#10;&#10;AI-generated content may be incorrect.">
            <a:extLst>
              <a:ext uri="{FF2B5EF4-FFF2-40B4-BE49-F238E27FC236}">
                <a16:creationId xmlns:a16="http://schemas.microsoft.com/office/drawing/2014/main" id="{F0960200-EC04-3CD7-BE23-3A20936035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722" y="6230231"/>
            <a:ext cx="861133" cy="410436"/>
          </a:xfrm>
          <a:prstGeom prst="rect">
            <a:avLst/>
          </a:prstGeom>
        </p:spPr>
      </p:pic>
    </p:spTree>
    <p:extLst>
      <p:ext uri="{BB962C8B-B14F-4D97-AF65-F5344CB8AC3E}">
        <p14:creationId xmlns:p14="http://schemas.microsoft.com/office/powerpoint/2010/main" val="1868824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225550"/>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858587"/>
            <a:ext cx="4960511" cy="738187"/>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729551"/>
            <a:ext cx="4960511" cy="3460111"/>
          </a:xfrm>
        </p:spPr>
        <p:txBody>
          <a:bodyPr>
            <a:normAutofit/>
          </a:bodyPr>
          <a:lstStyle>
            <a:lvl1pPr>
              <a:lnSpc>
                <a:spcPct val="100000"/>
              </a:lnSpc>
              <a:spcBef>
                <a:spcPts val="0"/>
              </a:spcBef>
              <a:spcAft>
                <a:spcPts val="600"/>
              </a:spcAft>
              <a:buClr>
                <a:schemeClr val="accent4"/>
              </a:buClr>
              <a:defRPr sz="1800"/>
            </a:lvl1pPr>
            <a:lvl2pPr>
              <a:lnSpc>
                <a:spcPct val="100000"/>
              </a:lnSpc>
              <a:spcBef>
                <a:spcPts val="0"/>
              </a:spcBef>
              <a:spcAft>
                <a:spcPts val="600"/>
              </a:spcAft>
              <a:buClr>
                <a:schemeClr val="accent4"/>
              </a:buClr>
              <a:defRPr sz="1800"/>
            </a:lvl2pPr>
            <a:lvl3pPr>
              <a:lnSpc>
                <a:spcPct val="100000"/>
              </a:lnSpc>
              <a:spcBef>
                <a:spcPts val="0"/>
              </a:spcBef>
              <a:spcAft>
                <a:spcPts val="600"/>
              </a:spcAft>
              <a:buClr>
                <a:schemeClr val="accent4"/>
              </a:buClr>
              <a:defRPr sz="1800"/>
            </a:lvl3pPr>
            <a:lvl4pPr>
              <a:lnSpc>
                <a:spcPct val="100000"/>
              </a:lnSpc>
              <a:spcBef>
                <a:spcPts val="0"/>
              </a:spcBef>
              <a:spcAft>
                <a:spcPts val="600"/>
              </a:spcAft>
              <a:buClr>
                <a:schemeClr val="accent4"/>
              </a:buClr>
              <a:defRPr sz="1800"/>
            </a:lvl4pPr>
            <a:lvl5pPr>
              <a:lnSpc>
                <a:spcPct val="100000"/>
              </a:lnSpc>
              <a:spcBef>
                <a:spcPts val="0"/>
              </a:spcBef>
              <a:spcAft>
                <a:spcPts val="600"/>
              </a:spcAft>
              <a:buClr>
                <a:schemeClr val="accent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1703" y="1858587"/>
            <a:ext cx="4984940" cy="738187"/>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1703" y="2729551"/>
            <a:ext cx="4984940" cy="3460112"/>
          </a:xfrm>
        </p:spPr>
        <p:txBody>
          <a:bodyPr>
            <a:normAutofit/>
          </a:bodyPr>
          <a:lstStyle>
            <a:lvl1pPr>
              <a:lnSpc>
                <a:spcPct val="100000"/>
              </a:lnSpc>
              <a:spcBef>
                <a:spcPts val="0"/>
              </a:spcBef>
              <a:spcAft>
                <a:spcPts val="600"/>
              </a:spcAft>
              <a:buClr>
                <a:schemeClr val="accent4"/>
              </a:buClr>
              <a:defRPr sz="1800"/>
            </a:lvl1pPr>
            <a:lvl2pPr>
              <a:lnSpc>
                <a:spcPct val="100000"/>
              </a:lnSpc>
              <a:spcBef>
                <a:spcPts val="0"/>
              </a:spcBef>
              <a:spcAft>
                <a:spcPts val="600"/>
              </a:spcAft>
              <a:buClr>
                <a:schemeClr val="accent4"/>
              </a:buClr>
              <a:defRPr sz="1800"/>
            </a:lvl2pPr>
            <a:lvl3pPr>
              <a:lnSpc>
                <a:spcPct val="100000"/>
              </a:lnSpc>
              <a:spcBef>
                <a:spcPts val="0"/>
              </a:spcBef>
              <a:spcAft>
                <a:spcPts val="600"/>
              </a:spcAft>
              <a:buClr>
                <a:schemeClr val="accent4"/>
              </a:buClr>
              <a:defRPr sz="1800"/>
            </a:lvl3pPr>
            <a:lvl4pPr>
              <a:lnSpc>
                <a:spcPct val="100000"/>
              </a:lnSpc>
              <a:spcBef>
                <a:spcPts val="0"/>
              </a:spcBef>
              <a:spcAft>
                <a:spcPts val="600"/>
              </a:spcAft>
              <a:buClr>
                <a:schemeClr val="accent4"/>
              </a:buClr>
              <a:defRPr sz="1800"/>
            </a:lvl4pPr>
            <a:lvl5pPr>
              <a:lnSpc>
                <a:spcPct val="100000"/>
              </a:lnSpc>
              <a:spcBef>
                <a:spcPts val="0"/>
              </a:spcBef>
              <a:spcAft>
                <a:spcPts val="600"/>
              </a:spcAft>
              <a:buClr>
                <a:schemeClr val="accent4"/>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839788" y="6356350"/>
            <a:ext cx="7313612" cy="365125"/>
          </a:xfrm>
          <a:prstGeom prst="rect">
            <a:avLst/>
          </a:prstGeom>
        </p:spPr>
        <p:txBody>
          <a:bodyPr/>
          <a:lstStyle/>
          <a:p>
            <a:endParaRPr lang="en-US"/>
          </a:p>
        </p:txBody>
      </p:sp>
      <p:pic>
        <p:nvPicPr>
          <p:cNvPr id="7" name="Picture 6" descr="A blue and orange logo&#10;&#10;AI-generated content may be incorrect.">
            <a:extLst>
              <a:ext uri="{FF2B5EF4-FFF2-40B4-BE49-F238E27FC236}">
                <a16:creationId xmlns:a16="http://schemas.microsoft.com/office/drawing/2014/main" id="{8A506196-5C60-9953-9E79-FF880D6595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722" y="6230231"/>
            <a:ext cx="861133" cy="410436"/>
          </a:xfrm>
          <a:prstGeom prst="rect">
            <a:avLst/>
          </a:prstGeom>
        </p:spPr>
      </p:pic>
    </p:spTree>
    <p:extLst>
      <p:ext uri="{BB962C8B-B14F-4D97-AF65-F5344CB8AC3E}">
        <p14:creationId xmlns:p14="http://schemas.microsoft.com/office/powerpoint/2010/main" val="213599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838200" y="6356350"/>
            <a:ext cx="7315200" cy="365125"/>
          </a:xfrm>
          <a:prstGeom prst="rect">
            <a:avLst/>
          </a:prstGeom>
        </p:spPr>
        <p:txBody>
          <a:bodyPr/>
          <a:lstStyle/>
          <a:p>
            <a:endParaRPr lang="en-US"/>
          </a:p>
        </p:txBody>
      </p:sp>
      <p:pic>
        <p:nvPicPr>
          <p:cNvPr id="3" name="Picture 2" descr="A blue and orange logo&#10;&#10;AI-generated content may be incorrect.">
            <a:extLst>
              <a:ext uri="{FF2B5EF4-FFF2-40B4-BE49-F238E27FC236}">
                <a16:creationId xmlns:a16="http://schemas.microsoft.com/office/drawing/2014/main" id="{1C4B4A57-A9AF-3174-1895-8765AAA973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722" y="6230231"/>
            <a:ext cx="861133" cy="410436"/>
          </a:xfrm>
          <a:prstGeom prst="rect">
            <a:avLst/>
          </a:prstGeom>
        </p:spPr>
      </p:pic>
    </p:spTree>
    <p:extLst>
      <p:ext uri="{BB962C8B-B14F-4D97-AF65-F5344CB8AC3E}">
        <p14:creationId xmlns:p14="http://schemas.microsoft.com/office/powerpoint/2010/main" val="113130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3 photos">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1" y="0"/>
            <a:ext cx="4943225" cy="6858000"/>
          </a:xfrm>
          <a:custGeom>
            <a:avLst/>
            <a:gdLst>
              <a:gd name="connsiteX0" fmla="*/ 0 w 5317958"/>
              <a:gd name="connsiteY0" fmla="*/ 0 h 6858000"/>
              <a:gd name="connsiteX1" fmla="*/ 3774779 w 5317958"/>
              <a:gd name="connsiteY1" fmla="*/ 0 h 6858000"/>
              <a:gd name="connsiteX2" fmla="*/ 3816127 w 5317958"/>
              <a:gd name="connsiteY2" fmla="*/ 35817 h 6858000"/>
              <a:gd name="connsiteX3" fmla="*/ 5311994 w 5317958"/>
              <a:gd name="connsiteY3" fmla="*/ 3193106 h 6858000"/>
              <a:gd name="connsiteX4" fmla="*/ 5317958 w 5317958"/>
              <a:gd name="connsiteY4" fmla="*/ 3428962 h 6858000"/>
              <a:gd name="connsiteX5" fmla="*/ 5317958 w 5317958"/>
              <a:gd name="connsiteY5" fmla="*/ 3429038 h 6858000"/>
              <a:gd name="connsiteX6" fmla="*/ 5311994 w 5317958"/>
              <a:gd name="connsiteY6" fmla="*/ 3664894 h 6858000"/>
              <a:gd name="connsiteX7" fmla="*/ 3816127 w 5317958"/>
              <a:gd name="connsiteY7" fmla="*/ 6822184 h 6858000"/>
              <a:gd name="connsiteX8" fmla="*/ 3774779 w 5317958"/>
              <a:gd name="connsiteY8" fmla="*/ 6858000 h 6858000"/>
              <a:gd name="connsiteX9" fmla="*/ 0 w 531795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7958" h="6858000">
                <a:moveTo>
                  <a:pt x="0" y="0"/>
                </a:moveTo>
                <a:lnTo>
                  <a:pt x="3774779" y="0"/>
                </a:lnTo>
                <a:lnTo>
                  <a:pt x="3816127" y="35817"/>
                </a:lnTo>
                <a:cubicBezTo>
                  <a:pt x="4684463" y="825037"/>
                  <a:pt x="5248627" y="1943009"/>
                  <a:pt x="5311994" y="3193106"/>
                </a:cubicBezTo>
                <a:lnTo>
                  <a:pt x="5317958" y="3428962"/>
                </a:lnTo>
                <a:lnTo>
                  <a:pt x="5317958" y="3429038"/>
                </a:lnTo>
                <a:lnTo>
                  <a:pt x="5311994" y="3664894"/>
                </a:lnTo>
                <a:cubicBezTo>
                  <a:pt x="5248627" y="4914992"/>
                  <a:pt x="4684463" y="6032963"/>
                  <a:pt x="3816127" y="6822184"/>
                </a:cubicBezTo>
                <a:lnTo>
                  <a:pt x="3774779"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9264" y="1828800"/>
            <a:ext cx="2940618" cy="3200400"/>
          </a:xfrm>
        </p:spPr>
        <p:txBody>
          <a:bodyPr anchor="ctr"/>
          <a:lstStyle>
            <a:lvl1pPr algn="ctr">
              <a:defRPr sz="4800">
                <a:solidFill>
                  <a:schemeClr val="bg1"/>
                </a:solidFill>
              </a:defRPr>
            </a:lvl1pPr>
          </a:lstStyle>
          <a:p>
            <a:r>
              <a:rPr lang="en-US"/>
              <a:t>Click to edit Master title style</a:t>
            </a:r>
          </a:p>
        </p:txBody>
      </p:sp>
      <p:sp>
        <p:nvSpPr>
          <p:cNvPr id="3" name="Content Placeholder 2"/>
          <p:cNvSpPr>
            <a:spLocks noGrp="1"/>
          </p:cNvSpPr>
          <p:nvPr>
            <p:ph idx="1"/>
          </p:nvPr>
        </p:nvSpPr>
        <p:spPr>
          <a:xfrm>
            <a:off x="6305550" y="987425"/>
            <a:ext cx="5049837" cy="4873625"/>
          </a:xfrm>
        </p:spPr>
        <p:txBody>
          <a:bodyPr anchor="ctr"/>
          <a:lstStyle>
            <a:lvl1pPr>
              <a:buClr>
                <a:schemeClr val="accent4"/>
              </a:buClr>
              <a:defRPr sz="3200"/>
            </a:lvl1pPr>
            <a:lvl2pPr>
              <a:buClr>
                <a:schemeClr val="accent4"/>
              </a:buClr>
              <a:defRPr sz="2800"/>
            </a:lvl2pPr>
            <a:lvl3pPr>
              <a:buClr>
                <a:schemeClr val="accent4"/>
              </a:buClr>
              <a:defRPr sz="2400"/>
            </a:lvl3pPr>
            <a:lvl4pPr>
              <a:buClr>
                <a:schemeClr val="accent4"/>
              </a:buClr>
              <a:defRPr sz="2000"/>
            </a:lvl4pPr>
            <a:lvl5pPr>
              <a:buClr>
                <a:schemeClr val="accent4"/>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p:cNvSpPr>
            <a:spLocks noGrp="1" noChangeAspect="1"/>
          </p:cNvSpPr>
          <p:nvPr>
            <p:ph type="pic" sz="quarter" idx="10"/>
          </p:nvPr>
        </p:nvSpPr>
        <p:spPr>
          <a:xfrm>
            <a:off x="3608958" y="717936"/>
            <a:ext cx="1553342" cy="1554480"/>
          </a:xfrm>
          <a:prstGeom prst="ellipse">
            <a:avLst/>
          </a:prstGeom>
          <a:solidFill>
            <a:schemeClr val="bg2"/>
          </a:solidFill>
        </p:spPr>
        <p:txBody>
          <a:bodyPr>
            <a:normAutofit/>
          </a:bodyPr>
          <a:lstStyle>
            <a:lvl1pPr>
              <a:defRPr sz="1000"/>
            </a:lvl1pPr>
          </a:lstStyle>
          <a:p>
            <a:r>
              <a:rPr lang="en-US"/>
              <a:t>Click icon to add picture</a:t>
            </a:r>
          </a:p>
        </p:txBody>
      </p:sp>
      <p:sp>
        <p:nvSpPr>
          <p:cNvPr id="10" name="Picture Placeholder 7"/>
          <p:cNvSpPr>
            <a:spLocks noGrp="1" noChangeAspect="1"/>
          </p:cNvSpPr>
          <p:nvPr>
            <p:ph type="pic" sz="quarter" idx="11"/>
          </p:nvPr>
        </p:nvSpPr>
        <p:spPr>
          <a:xfrm>
            <a:off x="4092171" y="2651760"/>
            <a:ext cx="1553342" cy="1554480"/>
          </a:xfrm>
          <a:prstGeom prst="ellipse">
            <a:avLst/>
          </a:prstGeom>
          <a:solidFill>
            <a:schemeClr val="bg2"/>
          </a:solidFill>
        </p:spPr>
        <p:txBody>
          <a:bodyPr>
            <a:normAutofit/>
          </a:bodyPr>
          <a:lstStyle>
            <a:lvl1pPr>
              <a:defRPr sz="1000"/>
            </a:lvl1pPr>
          </a:lstStyle>
          <a:p>
            <a:r>
              <a:rPr lang="en-US"/>
              <a:t>Click icon to add picture</a:t>
            </a:r>
          </a:p>
        </p:txBody>
      </p:sp>
      <p:sp>
        <p:nvSpPr>
          <p:cNvPr id="11" name="Picture Placeholder 7"/>
          <p:cNvSpPr>
            <a:spLocks noGrp="1" noChangeAspect="1"/>
          </p:cNvSpPr>
          <p:nvPr>
            <p:ph type="pic" sz="quarter" idx="12"/>
          </p:nvPr>
        </p:nvSpPr>
        <p:spPr>
          <a:xfrm>
            <a:off x="3608958" y="4585584"/>
            <a:ext cx="1553342" cy="1554480"/>
          </a:xfrm>
          <a:prstGeom prst="ellipse">
            <a:avLst/>
          </a:prstGeom>
          <a:solidFill>
            <a:schemeClr val="bg2"/>
          </a:solidFill>
        </p:spPr>
        <p:txBody>
          <a:bodyPr>
            <a:normAutofit/>
          </a:bodyPr>
          <a:lstStyle>
            <a:lvl1pPr>
              <a:defRPr sz="1000"/>
            </a:lvl1pPr>
          </a:lstStyle>
          <a:p>
            <a:r>
              <a:rPr lang="en-US"/>
              <a:t>Click icon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688" y="6140064"/>
            <a:ext cx="1023154" cy="520104"/>
          </a:xfrm>
          <a:prstGeom prst="rect">
            <a:avLst/>
          </a:prstGeom>
        </p:spPr>
      </p:pic>
    </p:spTree>
    <p:extLst>
      <p:ext uri="{BB962C8B-B14F-4D97-AF65-F5344CB8AC3E}">
        <p14:creationId xmlns:p14="http://schemas.microsoft.com/office/powerpoint/2010/main" val="2390398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34B0-AC5D-7018-4C3E-A8901F9E642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8E16554-4CAB-87D9-24D6-F3C570775C92}"/>
              </a:ext>
            </a:extLst>
          </p:cNvPr>
          <p:cNvSpPr>
            <a:spLocks noGrp="1"/>
          </p:cNvSpPr>
          <p:nvPr>
            <p:ph type="ftr" sz="quarter" idx="10"/>
          </p:nvPr>
        </p:nvSpPr>
        <p:spPr/>
        <p:txBody>
          <a:bodyPr/>
          <a:lstStyle/>
          <a:p>
            <a:endParaRPr lang="en-US"/>
          </a:p>
        </p:txBody>
      </p:sp>
      <p:sp>
        <p:nvSpPr>
          <p:cNvPr id="12" name="Oval 11">
            <a:extLst>
              <a:ext uri="{FF2B5EF4-FFF2-40B4-BE49-F238E27FC236}">
                <a16:creationId xmlns:a16="http://schemas.microsoft.com/office/drawing/2014/main" id="{C0C65477-37C1-234B-C6B7-5726BFD1DE0C}"/>
              </a:ext>
            </a:extLst>
          </p:cNvPr>
          <p:cNvSpPr/>
          <p:nvPr userDrawn="1"/>
        </p:nvSpPr>
        <p:spPr>
          <a:xfrm>
            <a:off x="1881026" y="2100381"/>
            <a:ext cx="914400"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orange logo&#10;&#10;AI-generated content may be incorrect.">
            <a:extLst>
              <a:ext uri="{FF2B5EF4-FFF2-40B4-BE49-F238E27FC236}">
                <a16:creationId xmlns:a16="http://schemas.microsoft.com/office/drawing/2014/main" id="{B48FC5FA-9DF3-AB94-208B-51684EE188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722" y="6230231"/>
            <a:ext cx="861133" cy="410436"/>
          </a:xfrm>
          <a:prstGeom prst="rect">
            <a:avLst/>
          </a:prstGeom>
        </p:spPr>
      </p:pic>
      <p:sp>
        <p:nvSpPr>
          <p:cNvPr id="19" name="Rectangle 18">
            <a:extLst>
              <a:ext uri="{FF2B5EF4-FFF2-40B4-BE49-F238E27FC236}">
                <a16:creationId xmlns:a16="http://schemas.microsoft.com/office/drawing/2014/main" id="{49A8AFE7-DC9F-5976-0FEB-97EAA5AFBDD2}"/>
              </a:ext>
            </a:extLst>
          </p:cNvPr>
          <p:cNvSpPr/>
          <p:nvPr userDrawn="1"/>
        </p:nvSpPr>
        <p:spPr>
          <a:xfrm>
            <a:off x="909476" y="2557581"/>
            <a:ext cx="2857500" cy="3105032"/>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1D43FDDB-21EF-FDDA-9128-3190D6F525B3}"/>
              </a:ext>
            </a:extLst>
          </p:cNvPr>
          <p:cNvSpPr>
            <a:spLocks noGrp="1"/>
          </p:cNvSpPr>
          <p:nvPr>
            <p:ph type="body" sz="quarter" idx="11"/>
          </p:nvPr>
        </p:nvSpPr>
        <p:spPr>
          <a:xfrm>
            <a:off x="1047749" y="3219450"/>
            <a:ext cx="2552701" cy="2276475"/>
          </a:xfrm>
        </p:spPr>
        <p:txBody>
          <a:bodyPr>
            <a:normAutofit/>
          </a:bodyPr>
          <a:lstStyle>
            <a:lvl1pPr marL="0" indent="0" algn="ctr">
              <a:lnSpc>
                <a:spcPct val="100000"/>
              </a:lnSpc>
              <a:spcBef>
                <a:spcPts val="0"/>
              </a:spcBef>
              <a:buNone/>
              <a:defRPr sz="1400"/>
            </a:lvl1pPr>
          </a:lstStyle>
          <a:p>
            <a:pPr lvl="0"/>
            <a:r>
              <a:rPr lang="en-US"/>
              <a:t>Click to edit Master text styles</a:t>
            </a:r>
          </a:p>
        </p:txBody>
      </p:sp>
      <p:sp>
        <p:nvSpPr>
          <p:cNvPr id="20" name="Oval 19">
            <a:extLst>
              <a:ext uri="{FF2B5EF4-FFF2-40B4-BE49-F238E27FC236}">
                <a16:creationId xmlns:a16="http://schemas.microsoft.com/office/drawing/2014/main" id="{AEE18B80-6C5E-C5BB-BE26-2CE173696129}"/>
              </a:ext>
            </a:extLst>
          </p:cNvPr>
          <p:cNvSpPr/>
          <p:nvPr userDrawn="1"/>
        </p:nvSpPr>
        <p:spPr>
          <a:xfrm>
            <a:off x="5638800" y="2100381"/>
            <a:ext cx="914400" cy="9144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B772B9-949B-AB27-3992-BA399DAE8C10}"/>
              </a:ext>
            </a:extLst>
          </p:cNvPr>
          <p:cNvSpPr/>
          <p:nvPr userDrawn="1"/>
        </p:nvSpPr>
        <p:spPr>
          <a:xfrm>
            <a:off x="4667250" y="2551113"/>
            <a:ext cx="2857500" cy="3105032"/>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5">
            <a:extLst>
              <a:ext uri="{FF2B5EF4-FFF2-40B4-BE49-F238E27FC236}">
                <a16:creationId xmlns:a16="http://schemas.microsoft.com/office/drawing/2014/main" id="{31CD9C74-1317-4D17-6C85-6E63697BECFF}"/>
              </a:ext>
            </a:extLst>
          </p:cNvPr>
          <p:cNvSpPr>
            <a:spLocks noGrp="1"/>
          </p:cNvSpPr>
          <p:nvPr>
            <p:ph type="body" sz="quarter" idx="12"/>
          </p:nvPr>
        </p:nvSpPr>
        <p:spPr>
          <a:xfrm>
            <a:off x="4819649" y="3219450"/>
            <a:ext cx="2552701" cy="2276475"/>
          </a:xfrm>
        </p:spPr>
        <p:txBody>
          <a:bodyPr>
            <a:normAutofit/>
          </a:bodyPr>
          <a:lstStyle>
            <a:lvl1pPr marL="0" indent="0" algn="ctr">
              <a:lnSpc>
                <a:spcPct val="100000"/>
              </a:lnSpc>
              <a:spcBef>
                <a:spcPts val="0"/>
              </a:spcBef>
              <a:buNone/>
              <a:defRPr sz="1400"/>
            </a:lvl1pPr>
          </a:lstStyle>
          <a:p>
            <a:pPr lvl="0"/>
            <a:r>
              <a:rPr lang="en-US"/>
              <a:t>Click to edit Master text styles</a:t>
            </a:r>
          </a:p>
        </p:txBody>
      </p:sp>
      <p:sp>
        <p:nvSpPr>
          <p:cNvPr id="23" name="Oval 22">
            <a:extLst>
              <a:ext uri="{FF2B5EF4-FFF2-40B4-BE49-F238E27FC236}">
                <a16:creationId xmlns:a16="http://schemas.microsoft.com/office/drawing/2014/main" id="{67E9F865-2A65-FFBD-2BAE-A75073A76CCC}"/>
              </a:ext>
            </a:extLst>
          </p:cNvPr>
          <p:cNvSpPr/>
          <p:nvPr userDrawn="1"/>
        </p:nvSpPr>
        <p:spPr>
          <a:xfrm>
            <a:off x="9396574" y="2093913"/>
            <a:ext cx="914400" cy="9144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80680BB-48E3-A42C-B5DB-FD92D8C07E14}"/>
              </a:ext>
            </a:extLst>
          </p:cNvPr>
          <p:cNvSpPr/>
          <p:nvPr userDrawn="1"/>
        </p:nvSpPr>
        <p:spPr>
          <a:xfrm>
            <a:off x="8425024" y="2551113"/>
            <a:ext cx="2857500" cy="310503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5">
            <a:extLst>
              <a:ext uri="{FF2B5EF4-FFF2-40B4-BE49-F238E27FC236}">
                <a16:creationId xmlns:a16="http://schemas.microsoft.com/office/drawing/2014/main" id="{2F01985F-CA54-4630-7924-76A836176438}"/>
              </a:ext>
            </a:extLst>
          </p:cNvPr>
          <p:cNvSpPr>
            <a:spLocks noGrp="1"/>
          </p:cNvSpPr>
          <p:nvPr>
            <p:ph type="body" sz="quarter" idx="13"/>
          </p:nvPr>
        </p:nvSpPr>
        <p:spPr>
          <a:xfrm>
            <a:off x="8563297" y="3212982"/>
            <a:ext cx="2552701" cy="2276475"/>
          </a:xfrm>
        </p:spPr>
        <p:txBody>
          <a:bodyPr>
            <a:normAutofit/>
          </a:bodyPr>
          <a:lstStyle>
            <a:lvl1pPr marL="0" indent="0" algn="ctr">
              <a:lnSpc>
                <a:spcPct val="100000"/>
              </a:lnSpc>
              <a:spcBef>
                <a:spcPts val="0"/>
              </a:spcBef>
              <a:buNone/>
              <a:defRPr sz="1400"/>
            </a:lvl1pPr>
          </a:lstStyle>
          <a:p>
            <a:pPr lvl="0"/>
            <a:r>
              <a:rPr lang="en-US"/>
              <a:t>Click to edit Master text styles</a:t>
            </a:r>
          </a:p>
        </p:txBody>
      </p:sp>
      <p:sp>
        <p:nvSpPr>
          <p:cNvPr id="27" name="Picture Placeholder 26">
            <a:extLst>
              <a:ext uri="{FF2B5EF4-FFF2-40B4-BE49-F238E27FC236}">
                <a16:creationId xmlns:a16="http://schemas.microsoft.com/office/drawing/2014/main" id="{BF75C09B-9CB4-F8CC-4009-2B25E813B307}"/>
              </a:ext>
            </a:extLst>
          </p:cNvPr>
          <p:cNvSpPr>
            <a:spLocks noGrp="1"/>
          </p:cNvSpPr>
          <p:nvPr>
            <p:ph type="pic" sz="quarter" idx="14"/>
          </p:nvPr>
        </p:nvSpPr>
        <p:spPr>
          <a:xfrm>
            <a:off x="2033587" y="2261086"/>
            <a:ext cx="592990" cy="592990"/>
          </a:xfrm>
        </p:spPr>
        <p:txBody>
          <a:bodyPr>
            <a:noAutofit/>
          </a:bodyPr>
          <a:lstStyle>
            <a:lvl1pPr marL="0" indent="0">
              <a:buNone/>
              <a:defRPr sz="900"/>
            </a:lvl1pPr>
          </a:lstStyle>
          <a:p>
            <a:r>
              <a:rPr lang="en-US"/>
              <a:t>Click icon to add picture</a:t>
            </a:r>
          </a:p>
        </p:txBody>
      </p:sp>
      <p:sp>
        <p:nvSpPr>
          <p:cNvPr id="29" name="Picture Placeholder 28">
            <a:extLst>
              <a:ext uri="{FF2B5EF4-FFF2-40B4-BE49-F238E27FC236}">
                <a16:creationId xmlns:a16="http://schemas.microsoft.com/office/drawing/2014/main" id="{90B1A117-676F-7589-90DA-16E337DF0C2B}"/>
              </a:ext>
            </a:extLst>
          </p:cNvPr>
          <p:cNvSpPr>
            <a:spLocks noGrp="1"/>
          </p:cNvSpPr>
          <p:nvPr>
            <p:ph type="pic" sz="quarter" idx="15"/>
          </p:nvPr>
        </p:nvSpPr>
        <p:spPr>
          <a:xfrm>
            <a:off x="5799137" y="2260600"/>
            <a:ext cx="593725" cy="593725"/>
          </a:xfrm>
        </p:spPr>
        <p:txBody>
          <a:bodyPr>
            <a:noAutofit/>
          </a:bodyPr>
          <a:lstStyle>
            <a:lvl1pPr marL="0" indent="0">
              <a:buNone/>
              <a:defRPr sz="800"/>
            </a:lvl1pPr>
          </a:lstStyle>
          <a:p>
            <a:r>
              <a:rPr lang="en-US"/>
              <a:t>Click icon to add picture</a:t>
            </a:r>
          </a:p>
        </p:txBody>
      </p:sp>
      <p:sp>
        <p:nvSpPr>
          <p:cNvPr id="31" name="Picture Placeholder 30">
            <a:extLst>
              <a:ext uri="{FF2B5EF4-FFF2-40B4-BE49-F238E27FC236}">
                <a16:creationId xmlns:a16="http://schemas.microsoft.com/office/drawing/2014/main" id="{AAC1735E-E762-85FC-E85C-BBFD05F01627}"/>
              </a:ext>
            </a:extLst>
          </p:cNvPr>
          <p:cNvSpPr>
            <a:spLocks noGrp="1"/>
          </p:cNvSpPr>
          <p:nvPr>
            <p:ph type="pic" sz="quarter" idx="16"/>
          </p:nvPr>
        </p:nvSpPr>
        <p:spPr>
          <a:xfrm>
            <a:off x="9564688" y="2260718"/>
            <a:ext cx="593725" cy="593725"/>
          </a:xfrm>
        </p:spPr>
        <p:txBody>
          <a:bodyPr>
            <a:noAutofit/>
          </a:bodyPr>
          <a:lstStyle>
            <a:lvl1pPr marL="0" indent="0">
              <a:buNone/>
              <a:defRPr sz="800"/>
            </a:lvl1pPr>
          </a:lstStyle>
          <a:p>
            <a:r>
              <a:rPr lang="en-US"/>
              <a:t>Click icon to add picture</a:t>
            </a:r>
          </a:p>
        </p:txBody>
      </p:sp>
    </p:spTree>
    <p:extLst>
      <p:ext uri="{BB962C8B-B14F-4D97-AF65-F5344CB8AC3E}">
        <p14:creationId xmlns:p14="http://schemas.microsoft.com/office/powerpoint/2010/main" val="1290677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grpSp>
        <p:nvGrpSpPr>
          <p:cNvPr id="11" name="Group 10"/>
          <p:cNvGrpSpPr/>
          <p:nvPr userDrawn="1"/>
        </p:nvGrpSpPr>
        <p:grpSpPr>
          <a:xfrm>
            <a:off x="377190" y="457200"/>
            <a:ext cx="11437620" cy="5943600"/>
            <a:chOff x="432435" y="460609"/>
            <a:chExt cx="11437620" cy="5943600"/>
          </a:xfrm>
        </p:grpSpPr>
        <p:grpSp>
          <p:nvGrpSpPr>
            <p:cNvPr id="5" name="Group 4"/>
            <p:cNvGrpSpPr/>
            <p:nvPr userDrawn="1"/>
          </p:nvGrpSpPr>
          <p:grpSpPr>
            <a:xfrm>
              <a:off x="5461635" y="460609"/>
              <a:ext cx="6408420" cy="5943600"/>
              <a:chOff x="5461635" y="466725"/>
              <a:chExt cx="6408420" cy="5943600"/>
            </a:xfrm>
          </p:grpSpPr>
          <p:sp>
            <p:nvSpPr>
              <p:cNvPr id="6" name="Rectangle 5"/>
              <p:cNvSpPr/>
              <p:nvPr userDrawn="1"/>
            </p:nvSpPr>
            <p:spPr>
              <a:xfrm>
                <a:off x="8665845" y="3438525"/>
                <a:ext cx="3204210" cy="29718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a:p>
            </p:txBody>
          </p:sp>
          <p:sp>
            <p:nvSpPr>
              <p:cNvPr id="7" name="Rectangle 6"/>
              <p:cNvSpPr/>
              <p:nvPr userDrawn="1"/>
            </p:nvSpPr>
            <p:spPr>
              <a:xfrm>
                <a:off x="5461635" y="466725"/>
                <a:ext cx="3204210" cy="2971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p>
            </p:txBody>
          </p:sp>
          <p:sp>
            <p:nvSpPr>
              <p:cNvPr id="8" name="Rectangle 7"/>
              <p:cNvSpPr/>
              <p:nvPr userDrawn="1"/>
            </p:nvSpPr>
            <p:spPr>
              <a:xfrm>
                <a:off x="8665845" y="466725"/>
                <a:ext cx="3204210" cy="29718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a:p>
            </p:txBody>
          </p:sp>
          <p:sp>
            <p:nvSpPr>
              <p:cNvPr id="9" name="Rectangle 8"/>
              <p:cNvSpPr/>
              <p:nvPr userDrawn="1"/>
            </p:nvSpPr>
            <p:spPr>
              <a:xfrm>
                <a:off x="5461635" y="3438525"/>
                <a:ext cx="3204210" cy="29718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rmAutofit/>
              </a:bodyPr>
              <a:lstStyle/>
              <a:p>
                <a:pPr algn="ctr"/>
                <a:endParaRPr lang="en-US"/>
              </a:p>
            </p:txBody>
          </p:sp>
        </p:grpSp>
        <p:sp>
          <p:nvSpPr>
            <p:cNvPr id="10" name="Rectangle 9"/>
            <p:cNvSpPr/>
            <p:nvPr userDrawn="1"/>
          </p:nvSpPr>
          <p:spPr>
            <a:xfrm>
              <a:off x="432435" y="460609"/>
              <a:ext cx="5029200" cy="5943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en-US"/>
            </a:p>
          </p:txBody>
        </p:sp>
      </p:gr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563" y="5749171"/>
            <a:ext cx="1057275" cy="537448"/>
          </a:xfrm>
          <a:prstGeom prst="rect">
            <a:avLst/>
          </a:prstGeom>
        </p:spPr>
      </p:pic>
      <p:sp>
        <p:nvSpPr>
          <p:cNvPr id="13" name="Title 12"/>
          <p:cNvSpPr>
            <a:spLocks noGrp="1"/>
          </p:cNvSpPr>
          <p:nvPr>
            <p:ph type="title"/>
          </p:nvPr>
        </p:nvSpPr>
        <p:spPr>
          <a:xfrm>
            <a:off x="690563" y="784226"/>
            <a:ext cx="4405312" cy="1016000"/>
          </a:xfrm>
        </p:spPr>
        <p:txBody>
          <a:bodyPr>
            <a:normAutofit/>
          </a:bodyPr>
          <a:lstStyle>
            <a:lvl1pPr>
              <a:defRPr sz="2800"/>
            </a:lvl1pPr>
          </a:lstStyle>
          <a:p>
            <a:r>
              <a:rPr lang="en-US"/>
              <a:t>Click to edit Master title style</a:t>
            </a:r>
          </a:p>
        </p:txBody>
      </p:sp>
      <p:sp>
        <p:nvSpPr>
          <p:cNvPr id="15" name="Content Placeholder 14"/>
          <p:cNvSpPr>
            <a:spLocks noGrp="1"/>
          </p:cNvSpPr>
          <p:nvPr>
            <p:ph sz="quarter" idx="10"/>
          </p:nvPr>
        </p:nvSpPr>
        <p:spPr>
          <a:xfrm>
            <a:off x="690563" y="2127252"/>
            <a:ext cx="4405313" cy="3140073"/>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Picture Placeholder 16"/>
          <p:cNvSpPr>
            <a:spLocks noGrp="1"/>
          </p:cNvSpPr>
          <p:nvPr>
            <p:ph type="pic" sz="quarter" idx="11"/>
          </p:nvPr>
        </p:nvSpPr>
        <p:spPr>
          <a:xfrm>
            <a:off x="6551295" y="784226"/>
            <a:ext cx="914400" cy="914400"/>
          </a:xfrm>
        </p:spPr>
        <p:txBody>
          <a:bodyPr>
            <a:normAutofit/>
          </a:bodyPr>
          <a:lstStyle>
            <a:lvl1pPr marL="0" indent="0" algn="ctr">
              <a:buNone/>
              <a:defRPr sz="1200">
                <a:solidFill>
                  <a:schemeClr val="bg1"/>
                </a:solidFill>
              </a:defRPr>
            </a:lvl1pPr>
          </a:lstStyle>
          <a:p>
            <a:r>
              <a:rPr lang="en-US"/>
              <a:t>Click icon to add picture</a:t>
            </a:r>
          </a:p>
        </p:txBody>
      </p:sp>
      <p:sp>
        <p:nvSpPr>
          <p:cNvPr id="18" name="Picture Placeholder 16"/>
          <p:cNvSpPr>
            <a:spLocks noGrp="1"/>
          </p:cNvSpPr>
          <p:nvPr>
            <p:ph type="pic" sz="quarter" idx="12"/>
          </p:nvPr>
        </p:nvSpPr>
        <p:spPr>
          <a:xfrm>
            <a:off x="9755505" y="784226"/>
            <a:ext cx="914400" cy="914400"/>
          </a:xfrm>
        </p:spPr>
        <p:txBody>
          <a:bodyPr>
            <a:normAutofit/>
          </a:bodyPr>
          <a:lstStyle>
            <a:lvl1pPr marL="0" indent="0" algn="ctr">
              <a:buNone/>
              <a:defRPr sz="1200">
                <a:solidFill>
                  <a:schemeClr val="bg1"/>
                </a:solidFill>
              </a:defRPr>
            </a:lvl1pPr>
          </a:lstStyle>
          <a:p>
            <a:r>
              <a:rPr lang="en-US"/>
              <a:t>Click icon to add picture</a:t>
            </a:r>
          </a:p>
        </p:txBody>
      </p:sp>
      <p:sp>
        <p:nvSpPr>
          <p:cNvPr id="19" name="Picture Placeholder 16"/>
          <p:cNvSpPr>
            <a:spLocks noGrp="1"/>
          </p:cNvSpPr>
          <p:nvPr>
            <p:ph type="pic" sz="quarter" idx="13"/>
          </p:nvPr>
        </p:nvSpPr>
        <p:spPr>
          <a:xfrm>
            <a:off x="6551295" y="3756026"/>
            <a:ext cx="914400" cy="914400"/>
          </a:xfrm>
        </p:spPr>
        <p:txBody>
          <a:bodyPr>
            <a:normAutofit/>
          </a:bodyPr>
          <a:lstStyle>
            <a:lvl1pPr marL="0" indent="0" algn="ctr">
              <a:buNone/>
              <a:defRPr sz="1200">
                <a:solidFill>
                  <a:schemeClr val="bg1"/>
                </a:solidFill>
              </a:defRPr>
            </a:lvl1pPr>
          </a:lstStyle>
          <a:p>
            <a:r>
              <a:rPr lang="en-US"/>
              <a:t>Click icon to add picture</a:t>
            </a:r>
          </a:p>
        </p:txBody>
      </p:sp>
      <p:sp>
        <p:nvSpPr>
          <p:cNvPr id="20" name="Picture Placeholder 16"/>
          <p:cNvSpPr>
            <a:spLocks noGrp="1"/>
          </p:cNvSpPr>
          <p:nvPr>
            <p:ph type="pic" sz="quarter" idx="14"/>
          </p:nvPr>
        </p:nvSpPr>
        <p:spPr>
          <a:xfrm>
            <a:off x="9755505" y="3756026"/>
            <a:ext cx="914400" cy="914400"/>
          </a:xfrm>
        </p:spPr>
        <p:txBody>
          <a:bodyPr>
            <a:normAutofit/>
          </a:bodyPr>
          <a:lstStyle>
            <a:lvl1pPr marL="0" indent="0" algn="ctr">
              <a:buNone/>
              <a:defRPr sz="1200">
                <a:solidFill>
                  <a:schemeClr val="bg1"/>
                </a:solidFill>
              </a:defRPr>
            </a:lvl1pPr>
          </a:lstStyle>
          <a:p>
            <a:r>
              <a:rPr lang="en-US"/>
              <a:t>Click icon to add picture</a:t>
            </a:r>
          </a:p>
        </p:txBody>
      </p:sp>
      <p:sp>
        <p:nvSpPr>
          <p:cNvPr id="22" name="Text Placeholder 21"/>
          <p:cNvSpPr>
            <a:spLocks noGrp="1"/>
          </p:cNvSpPr>
          <p:nvPr>
            <p:ph type="body" sz="quarter" idx="15"/>
          </p:nvPr>
        </p:nvSpPr>
        <p:spPr>
          <a:xfrm>
            <a:off x="5794057" y="19431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1"/>
          <p:cNvSpPr>
            <a:spLocks noGrp="1"/>
          </p:cNvSpPr>
          <p:nvPr>
            <p:ph type="body" sz="quarter" idx="16"/>
          </p:nvPr>
        </p:nvSpPr>
        <p:spPr>
          <a:xfrm>
            <a:off x="8998267" y="19431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21"/>
          <p:cNvSpPr>
            <a:spLocks noGrp="1"/>
          </p:cNvSpPr>
          <p:nvPr>
            <p:ph type="body" sz="quarter" idx="17"/>
          </p:nvPr>
        </p:nvSpPr>
        <p:spPr>
          <a:xfrm>
            <a:off x="5794057" y="49149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1"/>
          <p:cNvSpPr>
            <a:spLocks noGrp="1"/>
          </p:cNvSpPr>
          <p:nvPr>
            <p:ph type="body" sz="quarter" idx="18"/>
          </p:nvPr>
        </p:nvSpPr>
        <p:spPr>
          <a:xfrm>
            <a:off x="8921114" y="4914900"/>
            <a:ext cx="2428875" cy="1047750"/>
          </a:xfrm>
        </p:spPr>
        <p:txBody>
          <a:bodyPr>
            <a:norm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78568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34B0-AC5D-7018-4C3E-A8901F9E642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8E16554-4CAB-87D9-24D6-F3C570775C92}"/>
              </a:ext>
            </a:extLst>
          </p:cNvPr>
          <p:cNvSpPr>
            <a:spLocks noGrp="1"/>
          </p:cNvSpPr>
          <p:nvPr>
            <p:ph type="ftr" sz="quarter" idx="10"/>
          </p:nvPr>
        </p:nvSpPr>
        <p:spPr/>
        <p:txBody>
          <a:bodyPr/>
          <a:lstStyle/>
          <a:p>
            <a:endParaRPr lang="en-US"/>
          </a:p>
        </p:txBody>
      </p:sp>
      <p:pic>
        <p:nvPicPr>
          <p:cNvPr id="14" name="Picture 13" descr="A blue and orange logo&#10;&#10;AI-generated content may be incorrect.">
            <a:extLst>
              <a:ext uri="{FF2B5EF4-FFF2-40B4-BE49-F238E27FC236}">
                <a16:creationId xmlns:a16="http://schemas.microsoft.com/office/drawing/2014/main" id="{B48FC5FA-9DF3-AB94-208B-51684EE188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722" y="6230231"/>
            <a:ext cx="861133" cy="410436"/>
          </a:xfrm>
          <a:prstGeom prst="rect">
            <a:avLst/>
          </a:prstGeom>
        </p:spPr>
      </p:pic>
      <p:sp>
        <p:nvSpPr>
          <p:cNvPr id="25" name="Text Placeholder 15">
            <a:extLst>
              <a:ext uri="{FF2B5EF4-FFF2-40B4-BE49-F238E27FC236}">
                <a16:creationId xmlns:a16="http://schemas.microsoft.com/office/drawing/2014/main" id="{2F01985F-CA54-4630-7924-76A836176438}"/>
              </a:ext>
            </a:extLst>
          </p:cNvPr>
          <p:cNvSpPr>
            <a:spLocks noGrp="1"/>
          </p:cNvSpPr>
          <p:nvPr>
            <p:ph type="body" sz="quarter" idx="13"/>
          </p:nvPr>
        </p:nvSpPr>
        <p:spPr>
          <a:xfrm>
            <a:off x="2680659" y="2194720"/>
            <a:ext cx="3215173" cy="365126"/>
          </a:xfrm>
        </p:spPr>
        <p:txBody>
          <a:bodyPr>
            <a:normAutofit/>
          </a:bodyPr>
          <a:lstStyle>
            <a:lvl1pPr marL="0" indent="0" algn="l">
              <a:lnSpc>
                <a:spcPct val="100000"/>
              </a:lnSpc>
              <a:spcBef>
                <a:spcPts val="0"/>
              </a:spcBef>
              <a:buNone/>
              <a:defRPr sz="1600" b="1">
                <a:solidFill>
                  <a:schemeClr val="accent2"/>
                </a:solidFill>
              </a:defRPr>
            </a:lvl1pPr>
          </a:lstStyle>
          <a:p>
            <a:pPr lvl="0"/>
            <a:r>
              <a:rPr lang="en-US"/>
              <a:t>Click to edit Master text styles</a:t>
            </a:r>
          </a:p>
        </p:txBody>
      </p:sp>
      <p:sp>
        <p:nvSpPr>
          <p:cNvPr id="32" name="Picture Placeholder 31">
            <a:extLst>
              <a:ext uri="{FF2B5EF4-FFF2-40B4-BE49-F238E27FC236}">
                <a16:creationId xmlns:a16="http://schemas.microsoft.com/office/drawing/2014/main" id="{1111AE32-4374-5740-714E-466F05DD906D}"/>
              </a:ext>
            </a:extLst>
          </p:cNvPr>
          <p:cNvSpPr>
            <a:spLocks noGrp="1"/>
          </p:cNvSpPr>
          <p:nvPr>
            <p:ph type="pic" sz="quarter" idx="20"/>
          </p:nvPr>
        </p:nvSpPr>
        <p:spPr>
          <a:xfrm>
            <a:off x="838200" y="2194719"/>
            <a:ext cx="1554480" cy="1554480"/>
          </a:xfrm>
        </p:spPr>
        <p:txBody>
          <a:bodyPr/>
          <a:lstStyle>
            <a:lvl1pPr marL="0" indent="0">
              <a:buNone/>
              <a:defRPr/>
            </a:lvl1pPr>
          </a:lstStyle>
          <a:p>
            <a:r>
              <a:rPr lang="en-US"/>
              <a:t>Click icon to add picture</a:t>
            </a:r>
          </a:p>
        </p:txBody>
      </p:sp>
      <p:sp>
        <p:nvSpPr>
          <p:cNvPr id="41" name="Text Placeholder 15">
            <a:extLst>
              <a:ext uri="{FF2B5EF4-FFF2-40B4-BE49-F238E27FC236}">
                <a16:creationId xmlns:a16="http://schemas.microsoft.com/office/drawing/2014/main" id="{8F08676E-956E-A206-F632-FFA579AC8A32}"/>
              </a:ext>
            </a:extLst>
          </p:cNvPr>
          <p:cNvSpPr>
            <a:spLocks noGrp="1"/>
          </p:cNvSpPr>
          <p:nvPr>
            <p:ph type="body" sz="quarter" idx="21"/>
          </p:nvPr>
        </p:nvSpPr>
        <p:spPr>
          <a:xfrm>
            <a:off x="2680658" y="2698751"/>
            <a:ext cx="3215173" cy="1050447"/>
          </a:xfrm>
        </p:spPr>
        <p:txBody>
          <a:bodyPr>
            <a:normAutofit/>
          </a:bodyPr>
          <a:lstStyle>
            <a:lvl1pPr marL="0" indent="0" algn="l">
              <a:lnSpc>
                <a:spcPct val="100000"/>
              </a:lnSpc>
              <a:spcBef>
                <a:spcPts val="0"/>
              </a:spcBef>
              <a:buNone/>
              <a:defRPr sz="1400"/>
            </a:lvl1pPr>
          </a:lstStyle>
          <a:p>
            <a:pPr lvl="0"/>
            <a:r>
              <a:rPr lang="en-US"/>
              <a:t>Click to edit Master text styles</a:t>
            </a:r>
          </a:p>
        </p:txBody>
      </p:sp>
      <p:sp>
        <p:nvSpPr>
          <p:cNvPr id="42" name="Text Placeholder 15">
            <a:extLst>
              <a:ext uri="{FF2B5EF4-FFF2-40B4-BE49-F238E27FC236}">
                <a16:creationId xmlns:a16="http://schemas.microsoft.com/office/drawing/2014/main" id="{ED9BC565-30A9-D3EE-965C-9B5BA55F7FB1}"/>
              </a:ext>
            </a:extLst>
          </p:cNvPr>
          <p:cNvSpPr>
            <a:spLocks noGrp="1"/>
          </p:cNvSpPr>
          <p:nvPr>
            <p:ph type="body" sz="quarter" idx="22"/>
          </p:nvPr>
        </p:nvSpPr>
        <p:spPr>
          <a:xfrm>
            <a:off x="2680659" y="4092972"/>
            <a:ext cx="3215173" cy="365126"/>
          </a:xfrm>
        </p:spPr>
        <p:txBody>
          <a:bodyPr>
            <a:normAutofit/>
          </a:bodyPr>
          <a:lstStyle>
            <a:lvl1pPr marL="0" indent="0" algn="l">
              <a:lnSpc>
                <a:spcPct val="100000"/>
              </a:lnSpc>
              <a:spcBef>
                <a:spcPts val="0"/>
              </a:spcBef>
              <a:buNone/>
              <a:defRPr sz="1600" b="1">
                <a:solidFill>
                  <a:schemeClr val="accent2"/>
                </a:solidFill>
              </a:defRPr>
            </a:lvl1pPr>
          </a:lstStyle>
          <a:p>
            <a:pPr lvl="0"/>
            <a:r>
              <a:rPr lang="en-US"/>
              <a:t>Click to edit Master text styles</a:t>
            </a:r>
          </a:p>
        </p:txBody>
      </p:sp>
      <p:sp>
        <p:nvSpPr>
          <p:cNvPr id="43" name="Picture Placeholder 31">
            <a:extLst>
              <a:ext uri="{FF2B5EF4-FFF2-40B4-BE49-F238E27FC236}">
                <a16:creationId xmlns:a16="http://schemas.microsoft.com/office/drawing/2014/main" id="{1ECEF48E-65C5-F3CB-76FB-6F7E6658D047}"/>
              </a:ext>
            </a:extLst>
          </p:cNvPr>
          <p:cNvSpPr>
            <a:spLocks noGrp="1"/>
          </p:cNvSpPr>
          <p:nvPr>
            <p:ph type="pic" sz="quarter" idx="23"/>
          </p:nvPr>
        </p:nvSpPr>
        <p:spPr>
          <a:xfrm>
            <a:off x="838200" y="4092971"/>
            <a:ext cx="1554480" cy="1554480"/>
          </a:xfrm>
        </p:spPr>
        <p:txBody>
          <a:bodyPr/>
          <a:lstStyle>
            <a:lvl1pPr marL="0" indent="0">
              <a:buNone/>
              <a:defRPr/>
            </a:lvl1pPr>
          </a:lstStyle>
          <a:p>
            <a:r>
              <a:rPr lang="en-US"/>
              <a:t>Click icon to add picture</a:t>
            </a:r>
          </a:p>
        </p:txBody>
      </p:sp>
      <p:sp>
        <p:nvSpPr>
          <p:cNvPr id="44" name="Text Placeholder 15">
            <a:extLst>
              <a:ext uri="{FF2B5EF4-FFF2-40B4-BE49-F238E27FC236}">
                <a16:creationId xmlns:a16="http://schemas.microsoft.com/office/drawing/2014/main" id="{AAE806DF-9743-C0EF-8A51-AE2FEC3D7F17}"/>
              </a:ext>
            </a:extLst>
          </p:cNvPr>
          <p:cNvSpPr>
            <a:spLocks noGrp="1"/>
          </p:cNvSpPr>
          <p:nvPr>
            <p:ph type="body" sz="quarter" idx="24"/>
          </p:nvPr>
        </p:nvSpPr>
        <p:spPr>
          <a:xfrm>
            <a:off x="2680658" y="4597003"/>
            <a:ext cx="3215173" cy="1050447"/>
          </a:xfrm>
        </p:spPr>
        <p:txBody>
          <a:bodyPr>
            <a:normAutofit/>
          </a:bodyPr>
          <a:lstStyle>
            <a:lvl1pPr marL="0" indent="0" algn="l">
              <a:lnSpc>
                <a:spcPct val="100000"/>
              </a:lnSpc>
              <a:spcBef>
                <a:spcPts val="0"/>
              </a:spcBef>
              <a:buNone/>
              <a:defRPr sz="1400"/>
            </a:lvl1pPr>
          </a:lstStyle>
          <a:p>
            <a:pPr lvl="0"/>
            <a:r>
              <a:rPr lang="en-US"/>
              <a:t>Click to edit Master text styles</a:t>
            </a:r>
          </a:p>
        </p:txBody>
      </p:sp>
      <p:sp>
        <p:nvSpPr>
          <p:cNvPr id="45" name="Text Placeholder 15">
            <a:extLst>
              <a:ext uri="{FF2B5EF4-FFF2-40B4-BE49-F238E27FC236}">
                <a16:creationId xmlns:a16="http://schemas.microsoft.com/office/drawing/2014/main" id="{FDDBB792-D6B9-EE27-2B72-181504CAE542}"/>
              </a:ext>
            </a:extLst>
          </p:cNvPr>
          <p:cNvSpPr>
            <a:spLocks noGrp="1"/>
          </p:cNvSpPr>
          <p:nvPr>
            <p:ph type="body" sz="quarter" idx="25"/>
          </p:nvPr>
        </p:nvSpPr>
        <p:spPr>
          <a:xfrm>
            <a:off x="8138629" y="2194720"/>
            <a:ext cx="3215173" cy="365126"/>
          </a:xfrm>
        </p:spPr>
        <p:txBody>
          <a:bodyPr>
            <a:normAutofit/>
          </a:bodyPr>
          <a:lstStyle>
            <a:lvl1pPr marL="0" indent="0" algn="l">
              <a:lnSpc>
                <a:spcPct val="100000"/>
              </a:lnSpc>
              <a:spcBef>
                <a:spcPts val="0"/>
              </a:spcBef>
              <a:buNone/>
              <a:defRPr sz="1600" b="1">
                <a:solidFill>
                  <a:schemeClr val="accent2"/>
                </a:solidFill>
              </a:defRPr>
            </a:lvl1pPr>
          </a:lstStyle>
          <a:p>
            <a:pPr lvl="0"/>
            <a:r>
              <a:rPr lang="en-US"/>
              <a:t>Click to edit Master text styles</a:t>
            </a:r>
          </a:p>
        </p:txBody>
      </p:sp>
      <p:sp>
        <p:nvSpPr>
          <p:cNvPr id="46" name="Picture Placeholder 31">
            <a:extLst>
              <a:ext uri="{FF2B5EF4-FFF2-40B4-BE49-F238E27FC236}">
                <a16:creationId xmlns:a16="http://schemas.microsoft.com/office/drawing/2014/main" id="{D4275EF9-99E8-F85A-CDD8-B5C13128AD97}"/>
              </a:ext>
            </a:extLst>
          </p:cNvPr>
          <p:cNvSpPr>
            <a:spLocks noGrp="1"/>
          </p:cNvSpPr>
          <p:nvPr>
            <p:ph type="pic" sz="quarter" idx="26"/>
          </p:nvPr>
        </p:nvSpPr>
        <p:spPr>
          <a:xfrm>
            <a:off x="6296170" y="2194719"/>
            <a:ext cx="1554480" cy="1554480"/>
          </a:xfrm>
        </p:spPr>
        <p:txBody>
          <a:bodyPr/>
          <a:lstStyle>
            <a:lvl1pPr marL="0" indent="0">
              <a:buNone/>
              <a:defRPr/>
            </a:lvl1pPr>
          </a:lstStyle>
          <a:p>
            <a:r>
              <a:rPr lang="en-US"/>
              <a:t>Click icon to add picture</a:t>
            </a:r>
          </a:p>
        </p:txBody>
      </p:sp>
      <p:sp>
        <p:nvSpPr>
          <p:cNvPr id="47" name="Text Placeholder 15">
            <a:extLst>
              <a:ext uri="{FF2B5EF4-FFF2-40B4-BE49-F238E27FC236}">
                <a16:creationId xmlns:a16="http://schemas.microsoft.com/office/drawing/2014/main" id="{BE95DAED-D597-6EF9-95AF-883E4DEC8860}"/>
              </a:ext>
            </a:extLst>
          </p:cNvPr>
          <p:cNvSpPr>
            <a:spLocks noGrp="1"/>
          </p:cNvSpPr>
          <p:nvPr>
            <p:ph type="body" sz="quarter" idx="27"/>
          </p:nvPr>
        </p:nvSpPr>
        <p:spPr>
          <a:xfrm>
            <a:off x="8138628" y="2698751"/>
            <a:ext cx="3215173" cy="1050447"/>
          </a:xfrm>
        </p:spPr>
        <p:txBody>
          <a:bodyPr>
            <a:normAutofit/>
          </a:bodyPr>
          <a:lstStyle>
            <a:lvl1pPr marL="0" indent="0" algn="l">
              <a:lnSpc>
                <a:spcPct val="100000"/>
              </a:lnSpc>
              <a:spcBef>
                <a:spcPts val="0"/>
              </a:spcBef>
              <a:buNone/>
              <a:defRPr sz="1400"/>
            </a:lvl1pPr>
          </a:lstStyle>
          <a:p>
            <a:pPr lvl="0"/>
            <a:r>
              <a:rPr lang="en-US"/>
              <a:t>Click to edit Master text styles</a:t>
            </a:r>
          </a:p>
        </p:txBody>
      </p:sp>
      <p:sp>
        <p:nvSpPr>
          <p:cNvPr id="48" name="Text Placeholder 15">
            <a:extLst>
              <a:ext uri="{FF2B5EF4-FFF2-40B4-BE49-F238E27FC236}">
                <a16:creationId xmlns:a16="http://schemas.microsoft.com/office/drawing/2014/main" id="{6673DBB1-A2DF-825F-0E54-FABAB6BAC17A}"/>
              </a:ext>
            </a:extLst>
          </p:cNvPr>
          <p:cNvSpPr>
            <a:spLocks noGrp="1"/>
          </p:cNvSpPr>
          <p:nvPr>
            <p:ph type="body" sz="quarter" idx="28"/>
          </p:nvPr>
        </p:nvSpPr>
        <p:spPr>
          <a:xfrm>
            <a:off x="8138629" y="4092972"/>
            <a:ext cx="3215173" cy="365126"/>
          </a:xfrm>
        </p:spPr>
        <p:txBody>
          <a:bodyPr>
            <a:normAutofit/>
          </a:bodyPr>
          <a:lstStyle>
            <a:lvl1pPr marL="0" indent="0" algn="l">
              <a:lnSpc>
                <a:spcPct val="100000"/>
              </a:lnSpc>
              <a:spcBef>
                <a:spcPts val="0"/>
              </a:spcBef>
              <a:buNone/>
              <a:defRPr sz="1600" b="1">
                <a:solidFill>
                  <a:schemeClr val="accent2"/>
                </a:solidFill>
              </a:defRPr>
            </a:lvl1pPr>
          </a:lstStyle>
          <a:p>
            <a:pPr lvl="0"/>
            <a:r>
              <a:rPr lang="en-US"/>
              <a:t>Click to edit Master text styles</a:t>
            </a:r>
          </a:p>
        </p:txBody>
      </p:sp>
      <p:sp>
        <p:nvSpPr>
          <p:cNvPr id="49" name="Picture Placeholder 31">
            <a:extLst>
              <a:ext uri="{FF2B5EF4-FFF2-40B4-BE49-F238E27FC236}">
                <a16:creationId xmlns:a16="http://schemas.microsoft.com/office/drawing/2014/main" id="{45E6C20B-F0A7-7F48-AC0B-781584E588D6}"/>
              </a:ext>
            </a:extLst>
          </p:cNvPr>
          <p:cNvSpPr>
            <a:spLocks noGrp="1"/>
          </p:cNvSpPr>
          <p:nvPr>
            <p:ph type="pic" sz="quarter" idx="29"/>
          </p:nvPr>
        </p:nvSpPr>
        <p:spPr>
          <a:xfrm>
            <a:off x="6296170" y="4092971"/>
            <a:ext cx="1554480" cy="1554480"/>
          </a:xfrm>
        </p:spPr>
        <p:txBody>
          <a:bodyPr/>
          <a:lstStyle>
            <a:lvl1pPr marL="0" indent="0">
              <a:buNone/>
              <a:defRPr/>
            </a:lvl1pPr>
          </a:lstStyle>
          <a:p>
            <a:r>
              <a:rPr lang="en-US"/>
              <a:t>Click icon to add picture</a:t>
            </a:r>
          </a:p>
        </p:txBody>
      </p:sp>
      <p:sp>
        <p:nvSpPr>
          <p:cNvPr id="50" name="Text Placeholder 15">
            <a:extLst>
              <a:ext uri="{FF2B5EF4-FFF2-40B4-BE49-F238E27FC236}">
                <a16:creationId xmlns:a16="http://schemas.microsoft.com/office/drawing/2014/main" id="{39D009F6-1A42-2F6E-D002-849948C741C6}"/>
              </a:ext>
            </a:extLst>
          </p:cNvPr>
          <p:cNvSpPr>
            <a:spLocks noGrp="1"/>
          </p:cNvSpPr>
          <p:nvPr>
            <p:ph type="body" sz="quarter" idx="30"/>
          </p:nvPr>
        </p:nvSpPr>
        <p:spPr>
          <a:xfrm>
            <a:off x="8138628" y="4597003"/>
            <a:ext cx="3215173" cy="1050447"/>
          </a:xfrm>
        </p:spPr>
        <p:txBody>
          <a:bodyPr>
            <a:normAutofit/>
          </a:bodyPr>
          <a:lstStyle>
            <a:lvl1pPr marL="0" indent="0" algn="l">
              <a:lnSpc>
                <a:spcPct val="100000"/>
              </a:lnSpc>
              <a:spcBef>
                <a:spcPts val="0"/>
              </a:spcBef>
              <a:buNone/>
              <a:defRPr sz="1400"/>
            </a:lvl1pPr>
          </a:lstStyle>
          <a:p>
            <a:pPr lvl="0"/>
            <a:r>
              <a:rPr lang="en-US"/>
              <a:t>Click to edit Master text styles</a:t>
            </a:r>
          </a:p>
        </p:txBody>
      </p:sp>
    </p:spTree>
    <p:extLst>
      <p:ext uri="{BB962C8B-B14F-4D97-AF65-F5344CB8AC3E}">
        <p14:creationId xmlns:p14="http://schemas.microsoft.com/office/powerpoint/2010/main" val="2620709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F34B0-AC5D-7018-4C3E-A8901F9E642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8E16554-4CAB-87D9-24D6-F3C570775C92}"/>
              </a:ext>
            </a:extLst>
          </p:cNvPr>
          <p:cNvSpPr>
            <a:spLocks noGrp="1"/>
          </p:cNvSpPr>
          <p:nvPr>
            <p:ph type="ftr" sz="quarter" idx="10"/>
          </p:nvPr>
        </p:nvSpPr>
        <p:spPr/>
        <p:txBody>
          <a:bodyPr/>
          <a:lstStyle/>
          <a:p>
            <a:endParaRPr lang="en-US"/>
          </a:p>
        </p:txBody>
      </p:sp>
      <p:pic>
        <p:nvPicPr>
          <p:cNvPr id="14" name="Picture 13" descr="A blue and orange logo&#10;&#10;AI-generated content may be incorrect.">
            <a:extLst>
              <a:ext uri="{FF2B5EF4-FFF2-40B4-BE49-F238E27FC236}">
                <a16:creationId xmlns:a16="http://schemas.microsoft.com/office/drawing/2014/main" id="{B48FC5FA-9DF3-AB94-208B-51684EE188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23722" y="6230231"/>
            <a:ext cx="861133" cy="410436"/>
          </a:xfrm>
          <a:prstGeom prst="rect">
            <a:avLst/>
          </a:prstGeom>
        </p:spPr>
      </p:pic>
      <p:sp>
        <p:nvSpPr>
          <p:cNvPr id="36" name="Text Placeholder 15">
            <a:extLst>
              <a:ext uri="{FF2B5EF4-FFF2-40B4-BE49-F238E27FC236}">
                <a16:creationId xmlns:a16="http://schemas.microsoft.com/office/drawing/2014/main" id="{E50B6FB3-2ABE-D115-D58D-0E8F7BB78BC7}"/>
              </a:ext>
            </a:extLst>
          </p:cNvPr>
          <p:cNvSpPr>
            <a:spLocks noGrp="1"/>
          </p:cNvSpPr>
          <p:nvPr>
            <p:ph type="body" sz="quarter" idx="24"/>
          </p:nvPr>
        </p:nvSpPr>
        <p:spPr>
          <a:xfrm>
            <a:off x="1943100" y="2241713"/>
            <a:ext cx="3314121" cy="765803"/>
          </a:xfrm>
        </p:spPr>
        <p:txBody>
          <a:bodyPr anchor="ctr">
            <a:normAutofit/>
          </a:bodyPr>
          <a:lstStyle>
            <a:lvl1pPr marL="0" indent="0" algn="l">
              <a:lnSpc>
                <a:spcPct val="100000"/>
              </a:lnSpc>
              <a:spcBef>
                <a:spcPts val="0"/>
              </a:spcBef>
              <a:buNone/>
              <a:defRPr sz="1400"/>
            </a:lvl1pPr>
          </a:lstStyle>
          <a:p>
            <a:pPr lvl="0"/>
            <a:r>
              <a:rPr lang="en-US"/>
              <a:t>Click to edit Master text styles</a:t>
            </a:r>
          </a:p>
        </p:txBody>
      </p:sp>
      <p:sp>
        <p:nvSpPr>
          <p:cNvPr id="6" name="Oval 5">
            <a:extLst>
              <a:ext uri="{FF2B5EF4-FFF2-40B4-BE49-F238E27FC236}">
                <a16:creationId xmlns:a16="http://schemas.microsoft.com/office/drawing/2014/main" id="{FE73A8AF-5864-A381-DE20-25E174163B05}"/>
              </a:ext>
            </a:extLst>
          </p:cNvPr>
          <p:cNvSpPr/>
          <p:nvPr userDrawn="1"/>
        </p:nvSpPr>
        <p:spPr>
          <a:xfrm>
            <a:off x="838200" y="2167415"/>
            <a:ext cx="914400"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31">
            <a:extLst>
              <a:ext uri="{FF2B5EF4-FFF2-40B4-BE49-F238E27FC236}">
                <a16:creationId xmlns:a16="http://schemas.microsoft.com/office/drawing/2014/main" id="{1111AE32-4374-5740-714E-466F05DD906D}"/>
              </a:ext>
            </a:extLst>
          </p:cNvPr>
          <p:cNvSpPr>
            <a:spLocks noGrp="1"/>
          </p:cNvSpPr>
          <p:nvPr>
            <p:ph type="pic" sz="quarter" idx="20"/>
          </p:nvPr>
        </p:nvSpPr>
        <p:spPr>
          <a:xfrm>
            <a:off x="990567" y="2319781"/>
            <a:ext cx="609666" cy="609666"/>
          </a:xfrm>
        </p:spPr>
        <p:txBody>
          <a:bodyPr/>
          <a:lstStyle>
            <a:lvl1pPr marL="0" indent="0">
              <a:buNone/>
              <a:defRPr sz="800"/>
            </a:lvl1pPr>
          </a:lstStyle>
          <a:p>
            <a:r>
              <a:rPr lang="en-US"/>
              <a:t>Click icon to add picture</a:t>
            </a:r>
          </a:p>
        </p:txBody>
      </p:sp>
      <p:sp>
        <p:nvSpPr>
          <p:cNvPr id="7" name="Text Placeholder 15">
            <a:extLst>
              <a:ext uri="{FF2B5EF4-FFF2-40B4-BE49-F238E27FC236}">
                <a16:creationId xmlns:a16="http://schemas.microsoft.com/office/drawing/2014/main" id="{4606D735-B0AD-6DFC-618B-483369328ED2}"/>
              </a:ext>
            </a:extLst>
          </p:cNvPr>
          <p:cNvSpPr>
            <a:spLocks noGrp="1"/>
          </p:cNvSpPr>
          <p:nvPr>
            <p:ph type="body" sz="quarter" idx="27"/>
          </p:nvPr>
        </p:nvSpPr>
        <p:spPr>
          <a:xfrm>
            <a:off x="1943100" y="3534425"/>
            <a:ext cx="3314121" cy="765803"/>
          </a:xfrm>
        </p:spPr>
        <p:txBody>
          <a:bodyPr anchor="ctr">
            <a:normAutofit/>
          </a:bodyPr>
          <a:lstStyle>
            <a:lvl1pPr marL="0" indent="0" algn="l">
              <a:lnSpc>
                <a:spcPct val="100000"/>
              </a:lnSpc>
              <a:spcBef>
                <a:spcPts val="0"/>
              </a:spcBef>
              <a:buNone/>
              <a:defRPr sz="1400"/>
            </a:lvl1pPr>
          </a:lstStyle>
          <a:p>
            <a:pPr lvl="0"/>
            <a:r>
              <a:rPr lang="en-US"/>
              <a:t>Click to edit Master text styles</a:t>
            </a:r>
          </a:p>
        </p:txBody>
      </p:sp>
      <p:sp>
        <p:nvSpPr>
          <p:cNvPr id="8" name="Oval 7">
            <a:extLst>
              <a:ext uri="{FF2B5EF4-FFF2-40B4-BE49-F238E27FC236}">
                <a16:creationId xmlns:a16="http://schemas.microsoft.com/office/drawing/2014/main" id="{E5C91B4D-533C-ED4C-CC3A-C3F710FD7729}"/>
              </a:ext>
            </a:extLst>
          </p:cNvPr>
          <p:cNvSpPr/>
          <p:nvPr userDrawn="1"/>
        </p:nvSpPr>
        <p:spPr>
          <a:xfrm>
            <a:off x="838200" y="3460127"/>
            <a:ext cx="914400"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31">
            <a:extLst>
              <a:ext uri="{FF2B5EF4-FFF2-40B4-BE49-F238E27FC236}">
                <a16:creationId xmlns:a16="http://schemas.microsoft.com/office/drawing/2014/main" id="{876EEB36-C127-483E-B419-B1C3AA6F69C4}"/>
              </a:ext>
            </a:extLst>
          </p:cNvPr>
          <p:cNvSpPr>
            <a:spLocks noGrp="1"/>
          </p:cNvSpPr>
          <p:nvPr>
            <p:ph type="pic" sz="quarter" idx="28"/>
          </p:nvPr>
        </p:nvSpPr>
        <p:spPr>
          <a:xfrm>
            <a:off x="990567" y="3612493"/>
            <a:ext cx="609666" cy="609666"/>
          </a:xfrm>
        </p:spPr>
        <p:txBody>
          <a:bodyPr>
            <a:normAutofit/>
          </a:bodyPr>
          <a:lstStyle>
            <a:lvl1pPr marL="0" indent="0">
              <a:buNone/>
              <a:defRPr sz="800"/>
            </a:lvl1pPr>
          </a:lstStyle>
          <a:p>
            <a:r>
              <a:rPr lang="en-US"/>
              <a:t>Click icon to add picture</a:t>
            </a:r>
          </a:p>
        </p:txBody>
      </p:sp>
      <p:sp>
        <p:nvSpPr>
          <p:cNvPr id="10" name="Text Placeholder 15">
            <a:extLst>
              <a:ext uri="{FF2B5EF4-FFF2-40B4-BE49-F238E27FC236}">
                <a16:creationId xmlns:a16="http://schemas.microsoft.com/office/drawing/2014/main" id="{D788FE8E-DD7D-C9B7-2C08-E6C7C461F319}"/>
              </a:ext>
            </a:extLst>
          </p:cNvPr>
          <p:cNvSpPr>
            <a:spLocks noGrp="1"/>
          </p:cNvSpPr>
          <p:nvPr>
            <p:ph type="body" sz="quarter" idx="29"/>
          </p:nvPr>
        </p:nvSpPr>
        <p:spPr>
          <a:xfrm>
            <a:off x="1943100" y="4827137"/>
            <a:ext cx="3314121" cy="765803"/>
          </a:xfrm>
        </p:spPr>
        <p:txBody>
          <a:bodyPr anchor="ctr">
            <a:normAutofit/>
          </a:bodyPr>
          <a:lstStyle>
            <a:lvl1pPr marL="0" indent="0" algn="l">
              <a:lnSpc>
                <a:spcPct val="100000"/>
              </a:lnSpc>
              <a:spcBef>
                <a:spcPts val="0"/>
              </a:spcBef>
              <a:buNone/>
              <a:defRPr sz="1400"/>
            </a:lvl1pPr>
          </a:lstStyle>
          <a:p>
            <a:pPr lvl="0"/>
            <a:r>
              <a:rPr lang="en-US"/>
              <a:t>Click to edit Master text styles</a:t>
            </a:r>
          </a:p>
        </p:txBody>
      </p:sp>
      <p:sp>
        <p:nvSpPr>
          <p:cNvPr id="11" name="Oval 10">
            <a:extLst>
              <a:ext uri="{FF2B5EF4-FFF2-40B4-BE49-F238E27FC236}">
                <a16:creationId xmlns:a16="http://schemas.microsoft.com/office/drawing/2014/main" id="{03575CE7-70E2-9E18-2025-413EA865C12F}"/>
              </a:ext>
            </a:extLst>
          </p:cNvPr>
          <p:cNvSpPr/>
          <p:nvPr userDrawn="1"/>
        </p:nvSpPr>
        <p:spPr>
          <a:xfrm>
            <a:off x="838200" y="4752839"/>
            <a:ext cx="914400"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1">
            <a:extLst>
              <a:ext uri="{FF2B5EF4-FFF2-40B4-BE49-F238E27FC236}">
                <a16:creationId xmlns:a16="http://schemas.microsoft.com/office/drawing/2014/main" id="{F0E767B4-C225-B0BE-AC75-6C98D8617119}"/>
              </a:ext>
            </a:extLst>
          </p:cNvPr>
          <p:cNvSpPr>
            <a:spLocks noGrp="1"/>
          </p:cNvSpPr>
          <p:nvPr>
            <p:ph type="pic" sz="quarter" idx="30"/>
          </p:nvPr>
        </p:nvSpPr>
        <p:spPr>
          <a:xfrm>
            <a:off x="990567" y="4905205"/>
            <a:ext cx="609666" cy="609666"/>
          </a:xfrm>
        </p:spPr>
        <p:txBody>
          <a:bodyPr>
            <a:normAutofit/>
          </a:bodyPr>
          <a:lstStyle>
            <a:lvl1pPr marL="0" indent="0">
              <a:buNone/>
              <a:defRPr sz="800"/>
            </a:lvl1pPr>
          </a:lstStyle>
          <a:p>
            <a:r>
              <a:rPr lang="en-US"/>
              <a:t>Click icon to add picture</a:t>
            </a:r>
          </a:p>
        </p:txBody>
      </p:sp>
      <p:sp>
        <p:nvSpPr>
          <p:cNvPr id="13" name="Text Placeholder 15">
            <a:extLst>
              <a:ext uri="{FF2B5EF4-FFF2-40B4-BE49-F238E27FC236}">
                <a16:creationId xmlns:a16="http://schemas.microsoft.com/office/drawing/2014/main" id="{FF25D97F-B231-3C43-7714-EB94796FE330}"/>
              </a:ext>
            </a:extLst>
          </p:cNvPr>
          <p:cNvSpPr>
            <a:spLocks noGrp="1"/>
          </p:cNvSpPr>
          <p:nvPr>
            <p:ph type="body" sz="quarter" idx="31"/>
          </p:nvPr>
        </p:nvSpPr>
        <p:spPr>
          <a:xfrm>
            <a:off x="7809601" y="2241713"/>
            <a:ext cx="3314121" cy="765803"/>
          </a:xfrm>
        </p:spPr>
        <p:txBody>
          <a:bodyPr anchor="ctr">
            <a:normAutofit/>
          </a:bodyPr>
          <a:lstStyle>
            <a:lvl1pPr marL="0" indent="0" algn="l">
              <a:lnSpc>
                <a:spcPct val="100000"/>
              </a:lnSpc>
              <a:spcBef>
                <a:spcPts val="0"/>
              </a:spcBef>
              <a:buNone/>
              <a:defRPr sz="1400"/>
            </a:lvl1pPr>
          </a:lstStyle>
          <a:p>
            <a:pPr lvl="0"/>
            <a:r>
              <a:rPr lang="en-US"/>
              <a:t>Click to edit Master text styles</a:t>
            </a:r>
          </a:p>
        </p:txBody>
      </p:sp>
      <p:sp>
        <p:nvSpPr>
          <p:cNvPr id="15" name="Oval 14">
            <a:extLst>
              <a:ext uri="{FF2B5EF4-FFF2-40B4-BE49-F238E27FC236}">
                <a16:creationId xmlns:a16="http://schemas.microsoft.com/office/drawing/2014/main" id="{5B46210D-36F0-75AC-EC0E-2E6899933477}"/>
              </a:ext>
            </a:extLst>
          </p:cNvPr>
          <p:cNvSpPr/>
          <p:nvPr userDrawn="1"/>
        </p:nvSpPr>
        <p:spPr>
          <a:xfrm>
            <a:off x="6704701" y="2164710"/>
            <a:ext cx="914400"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31">
            <a:extLst>
              <a:ext uri="{FF2B5EF4-FFF2-40B4-BE49-F238E27FC236}">
                <a16:creationId xmlns:a16="http://schemas.microsoft.com/office/drawing/2014/main" id="{81017A02-FC8A-EB09-52B7-14540B19728F}"/>
              </a:ext>
            </a:extLst>
          </p:cNvPr>
          <p:cNvSpPr>
            <a:spLocks noGrp="1"/>
          </p:cNvSpPr>
          <p:nvPr>
            <p:ph type="pic" sz="quarter" idx="32"/>
          </p:nvPr>
        </p:nvSpPr>
        <p:spPr>
          <a:xfrm>
            <a:off x="6857068" y="2319781"/>
            <a:ext cx="609666" cy="609666"/>
          </a:xfrm>
        </p:spPr>
        <p:txBody>
          <a:bodyPr>
            <a:normAutofit/>
          </a:bodyPr>
          <a:lstStyle>
            <a:lvl1pPr marL="0" indent="0">
              <a:buNone/>
              <a:defRPr sz="800"/>
            </a:lvl1pPr>
          </a:lstStyle>
          <a:p>
            <a:r>
              <a:rPr lang="en-US"/>
              <a:t>Click icon to add picture</a:t>
            </a:r>
          </a:p>
        </p:txBody>
      </p:sp>
      <p:sp>
        <p:nvSpPr>
          <p:cNvPr id="17" name="Text Placeholder 15">
            <a:extLst>
              <a:ext uri="{FF2B5EF4-FFF2-40B4-BE49-F238E27FC236}">
                <a16:creationId xmlns:a16="http://schemas.microsoft.com/office/drawing/2014/main" id="{A2A9CEBE-FA00-B88B-DF5B-A3CAAE76FEC9}"/>
              </a:ext>
            </a:extLst>
          </p:cNvPr>
          <p:cNvSpPr>
            <a:spLocks noGrp="1"/>
          </p:cNvSpPr>
          <p:nvPr>
            <p:ph type="body" sz="quarter" idx="33"/>
          </p:nvPr>
        </p:nvSpPr>
        <p:spPr>
          <a:xfrm>
            <a:off x="7809601" y="3534425"/>
            <a:ext cx="3314121" cy="765803"/>
          </a:xfrm>
        </p:spPr>
        <p:txBody>
          <a:bodyPr anchor="ctr">
            <a:normAutofit/>
          </a:bodyPr>
          <a:lstStyle>
            <a:lvl1pPr marL="0" indent="0" algn="l">
              <a:lnSpc>
                <a:spcPct val="100000"/>
              </a:lnSpc>
              <a:spcBef>
                <a:spcPts val="0"/>
              </a:spcBef>
              <a:buNone/>
              <a:defRPr sz="1400"/>
            </a:lvl1pPr>
          </a:lstStyle>
          <a:p>
            <a:pPr lvl="0"/>
            <a:r>
              <a:rPr lang="en-US"/>
              <a:t>Click to edit Master text styles</a:t>
            </a:r>
          </a:p>
        </p:txBody>
      </p:sp>
      <p:sp>
        <p:nvSpPr>
          <p:cNvPr id="18" name="Oval 17">
            <a:extLst>
              <a:ext uri="{FF2B5EF4-FFF2-40B4-BE49-F238E27FC236}">
                <a16:creationId xmlns:a16="http://schemas.microsoft.com/office/drawing/2014/main" id="{2F3DC184-7FCB-6D05-FE5D-8E8DD0E95B64}"/>
              </a:ext>
            </a:extLst>
          </p:cNvPr>
          <p:cNvSpPr/>
          <p:nvPr userDrawn="1"/>
        </p:nvSpPr>
        <p:spPr>
          <a:xfrm>
            <a:off x="6704701" y="3460127"/>
            <a:ext cx="914400"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1">
            <a:extLst>
              <a:ext uri="{FF2B5EF4-FFF2-40B4-BE49-F238E27FC236}">
                <a16:creationId xmlns:a16="http://schemas.microsoft.com/office/drawing/2014/main" id="{9570FAA7-7C92-1B59-B76E-25DBE4C0A20F}"/>
              </a:ext>
            </a:extLst>
          </p:cNvPr>
          <p:cNvSpPr>
            <a:spLocks noGrp="1"/>
          </p:cNvSpPr>
          <p:nvPr>
            <p:ph type="pic" sz="quarter" idx="34"/>
          </p:nvPr>
        </p:nvSpPr>
        <p:spPr>
          <a:xfrm>
            <a:off x="6857068" y="3612493"/>
            <a:ext cx="609666" cy="609666"/>
          </a:xfrm>
        </p:spPr>
        <p:txBody>
          <a:bodyPr>
            <a:normAutofit/>
          </a:bodyPr>
          <a:lstStyle>
            <a:lvl1pPr marL="0" indent="0">
              <a:buNone/>
              <a:defRPr sz="800"/>
            </a:lvl1pPr>
          </a:lstStyle>
          <a:p>
            <a:r>
              <a:rPr lang="en-US"/>
              <a:t>Click icon to add picture</a:t>
            </a:r>
          </a:p>
        </p:txBody>
      </p:sp>
      <p:sp>
        <p:nvSpPr>
          <p:cNvPr id="20" name="Text Placeholder 15">
            <a:extLst>
              <a:ext uri="{FF2B5EF4-FFF2-40B4-BE49-F238E27FC236}">
                <a16:creationId xmlns:a16="http://schemas.microsoft.com/office/drawing/2014/main" id="{F41905E6-17DE-38F7-61CB-5F231A0DEAA3}"/>
              </a:ext>
            </a:extLst>
          </p:cNvPr>
          <p:cNvSpPr>
            <a:spLocks noGrp="1"/>
          </p:cNvSpPr>
          <p:nvPr>
            <p:ph type="body" sz="quarter" idx="35"/>
          </p:nvPr>
        </p:nvSpPr>
        <p:spPr>
          <a:xfrm>
            <a:off x="7809601" y="4827137"/>
            <a:ext cx="3314121" cy="765803"/>
          </a:xfrm>
        </p:spPr>
        <p:txBody>
          <a:bodyPr anchor="ctr">
            <a:normAutofit/>
          </a:bodyPr>
          <a:lstStyle>
            <a:lvl1pPr marL="0" indent="0" algn="l">
              <a:lnSpc>
                <a:spcPct val="100000"/>
              </a:lnSpc>
              <a:spcBef>
                <a:spcPts val="0"/>
              </a:spcBef>
              <a:buNone/>
              <a:defRPr sz="1400"/>
            </a:lvl1pPr>
          </a:lstStyle>
          <a:p>
            <a:pPr lvl="0"/>
            <a:r>
              <a:rPr lang="en-US"/>
              <a:t>Click to edit Master text styles</a:t>
            </a:r>
          </a:p>
        </p:txBody>
      </p:sp>
      <p:sp>
        <p:nvSpPr>
          <p:cNvPr id="21" name="Oval 20">
            <a:extLst>
              <a:ext uri="{FF2B5EF4-FFF2-40B4-BE49-F238E27FC236}">
                <a16:creationId xmlns:a16="http://schemas.microsoft.com/office/drawing/2014/main" id="{24ED8012-45BE-DA33-3339-9560F2159D1B}"/>
              </a:ext>
            </a:extLst>
          </p:cNvPr>
          <p:cNvSpPr/>
          <p:nvPr userDrawn="1"/>
        </p:nvSpPr>
        <p:spPr>
          <a:xfrm>
            <a:off x="6704701" y="4752839"/>
            <a:ext cx="914400" cy="9144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1">
            <a:extLst>
              <a:ext uri="{FF2B5EF4-FFF2-40B4-BE49-F238E27FC236}">
                <a16:creationId xmlns:a16="http://schemas.microsoft.com/office/drawing/2014/main" id="{77313D56-4042-CE86-A45C-C6DACC054D52}"/>
              </a:ext>
            </a:extLst>
          </p:cNvPr>
          <p:cNvSpPr>
            <a:spLocks noGrp="1"/>
          </p:cNvSpPr>
          <p:nvPr>
            <p:ph type="pic" sz="quarter" idx="36"/>
          </p:nvPr>
        </p:nvSpPr>
        <p:spPr>
          <a:xfrm>
            <a:off x="6857068" y="4905205"/>
            <a:ext cx="609666" cy="609666"/>
          </a:xfrm>
        </p:spPr>
        <p:txBody>
          <a:bodyPr>
            <a:normAutofit/>
          </a:bodyPr>
          <a:lstStyle>
            <a:lvl1pPr marL="0" indent="0">
              <a:buNone/>
              <a:defRPr sz="800"/>
            </a:lvl1pPr>
          </a:lstStyle>
          <a:p>
            <a:r>
              <a:rPr lang="en-US"/>
              <a:t>Click icon to add picture</a:t>
            </a:r>
          </a:p>
        </p:txBody>
      </p:sp>
    </p:spTree>
    <p:extLst>
      <p:ext uri="{BB962C8B-B14F-4D97-AF65-F5344CB8AC3E}">
        <p14:creationId xmlns:p14="http://schemas.microsoft.com/office/powerpoint/2010/main" val="2796422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157346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388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pic>
        <p:nvPicPr>
          <p:cNvPr id="6" name="Picture 5" descr="A group of people standing in front of a crowd posing for the camera&#10;&#10;Description automatically generated">
            <a:extLst>
              <a:ext uri="{FF2B5EF4-FFF2-40B4-BE49-F238E27FC236}">
                <a16:creationId xmlns:a16="http://schemas.microsoft.com/office/drawing/2014/main" id="{AEA88565-126D-0743-B5D7-678AAE3DA8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4062335" cy="3429001"/>
          </a:xfrm>
          <a:prstGeom prst="rect">
            <a:avLst/>
          </a:prstGeom>
        </p:spPr>
      </p:pic>
      <p:pic>
        <p:nvPicPr>
          <p:cNvPr id="7" name="Picture 6" descr="A person standing in front of a building&#10;&#10;Description automatically generated">
            <a:extLst>
              <a:ext uri="{FF2B5EF4-FFF2-40B4-BE49-F238E27FC236}">
                <a16:creationId xmlns:a16="http://schemas.microsoft.com/office/drawing/2014/main" id="{6F70D372-C3EF-9641-90EB-4009E6D9C0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4661" y="3437708"/>
            <a:ext cx="4062336" cy="3429001"/>
          </a:xfrm>
          <a:prstGeom prst="rect">
            <a:avLst/>
          </a:prstGeom>
        </p:spPr>
      </p:pic>
      <p:pic>
        <p:nvPicPr>
          <p:cNvPr id="8" name="Picture 7" descr="A picture containing person, indoor, man&#10;&#10;Description automatically generated">
            <a:extLst>
              <a:ext uri="{FF2B5EF4-FFF2-40B4-BE49-F238E27FC236}">
                <a16:creationId xmlns:a16="http://schemas.microsoft.com/office/drawing/2014/main" id="{DEA8811C-4910-1A4B-9AD6-448B076C26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24667" y="-2"/>
            <a:ext cx="4062334" cy="3429000"/>
          </a:xfrm>
          <a:prstGeom prst="rect">
            <a:avLst/>
          </a:prstGeom>
        </p:spPr>
      </p:pic>
      <p:pic>
        <p:nvPicPr>
          <p:cNvPr id="9" name="Picture 8" descr="A person standing in a kitchen&#10;&#10;Description automatically generated">
            <a:extLst>
              <a:ext uri="{FF2B5EF4-FFF2-40B4-BE49-F238E27FC236}">
                <a16:creationId xmlns:a16="http://schemas.microsoft.com/office/drawing/2014/main" id="{6B7CD8DC-217C-1C44-B32F-0DE2625E1AE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428998"/>
            <a:ext cx="4062333" cy="3429002"/>
          </a:xfrm>
          <a:prstGeom prst="rect">
            <a:avLst/>
          </a:prstGeom>
        </p:spPr>
      </p:pic>
      <p:pic>
        <p:nvPicPr>
          <p:cNvPr id="10" name="Picture 9">
            <a:extLst>
              <a:ext uri="{FF2B5EF4-FFF2-40B4-BE49-F238E27FC236}">
                <a16:creationId xmlns:a16="http://schemas.microsoft.com/office/drawing/2014/main" id="{FF1D8869-408B-224C-9D09-E8573BCFCF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062332" y="-4"/>
            <a:ext cx="4062333" cy="3429002"/>
          </a:xfrm>
          <a:prstGeom prst="rect">
            <a:avLst/>
          </a:prstGeom>
        </p:spPr>
      </p:pic>
      <p:pic>
        <p:nvPicPr>
          <p:cNvPr id="2" name="Picture 1"/>
          <p:cNvPicPr>
            <a:picLocks noChangeAspect="1"/>
          </p:cNvPicPr>
          <p:nvPr userDrawn="1"/>
        </p:nvPicPr>
        <p:blipFill rotWithShape="1">
          <a:blip r:embed="rId7" cstate="print">
            <a:extLst>
              <a:ext uri="{28A0092B-C50C-407E-A947-70E740481C1C}">
                <a14:useLocalDpi xmlns:a14="http://schemas.microsoft.com/office/drawing/2010/main" val="0"/>
              </a:ext>
            </a:extLst>
          </a:blip>
          <a:srcRect t="2406" r="22776"/>
          <a:stretch/>
        </p:blipFill>
        <p:spPr>
          <a:xfrm>
            <a:off x="4047336" y="3431177"/>
            <a:ext cx="4067335" cy="3426823"/>
          </a:xfrm>
          <a:prstGeom prst="rect">
            <a:avLst/>
          </a:prstGeom>
        </p:spPr>
      </p:pic>
      <p:sp>
        <p:nvSpPr>
          <p:cNvPr id="12" name="Rectangle 11">
            <a:extLst>
              <a:ext uri="{FF2B5EF4-FFF2-40B4-BE49-F238E27FC236}">
                <a16:creationId xmlns:a16="http://schemas.microsoft.com/office/drawing/2014/main" id="{70EDBE86-EEC6-9B49-BAE2-135E3ABE18E1}"/>
              </a:ext>
            </a:extLst>
          </p:cNvPr>
          <p:cNvSpPr/>
          <p:nvPr userDrawn="1"/>
        </p:nvSpPr>
        <p:spPr>
          <a:xfrm>
            <a:off x="0" y="-2"/>
            <a:ext cx="12192000" cy="6857998"/>
          </a:xfrm>
          <a:prstGeom prst="rect">
            <a:avLst/>
          </a:prstGeom>
          <a:solidFill>
            <a:srgbClr val="196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3F93E18C-AF7E-9242-88A0-F0136EAD4EAF}"/>
              </a:ext>
            </a:extLst>
          </p:cNvPr>
          <p:cNvPicPr>
            <a:picLocks noChangeAspect="1"/>
          </p:cNvPicPr>
          <p:nvPr userDrawn="1"/>
        </p:nvPicPr>
        <p:blipFill>
          <a:blip r:embed="rId8" cstate="screen">
            <a:alphaModFix/>
            <a:extLst>
              <a:ext uri="{28A0092B-C50C-407E-A947-70E740481C1C}">
                <a14:useLocalDpi xmlns:a14="http://schemas.microsoft.com/office/drawing/2010/main"/>
              </a:ext>
            </a:extLst>
          </a:blip>
          <a:stretch>
            <a:fillRect/>
          </a:stretch>
        </p:blipFill>
        <p:spPr>
          <a:xfrm>
            <a:off x="3717840" y="2035277"/>
            <a:ext cx="4756320" cy="2261419"/>
          </a:xfrm>
          <a:prstGeom prst="rect">
            <a:avLst/>
          </a:prstGeom>
          <a:effectLst/>
        </p:spPr>
      </p:pic>
    </p:spTree>
    <p:extLst>
      <p:ext uri="{BB962C8B-B14F-4D97-AF65-F5344CB8AC3E}">
        <p14:creationId xmlns:p14="http://schemas.microsoft.com/office/powerpoint/2010/main" val="1703761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122153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298120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3153285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3065848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244402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515" y="950913"/>
            <a:ext cx="6077051" cy="2220912"/>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804516" y="3446258"/>
            <a:ext cx="6077050" cy="181154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516" y="5794882"/>
            <a:ext cx="1530874" cy="777875"/>
          </a:xfrm>
          <a:prstGeom prst="rect">
            <a:avLst/>
          </a:prstGeom>
        </p:spPr>
      </p:pic>
    </p:spTree>
    <p:extLst>
      <p:ext uri="{BB962C8B-B14F-4D97-AF65-F5344CB8AC3E}">
        <p14:creationId xmlns:p14="http://schemas.microsoft.com/office/powerpoint/2010/main" val="7063049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1082130" y="6241695"/>
            <a:ext cx="944217" cy="479780"/>
          </a:xfrm>
          <a:prstGeom prst="rect">
            <a:avLst/>
          </a:prstGeom>
        </p:spPr>
      </p:pic>
      <p:sp>
        <p:nvSpPr>
          <p:cNvPr id="9" name="Footer Placeholder 8"/>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8945956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61" r:id="rId10"/>
    <p:sldLayoutId id="2147483682" r:id="rId11"/>
    <p:sldLayoutId id="2147483662" r:id="rId12"/>
    <p:sldLayoutId id="2147483650" r:id="rId13"/>
    <p:sldLayoutId id="2147483678" r:id="rId14"/>
    <p:sldLayoutId id="2147483664" r:id="rId15"/>
    <p:sldLayoutId id="2147483663" r:id="rId16"/>
    <p:sldLayoutId id="2147483665" r:id="rId17"/>
    <p:sldLayoutId id="2147483681" r:id="rId18"/>
    <p:sldLayoutId id="2147483683" r:id="rId19"/>
    <p:sldLayoutId id="2147483651" r:id="rId20"/>
    <p:sldLayoutId id="2147483680" r:id="rId21"/>
    <p:sldLayoutId id="2147483652" r:id="rId22"/>
    <p:sldLayoutId id="2147483653" r:id="rId23"/>
    <p:sldLayoutId id="2147483654" r:id="rId24"/>
    <p:sldLayoutId id="2147483656" r:id="rId25"/>
    <p:sldLayoutId id="2147483684" r:id="rId26"/>
    <p:sldLayoutId id="2147483655" r:id="rId27"/>
    <p:sldLayoutId id="2147483685" r:id="rId28"/>
    <p:sldLayoutId id="2147483686" r:id="rId29"/>
    <p:sldLayoutId id="2147483667" r:id="rId30"/>
    <p:sldLayoutId id="2147483687" r:id="rId31"/>
  </p:sldLayoutIdLst>
  <p:hf sldNum="0" hdr="0" dt="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6.jpeg"/><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ashp.org/phorcas" TargetMode="External"/><Relationship Id="rId5" Type="http://schemas.openxmlformats.org/officeDocument/2006/relationships/image" Target="../media/image4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3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natmatch.com/ashprmp/applicants/index.html" TargetMode="External"/><Relationship Id="rId5" Type="http://schemas.openxmlformats.org/officeDocument/2006/relationships/image" Target="../media/image5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7.png"/><Relationship Id="rId5" Type="http://schemas.openxmlformats.org/officeDocument/2006/relationships/hyperlink" Target="https://phorcas.liaisoncas.com/"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7.png"/><Relationship Id="rId5" Type="http://schemas.openxmlformats.org/officeDocument/2006/relationships/image" Target="../media/image5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7.png"/><Relationship Id="rId5" Type="http://schemas.openxmlformats.org/officeDocument/2006/relationships/image" Target="../media/image5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7.png"/><Relationship Id="rId5" Type="http://schemas.openxmlformats.org/officeDocument/2006/relationships/image" Target="../media/image5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7.png"/><Relationship Id="rId5" Type="http://schemas.openxmlformats.org/officeDocument/2006/relationships/image" Target="../media/image5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7.png"/><Relationship Id="rId5" Type="http://schemas.openxmlformats.org/officeDocument/2006/relationships/image" Target="../media/image5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7.png"/><Relationship Id="rId5" Type="http://schemas.openxmlformats.org/officeDocument/2006/relationships/image" Target="../media/image5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7.png"/><Relationship Id="rId5" Type="http://schemas.openxmlformats.org/officeDocument/2006/relationships/image" Target="../media/image60.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7.png"/><Relationship Id="rId5" Type="http://schemas.openxmlformats.org/officeDocument/2006/relationships/image" Target="../media/image6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png"/><Relationship Id="rId5" Type="http://schemas.openxmlformats.org/officeDocument/2006/relationships/image" Target="../media/image6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7.xml"/><Relationship Id="rId7" Type="http://schemas.openxmlformats.org/officeDocument/2006/relationships/diagramQuickStyle" Target="../diagrams/quickStyle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3.xml"/><Relationship Id="rId11" Type="http://schemas.openxmlformats.org/officeDocument/2006/relationships/image" Target="../media/image37.png"/><Relationship Id="rId5" Type="http://schemas.openxmlformats.org/officeDocument/2006/relationships/diagramData" Target="../diagrams/data3.xml"/><Relationship Id="rId10" Type="http://schemas.openxmlformats.org/officeDocument/2006/relationships/image" Target="../media/image63.jpe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7.png"/><Relationship Id="rId5" Type="http://schemas.openxmlformats.org/officeDocument/2006/relationships/hyperlink" Target="https://natmatch.com/ashprmp/schedule.html"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7.png"/><Relationship Id="rId5" Type="http://schemas.openxmlformats.org/officeDocument/2006/relationships/image" Target="../media/image38.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7.png"/><Relationship Id="rId5" Type="http://schemas.openxmlformats.org/officeDocument/2006/relationships/hyperlink" Target="https://natmatch.com/ashprmp/aboutrules.html"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7.png"/><Relationship Id="rId5" Type="http://schemas.openxmlformats.org/officeDocument/2006/relationships/hyperlink" Target="https://www.ashp.org/-/media/assets/professional-development/residencies/docs/092425-PhORCAS-ASHP-FAQ-doc9252.pdf"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7.png"/><Relationship Id="rId5" Type="http://schemas.openxmlformats.org/officeDocument/2006/relationships/hyperlink" Target="https://midyear.ashp.org/"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s://www.ashp.org/Professional-Development/Residency-Information/Student-Residency-Guide" TargetMode="External"/><Relationship Id="rId3" Type="http://schemas.openxmlformats.org/officeDocument/2006/relationships/slideLayout" Target="../slideLayouts/slideLayout14.xml"/><Relationship Id="rId7" Type="http://schemas.openxmlformats.org/officeDocument/2006/relationships/hyperlink" Target="https://www.ashp.org/-/media/assets/professional-development/residencies/docs/092425-PhORCAS-ASHP-FAQ-doc9252.pdf" TargetMode="External"/><Relationship Id="rId12" Type="http://schemas.openxmlformats.org/officeDocument/2006/relationships/image" Target="../media/image37.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help.liaisonedu.com/PhORCAS_Applicant_Help_Center" TargetMode="External"/><Relationship Id="rId11" Type="http://schemas.openxmlformats.org/officeDocument/2006/relationships/hyperlink" Target="http://www.linkedin.com/company/ashp" TargetMode="External"/><Relationship Id="rId5" Type="http://schemas.openxmlformats.org/officeDocument/2006/relationships/hyperlink" Target="https://www.ashp.org/phorcas" TargetMode="External"/><Relationship Id="rId10" Type="http://schemas.openxmlformats.org/officeDocument/2006/relationships/hyperlink" Target="https://x.com/ashpofficial" TargetMode="External"/><Relationship Id="rId4" Type="http://schemas.openxmlformats.org/officeDocument/2006/relationships/notesSlide" Target="../notesSlides/notesSlide37.xml"/><Relationship Id="rId9" Type="http://schemas.openxmlformats.org/officeDocument/2006/relationships/hyperlink" Target="https://www.facebook.com/ASHPofficia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mailto:support@phorcas.myliaison.com" TargetMode="Externa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7.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7.xml"/><Relationship Id="rId7" Type="http://schemas.openxmlformats.org/officeDocument/2006/relationships/diagramLayout" Target="../diagrams/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37.png"/><Relationship Id="rId5" Type="http://schemas.openxmlformats.org/officeDocument/2006/relationships/image" Target="../media/image39.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7.png"/><Relationship Id="rId5" Type="http://schemas.openxmlformats.org/officeDocument/2006/relationships/image" Target="../media/image4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17.xml"/><Relationship Id="rId7" Type="http://schemas.openxmlformats.org/officeDocument/2006/relationships/diagramLayout" Target="../diagrams/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2.xml"/><Relationship Id="rId11" Type="http://schemas.openxmlformats.org/officeDocument/2006/relationships/image" Target="../media/image37.png"/><Relationship Id="rId5" Type="http://schemas.openxmlformats.org/officeDocument/2006/relationships/image" Target="../media/image41.jpeg"/><Relationship Id="rId10" Type="http://schemas.microsoft.com/office/2007/relationships/diagramDrawing" Target="../diagrams/drawing2.xml"/><Relationship Id="rId4" Type="http://schemas.openxmlformats.org/officeDocument/2006/relationships/notesSlide" Target="../notesSlides/notesSlide6.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7.png"/><Relationship Id="rId5" Type="http://schemas.openxmlformats.org/officeDocument/2006/relationships/image" Target="../media/image4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85AAD418-D4B8-FC58-1865-7164264949B2}"/>
            </a:ext>
          </a:extLst>
        </p:cNvPr>
        <p:cNvGrpSpPr/>
        <p:nvPr/>
      </p:nvGrpSpPr>
      <p:grpSpPr>
        <a:xfrm>
          <a:off x="0" y="0"/>
          <a:ext cx="0" cy="0"/>
          <a:chOff x="0" y="0"/>
          <a:chExt cx="0" cy="0"/>
        </a:xfrm>
      </p:grpSpPr>
      <p:sp>
        <p:nvSpPr>
          <p:cNvPr id="7" name="Title 10">
            <a:extLst>
              <a:ext uri="{FF2B5EF4-FFF2-40B4-BE49-F238E27FC236}">
                <a16:creationId xmlns:a16="http://schemas.microsoft.com/office/drawing/2014/main" id="{7B2D6CEC-BCD3-3F1B-2D45-B276D8E9F15D}"/>
              </a:ext>
            </a:extLst>
          </p:cNvPr>
          <p:cNvSpPr>
            <a:spLocks noGrp="1"/>
          </p:cNvSpPr>
          <p:nvPr>
            <p:ph type="ctrTitle"/>
          </p:nvPr>
        </p:nvSpPr>
        <p:spPr>
          <a:xfrm>
            <a:off x="854389" y="2468817"/>
            <a:ext cx="6077051" cy="2220912"/>
          </a:xfrm>
        </p:spPr>
        <p:txBody>
          <a:bodyPr>
            <a:normAutofit fontScale="90000"/>
          </a:bodyPr>
          <a:lstStyle/>
          <a:p>
            <a:r>
              <a:rPr lang="en-US"/>
              <a:t>Tips for Residency Applicants: Using PhORCAS and the Match</a:t>
            </a:r>
          </a:p>
        </p:txBody>
      </p:sp>
      <p:sp>
        <p:nvSpPr>
          <p:cNvPr id="8" name="Subtitle 11">
            <a:extLst>
              <a:ext uri="{FF2B5EF4-FFF2-40B4-BE49-F238E27FC236}">
                <a16:creationId xmlns:a16="http://schemas.microsoft.com/office/drawing/2014/main" id="{095BD81B-A057-B6BF-4A3B-E577280AB5EE}"/>
              </a:ext>
            </a:extLst>
          </p:cNvPr>
          <p:cNvSpPr>
            <a:spLocks noGrp="1"/>
          </p:cNvSpPr>
          <p:nvPr>
            <p:ph type="subTitle" idx="1"/>
          </p:nvPr>
        </p:nvSpPr>
        <p:spPr>
          <a:xfrm>
            <a:off x="854390" y="4964162"/>
            <a:ext cx="6077050" cy="1811542"/>
          </a:xfrm>
        </p:spPr>
        <p:txBody>
          <a:bodyPr vert="horz" lIns="91440" tIns="45720" rIns="91440" bIns="45720" rtlCol="0" anchor="t">
            <a:normAutofit/>
          </a:bodyPr>
          <a:lstStyle/>
          <a:p>
            <a:r>
              <a:rPr lang="en-US"/>
              <a:t>Amanda Grant, PharmD</a:t>
            </a:r>
          </a:p>
          <a:p>
            <a:r>
              <a:rPr lang="en-US"/>
              <a:t>H. Mir, PharmD</a:t>
            </a:r>
          </a:p>
        </p:txBody>
      </p:sp>
      <p:pic>
        <p:nvPicPr>
          <p:cNvPr id="9" name="Picture 8" descr="Q:\Web\_Public\ASHP Branding\ASHP Sub-Brands\Phorcas\RGB\phorcas-logo-rgb.jpg">
            <a:extLst>
              <a:ext uri="{FF2B5EF4-FFF2-40B4-BE49-F238E27FC236}">
                <a16:creationId xmlns:a16="http://schemas.microsoft.com/office/drawing/2014/main" id="{E8A19BF3-A9A8-2729-5D2B-56C5DF2B81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792000" y="842273"/>
            <a:ext cx="4180565" cy="992885"/>
          </a:xfrm>
          <a:prstGeom prst="rect">
            <a:avLst/>
          </a:prstGeom>
          <a:noFill/>
          <a:extLst>
            <a:ext uri="{909E8E84-426E-40DD-AFC4-6F175D3DCCD1}">
              <a14:hiddenFill xmlns:a14="http://schemas.microsoft.com/office/drawing/2010/main">
                <a:solidFill>
                  <a:srgbClr val="FFFFFF"/>
                </a:solidFill>
              </a14:hiddenFill>
            </a:ext>
          </a:extLst>
        </p:spPr>
      </p:pic>
      <p:pic>
        <p:nvPicPr>
          <p:cNvPr id="75" name="Audio 74">
            <a:hlinkClick r:id="" action="ppaction://media"/>
            <a:extLst>
              <a:ext uri="{FF2B5EF4-FFF2-40B4-BE49-F238E27FC236}">
                <a16:creationId xmlns:a16="http://schemas.microsoft.com/office/drawing/2014/main" id="{20D52FF4-015C-6D0F-0DCE-2B00E7B94B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32127" y="4505653"/>
            <a:ext cx="2057400" cy="2057400"/>
          </a:xfrm>
          <a:prstGeom prst="ellipse">
            <a:avLst/>
          </a:prstGeom>
        </p:spPr>
      </p:pic>
    </p:spTree>
    <p:extLst>
      <p:ext uri="{BB962C8B-B14F-4D97-AF65-F5344CB8AC3E}">
        <p14:creationId xmlns:p14="http://schemas.microsoft.com/office/powerpoint/2010/main" val="1377969232"/>
      </p:ext>
    </p:extLst>
  </p:cSld>
  <p:clrMapOvr>
    <a:masterClrMapping/>
  </p:clrMapOvr>
  <mc:AlternateContent xmlns:mc="http://schemas.openxmlformats.org/markup-compatibility/2006" xmlns:p14="http://schemas.microsoft.com/office/powerpoint/2010/main">
    <mc:Choice Requires="p14">
      <p:transition spd="slow" p14:dur="2000" advTm="21756"/>
    </mc:Choice>
    <mc:Fallback xmlns="">
      <p:transition spd="slow" advTm="2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3AE90-698D-83D1-BCF9-DF3D594BAE5C}"/>
              </a:ext>
            </a:extLst>
          </p:cNvPr>
          <p:cNvPicPr>
            <a:picLocks noChangeAspect="1"/>
          </p:cNvPicPr>
          <p:nvPr/>
        </p:nvPicPr>
        <p:blipFill>
          <a:blip r:embed="rId5"/>
          <a:stretch>
            <a:fillRect/>
          </a:stretch>
        </p:blipFill>
        <p:spPr>
          <a:xfrm>
            <a:off x="570369" y="135239"/>
            <a:ext cx="7050570" cy="6587522"/>
          </a:xfrm>
          <a:prstGeom prst="rect">
            <a:avLst/>
          </a:prstGeom>
        </p:spPr>
      </p:pic>
      <p:sp>
        <p:nvSpPr>
          <p:cNvPr id="5" name="Rectangle 4">
            <a:extLst>
              <a:ext uri="{FF2B5EF4-FFF2-40B4-BE49-F238E27FC236}">
                <a16:creationId xmlns:a16="http://schemas.microsoft.com/office/drawing/2014/main" id="{A336FD84-9C32-316F-EDC0-89045FE66D2A}"/>
              </a:ext>
            </a:extLst>
          </p:cNvPr>
          <p:cNvSpPr/>
          <p:nvPr/>
        </p:nvSpPr>
        <p:spPr>
          <a:xfrm>
            <a:off x="2038614" y="524442"/>
            <a:ext cx="1428865" cy="2788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10">
            <a:extLst>
              <a:ext uri="{FF2B5EF4-FFF2-40B4-BE49-F238E27FC236}">
                <a16:creationId xmlns:a16="http://schemas.microsoft.com/office/drawing/2014/main" id="{44331CC9-C2B3-4D58-34CE-5AC07A6DA7C8}"/>
              </a:ext>
            </a:extLst>
          </p:cNvPr>
          <p:cNvSpPr/>
          <p:nvPr/>
        </p:nvSpPr>
        <p:spPr bwMode="auto">
          <a:xfrm flipH="1">
            <a:off x="4111126" y="5299261"/>
            <a:ext cx="759179" cy="362638"/>
          </a:xfrm>
          <a:prstGeom prst="rightArrow">
            <a:avLst/>
          </a:prstGeom>
          <a:solidFill>
            <a:srgbClr val="FF0000"/>
          </a:solidFill>
          <a:ln>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pitchFamily="18" charset="0"/>
            </a:endParaRPr>
          </a:p>
        </p:txBody>
      </p:sp>
      <p:sp>
        <p:nvSpPr>
          <p:cNvPr id="7" name="TextBox 6">
            <a:extLst>
              <a:ext uri="{FF2B5EF4-FFF2-40B4-BE49-F238E27FC236}">
                <a16:creationId xmlns:a16="http://schemas.microsoft.com/office/drawing/2014/main" id="{7FCB52C7-0134-614D-6E28-8B2ACDAC05DE}"/>
              </a:ext>
            </a:extLst>
          </p:cNvPr>
          <p:cNvSpPr txBox="1"/>
          <p:nvPr/>
        </p:nvSpPr>
        <p:spPr>
          <a:xfrm>
            <a:off x="4870305" y="5249747"/>
            <a:ext cx="2522199" cy="461665"/>
          </a:xfrm>
          <a:prstGeom prst="rect">
            <a:avLst/>
          </a:prstGeom>
          <a:noFill/>
        </p:spPr>
        <p:txBody>
          <a:bodyPr wrap="square" rtlCol="0">
            <a:spAutoFit/>
          </a:bodyPr>
          <a:lstStyle/>
          <a:p>
            <a:r>
              <a:rPr lang="en-US" sz="2400" b="1">
                <a:solidFill>
                  <a:srgbClr val="FF0000"/>
                </a:solidFill>
                <a:latin typeface="Calibri" panose="020F0502020204030204" pitchFamily="34" charset="0"/>
                <a:cs typeface="Calibri" panose="020F0502020204030204" pitchFamily="34" charset="0"/>
              </a:rPr>
              <a:t>Login here</a:t>
            </a:r>
          </a:p>
        </p:txBody>
      </p:sp>
      <p:sp>
        <p:nvSpPr>
          <p:cNvPr id="8" name="TextBox 7">
            <a:extLst>
              <a:ext uri="{FF2B5EF4-FFF2-40B4-BE49-F238E27FC236}">
                <a16:creationId xmlns:a16="http://schemas.microsoft.com/office/drawing/2014/main" id="{C1C7FF78-048D-880A-302A-D0A81C538A7C}"/>
              </a:ext>
            </a:extLst>
          </p:cNvPr>
          <p:cNvSpPr txBox="1"/>
          <p:nvPr/>
        </p:nvSpPr>
        <p:spPr>
          <a:xfrm>
            <a:off x="5840014" y="3429000"/>
            <a:ext cx="5854560" cy="892552"/>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600" b="1">
                <a:solidFill>
                  <a:srgbClr val="FF0000"/>
                </a:solidFill>
                <a:latin typeface="Calibri" panose="020F0502020204030204" pitchFamily="34" charset="0"/>
                <a:cs typeface="Calibri" panose="020F0502020204030204" pitchFamily="34" charset="0"/>
              </a:rPr>
              <a:t>Access this page at: </a:t>
            </a:r>
            <a:r>
              <a:rPr lang="en-US" sz="2600" b="1">
                <a:solidFill>
                  <a:srgbClr val="FF0000"/>
                </a:solidFill>
                <a:latin typeface="Calibri" panose="020F0502020204030204" pitchFamily="34" charset="0"/>
                <a:cs typeface="Calibri" panose="020F0502020204030204" pitchFamily="34" charset="0"/>
                <a:hlinkClick r:id="rId6"/>
              </a:rPr>
              <a:t>https://www.ashp.org/phorcas</a:t>
            </a:r>
            <a:r>
              <a:rPr lang="en-US" sz="2600" b="1">
                <a:solidFill>
                  <a:srgbClr val="FF0000"/>
                </a:solidFill>
                <a:latin typeface="Calibri" panose="020F0502020204030204" pitchFamily="34" charset="0"/>
                <a:cs typeface="Calibri" panose="020F0502020204030204" pitchFamily="34" charset="0"/>
              </a:rPr>
              <a:t> </a:t>
            </a:r>
          </a:p>
        </p:txBody>
      </p:sp>
      <p:pic>
        <p:nvPicPr>
          <p:cNvPr id="2" name="Recorded Sound">
            <a:hlinkClick r:id="" action="ppaction://media"/>
            <a:extLst>
              <a:ext uri="{FF2B5EF4-FFF2-40B4-BE49-F238E27FC236}">
                <a16:creationId xmlns:a16="http://schemas.microsoft.com/office/drawing/2014/main" id="{3B904F36-E3CA-CB29-8505-2636AEC05C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88600" y="6245225"/>
            <a:ext cx="406400" cy="406400"/>
          </a:xfrm>
          <a:prstGeom prst="rect">
            <a:avLst/>
          </a:prstGeom>
        </p:spPr>
      </p:pic>
    </p:spTree>
    <p:extLst>
      <p:ext uri="{BB962C8B-B14F-4D97-AF65-F5344CB8AC3E}">
        <p14:creationId xmlns:p14="http://schemas.microsoft.com/office/powerpoint/2010/main" val="3715388241"/>
      </p:ext>
    </p:extLst>
  </p:cSld>
  <p:clrMapOvr>
    <a:masterClrMapping/>
  </p:clrMapOvr>
  <mc:AlternateContent xmlns:mc="http://schemas.openxmlformats.org/markup-compatibility/2006" xmlns:p14="http://schemas.microsoft.com/office/powerpoint/2010/main">
    <mc:Choice Requires="p14">
      <p:transition spd="slow" p14:dur="2000" advTm="44465"/>
    </mc:Choice>
    <mc:Fallback xmlns="">
      <p:transition spd="slow" advTm="4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1F81-0DBC-D898-F77C-851541D2925E}"/>
              </a:ext>
            </a:extLst>
          </p:cNvPr>
          <p:cNvSpPr>
            <a:spLocks noGrp="1"/>
          </p:cNvSpPr>
          <p:nvPr>
            <p:ph type="title"/>
          </p:nvPr>
        </p:nvSpPr>
        <p:spPr>
          <a:xfrm>
            <a:off x="722941" y="379588"/>
            <a:ext cx="3625158" cy="2655867"/>
          </a:xfrm>
        </p:spPr>
        <p:txBody>
          <a:bodyPr>
            <a:normAutofit/>
          </a:bodyPr>
          <a:lstStyle/>
          <a:p>
            <a:r>
              <a:rPr lang="en-US"/>
              <a:t>Start by Creating a New Account</a:t>
            </a:r>
          </a:p>
        </p:txBody>
      </p:sp>
      <p:sp>
        <p:nvSpPr>
          <p:cNvPr id="3" name="Footer Placeholder 2">
            <a:extLst>
              <a:ext uri="{FF2B5EF4-FFF2-40B4-BE49-F238E27FC236}">
                <a16:creationId xmlns:a16="http://schemas.microsoft.com/office/drawing/2014/main" id="{68AC3D0D-4B27-1421-0B6C-6C3C69726A9C}"/>
              </a:ext>
            </a:extLst>
          </p:cNvPr>
          <p:cNvSpPr>
            <a:spLocks noGrp="1"/>
          </p:cNvSpPr>
          <p:nvPr>
            <p:ph type="ftr" sz="quarter" idx="11"/>
          </p:nvPr>
        </p:nvSpPr>
        <p:spPr/>
        <p:txBody>
          <a:bodyPr/>
          <a:lstStyle/>
          <a:p>
            <a:endParaRPr lang="en-US"/>
          </a:p>
        </p:txBody>
      </p:sp>
      <p:pic>
        <p:nvPicPr>
          <p:cNvPr id="4" name="Picture 3">
            <a:extLst>
              <a:ext uri="{FF2B5EF4-FFF2-40B4-BE49-F238E27FC236}">
                <a16:creationId xmlns:a16="http://schemas.microsoft.com/office/drawing/2014/main" id="{7A7A2304-9648-E3E4-1F70-3F9DD1DA1DB5}"/>
              </a:ext>
            </a:extLst>
          </p:cNvPr>
          <p:cNvPicPr>
            <a:picLocks noChangeAspect="1"/>
          </p:cNvPicPr>
          <p:nvPr/>
        </p:nvPicPr>
        <p:blipFill>
          <a:blip r:embed="rId5"/>
          <a:stretch>
            <a:fillRect/>
          </a:stretch>
        </p:blipFill>
        <p:spPr>
          <a:xfrm>
            <a:off x="4303330" y="0"/>
            <a:ext cx="6807495" cy="6830086"/>
          </a:xfrm>
          <a:prstGeom prst="rect">
            <a:avLst/>
          </a:prstGeom>
        </p:spPr>
      </p:pic>
      <p:sp>
        <p:nvSpPr>
          <p:cNvPr id="5" name="TextBox 4">
            <a:extLst>
              <a:ext uri="{FF2B5EF4-FFF2-40B4-BE49-F238E27FC236}">
                <a16:creationId xmlns:a16="http://schemas.microsoft.com/office/drawing/2014/main" id="{C97F945C-26C5-BD0E-E60E-A9C192A3AC11}"/>
              </a:ext>
            </a:extLst>
          </p:cNvPr>
          <p:cNvSpPr txBox="1"/>
          <p:nvPr/>
        </p:nvSpPr>
        <p:spPr>
          <a:xfrm>
            <a:off x="343108" y="3415043"/>
            <a:ext cx="4384824" cy="1292662"/>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600" b="1">
                <a:solidFill>
                  <a:srgbClr val="FF0000"/>
                </a:solidFill>
                <a:latin typeface="Calibri" panose="020F0502020204030204" pitchFamily="34" charset="0"/>
                <a:cs typeface="Calibri" panose="020F0502020204030204" pitchFamily="34" charset="0"/>
              </a:rPr>
              <a:t>Access this page at: </a:t>
            </a:r>
            <a:r>
              <a:rPr lang="en-US" sz="2600" b="1">
                <a:solidFill>
                  <a:srgbClr val="FF0000"/>
                </a:solidFill>
                <a:latin typeface="Calibri" panose="020F0502020204030204" pitchFamily="34" charset="0"/>
                <a:cs typeface="Calibri" panose="020F0502020204030204" pitchFamily="34" charset="0"/>
                <a:hlinkClick r:id="rId6"/>
              </a:rPr>
              <a:t>https://natmatch.com/ashprmp/applicants/index.html</a:t>
            </a:r>
            <a:r>
              <a:rPr lang="en-US" sz="2600" b="1">
                <a:solidFill>
                  <a:srgbClr val="FF0000"/>
                </a:solidFill>
                <a:latin typeface="Calibri" panose="020F0502020204030204" pitchFamily="34" charset="0"/>
                <a:cs typeface="Calibri" panose="020F0502020204030204" pitchFamily="34" charset="0"/>
              </a:rPr>
              <a:t> </a:t>
            </a:r>
          </a:p>
        </p:txBody>
      </p:sp>
      <p:pic>
        <p:nvPicPr>
          <p:cNvPr id="8" name="Audio 7">
            <a:hlinkClick r:id="" action="ppaction://media"/>
            <a:extLst>
              <a:ext uri="{FF2B5EF4-FFF2-40B4-BE49-F238E27FC236}">
                <a16:creationId xmlns:a16="http://schemas.microsoft.com/office/drawing/2014/main" id="{BAB0DF25-96A2-1A2E-8B14-92193C2DE3C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488238" y="4877792"/>
            <a:ext cx="2057400" cy="2057400"/>
          </a:xfrm>
          <a:prstGeom prst="ellipse">
            <a:avLst/>
          </a:prstGeom>
        </p:spPr>
      </p:pic>
    </p:spTree>
    <p:extLst>
      <p:ext uri="{BB962C8B-B14F-4D97-AF65-F5344CB8AC3E}">
        <p14:creationId xmlns:p14="http://schemas.microsoft.com/office/powerpoint/2010/main" val="3639269106"/>
      </p:ext>
    </p:extLst>
  </p:cSld>
  <p:clrMapOvr>
    <a:masterClrMapping/>
  </p:clrMapOvr>
  <mc:AlternateContent xmlns:mc="http://schemas.openxmlformats.org/markup-compatibility/2006" xmlns:p14="http://schemas.microsoft.com/office/powerpoint/2010/main">
    <mc:Choice Requires="p14">
      <p:transition spd="slow" p14:dur="2000" advTm="33143"/>
    </mc:Choice>
    <mc:Fallback xmlns="">
      <p:transition spd="slow" advTm="3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E34DA-3EAC-B8DF-8BF1-78A80A9CA541}"/>
              </a:ext>
            </a:extLst>
          </p:cNvPr>
          <p:cNvSpPr>
            <a:spLocks noGrp="1"/>
          </p:cNvSpPr>
          <p:nvPr>
            <p:ph type="title"/>
          </p:nvPr>
        </p:nvSpPr>
        <p:spPr/>
        <p:txBody>
          <a:bodyPr/>
          <a:lstStyle/>
          <a:p>
            <a:r>
              <a:rPr lang="en-US"/>
              <a:t>Sign-On Tips</a:t>
            </a:r>
          </a:p>
        </p:txBody>
      </p:sp>
      <p:sp>
        <p:nvSpPr>
          <p:cNvPr id="3" name="Content Placeholder 2">
            <a:extLst>
              <a:ext uri="{FF2B5EF4-FFF2-40B4-BE49-F238E27FC236}">
                <a16:creationId xmlns:a16="http://schemas.microsoft.com/office/drawing/2014/main" id="{DF40689B-D471-4D63-168A-AF63F6A0226F}"/>
              </a:ext>
            </a:extLst>
          </p:cNvPr>
          <p:cNvSpPr>
            <a:spLocks noGrp="1"/>
          </p:cNvSpPr>
          <p:nvPr>
            <p:ph idx="1"/>
          </p:nvPr>
        </p:nvSpPr>
        <p:spPr/>
        <p:txBody>
          <a:bodyPr/>
          <a:lstStyle/>
          <a:p>
            <a:r>
              <a:rPr lang="en-US"/>
              <a:t>Do not create more than one account</a:t>
            </a:r>
          </a:p>
          <a:p>
            <a:pPr lvl="1"/>
            <a:r>
              <a:rPr lang="en-US"/>
              <a:t>If you have problems, do not start over. Contact PhORCAS staff if you need additional assistance.</a:t>
            </a:r>
          </a:p>
          <a:p>
            <a:r>
              <a:rPr lang="en-US"/>
              <a:t>Trouble signing-on? Check that you are using the correct portal link!</a:t>
            </a:r>
          </a:p>
          <a:p>
            <a:pPr lvl="1"/>
            <a:r>
              <a:rPr lang="en-US">
                <a:highlight>
                  <a:srgbClr val="FFFF00"/>
                </a:highlight>
              </a:rPr>
              <a:t>Applicant Portal: </a:t>
            </a:r>
            <a:r>
              <a:rPr lang="en-US">
                <a:highlight>
                  <a:srgbClr val="FFFF00"/>
                </a:highlight>
                <a:latin typeface="Franklin Gothic Book"/>
                <a:hlinkClick r:id="rId5"/>
              </a:rPr>
              <a:t>https://phorcas.liaisoncas.com/</a:t>
            </a:r>
            <a:r>
              <a:rPr lang="en-US">
                <a:highlight>
                  <a:srgbClr val="FFFF00"/>
                </a:highlight>
                <a:latin typeface="Franklin Gothic Book"/>
              </a:rPr>
              <a:t> </a:t>
            </a:r>
            <a:endParaRPr lang="en-US">
              <a:highlight>
                <a:srgbClr val="FFFF00"/>
              </a:highlight>
            </a:endParaRPr>
          </a:p>
          <a:p>
            <a:r>
              <a:rPr lang="en-US"/>
              <a:t>Reference Portal: Individual links for each reference</a:t>
            </a:r>
          </a:p>
        </p:txBody>
      </p:sp>
      <p:sp>
        <p:nvSpPr>
          <p:cNvPr id="4" name="Footer Placeholder 3">
            <a:extLst>
              <a:ext uri="{FF2B5EF4-FFF2-40B4-BE49-F238E27FC236}">
                <a16:creationId xmlns:a16="http://schemas.microsoft.com/office/drawing/2014/main" id="{987C238C-A7D0-8E0C-E74D-A1BEB3E15AC8}"/>
              </a:ext>
            </a:extLst>
          </p:cNvPr>
          <p:cNvSpPr>
            <a:spLocks noGrp="1"/>
          </p:cNvSpPr>
          <p:nvPr>
            <p:ph type="ftr" sz="quarter" idx="11"/>
          </p:nvPr>
        </p:nvSpPr>
        <p:spPr/>
        <p:txBody>
          <a:bodyPr/>
          <a:lstStyle/>
          <a:p>
            <a:endParaRPr lang="en-US"/>
          </a:p>
        </p:txBody>
      </p:sp>
      <p:pic>
        <p:nvPicPr>
          <p:cNvPr id="5" name="Recorded Sound">
            <a:hlinkClick r:id="" action="ppaction://media"/>
            <a:extLst>
              <a:ext uri="{FF2B5EF4-FFF2-40B4-BE49-F238E27FC236}">
                <a16:creationId xmlns:a16="http://schemas.microsoft.com/office/drawing/2014/main" id="{78FFCBF7-DBD0-B7A5-3671-42DD4A2C6F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050" y="6289675"/>
            <a:ext cx="406400" cy="406400"/>
          </a:xfrm>
          <a:prstGeom prst="rect">
            <a:avLst/>
          </a:prstGeom>
        </p:spPr>
      </p:pic>
    </p:spTree>
    <p:extLst>
      <p:ext uri="{BB962C8B-B14F-4D97-AF65-F5344CB8AC3E}">
        <p14:creationId xmlns:p14="http://schemas.microsoft.com/office/powerpoint/2010/main" val="2219005290"/>
      </p:ext>
    </p:extLst>
  </p:cSld>
  <p:clrMapOvr>
    <a:masterClrMapping/>
  </p:clrMapOvr>
  <mc:AlternateContent xmlns:mc="http://schemas.openxmlformats.org/markup-compatibility/2006" xmlns:p14="http://schemas.microsoft.com/office/powerpoint/2010/main">
    <mc:Choice Requires="p14">
      <p:transition spd="slow" p14:dur="2000" advTm="41640"/>
    </mc:Choice>
    <mc:Fallback xmlns="">
      <p:transition spd="slow" advTm="4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6FBD-7804-237E-749B-3EAFB4BA29A6}"/>
              </a:ext>
            </a:extLst>
          </p:cNvPr>
          <p:cNvSpPr>
            <a:spLocks noGrp="1"/>
          </p:cNvSpPr>
          <p:nvPr>
            <p:ph type="title"/>
          </p:nvPr>
        </p:nvSpPr>
        <p:spPr/>
        <p:txBody>
          <a:bodyPr/>
          <a:lstStyle/>
          <a:p>
            <a:r>
              <a:rPr lang="en-US"/>
              <a:t>ASHP Match Rules &amp; Eligibility</a:t>
            </a:r>
          </a:p>
        </p:txBody>
      </p:sp>
      <p:sp>
        <p:nvSpPr>
          <p:cNvPr id="3" name="Content Placeholder 2">
            <a:extLst>
              <a:ext uri="{FF2B5EF4-FFF2-40B4-BE49-F238E27FC236}">
                <a16:creationId xmlns:a16="http://schemas.microsoft.com/office/drawing/2014/main" id="{77100EA2-C830-1BFD-88BD-2304D9D96D6B}"/>
              </a:ext>
            </a:extLst>
          </p:cNvPr>
          <p:cNvSpPr>
            <a:spLocks noGrp="1"/>
          </p:cNvSpPr>
          <p:nvPr>
            <p:ph idx="1"/>
          </p:nvPr>
        </p:nvSpPr>
        <p:spPr/>
        <p:txBody>
          <a:bodyPr/>
          <a:lstStyle/>
          <a:p>
            <a:r>
              <a:rPr lang="en-US"/>
              <a:t>Each applicant must accept the </a:t>
            </a:r>
            <a:r>
              <a:rPr lang="en-US" b="1" i="1"/>
              <a:t>binding</a:t>
            </a:r>
            <a:r>
              <a:rPr lang="en-US"/>
              <a:t> </a:t>
            </a:r>
            <a:r>
              <a:rPr lang="en-US" u="sng"/>
              <a:t>Match Agreement </a:t>
            </a:r>
            <a:r>
              <a:rPr lang="en-US"/>
              <a:t>when they register to participate in the Match</a:t>
            </a:r>
          </a:p>
          <a:p>
            <a:r>
              <a:rPr lang="en-US"/>
              <a:t>Make sure to read it thoroughly</a:t>
            </a:r>
          </a:p>
        </p:txBody>
      </p:sp>
      <p:pic>
        <p:nvPicPr>
          <p:cNvPr id="8" name="Picture 7">
            <a:extLst>
              <a:ext uri="{FF2B5EF4-FFF2-40B4-BE49-F238E27FC236}">
                <a16:creationId xmlns:a16="http://schemas.microsoft.com/office/drawing/2014/main" id="{5A666E54-6559-892E-F60C-11A304412551}"/>
              </a:ext>
            </a:extLst>
          </p:cNvPr>
          <p:cNvPicPr>
            <a:picLocks noChangeAspect="1"/>
          </p:cNvPicPr>
          <p:nvPr/>
        </p:nvPicPr>
        <p:blipFill>
          <a:blip r:embed="rId5"/>
          <a:stretch>
            <a:fillRect/>
          </a:stretch>
        </p:blipFill>
        <p:spPr>
          <a:xfrm>
            <a:off x="6233350" y="524689"/>
            <a:ext cx="5758625" cy="5779848"/>
          </a:xfrm>
          <a:prstGeom prst="rect">
            <a:avLst/>
          </a:prstGeom>
        </p:spPr>
      </p:pic>
      <p:pic>
        <p:nvPicPr>
          <p:cNvPr id="21" name="Audio 20">
            <a:hlinkClick r:id="" action="ppaction://media"/>
            <a:extLst>
              <a:ext uri="{FF2B5EF4-FFF2-40B4-BE49-F238E27FC236}">
                <a16:creationId xmlns:a16="http://schemas.microsoft.com/office/drawing/2014/main" id="{4B3535F3-6C51-1168-90B3-296A766DFF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887038" y="5356257"/>
            <a:ext cx="2057400" cy="2057400"/>
          </a:xfrm>
          <a:prstGeom prst="ellipse">
            <a:avLst/>
          </a:prstGeom>
        </p:spPr>
      </p:pic>
    </p:spTree>
    <p:extLst>
      <p:ext uri="{BB962C8B-B14F-4D97-AF65-F5344CB8AC3E}">
        <p14:creationId xmlns:p14="http://schemas.microsoft.com/office/powerpoint/2010/main" val="2319268588"/>
      </p:ext>
    </p:extLst>
  </p:cSld>
  <p:clrMapOvr>
    <a:masterClrMapping/>
  </p:clrMapOvr>
  <mc:AlternateContent xmlns:mc="http://schemas.openxmlformats.org/markup-compatibility/2006" xmlns:p14="http://schemas.microsoft.com/office/powerpoint/2010/main">
    <mc:Choice Requires="p14">
      <p:transition spd="slow" p14:dur="2000" advTm="41509"/>
    </mc:Choice>
    <mc:Fallback xmlns="">
      <p:transition spd="slow" advTm="4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1FD37-E940-2B4E-BBB6-EAD47FD34EE9}"/>
              </a:ext>
            </a:extLst>
          </p:cNvPr>
          <p:cNvSpPr>
            <a:spLocks noGrp="1"/>
          </p:cNvSpPr>
          <p:nvPr>
            <p:ph type="title"/>
          </p:nvPr>
        </p:nvSpPr>
        <p:spPr/>
        <p:txBody>
          <a:bodyPr/>
          <a:lstStyle/>
          <a:p>
            <a:r>
              <a:rPr lang="en-US"/>
              <a:t>Application Materials </a:t>
            </a:r>
          </a:p>
        </p:txBody>
      </p:sp>
      <p:sp>
        <p:nvSpPr>
          <p:cNvPr id="3" name="Content Placeholder 2">
            <a:extLst>
              <a:ext uri="{FF2B5EF4-FFF2-40B4-BE49-F238E27FC236}">
                <a16:creationId xmlns:a16="http://schemas.microsoft.com/office/drawing/2014/main" id="{9BAA9F07-ED91-1422-5DA3-73B09F3DF630}"/>
              </a:ext>
            </a:extLst>
          </p:cNvPr>
          <p:cNvSpPr>
            <a:spLocks noGrp="1"/>
          </p:cNvSpPr>
          <p:nvPr>
            <p:ph idx="1"/>
          </p:nvPr>
        </p:nvSpPr>
        <p:spPr/>
        <p:txBody>
          <a:bodyPr/>
          <a:lstStyle/>
          <a:p>
            <a:r>
              <a:rPr lang="en-US"/>
              <a:t>National Matching Service (NMS) Code</a:t>
            </a:r>
          </a:p>
          <a:p>
            <a:pPr lvl="1"/>
            <a:r>
              <a:rPr lang="en-US"/>
              <a:t>Must register for NMS before submitting applications in PhORCAS</a:t>
            </a:r>
          </a:p>
          <a:p>
            <a:pPr lvl="2"/>
            <a:r>
              <a:rPr lang="en-US"/>
              <a:t>While NMS and PhORCAS are two separate entities, when entering the PhORCAS site originally, you will be transferred seamlessly to NMS to register/receive the code</a:t>
            </a:r>
          </a:p>
          <a:p>
            <a:pPr lvl="1"/>
            <a:r>
              <a:rPr lang="en-US"/>
              <a:t>Automatically sent to you from NMS when you register and kept in your PhORCAS application</a:t>
            </a:r>
          </a:p>
        </p:txBody>
      </p:sp>
      <p:sp>
        <p:nvSpPr>
          <p:cNvPr id="4" name="Footer Placeholder 3">
            <a:extLst>
              <a:ext uri="{FF2B5EF4-FFF2-40B4-BE49-F238E27FC236}">
                <a16:creationId xmlns:a16="http://schemas.microsoft.com/office/drawing/2014/main" id="{9A41FB8B-28B7-B578-0778-7BEA0948CAC6}"/>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B0B2A38F-E46E-D13D-0039-494F2447EF6E}"/>
              </a:ext>
            </a:extLst>
          </p:cNvPr>
          <p:cNvPicPr>
            <a:picLocks noChangeAspect="1"/>
          </p:cNvPicPr>
          <p:nvPr/>
        </p:nvPicPr>
        <p:blipFill>
          <a:blip r:embed="rId5"/>
          <a:stretch>
            <a:fillRect/>
          </a:stretch>
        </p:blipFill>
        <p:spPr>
          <a:xfrm>
            <a:off x="3803650" y="4760867"/>
            <a:ext cx="4584700" cy="609600"/>
          </a:xfrm>
          <a:prstGeom prst="rect">
            <a:avLst/>
          </a:prstGeom>
        </p:spPr>
      </p:pic>
      <p:pic>
        <p:nvPicPr>
          <p:cNvPr id="6" name="Recorded Sound">
            <a:hlinkClick r:id="" action="ppaction://media"/>
            <a:extLst>
              <a:ext uri="{FF2B5EF4-FFF2-40B4-BE49-F238E27FC236}">
                <a16:creationId xmlns:a16="http://schemas.microsoft.com/office/drawing/2014/main" id="{CC80FC1B-F5A0-71F3-BF2F-7150FD8291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289675"/>
            <a:ext cx="406400" cy="406400"/>
          </a:xfrm>
          <a:prstGeom prst="rect">
            <a:avLst/>
          </a:prstGeom>
        </p:spPr>
      </p:pic>
    </p:spTree>
    <p:extLst>
      <p:ext uri="{BB962C8B-B14F-4D97-AF65-F5344CB8AC3E}">
        <p14:creationId xmlns:p14="http://schemas.microsoft.com/office/powerpoint/2010/main" val="129856381"/>
      </p:ext>
    </p:extLst>
  </p:cSld>
  <p:clrMapOvr>
    <a:masterClrMapping/>
  </p:clrMapOvr>
  <mc:AlternateContent xmlns:mc="http://schemas.openxmlformats.org/markup-compatibility/2006" xmlns:p14="http://schemas.microsoft.com/office/powerpoint/2010/main">
    <mc:Choice Requires="p14">
      <p:transition spd="slow" p14:dur="2000" advTm="31655"/>
    </mc:Choice>
    <mc:Fallback xmlns="">
      <p:transition spd="slow" advTm="3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7E7E7-806E-9532-E919-A15337066B07}"/>
              </a:ext>
            </a:extLst>
          </p:cNvPr>
          <p:cNvSpPr>
            <a:spLocks noGrp="1"/>
          </p:cNvSpPr>
          <p:nvPr>
            <p:ph type="title"/>
          </p:nvPr>
        </p:nvSpPr>
        <p:spPr/>
        <p:txBody>
          <a:bodyPr/>
          <a:lstStyle/>
          <a:p>
            <a:r>
              <a:rPr lang="en-US"/>
              <a:t>Application Materials (cont.)</a:t>
            </a:r>
          </a:p>
        </p:txBody>
      </p:sp>
      <p:sp>
        <p:nvSpPr>
          <p:cNvPr id="3" name="Content Placeholder 2">
            <a:extLst>
              <a:ext uri="{FF2B5EF4-FFF2-40B4-BE49-F238E27FC236}">
                <a16:creationId xmlns:a16="http://schemas.microsoft.com/office/drawing/2014/main" id="{A1AFBE7B-38BA-B2D9-5CB5-AB9B7282A51F}"/>
              </a:ext>
            </a:extLst>
          </p:cNvPr>
          <p:cNvSpPr>
            <a:spLocks noGrp="1"/>
          </p:cNvSpPr>
          <p:nvPr>
            <p:ph idx="1"/>
          </p:nvPr>
        </p:nvSpPr>
        <p:spPr>
          <a:xfrm>
            <a:off x="838200" y="1825624"/>
            <a:ext cx="10515600" cy="4873939"/>
          </a:xfrm>
        </p:spPr>
        <p:txBody>
          <a:bodyPr>
            <a:normAutofit/>
          </a:bodyPr>
          <a:lstStyle/>
          <a:p>
            <a:r>
              <a:rPr lang="en-US"/>
              <a:t>Application Deadline</a:t>
            </a:r>
          </a:p>
          <a:p>
            <a:pPr lvl="1"/>
            <a:r>
              <a:rPr lang="en-US"/>
              <a:t>Unique to each program</a:t>
            </a:r>
          </a:p>
          <a:p>
            <a:pPr lvl="1"/>
            <a:r>
              <a:rPr lang="en-US"/>
              <a:t>All materials must be submitted to program by that date</a:t>
            </a:r>
          </a:p>
          <a:p>
            <a:pPr lvl="1"/>
            <a:r>
              <a:rPr lang="en-US"/>
              <a:t>Take care of all aspects of the applications that is under your control as early as possible</a:t>
            </a:r>
          </a:p>
          <a:p>
            <a:pPr lvl="1"/>
            <a:r>
              <a:rPr lang="en-US"/>
              <a:t>No new application will go through after 11:59 PM EST on application deadline</a:t>
            </a:r>
          </a:p>
          <a:p>
            <a:pPr lvl="1"/>
            <a:r>
              <a:rPr lang="en-US"/>
              <a:t>PhORCAS will allow transcripts and reference to go through late as long as the application is in by the deadline</a:t>
            </a:r>
          </a:p>
          <a:p>
            <a:pPr lvl="2"/>
            <a:r>
              <a:rPr lang="en-US"/>
              <a:t>Programs may or may not honor these late deliveries</a:t>
            </a:r>
          </a:p>
          <a:p>
            <a:pPr lvl="1"/>
            <a:r>
              <a:rPr lang="en-US"/>
              <a:t>Each program can adjust deadlines accordingly</a:t>
            </a:r>
          </a:p>
          <a:p>
            <a:pPr lvl="2"/>
            <a:r>
              <a:rPr lang="en-US"/>
              <a:t>Can open and close window before or after</a:t>
            </a:r>
          </a:p>
          <a:p>
            <a:pPr lvl="2"/>
            <a:r>
              <a:rPr lang="en-US"/>
              <a:t>No program can close their date prior to Jan 2</a:t>
            </a:r>
          </a:p>
        </p:txBody>
      </p:sp>
      <p:pic>
        <p:nvPicPr>
          <p:cNvPr id="4" name="Recorded Sound">
            <a:hlinkClick r:id="" action="ppaction://media"/>
            <a:extLst>
              <a:ext uri="{FF2B5EF4-FFF2-40B4-BE49-F238E27FC236}">
                <a16:creationId xmlns:a16="http://schemas.microsoft.com/office/drawing/2014/main" id="{B42EC5EC-7E79-CF68-00E5-E3F672D534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197600"/>
            <a:ext cx="406400" cy="406400"/>
          </a:xfrm>
          <a:prstGeom prst="rect">
            <a:avLst/>
          </a:prstGeom>
        </p:spPr>
      </p:pic>
    </p:spTree>
    <p:extLst>
      <p:ext uri="{BB962C8B-B14F-4D97-AF65-F5344CB8AC3E}">
        <p14:creationId xmlns:p14="http://schemas.microsoft.com/office/powerpoint/2010/main" val="3840156213"/>
      </p:ext>
    </p:extLst>
  </p:cSld>
  <p:clrMapOvr>
    <a:masterClrMapping/>
  </p:clrMapOvr>
  <mc:AlternateContent xmlns:mc="http://schemas.openxmlformats.org/markup-compatibility/2006" xmlns:p14="http://schemas.microsoft.com/office/powerpoint/2010/main">
    <mc:Choice Requires="p14">
      <p:transition spd="slow" p14:dur="2000" advTm="53708"/>
    </mc:Choice>
    <mc:Fallback xmlns="">
      <p:transition spd="slow" advTm="5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F050-CF15-02FD-35BF-659EC8DC04D2}"/>
              </a:ext>
            </a:extLst>
          </p:cNvPr>
          <p:cNvSpPr>
            <a:spLocks noGrp="1"/>
          </p:cNvSpPr>
          <p:nvPr>
            <p:ph type="title"/>
          </p:nvPr>
        </p:nvSpPr>
        <p:spPr/>
        <p:txBody>
          <a:bodyPr/>
          <a:lstStyle/>
          <a:p>
            <a:r>
              <a:rPr lang="en-US"/>
              <a:t>PhORCAS Home Page</a:t>
            </a:r>
          </a:p>
        </p:txBody>
      </p:sp>
      <p:pic>
        <p:nvPicPr>
          <p:cNvPr id="4" name="Picture 3">
            <a:extLst>
              <a:ext uri="{FF2B5EF4-FFF2-40B4-BE49-F238E27FC236}">
                <a16:creationId xmlns:a16="http://schemas.microsoft.com/office/drawing/2014/main" id="{21636DEA-8FB1-6B04-D988-89333A1C95EA}"/>
              </a:ext>
            </a:extLst>
          </p:cNvPr>
          <p:cNvPicPr>
            <a:picLocks noChangeAspect="1"/>
          </p:cNvPicPr>
          <p:nvPr/>
        </p:nvPicPr>
        <p:blipFill>
          <a:blip r:embed="rId5"/>
          <a:srcRect t="882"/>
          <a:stretch>
            <a:fillRect/>
          </a:stretch>
        </p:blipFill>
        <p:spPr>
          <a:xfrm>
            <a:off x="1810635" y="1351230"/>
            <a:ext cx="8570730" cy="5506770"/>
          </a:xfrm>
          <a:prstGeom prst="rect">
            <a:avLst/>
          </a:prstGeom>
        </p:spPr>
      </p:pic>
      <p:pic>
        <p:nvPicPr>
          <p:cNvPr id="31" name="Audio 30">
            <a:hlinkClick r:id="" action="ppaction://media"/>
            <a:extLst>
              <a:ext uri="{FF2B5EF4-FFF2-40B4-BE49-F238E27FC236}">
                <a16:creationId xmlns:a16="http://schemas.microsoft.com/office/drawing/2014/main" id="{9D200562-9548-FE06-5DB2-F499E2A2CF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54267071"/>
      </p:ext>
    </p:extLst>
  </p:cSld>
  <p:clrMapOvr>
    <a:masterClrMapping/>
  </p:clrMapOvr>
  <mc:AlternateContent xmlns:mc="http://schemas.openxmlformats.org/markup-compatibility/2006" xmlns:p14="http://schemas.microsoft.com/office/powerpoint/2010/main">
    <mc:Choice Requires="p14">
      <p:transition spd="slow" p14:dur="2000" advTm="13823"/>
    </mc:Choice>
    <mc:Fallback xmlns="">
      <p:transition spd="slow" advTm="13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51E7-F7AE-77DF-EA5C-B574CDB3D018}"/>
              </a:ext>
            </a:extLst>
          </p:cNvPr>
          <p:cNvSpPr>
            <a:spLocks noGrp="1"/>
          </p:cNvSpPr>
          <p:nvPr>
            <p:ph type="title"/>
          </p:nvPr>
        </p:nvSpPr>
        <p:spPr/>
        <p:txBody>
          <a:bodyPr/>
          <a:lstStyle/>
          <a:p>
            <a:r>
              <a:rPr lang="en-US"/>
              <a:t>Personal Information</a:t>
            </a:r>
          </a:p>
        </p:txBody>
      </p:sp>
      <p:sp>
        <p:nvSpPr>
          <p:cNvPr id="3" name="Content Placeholder 2">
            <a:extLst>
              <a:ext uri="{FF2B5EF4-FFF2-40B4-BE49-F238E27FC236}">
                <a16:creationId xmlns:a16="http://schemas.microsoft.com/office/drawing/2014/main" id="{A7DF4D29-0617-6828-E42C-27160C08BD73}"/>
              </a:ext>
            </a:extLst>
          </p:cNvPr>
          <p:cNvSpPr>
            <a:spLocks noGrp="1"/>
          </p:cNvSpPr>
          <p:nvPr>
            <p:ph idx="1"/>
          </p:nvPr>
        </p:nvSpPr>
        <p:spPr/>
        <p:txBody>
          <a:bodyPr/>
          <a:lstStyle/>
          <a:p>
            <a:r>
              <a:rPr lang="en-US"/>
              <a:t>This section of the application only needs to be completed once and is saved for all programs you submit to</a:t>
            </a:r>
          </a:p>
          <a:p>
            <a:r>
              <a:rPr lang="en-US"/>
              <a:t>Collects important information including address, phone, email, citizenship information, etc.</a:t>
            </a:r>
          </a:p>
        </p:txBody>
      </p:sp>
      <p:pic>
        <p:nvPicPr>
          <p:cNvPr id="5" name="Picture 4">
            <a:extLst>
              <a:ext uri="{FF2B5EF4-FFF2-40B4-BE49-F238E27FC236}">
                <a16:creationId xmlns:a16="http://schemas.microsoft.com/office/drawing/2014/main" id="{94EE27EC-62D8-6CB0-0858-0ACC71925C50}"/>
              </a:ext>
            </a:extLst>
          </p:cNvPr>
          <p:cNvPicPr>
            <a:picLocks noChangeAspect="1"/>
          </p:cNvPicPr>
          <p:nvPr/>
        </p:nvPicPr>
        <p:blipFill>
          <a:blip r:embed="rId5"/>
          <a:stretch>
            <a:fillRect/>
          </a:stretch>
        </p:blipFill>
        <p:spPr>
          <a:xfrm>
            <a:off x="6372225" y="1373423"/>
            <a:ext cx="5424440" cy="4111154"/>
          </a:xfrm>
          <a:prstGeom prst="rect">
            <a:avLst/>
          </a:prstGeom>
        </p:spPr>
      </p:pic>
      <p:pic>
        <p:nvPicPr>
          <p:cNvPr id="15" name="Audio 14">
            <a:hlinkClick r:id="" action="ppaction://media"/>
            <a:extLst>
              <a:ext uri="{FF2B5EF4-FFF2-40B4-BE49-F238E27FC236}">
                <a16:creationId xmlns:a16="http://schemas.microsoft.com/office/drawing/2014/main" id="{E5025506-4BBD-1A67-8D32-D16CE738FF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876406" y="5398788"/>
            <a:ext cx="2057400" cy="2057400"/>
          </a:xfrm>
          <a:prstGeom prst="ellipse">
            <a:avLst/>
          </a:prstGeom>
        </p:spPr>
      </p:pic>
    </p:spTree>
    <p:extLst>
      <p:ext uri="{BB962C8B-B14F-4D97-AF65-F5344CB8AC3E}">
        <p14:creationId xmlns:p14="http://schemas.microsoft.com/office/powerpoint/2010/main" val="1852566246"/>
      </p:ext>
    </p:extLst>
  </p:cSld>
  <p:clrMapOvr>
    <a:masterClrMapping/>
  </p:clrMapOvr>
  <mc:AlternateContent xmlns:mc="http://schemas.openxmlformats.org/markup-compatibility/2006" xmlns:p14="http://schemas.microsoft.com/office/powerpoint/2010/main">
    <mc:Choice Requires="p14">
      <p:transition spd="slow" p14:dur="2000" advTm="31768"/>
    </mc:Choice>
    <mc:Fallback xmlns="">
      <p:transition spd="slow" advTm="3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F167-4E6B-985F-F501-211F6BAB27B6}"/>
              </a:ext>
            </a:extLst>
          </p:cNvPr>
          <p:cNvSpPr>
            <a:spLocks noGrp="1"/>
          </p:cNvSpPr>
          <p:nvPr>
            <p:ph type="title"/>
          </p:nvPr>
        </p:nvSpPr>
        <p:spPr/>
        <p:txBody>
          <a:bodyPr/>
          <a:lstStyle/>
          <a:p>
            <a:r>
              <a:rPr lang="en-US"/>
              <a:t>Academic History</a:t>
            </a:r>
          </a:p>
        </p:txBody>
      </p:sp>
      <p:sp>
        <p:nvSpPr>
          <p:cNvPr id="3" name="Content Placeholder 2">
            <a:extLst>
              <a:ext uri="{FF2B5EF4-FFF2-40B4-BE49-F238E27FC236}">
                <a16:creationId xmlns:a16="http://schemas.microsoft.com/office/drawing/2014/main" id="{4F6CA9A5-E72E-73F2-1F0C-82F0484B3324}"/>
              </a:ext>
            </a:extLst>
          </p:cNvPr>
          <p:cNvSpPr>
            <a:spLocks noGrp="1"/>
          </p:cNvSpPr>
          <p:nvPr>
            <p:ph idx="1"/>
          </p:nvPr>
        </p:nvSpPr>
        <p:spPr>
          <a:xfrm>
            <a:off x="838200" y="1825625"/>
            <a:ext cx="5453958" cy="4351338"/>
          </a:xfrm>
        </p:spPr>
        <p:txBody>
          <a:bodyPr>
            <a:normAutofit fontScale="92500" lnSpcReduction="20000"/>
          </a:bodyPr>
          <a:lstStyle/>
          <a:p>
            <a:r>
              <a:rPr lang="en-US"/>
              <a:t>This section of the application will collect your Colleges Attended information</a:t>
            </a:r>
          </a:p>
          <a:p>
            <a:pPr lvl="1"/>
            <a:r>
              <a:rPr lang="en-US"/>
              <a:t>You’ll be able to request transcripts to be sent to PhORCAS under this section</a:t>
            </a:r>
          </a:p>
          <a:p>
            <a:pPr lvl="1"/>
            <a:r>
              <a:rPr lang="en-US"/>
              <a:t>Only </a:t>
            </a:r>
            <a:r>
              <a:rPr lang="en-US" u="sng"/>
              <a:t>Pharmacy School transcripts</a:t>
            </a:r>
            <a:r>
              <a:rPr lang="en-US"/>
              <a:t> are required</a:t>
            </a:r>
          </a:p>
          <a:p>
            <a:r>
              <a:rPr lang="en-US"/>
              <a:t>Additional Pharmacy School Information</a:t>
            </a:r>
          </a:p>
          <a:p>
            <a:pPr lvl="1"/>
            <a:r>
              <a:rPr lang="en-US"/>
              <a:t>You’ll be required to list your terminal Pharmacy School</a:t>
            </a:r>
          </a:p>
          <a:p>
            <a:pPr lvl="1"/>
            <a:r>
              <a:rPr lang="en-US"/>
              <a:t>Report if your school collected a GPA, Class Rank, Honor Percentile, etc.</a:t>
            </a:r>
          </a:p>
        </p:txBody>
      </p:sp>
      <p:sp>
        <p:nvSpPr>
          <p:cNvPr id="4" name="Footer Placeholder 3">
            <a:extLst>
              <a:ext uri="{FF2B5EF4-FFF2-40B4-BE49-F238E27FC236}">
                <a16:creationId xmlns:a16="http://schemas.microsoft.com/office/drawing/2014/main" id="{B56F12CB-D87F-10E3-986E-F1498D5AAB7C}"/>
              </a:ext>
            </a:extLst>
          </p:cNvPr>
          <p:cNvSpPr>
            <a:spLocks noGrp="1"/>
          </p:cNvSpPr>
          <p:nvPr>
            <p:ph type="ftr" sz="quarter" idx="11"/>
          </p:nvPr>
        </p:nvSpPr>
        <p:spPr>
          <a:xfrm>
            <a:off x="566596" y="6197570"/>
            <a:ext cx="9665031" cy="365125"/>
          </a:xfrm>
        </p:spPr>
        <p:txBody>
          <a:bodyPr/>
          <a:lstStyle/>
          <a:p>
            <a:r>
              <a:rPr lang="en-US" sz="1400" b="1">
                <a:solidFill>
                  <a:schemeClr val="accent1"/>
                </a:solidFill>
              </a:rPr>
              <a:t>TIP</a:t>
            </a:r>
            <a:r>
              <a:rPr lang="en-US" sz="1400">
                <a:solidFill>
                  <a:schemeClr val="accent1"/>
                </a:solidFill>
              </a:rPr>
              <a:t>: Do not wait for the end of the fall semester to request transcripts. Send current transcripts, then at the end of the semester you can request a newer version of the transcripts. This way, you meet the requirement of PhORCAS before offices close for the holidays. Request transcripts in early November!</a:t>
            </a:r>
          </a:p>
        </p:txBody>
      </p:sp>
      <p:pic>
        <p:nvPicPr>
          <p:cNvPr id="5" name="Picture 4">
            <a:extLst>
              <a:ext uri="{FF2B5EF4-FFF2-40B4-BE49-F238E27FC236}">
                <a16:creationId xmlns:a16="http://schemas.microsoft.com/office/drawing/2014/main" id="{B98770FD-004E-1178-6832-A8826B83A3F5}"/>
              </a:ext>
            </a:extLst>
          </p:cNvPr>
          <p:cNvPicPr>
            <a:picLocks noChangeAspect="1"/>
          </p:cNvPicPr>
          <p:nvPr/>
        </p:nvPicPr>
        <p:blipFill>
          <a:blip r:embed="rId5"/>
          <a:stretch>
            <a:fillRect/>
          </a:stretch>
        </p:blipFill>
        <p:spPr>
          <a:xfrm>
            <a:off x="6115566" y="551714"/>
            <a:ext cx="4387665" cy="2398402"/>
          </a:xfrm>
          <a:prstGeom prst="rect">
            <a:avLst/>
          </a:prstGeom>
        </p:spPr>
      </p:pic>
      <p:pic>
        <p:nvPicPr>
          <p:cNvPr id="6" name="Picture 5">
            <a:extLst>
              <a:ext uri="{FF2B5EF4-FFF2-40B4-BE49-F238E27FC236}">
                <a16:creationId xmlns:a16="http://schemas.microsoft.com/office/drawing/2014/main" id="{C315D26F-EDA0-03E5-7BBA-51A35F1D0BDD}"/>
              </a:ext>
            </a:extLst>
          </p:cNvPr>
          <p:cNvPicPr>
            <a:picLocks noChangeAspect="1"/>
          </p:cNvPicPr>
          <p:nvPr/>
        </p:nvPicPr>
        <p:blipFill>
          <a:blip r:embed="rId6"/>
          <a:stretch>
            <a:fillRect/>
          </a:stretch>
        </p:blipFill>
        <p:spPr>
          <a:xfrm>
            <a:off x="7927989" y="2863343"/>
            <a:ext cx="4102311" cy="3086259"/>
          </a:xfrm>
          <a:prstGeom prst="rect">
            <a:avLst/>
          </a:prstGeom>
        </p:spPr>
      </p:pic>
      <p:pic>
        <p:nvPicPr>
          <p:cNvPr id="7" name="Recorded Sound">
            <a:hlinkClick r:id="" action="ppaction://media"/>
            <a:extLst>
              <a:ext uri="{FF2B5EF4-FFF2-40B4-BE49-F238E27FC236}">
                <a16:creationId xmlns:a16="http://schemas.microsoft.com/office/drawing/2014/main" id="{40D513B0-8951-CDD2-ABA8-25053B8948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5000" y="5463986"/>
            <a:ext cx="406400" cy="406400"/>
          </a:xfrm>
          <a:prstGeom prst="rect">
            <a:avLst/>
          </a:prstGeom>
        </p:spPr>
      </p:pic>
    </p:spTree>
    <p:extLst>
      <p:ext uri="{BB962C8B-B14F-4D97-AF65-F5344CB8AC3E}">
        <p14:creationId xmlns:p14="http://schemas.microsoft.com/office/powerpoint/2010/main" val="723389019"/>
      </p:ext>
    </p:extLst>
  </p:cSld>
  <p:clrMapOvr>
    <a:masterClrMapping/>
  </p:clrMapOvr>
  <mc:AlternateContent xmlns:mc="http://schemas.openxmlformats.org/markup-compatibility/2006" xmlns:p14="http://schemas.microsoft.com/office/powerpoint/2010/main">
    <mc:Choice Requires="p14">
      <p:transition spd="slow" p14:dur="2000" advTm="80269"/>
    </mc:Choice>
    <mc:Fallback xmlns="">
      <p:transition spd="slow" advTm="80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7D4F-AC41-4A86-60CE-296302046F12}"/>
              </a:ext>
            </a:extLst>
          </p:cNvPr>
          <p:cNvSpPr>
            <a:spLocks noGrp="1"/>
          </p:cNvSpPr>
          <p:nvPr>
            <p:ph type="title"/>
          </p:nvPr>
        </p:nvSpPr>
        <p:spPr/>
        <p:txBody>
          <a:bodyPr/>
          <a:lstStyle/>
          <a:p>
            <a:r>
              <a:rPr lang="en-US"/>
              <a:t>Supporting Information</a:t>
            </a:r>
          </a:p>
        </p:txBody>
      </p:sp>
      <p:sp>
        <p:nvSpPr>
          <p:cNvPr id="3" name="Content Placeholder 2">
            <a:extLst>
              <a:ext uri="{FF2B5EF4-FFF2-40B4-BE49-F238E27FC236}">
                <a16:creationId xmlns:a16="http://schemas.microsoft.com/office/drawing/2014/main" id="{9ADCF152-5C76-423C-FFE2-A4E4A90EFF59}"/>
              </a:ext>
            </a:extLst>
          </p:cNvPr>
          <p:cNvSpPr>
            <a:spLocks noGrp="1"/>
          </p:cNvSpPr>
          <p:nvPr>
            <p:ph idx="1"/>
          </p:nvPr>
        </p:nvSpPr>
        <p:spPr>
          <a:xfrm>
            <a:off x="838200" y="1825624"/>
            <a:ext cx="6959870" cy="4783405"/>
          </a:xfrm>
        </p:spPr>
        <p:txBody>
          <a:bodyPr>
            <a:normAutofit fontScale="85000" lnSpcReduction="20000"/>
          </a:bodyPr>
          <a:lstStyle/>
          <a:p>
            <a:r>
              <a:rPr lang="en-US"/>
              <a:t>Achievements you wish to share with your programs</a:t>
            </a:r>
          </a:p>
          <a:p>
            <a:pPr lvl="1"/>
            <a:r>
              <a:rPr lang="en-US"/>
              <a:t>Publications</a:t>
            </a:r>
          </a:p>
          <a:p>
            <a:pPr lvl="1"/>
            <a:r>
              <a:rPr lang="en-US"/>
              <a:t>Scholarships</a:t>
            </a:r>
          </a:p>
          <a:p>
            <a:pPr lvl="1"/>
            <a:r>
              <a:rPr lang="en-US"/>
              <a:t>Awards</a:t>
            </a:r>
          </a:p>
          <a:p>
            <a:pPr lvl="1"/>
            <a:r>
              <a:rPr lang="en-US"/>
              <a:t>Presentations</a:t>
            </a:r>
          </a:p>
          <a:p>
            <a:r>
              <a:rPr lang="en-US"/>
              <a:t>Experiences you would like to share with your programs</a:t>
            </a:r>
          </a:p>
          <a:p>
            <a:pPr lvl="1"/>
            <a:r>
              <a:rPr lang="en-US"/>
              <a:t>Internship</a:t>
            </a:r>
          </a:p>
          <a:p>
            <a:pPr lvl="1"/>
            <a:r>
              <a:rPr lang="en-US"/>
              <a:t>Leadership Experiences</a:t>
            </a:r>
          </a:p>
          <a:p>
            <a:pPr lvl="1"/>
            <a:r>
              <a:rPr lang="en-US"/>
              <a:t>Pharmacy Work Experiences</a:t>
            </a:r>
          </a:p>
          <a:p>
            <a:pPr lvl="1"/>
            <a:r>
              <a:rPr lang="en-US"/>
              <a:t>Volunteer</a:t>
            </a:r>
          </a:p>
          <a:p>
            <a:r>
              <a:rPr lang="en-US"/>
              <a:t>Entering this data allows programs to search through candidates easily</a:t>
            </a:r>
          </a:p>
          <a:p>
            <a:r>
              <a:rPr lang="en-US"/>
              <a:t>Use your CV to complete this section!</a:t>
            </a:r>
          </a:p>
        </p:txBody>
      </p:sp>
      <p:pic>
        <p:nvPicPr>
          <p:cNvPr id="5" name="Picture 4">
            <a:extLst>
              <a:ext uri="{FF2B5EF4-FFF2-40B4-BE49-F238E27FC236}">
                <a16:creationId xmlns:a16="http://schemas.microsoft.com/office/drawing/2014/main" id="{CBDCA2FB-171A-9CBD-01AF-317E4D956E6E}"/>
              </a:ext>
            </a:extLst>
          </p:cNvPr>
          <p:cNvPicPr>
            <a:picLocks noChangeAspect="1"/>
          </p:cNvPicPr>
          <p:nvPr/>
        </p:nvPicPr>
        <p:blipFill>
          <a:blip r:embed="rId5"/>
          <a:stretch>
            <a:fillRect/>
          </a:stretch>
        </p:blipFill>
        <p:spPr>
          <a:xfrm>
            <a:off x="7341612" y="1974701"/>
            <a:ext cx="4698502" cy="2908597"/>
          </a:xfrm>
          <a:prstGeom prst="rect">
            <a:avLst/>
          </a:prstGeom>
        </p:spPr>
      </p:pic>
      <p:pic>
        <p:nvPicPr>
          <p:cNvPr id="23" name="Audio 22">
            <a:hlinkClick r:id="" action="ppaction://media"/>
            <a:extLst>
              <a:ext uri="{FF2B5EF4-FFF2-40B4-BE49-F238E27FC236}">
                <a16:creationId xmlns:a16="http://schemas.microsoft.com/office/drawing/2014/main" id="{7C44B2AB-4B2B-8102-2AE9-A996E54112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31824"/>
      </p:ext>
    </p:extLst>
  </p:cSld>
  <p:clrMapOvr>
    <a:masterClrMapping/>
  </p:clrMapOvr>
  <mc:AlternateContent xmlns:mc="http://schemas.openxmlformats.org/markup-compatibility/2006" xmlns:p14="http://schemas.microsoft.com/office/powerpoint/2010/main">
    <mc:Choice Requires="p14">
      <p:transition spd="slow" p14:dur="2000" advTm="50506"/>
    </mc:Choice>
    <mc:Fallback xmlns="">
      <p:transition spd="slow" advTm="50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77E0D-E54F-3B0E-31B7-D66AA3F2DCF8}"/>
              </a:ext>
            </a:extLst>
          </p:cNvPr>
          <p:cNvSpPr>
            <a:spLocks noGrp="1"/>
          </p:cNvSpPr>
          <p:nvPr>
            <p:ph type="title"/>
          </p:nvPr>
        </p:nvSpPr>
        <p:spPr>
          <a:xfrm>
            <a:off x="561974" y="1013506"/>
            <a:ext cx="3286125" cy="4830989"/>
          </a:xfrm>
        </p:spPr>
        <p:txBody>
          <a:bodyPr anchor="ctr">
            <a:normAutofit/>
          </a:bodyPr>
          <a:lstStyle/>
          <a:p>
            <a:r>
              <a:rPr lang="en-US"/>
              <a:t>Objectives</a:t>
            </a:r>
          </a:p>
        </p:txBody>
      </p:sp>
      <p:sp>
        <p:nvSpPr>
          <p:cNvPr id="3" name="Content Placeholder 2">
            <a:extLst>
              <a:ext uri="{FF2B5EF4-FFF2-40B4-BE49-F238E27FC236}">
                <a16:creationId xmlns:a16="http://schemas.microsoft.com/office/drawing/2014/main" id="{C8B53548-D7EE-F261-0F3F-9C2D44FFD9C4}"/>
              </a:ext>
            </a:extLst>
          </p:cNvPr>
          <p:cNvSpPr>
            <a:spLocks noGrp="1"/>
          </p:cNvSpPr>
          <p:nvPr>
            <p:ph idx="1"/>
          </p:nvPr>
        </p:nvSpPr>
        <p:spPr>
          <a:xfrm>
            <a:off x="5457824" y="1013506"/>
            <a:ext cx="5895976" cy="4830989"/>
          </a:xfrm>
        </p:spPr>
        <p:txBody>
          <a:bodyPr anchor="ctr">
            <a:normAutofit/>
          </a:bodyPr>
          <a:lstStyle/>
          <a:p>
            <a:pPr>
              <a:buFont typeface="Wingdings" panose="05000000000000000000" pitchFamily="2" charset="2"/>
              <a:buChar char="q"/>
            </a:pPr>
            <a:r>
              <a:rPr lang="en-US" sz="2400"/>
              <a:t>Establish expectations concerning the process of residency recruitment</a:t>
            </a:r>
          </a:p>
          <a:p>
            <a:pPr>
              <a:buFont typeface="Wingdings" panose="05000000000000000000" pitchFamily="2" charset="2"/>
              <a:buChar char="q"/>
            </a:pPr>
            <a:r>
              <a:rPr lang="en-US" sz="2400"/>
              <a:t>Understand functionalities of PhORCAS to assist you with submitting residency applications</a:t>
            </a:r>
          </a:p>
          <a:p>
            <a:pPr>
              <a:buFont typeface="Wingdings" panose="05000000000000000000" pitchFamily="2" charset="2"/>
              <a:buChar char="q"/>
            </a:pPr>
            <a:r>
              <a:rPr lang="en-US" sz="2400"/>
              <a:t>Explain the Two-Phase and Post Match Processes</a:t>
            </a:r>
          </a:p>
          <a:p>
            <a:pPr>
              <a:buFont typeface="Wingdings" panose="05000000000000000000" pitchFamily="2" charset="2"/>
              <a:buChar char="q"/>
            </a:pPr>
            <a:r>
              <a:rPr lang="en-US" sz="2400"/>
              <a:t>Understand how PhORCAS and The Match operate</a:t>
            </a:r>
          </a:p>
          <a:p>
            <a:pPr>
              <a:buFont typeface="Wingdings" panose="05000000000000000000" pitchFamily="2" charset="2"/>
              <a:buChar char="q"/>
            </a:pPr>
            <a:r>
              <a:rPr lang="en-US" sz="2400"/>
              <a:t>Identify pointers to help you effectively navigate the application portal in PhORCAS</a:t>
            </a:r>
          </a:p>
        </p:txBody>
      </p:sp>
      <p:pic>
        <p:nvPicPr>
          <p:cNvPr id="63" name="Audio 62">
            <a:hlinkClick r:id="" action="ppaction://media"/>
            <a:extLst>
              <a:ext uri="{FF2B5EF4-FFF2-40B4-BE49-F238E27FC236}">
                <a16:creationId xmlns:a16="http://schemas.microsoft.com/office/drawing/2014/main" id="{7E1F2002-107A-AF96-F6DD-A4095913520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8472174"/>
      </p:ext>
    </p:extLst>
  </p:cSld>
  <p:clrMapOvr>
    <a:masterClrMapping/>
  </p:clrMapOvr>
  <mc:AlternateContent xmlns:mc="http://schemas.openxmlformats.org/markup-compatibility/2006" xmlns:p14="http://schemas.microsoft.com/office/powerpoint/2010/main">
    <mc:Choice Requires="p14">
      <p:transition spd="slow" p14:dur="2000" advTm="39192"/>
    </mc:Choice>
    <mc:Fallback xmlns="">
      <p:transition spd="slow" advTm="3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EE2F9-F1EA-AC5A-1E53-A153B718B044}"/>
              </a:ext>
            </a:extLst>
          </p:cNvPr>
          <p:cNvSpPr>
            <a:spLocks noGrp="1"/>
          </p:cNvSpPr>
          <p:nvPr>
            <p:ph type="title"/>
          </p:nvPr>
        </p:nvSpPr>
        <p:spPr/>
        <p:txBody>
          <a:bodyPr/>
          <a:lstStyle/>
          <a:p>
            <a:r>
              <a:rPr lang="en-US"/>
              <a:t>Program Materials</a:t>
            </a:r>
          </a:p>
        </p:txBody>
      </p:sp>
      <p:sp>
        <p:nvSpPr>
          <p:cNvPr id="3" name="Content Placeholder 2">
            <a:extLst>
              <a:ext uri="{FF2B5EF4-FFF2-40B4-BE49-F238E27FC236}">
                <a16:creationId xmlns:a16="http://schemas.microsoft.com/office/drawing/2014/main" id="{FC37ED2A-154E-C2F5-E037-C19D251E3280}"/>
              </a:ext>
            </a:extLst>
          </p:cNvPr>
          <p:cNvSpPr>
            <a:spLocks noGrp="1"/>
          </p:cNvSpPr>
          <p:nvPr>
            <p:ph idx="1"/>
          </p:nvPr>
        </p:nvSpPr>
        <p:spPr>
          <a:xfrm>
            <a:off x="838200" y="1825625"/>
            <a:ext cx="5257800" cy="4351338"/>
          </a:xfrm>
        </p:spPr>
        <p:txBody>
          <a:bodyPr/>
          <a:lstStyle/>
          <a:p>
            <a:r>
              <a:rPr lang="en-US"/>
              <a:t>Any programs of interest that you add from the “Add Programs” tab will appear in this section of the home page</a:t>
            </a:r>
          </a:p>
          <a:p>
            <a:r>
              <a:rPr lang="en-US"/>
              <a:t>Each program page consists of 3 subsections</a:t>
            </a:r>
          </a:p>
          <a:p>
            <a:pPr lvl="1"/>
            <a:r>
              <a:rPr lang="en-US"/>
              <a:t>Details</a:t>
            </a:r>
          </a:p>
          <a:p>
            <a:pPr lvl="1"/>
            <a:r>
              <a:rPr lang="en-US"/>
              <a:t>Documents</a:t>
            </a:r>
          </a:p>
          <a:p>
            <a:pPr lvl="1"/>
            <a:r>
              <a:rPr lang="en-US"/>
              <a:t>Program Evaluations</a:t>
            </a:r>
          </a:p>
        </p:txBody>
      </p:sp>
      <p:sp>
        <p:nvSpPr>
          <p:cNvPr id="4" name="Footer Placeholder 3">
            <a:extLst>
              <a:ext uri="{FF2B5EF4-FFF2-40B4-BE49-F238E27FC236}">
                <a16:creationId xmlns:a16="http://schemas.microsoft.com/office/drawing/2014/main" id="{ED73213F-9EE2-7E31-EC7E-F6BA09D81A44}"/>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CDE0ACD1-85FF-0E41-BAAB-DD5DD4FA07E0}"/>
              </a:ext>
            </a:extLst>
          </p:cNvPr>
          <p:cNvPicPr>
            <a:picLocks noChangeAspect="1"/>
          </p:cNvPicPr>
          <p:nvPr/>
        </p:nvPicPr>
        <p:blipFill>
          <a:blip r:embed="rId5"/>
          <a:stretch>
            <a:fillRect/>
          </a:stretch>
        </p:blipFill>
        <p:spPr>
          <a:xfrm>
            <a:off x="6096000" y="1742754"/>
            <a:ext cx="5978506" cy="3372491"/>
          </a:xfrm>
          <a:prstGeom prst="rect">
            <a:avLst/>
          </a:prstGeom>
        </p:spPr>
      </p:pic>
      <p:pic>
        <p:nvPicPr>
          <p:cNvPr id="6" name="Recorded Sound">
            <a:hlinkClick r:id="" action="ppaction://media"/>
            <a:extLst>
              <a:ext uri="{FF2B5EF4-FFF2-40B4-BE49-F238E27FC236}">
                <a16:creationId xmlns:a16="http://schemas.microsoft.com/office/drawing/2014/main" id="{0898AE92-5814-91EB-5735-B95F7C8E4C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132512"/>
            <a:ext cx="406400" cy="406400"/>
          </a:xfrm>
          <a:prstGeom prst="rect">
            <a:avLst/>
          </a:prstGeom>
        </p:spPr>
      </p:pic>
    </p:spTree>
    <p:extLst>
      <p:ext uri="{BB962C8B-B14F-4D97-AF65-F5344CB8AC3E}">
        <p14:creationId xmlns:p14="http://schemas.microsoft.com/office/powerpoint/2010/main" val="4148235385"/>
      </p:ext>
    </p:extLst>
  </p:cSld>
  <p:clrMapOvr>
    <a:masterClrMapping/>
  </p:clrMapOvr>
  <mc:AlternateContent xmlns:mc="http://schemas.openxmlformats.org/markup-compatibility/2006" xmlns:p14="http://schemas.microsoft.com/office/powerpoint/2010/main">
    <mc:Choice Requires="p14">
      <p:transition spd="slow" p14:dur="2000" advTm="56943"/>
    </mc:Choice>
    <mc:Fallback xmlns="">
      <p:transition spd="slow" advTm="56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B9321-4E57-0882-EC12-D55144576F70}"/>
              </a:ext>
            </a:extLst>
          </p:cNvPr>
          <p:cNvSpPr>
            <a:spLocks noGrp="1"/>
          </p:cNvSpPr>
          <p:nvPr>
            <p:ph type="title"/>
          </p:nvPr>
        </p:nvSpPr>
        <p:spPr/>
        <p:txBody>
          <a:bodyPr/>
          <a:lstStyle/>
          <a:p>
            <a:r>
              <a:rPr lang="en-US"/>
              <a:t>Program Materials - Documents</a:t>
            </a:r>
          </a:p>
        </p:txBody>
      </p:sp>
      <p:sp>
        <p:nvSpPr>
          <p:cNvPr id="3" name="Content Placeholder 2">
            <a:extLst>
              <a:ext uri="{FF2B5EF4-FFF2-40B4-BE49-F238E27FC236}">
                <a16:creationId xmlns:a16="http://schemas.microsoft.com/office/drawing/2014/main" id="{6EE21337-7FDE-AE99-95B4-299D3CBEABB6}"/>
              </a:ext>
            </a:extLst>
          </p:cNvPr>
          <p:cNvSpPr>
            <a:spLocks noGrp="1"/>
          </p:cNvSpPr>
          <p:nvPr>
            <p:ph idx="1"/>
          </p:nvPr>
        </p:nvSpPr>
        <p:spPr>
          <a:xfrm>
            <a:off x="838200" y="1825625"/>
            <a:ext cx="5178583" cy="4351338"/>
          </a:xfrm>
        </p:spPr>
        <p:txBody>
          <a:bodyPr/>
          <a:lstStyle/>
          <a:p>
            <a:r>
              <a:rPr lang="en-US"/>
              <a:t>Upload your CV/Resume, Personal Statement/Cover Letter, and up to 3 Supplemental Materials</a:t>
            </a:r>
          </a:p>
          <a:p>
            <a:pPr lvl="1"/>
            <a:r>
              <a:rPr lang="en-US"/>
              <a:t>Supplemental materials are not required! If your program requires any additional uploads outside of what is collected in PhORCAS, this is the place to upload that document</a:t>
            </a:r>
          </a:p>
        </p:txBody>
      </p:sp>
      <p:sp>
        <p:nvSpPr>
          <p:cNvPr id="4" name="Footer Placeholder 3">
            <a:extLst>
              <a:ext uri="{FF2B5EF4-FFF2-40B4-BE49-F238E27FC236}">
                <a16:creationId xmlns:a16="http://schemas.microsoft.com/office/drawing/2014/main" id="{68D0D2BA-9E9A-CB26-5CE6-8E1B46CBF34D}"/>
              </a:ext>
            </a:extLst>
          </p:cNvPr>
          <p:cNvSpPr>
            <a:spLocks noGrp="1"/>
          </p:cNvSpPr>
          <p:nvPr>
            <p:ph type="ftr" sz="quarter" idx="11"/>
          </p:nvPr>
        </p:nvSpPr>
        <p:spPr/>
        <p:txBody>
          <a:bodyPr/>
          <a:lstStyle/>
          <a:p>
            <a:endParaRPr lang="en-US"/>
          </a:p>
        </p:txBody>
      </p:sp>
      <p:pic>
        <p:nvPicPr>
          <p:cNvPr id="5" name="Picture 4">
            <a:extLst>
              <a:ext uri="{FF2B5EF4-FFF2-40B4-BE49-F238E27FC236}">
                <a16:creationId xmlns:a16="http://schemas.microsoft.com/office/drawing/2014/main" id="{8C41B784-35A6-CAD1-DB97-8B62709638E4}"/>
              </a:ext>
            </a:extLst>
          </p:cNvPr>
          <p:cNvPicPr>
            <a:picLocks noChangeAspect="1"/>
          </p:cNvPicPr>
          <p:nvPr/>
        </p:nvPicPr>
        <p:blipFill>
          <a:blip r:embed="rId5"/>
          <a:stretch>
            <a:fillRect/>
          </a:stretch>
        </p:blipFill>
        <p:spPr>
          <a:xfrm>
            <a:off x="5899094" y="1533037"/>
            <a:ext cx="6175217" cy="4355579"/>
          </a:xfrm>
          <a:prstGeom prst="rect">
            <a:avLst/>
          </a:prstGeom>
        </p:spPr>
      </p:pic>
      <p:pic>
        <p:nvPicPr>
          <p:cNvPr id="7" name="Recorded Sound">
            <a:hlinkClick r:id="" action="ppaction://media"/>
            <a:extLst>
              <a:ext uri="{FF2B5EF4-FFF2-40B4-BE49-F238E27FC236}">
                <a16:creationId xmlns:a16="http://schemas.microsoft.com/office/drawing/2014/main" id="{60F10954-AA11-188F-F369-7F734BDCAF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6153150"/>
            <a:ext cx="406400" cy="406400"/>
          </a:xfrm>
          <a:prstGeom prst="rect">
            <a:avLst/>
          </a:prstGeom>
        </p:spPr>
      </p:pic>
    </p:spTree>
    <p:extLst>
      <p:ext uri="{BB962C8B-B14F-4D97-AF65-F5344CB8AC3E}">
        <p14:creationId xmlns:p14="http://schemas.microsoft.com/office/powerpoint/2010/main" val="2261298017"/>
      </p:ext>
    </p:extLst>
  </p:cSld>
  <p:clrMapOvr>
    <a:masterClrMapping/>
  </p:clrMapOvr>
  <mc:AlternateContent xmlns:mc="http://schemas.openxmlformats.org/markup-compatibility/2006" xmlns:p14="http://schemas.microsoft.com/office/powerpoint/2010/main">
    <mc:Choice Requires="p14">
      <p:transition spd="slow" p14:dur="2000" advTm="63119"/>
    </mc:Choice>
    <mc:Fallback xmlns="">
      <p:transition spd="slow" advTm="63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2184-5410-E54D-582E-437FF36BCABE}"/>
              </a:ext>
            </a:extLst>
          </p:cNvPr>
          <p:cNvSpPr>
            <a:spLocks noGrp="1"/>
          </p:cNvSpPr>
          <p:nvPr>
            <p:ph type="title"/>
          </p:nvPr>
        </p:nvSpPr>
        <p:spPr>
          <a:xfrm>
            <a:off x="838200" y="365125"/>
            <a:ext cx="10515600" cy="1325563"/>
          </a:xfrm>
        </p:spPr>
        <p:txBody>
          <a:bodyPr anchor="ctr">
            <a:normAutofit/>
          </a:bodyPr>
          <a:lstStyle/>
          <a:p>
            <a:r>
              <a:rPr lang="en-US"/>
              <a:t>Program Materials – Personal Statement/Cover Letter</a:t>
            </a:r>
          </a:p>
        </p:txBody>
      </p:sp>
      <p:pic>
        <p:nvPicPr>
          <p:cNvPr id="6" name="Picture 5" descr="Pen placed on top of a signature line">
            <a:extLst>
              <a:ext uri="{FF2B5EF4-FFF2-40B4-BE49-F238E27FC236}">
                <a16:creationId xmlns:a16="http://schemas.microsoft.com/office/drawing/2014/main" id="{28B6DBDE-88C8-D25E-4F83-CFF061B43918}"/>
              </a:ext>
            </a:extLst>
          </p:cNvPr>
          <p:cNvPicPr>
            <a:picLocks noChangeAspect="1"/>
          </p:cNvPicPr>
          <p:nvPr/>
        </p:nvPicPr>
        <p:blipFill>
          <a:blip r:embed="rId5"/>
          <a:srcRect l="20514" r="-1" b="-1"/>
          <a:stretch>
            <a:fillRect/>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4CB7A281-AF25-E61A-DBB0-7A1CEB7D3726}"/>
              </a:ext>
            </a:extLst>
          </p:cNvPr>
          <p:cNvSpPr>
            <a:spLocks noGrp="1"/>
          </p:cNvSpPr>
          <p:nvPr>
            <p:ph sz="half" idx="2"/>
          </p:nvPr>
        </p:nvSpPr>
        <p:spPr>
          <a:xfrm>
            <a:off x="6172200" y="1825625"/>
            <a:ext cx="5181600" cy="4351338"/>
          </a:xfrm>
        </p:spPr>
        <p:txBody>
          <a:bodyPr>
            <a:normAutofit/>
          </a:bodyPr>
          <a:lstStyle/>
          <a:p>
            <a:r>
              <a:rPr lang="en-US" sz="2400"/>
              <a:t>Personal Statement, Cover Letter, or Letter of Intent (LOI)</a:t>
            </a:r>
          </a:p>
          <a:p>
            <a:pPr lvl="1"/>
            <a:r>
              <a:rPr lang="en-US"/>
              <a:t>Should be customized to each program</a:t>
            </a:r>
          </a:p>
          <a:p>
            <a:pPr lvl="1"/>
            <a:r>
              <a:rPr lang="en-US"/>
              <a:t>Create separate personal statements for each program you apply to</a:t>
            </a:r>
          </a:p>
          <a:p>
            <a:pPr lvl="2"/>
            <a:r>
              <a:rPr lang="en-US" sz="2400"/>
              <a:t>File name recommendation: </a:t>
            </a:r>
            <a:r>
              <a:rPr lang="en-US" sz="2400" b="1" err="1"/>
              <a:t>LastName_FirstName_LOI_Program</a:t>
            </a:r>
            <a:endParaRPr lang="en-US" sz="2400" b="1"/>
          </a:p>
          <a:p>
            <a:pPr lvl="1"/>
            <a:r>
              <a:rPr lang="en-US"/>
              <a:t>Identify if special questions need to be answered</a:t>
            </a:r>
          </a:p>
        </p:txBody>
      </p:sp>
      <p:sp>
        <p:nvSpPr>
          <p:cNvPr id="11" name="Footer Placeholder 4">
            <a:extLst>
              <a:ext uri="{FF2B5EF4-FFF2-40B4-BE49-F238E27FC236}">
                <a16:creationId xmlns:a16="http://schemas.microsoft.com/office/drawing/2014/main" id="{707B40EE-EFE4-9D7A-FD15-98718F1CA031}"/>
              </a:ext>
            </a:extLst>
          </p:cNvPr>
          <p:cNvSpPr>
            <a:spLocks noGrp="1"/>
          </p:cNvSpPr>
          <p:nvPr>
            <p:ph type="ftr" sz="quarter" idx="11"/>
          </p:nvPr>
        </p:nvSpPr>
        <p:spPr>
          <a:xfrm>
            <a:off x="838200" y="6356350"/>
            <a:ext cx="7315200" cy="365125"/>
          </a:xfrm>
        </p:spPr>
        <p:txBody>
          <a:bodyPr/>
          <a:lstStyle/>
          <a:p>
            <a:endParaRPr lang="en-US"/>
          </a:p>
        </p:txBody>
      </p:sp>
      <p:pic>
        <p:nvPicPr>
          <p:cNvPr id="4" name="Recorded Sound">
            <a:hlinkClick r:id="" action="ppaction://media"/>
            <a:extLst>
              <a:ext uri="{FF2B5EF4-FFF2-40B4-BE49-F238E27FC236}">
                <a16:creationId xmlns:a16="http://schemas.microsoft.com/office/drawing/2014/main" id="{83D8BAED-CC6D-26DA-B648-BF1D5AFA80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4325" y="6289675"/>
            <a:ext cx="406400" cy="406400"/>
          </a:xfrm>
          <a:prstGeom prst="rect">
            <a:avLst/>
          </a:prstGeom>
        </p:spPr>
      </p:pic>
    </p:spTree>
    <p:extLst>
      <p:ext uri="{BB962C8B-B14F-4D97-AF65-F5344CB8AC3E}">
        <p14:creationId xmlns:p14="http://schemas.microsoft.com/office/powerpoint/2010/main" val="364903997"/>
      </p:ext>
    </p:extLst>
  </p:cSld>
  <p:clrMapOvr>
    <a:masterClrMapping/>
  </p:clrMapOvr>
  <mc:AlternateContent xmlns:mc="http://schemas.openxmlformats.org/markup-compatibility/2006" xmlns:p14="http://schemas.microsoft.com/office/powerpoint/2010/main">
    <mc:Choice Requires="p14">
      <p:transition spd="slow" p14:dur="2000" advTm="47816"/>
    </mc:Choice>
    <mc:Fallback xmlns="">
      <p:transition spd="slow" advTm="47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30AF-F177-C2DE-F8BE-E884047A62FC}"/>
              </a:ext>
            </a:extLst>
          </p:cNvPr>
          <p:cNvSpPr>
            <a:spLocks noGrp="1"/>
          </p:cNvSpPr>
          <p:nvPr>
            <p:ph type="title"/>
          </p:nvPr>
        </p:nvSpPr>
        <p:spPr/>
        <p:txBody>
          <a:bodyPr/>
          <a:lstStyle/>
          <a:p>
            <a:r>
              <a:rPr lang="en-US"/>
              <a:t>Reference Writer Communication</a:t>
            </a:r>
          </a:p>
        </p:txBody>
      </p:sp>
      <p:sp>
        <p:nvSpPr>
          <p:cNvPr id="3" name="Content Placeholder 2">
            <a:extLst>
              <a:ext uri="{FF2B5EF4-FFF2-40B4-BE49-F238E27FC236}">
                <a16:creationId xmlns:a16="http://schemas.microsoft.com/office/drawing/2014/main" id="{A3D5C25B-534B-D4D2-1111-CAE185CB9ADF}"/>
              </a:ext>
            </a:extLst>
          </p:cNvPr>
          <p:cNvSpPr>
            <a:spLocks noGrp="1"/>
          </p:cNvSpPr>
          <p:nvPr>
            <p:ph idx="1"/>
          </p:nvPr>
        </p:nvSpPr>
        <p:spPr>
          <a:xfrm>
            <a:off x="838200" y="1825624"/>
            <a:ext cx="10515600" cy="4809091"/>
          </a:xfrm>
        </p:spPr>
        <p:txBody>
          <a:bodyPr>
            <a:normAutofit lnSpcReduction="10000"/>
          </a:bodyPr>
          <a:lstStyle/>
          <a:p>
            <a:r>
              <a:rPr lang="en-US"/>
              <a:t>Three references per program are required in PhORCAS</a:t>
            </a:r>
          </a:p>
          <a:p>
            <a:pPr lvl="1"/>
            <a:r>
              <a:rPr lang="en-US"/>
              <a:t>Some programs may require an additional reference</a:t>
            </a:r>
          </a:p>
          <a:p>
            <a:r>
              <a:rPr lang="en-US"/>
              <a:t>Notify references before selecting them in PhORCAS</a:t>
            </a:r>
          </a:p>
          <a:p>
            <a:pPr lvl="1"/>
            <a:r>
              <a:rPr lang="en-US"/>
              <a:t>Communicate what programs you are applying to</a:t>
            </a:r>
          </a:p>
          <a:p>
            <a:pPr lvl="1"/>
            <a:r>
              <a:rPr lang="en-US"/>
              <a:t>Discuss the following scenarios with them:</a:t>
            </a:r>
          </a:p>
          <a:p>
            <a:pPr lvl="2"/>
            <a:r>
              <a:rPr lang="en-US"/>
              <a:t>If the reference writer is familiar with the program and wants to send a personalized reference, they can </a:t>
            </a:r>
            <a:r>
              <a:rPr lang="en-US" u="sng"/>
              <a:t>add comments on the form</a:t>
            </a:r>
          </a:p>
          <a:p>
            <a:pPr lvl="2"/>
            <a:r>
              <a:rPr lang="en-US"/>
              <a:t>You are applying to uniquely different programs and want the reference to have a different emphasis (ex. PGY1 and admin program)</a:t>
            </a:r>
          </a:p>
          <a:p>
            <a:pPr lvl="1"/>
            <a:r>
              <a:rPr lang="en-US"/>
              <a:t>Let the reference writer determine if they want to write program-specific or unique form vs. the standard form that goes to all programs</a:t>
            </a:r>
          </a:p>
          <a:p>
            <a:r>
              <a:rPr lang="en-US"/>
              <a:t>If the site does not ask for a letter, the reference writer can NOT send a letter </a:t>
            </a:r>
          </a:p>
        </p:txBody>
      </p:sp>
      <p:sp>
        <p:nvSpPr>
          <p:cNvPr id="4" name="Footer Placeholder 3">
            <a:extLst>
              <a:ext uri="{FF2B5EF4-FFF2-40B4-BE49-F238E27FC236}">
                <a16:creationId xmlns:a16="http://schemas.microsoft.com/office/drawing/2014/main" id="{78986085-5F91-C17E-A26A-5BBB45F9C4CD}"/>
              </a:ext>
            </a:extLst>
          </p:cNvPr>
          <p:cNvSpPr>
            <a:spLocks noGrp="1"/>
          </p:cNvSpPr>
          <p:nvPr>
            <p:ph type="ftr" sz="quarter" idx="11"/>
          </p:nvPr>
        </p:nvSpPr>
        <p:spPr/>
        <p:txBody>
          <a:bodyPr/>
          <a:lstStyle/>
          <a:p>
            <a:endParaRPr lang="en-US"/>
          </a:p>
        </p:txBody>
      </p:sp>
      <p:pic>
        <p:nvPicPr>
          <p:cNvPr id="13" name="Audio 12">
            <a:hlinkClick r:id="" action="ppaction://media"/>
            <a:extLst>
              <a:ext uri="{FF2B5EF4-FFF2-40B4-BE49-F238E27FC236}">
                <a16:creationId xmlns:a16="http://schemas.microsoft.com/office/drawing/2014/main" id="{D70C083E-A483-5077-0664-7EAA2CAE10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9648267" y="5327650"/>
            <a:ext cx="2057400" cy="2057400"/>
          </a:xfrm>
          <a:prstGeom prst="ellipse">
            <a:avLst/>
          </a:prstGeom>
        </p:spPr>
      </p:pic>
    </p:spTree>
    <p:extLst>
      <p:ext uri="{BB962C8B-B14F-4D97-AF65-F5344CB8AC3E}">
        <p14:creationId xmlns:p14="http://schemas.microsoft.com/office/powerpoint/2010/main" val="4263339395"/>
      </p:ext>
    </p:extLst>
  </p:cSld>
  <p:clrMapOvr>
    <a:masterClrMapping/>
  </p:clrMapOvr>
  <mc:AlternateContent xmlns:mc="http://schemas.openxmlformats.org/markup-compatibility/2006" xmlns:p14="http://schemas.microsoft.com/office/powerpoint/2010/main">
    <mc:Choice Requires="p14">
      <p:transition spd="slow" p14:dur="2000" advTm="104404"/>
    </mc:Choice>
    <mc:Fallback xmlns="">
      <p:transition spd="slow" advTm="104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69D5-CCF4-594D-DB80-9F319EF2511B}"/>
              </a:ext>
            </a:extLst>
          </p:cNvPr>
          <p:cNvSpPr>
            <a:spLocks noGrp="1"/>
          </p:cNvSpPr>
          <p:nvPr>
            <p:ph type="title"/>
          </p:nvPr>
        </p:nvSpPr>
        <p:spPr/>
        <p:txBody>
          <a:bodyPr>
            <a:normAutofit fontScale="90000"/>
          </a:bodyPr>
          <a:lstStyle/>
          <a:p>
            <a:r>
              <a:rPr lang="en-US"/>
              <a:t>Requesting References in PhORCAS</a:t>
            </a:r>
          </a:p>
        </p:txBody>
      </p:sp>
      <p:sp>
        <p:nvSpPr>
          <p:cNvPr id="3" name="Content Placeholder 2">
            <a:extLst>
              <a:ext uri="{FF2B5EF4-FFF2-40B4-BE49-F238E27FC236}">
                <a16:creationId xmlns:a16="http://schemas.microsoft.com/office/drawing/2014/main" id="{E85DC1F2-1DE3-73DC-62C3-39D150CAEAF1}"/>
              </a:ext>
            </a:extLst>
          </p:cNvPr>
          <p:cNvSpPr>
            <a:spLocks noGrp="1"/>
          </p:cNvSpPr>
          <p:nvPr>
            <p:ph idx="1"/>
          </p:nvPr>
        </p:nvSpPr>
        <p:spPr/>
        <p:txBody>
          <a:bodyPr/>
          <a:lstStyle/>
          <a:p>
            <a:r>
              <a:rPr lang="en-US"/>
              <a:t>Notify Reference Writer prior to requesting through PhORCAS</a:t>
            </a:r>
          </a:p>
          <a:p>
            <a:r>
              <a:rPr lang="en-US"/>
              <a:t>Make sure to communicate a deadline for the reference to be submitted</a:t>
            </a:r>
          </a:p>
          <a:p>
            <a:r>
              <a:rPr lang="en-US"/>
              <a:t>Include any personal messages you wish to share with your reference writer</a:t>
            </a:r>
          </a:p>
        </p:txBody>
      </p:sp>
      <p:pic>
        <p:nvPicPr>
          <p:cNvPr id="5" name="Picture 4">
            <a:extLst>
              <a:ext uri="{FF2B5EF4-FFF2-40B4-BE49-F238E27FC236}">
                <a16:creationId xmlns:a16="http://schemas.microsoft.com/office/drawing/2014/main" id="{5929CB04-8ECD-DB91-ACBD-267713B2AACF}"/>
              </a:ext>
            </a:extLst>
          </p:cNvPr>
          <p:cNvPicPr>
            <a:picLocks noChangeAspect="1"/>
          </p:cNvPicPr>
          <p:nvPr/>
        </p:nvPicPr>
        <p:blipFill>
          <a:blip r:embed="rId5"/>
          <a:stretch>
            <a:fillRect/>
          </a:stretch>
        </p:blipFill>
        <p:spPr>
          <a:xfrm>
            <a:off x="6386277" y="1216244"/>
            <a:ext cx="5329473" cy="5250841"/>
          </a:xfrm>
          <a:prstGeom prst="rect">
            <a:avLst/>
          </a:prstGeom>
        </p:spPr>
      </p:pic>
      <p:pic>
        <p:nvPicPr>
          <p:cNvPr id="29" name="Audio 28">
            <a:hlinkClick r:id="" action="ppaction://media"/>
            <a:extLst>
              <a:ext uri="{FF2B5EF4-FFF2-40B4-BE49-F238E27FC236}">
                <a16:creationId xmlns:a16="http://schemas.microsoft.com/office/drawing/2014/main" id="{DB23AB84-A009-3913-A3A6-AA739BF693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918937" y="5275837"/>
            <a:ext cx="2057400" cy="2057400"/>
          </a:xfrm>
          <a:prstGeom prst="ellipse">
            <a:avLst/>
          </a:prstGeom>
        </p:spPr>
      </p:pic>
    </p:spTree>
    <p:extLst>
      <p:ext uri="{BB962C8B-B14F-4D97-AF65-F5344CB8AC3E}">
        <p14:creationId xmlns:p14="http://schemas.microsoft.com/office/powerpoint/2010/main" val="2451122882"/>
      </p:ext>
    </p:extLst>
  </p:cSld>
  <p:clrMapOvr>
    <a:masterClrMapping/>
  </p:clrMapOvr>
  <mc:AlternateContent xmlns:mc="http://schemas.openxmlformats.org/markup-compatibility/2006" xmlns:p14="http://schemas.microsoft.com/office/powerpoint/2010/main">
    <mc:Choice Requires="p14">
      <p:transition spd="slow" p14:dur="2000" advTm="56221"/>
    </mc:Choice>
    <mc:Fallback xmlns="">
      <p:transition spd="slow" advTm="5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DFAE1-B1FF-FBE8-33EA-DF760351C4DB}"/>
              </a:ext>
            </a:extLst>
          </p:cNvPr>
          <p:cNvSpPr>
            <a:spLocks noGrp="1"/>
          </p:cNvSpPr>
          <p:nvPr>
            <p:ph type="title"/>
          </p:nvPr>
        </p:nvSpPr>
        <p:spPr/>
        <p:txBody>
          <a:bodyPr/>
          <a:lstStyle/>
          <a:p>
            <a:r>
              <a:rPr lang="en-US"/>
              <a:t>Sample Recommendation Form</a:t>
            </a:r>
          </a:p>
        </p:txBody>
      </p:sp>
      <p:sp>
        <p:nvSpPr>
          <p:cNvPr id="3" name="Footer Placeholder 2">
            <a:extLst>
              <a:ext uri="{FF2B5EF4-FFF2-40B4-BE49-F238E27FC236}">
                <a16:creationId xmlns:a16="http://schemas.microsoft.com/office/drawing/2014/main" id="{18047127-BB38-C49C-787F-BF6610D78023}"/>
              </a:ext>
            </a:extLst>
          </p:cNvPr>
          <p:cNvSpPr>
            <a:spLocks noGrp="1"/>
          </p:cNvSpPr>
          <p:nvPr>
            <p:ph type="ftr" sz="quarter" idx="11"/>
          </p:nvPr>
        </p:nvSpPr>
        <p:spPr>
          <a:xfrm>
            <a:off x="1363678" y="6127750"/>
            <a:ext cx="9464644" cy="365125"/>
          </a:xfrm>
        </p:spPr>
        <p:txBody>
          <a:bodyPr/>
          <a:lstStyle/>
          <a:p>
            <a:r>
              <a:rPr lang="en-US" sz="2400">
                <a:solidFill>
                  <a:schemeClr val="accent1"/>
                </a:solidFill>
              </a:rPr>
              <a:t>Note that some programs may request a traditional reference letter in addition to this recommendation form</a:t>
            </a:r>
          </a:p>
        </p:txBody>
      </p:sp>
      <p:pic>
        <p:nvPicPr>
          <p:cNvPr id="4" name="Picture 3">
            <a:extLst>
              <a:ext uri="{FF2B5EF4-FFF2-40B4-BE49-F238E27FC236}">
                <a16:creationId xmlns:a16="http://schemas.microsoft.com/office/drawing/2014/main" id="{3D7A32AD-BC38-9CD0-3602-AFB115101931}"/>
              </a:ext>
            </a:extLst>
          </p:cNvPr>
          <p:cNvPicPr>
            <a:picLocks noChangeAspect="1"/>
          </p:cNvPicPr>
          <p:nvPr/>
        </p:nvPicPr>
        <p:blipFill>
          <a:blip r:embed="rId5"/>
          <a:stretch>
            <a:fillRect/>
          </a:stretch>
        </p:blipFill>
        <p:spPr>
          <a:xfrm>
            <a:off x="612882" y="1344189"/>
            <a:ext cx="5950880" cy="4616482"/>
          </a:xfrm>
          <a:prstGeom prst="rect">
            <a:avLst/>
          </a:prstGeom>
        </p:spPr>
      </p:pic>
      <p:sp>
        <p:nvSpPr>
          <p:cNvPr id="5" name="TextBox 4">
            <a:extLst>
              <a:ext uri="{FF2B5EF4-FFF2-40B4-BE49-F238E27FC236}">
                <a16:creationId xmlns:a16="http://schemas.microsoft.com/office/drawing/2014/main" id="{DDDC825A-A112-3FD1-0595-59C8F620A388}"/>
              </a:ext>
            </a:extLst>
          </p:cNvPr>
          <p:cNvSpPr txBox="1"/>
          <p:nvPr/>
        </p:nvSpPr>
        <p:spPr>
          <a:xfrm>
            <a:off x="5560596" y="1344189"/>
            <a:ext cx="4235959" cy="646331"/>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a:solidFill>
                  <a:srgbClr val="FF0000"/>
                </a:solidFill>
              </a:rPr>
              <a:t>Your personalized message will show here for your reference writer.</a:t>
            </a:r>
          </a:p>
        </p:txBody>
      </p:sp>
      <p:cxnSp>
        <p:nvCxnSpPr>
          <p:cNvPr id="6" name="Straight Arrow Connector 5">
            <a:extLst>
              <a:ext uri="{FF2B5EF4-FFF2-40B4-BE49-F238E27FC236}">
                <a16:creationId xmlns:a16="http://schemas.microsoft.com/office/drawing/2014/main" id="{9812B213-EBEE-5A42-2841-D18A82674225}"/>
              </a:ext>
            </a:extLst>
          </p:cNvPr>
          <p:cNvCxnSpPr>
            <a:cxnSpLocks/>
          </p:cNvCxnSpPr>
          <p:nvPr/>
        </p:nvCxnSpPr>
        <p:spPr>
          <a:xfrm flipH="1">
            <a:off x="3512745" y="1667354"/>
            <a:ext cx="2047851" cy="4873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Audio 24">
            <a:hlinkClick r:id="" action="ppaction://media"/>
            <a:extLst>
              <a:ext uri="{FF2B5EF4-FFF2-40B4-BE49-F238E27FC236}">
                <a16:creationId xmlns:a16="http://schemas.microsoft.com/office/drawing/2014/main" id="{0625C3E8-FE03-ABF4-F8E8-B0B5827E673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7189441"/>
      </p:ext>
    </p:extLst>
  </p:cSld>
  <p:clrMapOvr>
    <a:masterClrMapping/>
  </p:clrMapOvr>
  <mc:AlternateContent xmlns:mc="http://schemas.openxmlformats.org/markup-compatibility/2006" xmlns:p14="http://schemas.microsoft.com/office/powerpoint/2010/main">
    <mc:Choice Requires="p14">
      <p:transition spd="slow" p14:dur="2000" advTm="48946"/>
    </mc:Choice>
    <mc:Fallback xmlns="">
      <p:transition spd="slow" advTm="4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4197-4545-8980-4E2B-CCF03A41DF00}"/>
              </a:ext>
            </a:extLst>
          </p:cNvPr>
          <p:cNvSpPr>
            <a:spLocks noGrp="1"/>
          </p:cNvSpPr>
          <p:nvPr>
            <p:ph type="title"/>
          </p:nvPr>
        </p:nvSpPr>
        <p:spPr>
          <a:xfrm>
            <a:off x="476250" y="553463"/>
            <a:ext cx="5895975" cy="1325563"/>
          </a:xfrm>
        </p:spPr>
        <p:txBody>
          <a:bodyPr anchor="ctr">
            <a:normAutofit/>
          </a:bodyPr>
          <a:lstStyle/>
          <a:p>
            <a:r>
              <a:rPr lang="en-US"/>
              <a:t>2025 Statistics</a:t>
            </a:r>
          </a:p>
        </p:txBody>
      </p:sp>
      <p:graphicFrame>
        <p:nvGraphicFramePr>
          <p:cNvPr id="6" name="Content Placeholder 2">
            <a:extLst>
              <a:ext uri="{FF2B5EF4-FFF2-40B4-BE49-F238E27FC236}">
                <a16:creationId xmlns:a16="http://schemas.microsoft.com/office/drawing/2014/main" id="{3456304D-2C6E-56D8-0277-242D84DB38D5}"/>
              </a:ext>
            </a:extLst>
          </p:cNvPr>
          <p:cNvGraphicFramePr>
            <a:graphicFrameLocks noGrp="1"/>
          </p:cNvGraphicFramePr>
          <p:nvPr>
            <p:ph idx="1"/>
            <p:extLst>
              <p:ext uri="{D42A27DB-BD31-4B8C-83A1-F6EECF244321}">
                <p14:modId xmlns:p14="http://schemas.microsoft.com/office/powerpoint/2010/main" val="3411054623"/>
              </p:ext>
            </p:extLst>
          </p:nvPr>
        </p:nvGraphicFramePr>
        <p:xfrm>
          <a:off x="476249" y="2013963"/>
          <a:ext cx="5895976" cy="40188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Placeholder 11" descr="A group of people walking in a room&#10;&#10;AI-generated content may be incorrect.">
            <a:extLst>
              <a:ext uri="{FF2B5EF4-FFF2-40B4-BE49-F238E27FC236}">
                <a16:creationId xmlns:a16="http://schemas.microsoft.com/office/drawing/2014/main" id="{DDE5C71A-5C26-5444-B22D-24AEB8464F68}"/>
              </a:ext>
            </a:extLst>
          </p:cNvPr>
          <p:cNvPicPr>
            <a:picLocks noGrp="1" noChangeAspect="1"/>
          </p:cNvPicPr>
          <p:nvPr>
            <p:ph type="pic" sz="quarter" idx="10"/>
          </p:nvPr>
        </p:nvPicPr>
        <p:blipFill>
          <a:blip r:embed="rId10" cstate="print">
            <a:extLst>
              <a:ext uri="{28A0092B-C50C-407E-A947-70E740481C1C}">
                <a14:useLocalDpi xmlns:a14="http://schemas.microsoft.com/office/drawing/2010/main" val="0"/>
              </a:ext>
            </a:extLst>
          </a:blip>
          <a:srcRect l="20139" r="30525"/>
          <a:stretch>
            <a:fillRect/>
          </a:stretch>
        </p:blipFill>
        <p:spPr>
          <a:xfrm>
            <a:off x="7116763" y="0"/>
            <a:ext cx="5075237" cy="6858000"/>
          </a:xfrm>
        </p:spPr>
      </p:pic>
      <p:pic>
        <p:nvPicPr>
          <p:cNvPr id="3" name="Recorded Sound">
            <a:hlinkClick r:id="" action="ppaction://media"/>
            <a:extLst>
              <a:ext uri="{FF2B5EF4-FFF2-40B4-BE49-F238E27FC236}">
                <a16:creationId xmlns:a16="http://schemas.microsoft.com/office/drawing/2014/main" id="{61003589-C876-C579-D729-D736B2D4196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06391" y="6192558"/>
            <a:ext cx="406400" cy="406400"/>
          </a:xfrm>
          <a:prstGeom prst="rect">
            <a:avLst/>
          </a:prstGeom>
        </p:spPr>
      </p:pic>
    </p:spTree>
    <p:extLst>
      <p:ext uri="{BB962C8B-B14F-4D97-AF65-F5344CB8AC3E}">
        <p14:creationId xmlns:p14="http://schemas.microsoft.com/office/powerpoint/2010/main" val="517021621"/>
      </p:ext>
    </p:extLst>
  </p:cSld>
  <p:clrMapOvr>
    <a:masterClrMapping/>
  </p:clrMapOvr>
  <mc:AlternateContent xmlns:mc="http://schemas.openxmlformats.org/markup-compatibility/2006" xmlns:p14="http://schemas.microsoft.com/office/powerpoint/2010/main">
    <mc:Choice Requires="p14">
      <p:transition spd="slow" p14:dur="2000" advTm="17931"/>
    </mc:Choice>
    <mc:Fallback xmlns="">
      <p:transition spd="slow" advTm="17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9CA9-C741-894C-6CC6-C4D1B35A44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502B4-ADAA-3093-8A02-D6B1ECD2A8D7}"/>
              </a:ext>
            </a:extLst>
          </p:cNvPr>
          <p:cNvSpPr>
            <a:spLocks noGrp="1"/>
          </p:cNvSpPr>
          <p:nvPr>
            <p:ph type="title"/>
          </p:nvPr>
        </p:nvSpPr>
        <p:spPr>
          <a:xfrm>
            <a:off x="476250" y="553463"/>
            <a:ext cx="5895975" cy="1325563"/>
          </a:xfrm>
        </p:spPr>
        <p:txBody>
          <a:bodyPr anchor="ctr">
            <a:normAutofit/>
          </a:bodyPr>
          <a:lstStyle/>
          <a:p>
            <a:r>
              <a:rPr lang="en-US"/>
              <a:t>2025 Statistics</a:t>
            </a:r>
          </a:p>
        </p:txBody>
      </p:sp>
      <p:graphicFrame>
        <p:nvGraphicFramePr>
          <p:cNvPr id="6" name="Content Placeholder 2">
            <a:extLst>
              <a:ext uri="{FF2B5EF4-FFF2-40B4-BE49-F238E27FC236}">
                <a16:creationId xmlns:a16="http://schemas.microsoft.com/office/drawing/2014/main" id="{FD1E5444-13C3-43C8-3D3C-F12454456AA2}"/>
              </a:ext>
            </a:extLst>
          </p:cNvPr>
          <p:cNvGraphicFramePr>
            <a:graphicFrameLocks noGrp="1"/>
          </p:cNvGraphicFramePr>
          <p:nvPr>
            <p:ph idx="1"/>
            <p:extLst>
              <p:ext uri="{D42A27DB-BD31-4B8C-83A1-F6EECF244321}">
                <p14:modId xmlns:p14="http://schemas.microsoft.com/office/powerpoint/2010/main" val="3299192783"/>
              </p:ext>
            </p:extLst>
          </p:nvPr>
        </p:nvGraphicFramePr>
        <p:xfrm>
          <a:off x="476249" y="2013963"/>
          <a:ext cx="5895976" cy="4018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Placeholder 6" descr="A group of people sitting in chairs&#10;&#10;AI-generated content may be incorrect.">
            <a:extLst>
              <a:ext uri="{FF2B5EF4-FFF2-40B4-BE49-F238E27FC236}">
                <a16:creationId xmlns:a16="http://schemas.microsoft.com/office/drawing/2014/main" id="{16F0427E-FFBC-9696-F097-819887715D6C}"/>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l="25332" r="25332"/>
          <a:stretch>
            <a:fillRect/>
          </a:stretch>
        </p:blipFill>
        <p:spPr/>
      </p:pic>
    </p:spTree>
    <p:extLst>
      <p:ext uri="{BB962C8B-B14F-4D97-AF65-F5344CB8AC3E}">
        <p14:creationId xmlns:p14="http://schemas.microsoft.com/office/powerpoint/2010/main" val="1138585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5F96D-33BE-6923-34AC-E1FBA33D8168}"/>
              </a:ext>
            </a:extLst>
          </p:cNvPr>
          <p:cNvSpPr>
            <a:spLocks noGrp="1"/>
          </p:cNvSpPr>
          <p:nvPr>
            <p:ph type="title"/>
          </p:nvPr>
        </p:nvSpPr>
        <p:spPr/>
        <p:txBody>
          <a:bodyPr/>
          <a:lstStyle/>
          <a:p>
            <a:r>
              <a:rPr lang="en-US"/>
              <a:t>The Match</a:t>
            </a:r>
          </a:p>
        </p:txBody>
      </p:sp>
      <p:sp>
        <p:nvSpPr>
          <p:cNvPr id="3" name="Text Placeholder 2">
            <a:extLst>
              <a:ext uri="{FF2B5EF4-FFF2-40B4-BE49-F238E27FC236}">
                <a16:creationId xmlns:a16="http://schemas.microsoft.com/office/drawing/2014/main" id="{A1639C98-748D-A030-ADF1-8AAE3BB46CB5}"/>
              </a:ext>
            </a:extLst>
          </p:cNvPr>
          <p:cNvSpPr>
            <a:spLocks noGrp="1"/>
          </p:cNvSpPr>
          <p:nvPr>
            <p:ph type="body" idx="1"/>
          </p:nvPr>
        </p:nvSpPr>
        <p:spPr/>
        <p:txBody>
          <a:bodyPr/>
          <a:lstStyle/>
          <a:p>
            <a:endParaRPr lang="en-US"/>
          </a:p>
        </p:txBody>
      </p:sp>
      <p:pic>
        <p:nvPicPr>
          <p:cNvPr id="4" name="Recorded Sound">
            <a:hlinkClick r:id="" action="ppaction://media"/>
            <a:extLst>
              <a:ext uri="{FF2B5EF4-FFF2-40B4-BE49-F238E27FC236}">
                <a16:creationId xmlns:a16="http://schemas.microsoft.com/office/drawing/2014/main" id="{57CEC6E6-7E85-2EAB-5E83-4F4012FE7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30069519"/>
      </p:ext>
    </p:extLst>
  </p:cSld>
  <p:clrMapOvr>
    <a:masterClrMapping/>
  </p:clrMapOvr>
  <mc:AlternateContent xmlns:mc="http://schemas.openxmlformats.org/markup-compatibility/2006" xmlns:p14="http://schemas.microsoft.com/office/powerpoint/2010/main">
    <mc:Choice Requires="p14">
      <p:transition spd="slow" p14:dur="2000" advTm="84676"/>
    </mc:Choice>
    <mc:Fallback xmlns="">
      <p:transition spd="slow" advTm="8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A715-E39E-2F04-9C55-CB47F7F7FDB5}"/>
              </a:ext>
            </a:extLst>
          </p:cNvPr>
          <p:cNvSpPr>
            <a:spLocks noGrp="1"/>
          </p:cNvSpPr>
          <p:nvPr>
            <p:ph type="title"/>
          </p:nvPr>
        </p:nvSpPr>
        <p:spPr/>
        <p:txBody>
          <a:bodyPr/>
          <a:lstStyle/>
          <a:p>
            <a:r>
              <a:rPr lang="en-US"/>
              <a:t>Timeline 2025-2026</a:t>
            </a:r>
          </a:p>
        </p:txBody>
      </p:sp>
      <p:sp>
        <p:nvSpPr>
          <p:cNvPr id="3" name="Footer Placeholder 2">
            <a:extLst>
              <a:ext uri="{FF2B5EF4-FFF2-40B4-BE49-F238E27FC236}">
                <a16:creationId xmlns:a16="http://schemas.microsoft.com/office/drawing/2014/main" id="{643D209D-DDE8-A109-3CB3-5EC831C7044B}"/>
              </a:ext>
            </a:extLst>
          </p:cNvPr>
          <p:cNvSpPr>
            <a:spLocks noGrp="1"/>
          </p:cNvSpPr>
          <p:nvPr>
            <p:ph type="ftr" sz="quarter" idx="11"/>
          </p:nvPr>
        </p:nvSpPr>
        <p:spPr/>
        <p:txBody>
          <a:bodyPr/>
          <a:lstStyle/>
          <a:p>
            <a:endParaRPr lang="en-US"/>
          </a:p>
        </p:txBody>
      </p:sp>
      <p:graphicFrame>
        <p:nvGraphicFramePr>
          <p:cNvPr id="4" name="Table 3">
            <a:extLst>
              <a:ext uri="{FF2B5EF4-FFF2-40B4-BE49-F238E27FC236}">
                <a16:creationId xmlns:a16="http://schemas.microsoft.com/office/drawing/2014/main" id="{4E485A12-92B1-3CCC-D94F-A2CFF84E804A}"/>
              </a:ext>
            </a:extLst>
          </p:cNvPr>
          <p:cNvGraphicFramePr>
            <a:graphicFrameLocks noGrp="1"/>
          </p:cNvGraphicFramePr>
          <p:nvPr>
            <p:extLst>
              <p:ext uri="{D42A27DB-BD31-4B8C-83A1-F6EECF244321}">
                <p14:modId xmlns:p14="http://schemas.microsoft.com/office/powerpoint/2010/main" val="2871524500"/>
              </p:ext>
            </p:extLst>
          </p:nvPr>
        </p:nvGraphicFramePr>
        <p:xfrm>
          <a:off x="1500298" y="1328344"/>
          <a:ext cx="9131968" cy="5343514"/>
        </p:xfrm>
        <a:graphic>
          <a:graphicData uri="http://schemas.openxmlformats.org/drawingml/2006/table">
            <a:tbl>
              <a:tblPr firstRow="1" bandRow="1">
                <a:tableStyleId>{69CF1AB2-1976-4502-BF36-3FF5EA218861}</a:tableStyleId>
              </a:tblPr>
              <a:tblGrid>
                <a:gridCol w="2048660">
                  <a:extLst>
                    <a:ext uri="{9D8B030D-6E8A-4147-A177-3AD203B41FA5}">
                      <a16:colId xmlns:a16="http://schemas.microsoft.com/office/drawing/2014/main" val="20000"/>
                    </a:ext>
                  </a:extLst>
                </a:gridCol>
                <a:gridCol w="7083308">
                  <a:extLst>
                    <a:ext uri="{9D8B030D-6E8A-4147-A177-3AD203B41FA5}">
                      <a16:colId xmlns:a16="http://schemas.microsoft.com/office/drawing/2014/main" val="20001"/>
                    </a:ext>
                  </a:extLst>
                </a:gridCol>
              </a:tblGrid>
              <a:tr h="558238">
                <a:tc>
                  <a:txBody>
                    <a:bodyPr/>
                    <a:lstStyle/>
                    <a:p>
                      <a:pPr eaLnBrk="1" hangingPunct="1">
                        <a:buFontTx/>
                        <a:buNone/>
                      </a:pPr>
                      <a:r>
                        <a:rPr lang="en-US" sz="1600"/>
                        <a:t>November 5</a:t>
                      </a:r>
                      <a:r>
                        <a:rPr lang="en-US" sz="1600" baseline="30000"/>
                        <a:t>th</a:t>
                      </a:r>
                      <a:r>
                        <a:rPr lang="en-US" sz="1600"/>
                        <a:t>, 2025</a:t>
                      </a:r>
                      <a:endParaRPr lang="en-US" sz="160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Applicants can register in PhORCAS and sign up for NMS </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0"/>
                  </a:ext>
                </a:extLst>
              </a:tr>
              <a:tr h="323185">
                <a:tc>
                  <a:txBody>
                    <a:bodyPr/>
                    <a:lstStyle/>
                    <a:p>
                      <a:pPr eaLnBrk="1" hangingPunct="1">
                        <a:buFontTx/>
                        <a:buNone/>
                      </a:pPr>
                      <a:r>
                        <a:rPr lang="en-US" altLang="en-US" sz="1600"/>
                        <a:t>March 6</a:t>
                      </a:r>
                      <a:r>
                        <a:rPr lang="en-US" altLang="en-US" sz="1600" baseline="30000"/>
                        <a:t>th</a:t>
                      </a:r>
                      <a:r>
                        <a:rPr lang="en-US" altLang="en-US" sz="1600"/>
                        <a:t>, 2026</a:t>
                      </a:r>
                      <a:endParaRPr lang="en-US" altLang="en-US" sz="1600">
                        <a:solidFill>
                          <a:srgbClr val="2068BA"/>
                        </a:solidFill>
                        <a:latin typeface="Franklin Gothic Book" panose="020B0503020102020204" pitchFamily="34" charset="0"/>
                        <a:cs typeface="Arial" pitchFamily="34" charset="0"/>
                      </a:endParaRPr>
                    </a:p>
                  </a:txBody>
                  <a:tcPr marT="45714" marB="45714"/>
                </a:tc>
                <a:tc>
                  <a:txBody>
                    <a:bodyPr/>
                    <a:lstStyle/>
                    <a:p>
                      <a:r>
                        <a:rPr lang="en-US" altLang="en-US" sz="1600"/>
                        <a:t>Phase I MATCH: Rank order</a:t>
                      </a:r>
                      <a:r>
                        <a:rPr lang="en-US" altLang="en-US" sz="1600" baseline="0"/>
                        <a:t> list due to NMS directly by 11:59 pm EST</a:t>
                      </a:r>
                      <a:endParaRPr lang="en-US" sz="1600">
                        <a:solidFill>
                          <a:srgbClr val="2068BA"/>
                        </a:solidFill>
                        <a:latin typeface="Franklin Gothic Book" panose="020B0503020102020204" pitchFamily="34" charset="0"/>
                      </a:endParaRPr>
                    </a:p>
                  </a:txBody>
                  <a:tcPr marT="45714" marB="45714"/>
                </a:tc>
                <a:extLst>
                  <a:ext uri="{0D108BD9-81ED-4DB2-BD59-A6C34878D82A}">
                    <a16:rowId xmlns:a16="http://schemas.microsoft.com/office/drawing/2014/main" val="10001"/>
                  </a:ext>
                </a:extLst>
              </a:tr>
              <a:tr h="793290">
                <a:tc>
                  <a:txBody>
                    <a:bodyPr/>
                    <a:lstStyle/>
                    <a:p>
                      <a:pPr eaLnBrk="1" hangingPunct="1">
                        <a:buFontTx/>
                        <a:buNone/>
                      </a:pPr>
                      <a:r>
                        <a:rPr lang="en-US" altLang="en-US" sz="1600"/>
                        <a:t>March 18</a:t>
                      </a:r>
                      <a:r>
                        <a:rPr lang="en-US" altLang="en-US" sz="1600" baseline="30000"/>
                        <a:t>th</a:t>
                      </a:r>
                      <a:r>
                        <a:rPr lang="en-US" altLang="en-US" sz="1600"/>
                        <a:t>, 2026</a:t>
                      </a:r>
                      <a:endParaRPr lang="en-US" altLang="en-US" sz="1600">
                        <a:solidFill>
                          <a:srgbClr val="2068BA"/>
                        </a:solidFill>
                        <a:latin typeface="Franklin Gothic Book" panose="020B0503020102020204" pitchFamily="34" charset="0"/>
                        <a:cs typeface="Arial"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 MATCH: Results released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60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Available positions for Phase II are posted beginning at 12:00 p.m. Eastern Time</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2"/>
                  </a:ext>
                </a:extLst>
              </a:tr>
              <a:tr h="323185">
                <a:tc>
                  <a:txBody>
                    <a:bodyPr/>
                    <a:lstStyle/>
                    <a:p>
                      <a:pPr eaLnBrk="1" hangingPunct="1">
                        <a:buFontTx/>
                        <a:buNone/>
                      </a:pPr>
                      <a:r>
                        <a:rPr lang="en-US" altLang="en-US" sz="1600"/>
                        <a:t>March 23</a:t>
                      </a:r>
                      <a:r>
                        <a:rPr lang="en-US" altLang="en-US" sz="1600" baseline="30000"/>
                        <a:t>rd</a:t>
                      </a:r>
                      <a:r>
                        <a:rPr lang="en-US" altLang="en-US" sz="1600"/>
                        <a:t>, 2026</a:t>
                      </a:r>
                      <a:endParaRPr lang="en-US" sz="1600">
                        <a:solidFill>
                          <a:srgbClr val="2068BA"/>
                        </a:solidFill>
                        <a:latin typeface="Franklin Gothic Book" panose="020B0503020102020204" pitchFamily="34" charset="0"/>
                      </a:endParaRPr>
                    </a:p>
                  </a:txBody>
                  <a:tcPr marT="45714" marB="45714"/>
                </a:tc>
                <a:tc>
                  <a:txBody>
                    <a:bodyPr/>
                    <a:lstStyle/>
                    <a:p>
                      <a:r>
                        <a:rPr lang="en-US" altLang="en-US" sz="1600"/>
                        <a:t>Phase II MATCH: Applicants still seeking positions can submit</a:t>
                      </a:r>
                      <a:r>
                        <a:rPr lang="en-US" altLang="en-US" sz="1600" baseline="0"/>
                        <a:t> </a:t>
                      </a:r>
                      <a:r>
                        <a:rPr lang="en-US" altLang="en-US" sz="1600"/>
                        <a:t>applications </a:t>
                      </a:r>
                      <a:endParaRPr lang="en-US" sz="1600">
                        <a:solidFill>
                          <a:srgbClr val="2068BA"/>
                        </a:solidFill>
                        <a:latin typeface="Franklin Gothic Book" panose="020B0503020102020204" pitchFamily="34" charset="0"/>
                      </a:endParaRPr>
                    </a:p>
                  </a:txBody>
                  <a:tcPr marT="45714" marB="45714"/>
                </a:tc>
                <a:extLst>
                  <a:ext uri="{0D108BD9-81ED-4DB2-BD59-A6C34878D82A}">
                    <a16:rowId xmlns:a16="http://schemas.microsoft.com/office/drawing/2014/main" val="10003"/>
                  </a:ext>
                </a:extLst>
              </a:tr>
              <a:tr h="323185">
                <a:tc>
                  <a:txBody>
                    <a:bodyPr/>
                    <a:lstStyle/>
                    <a:p>
                      <a:pPr eaLnBrk="1" hangingPunct="1">
                        <a:buFontTx/>
                        <a:buNone/>
                      </a:pPr>
                      <a:r>
                        <a:rPr lang="en-US" altLang="en-US" sz="1600"/>
                        <a:t>March 30</a:t>
                      </a:r>
                      <a:r>
                        <a:rPr lang="en-US" altLang="en-US" sz="1600" baseline="30000"/>
                        <a:t>th</a:t>
                      </a:r>
                      <a:r>
                        <a:rPr lang="en-US" altLang="en-US" sz="1600"/>
                        <a:t>, 2026</a:t>
                      </a:r>
                      <a:endParaRPr lang="en-US" sz="160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II MATCH: Rank order list can be submitted to NMS directly</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4"/>
                  </a:ext>
                </a:extLst>
              </a:tr>
              <a:tr h="558238">
                <a:tc>
                  <a:txBody>
                    <a:bodyPr/>
                    <a:lstStyle/>
                    <a:p>
                      <a:pPr eaLnBrk="1" hangingPunct="1">
                        <a:buFontTx/>
                        <a:buNone/>
                      </a:pPr>
                      <a:r>
                        <a:rPr lang="en-US" altLang="en-US" sz="1600"/>
                        <a:t>April 15</a:t>
                      </a:r>
                      <a:r>
                        <a:rPr lang="en-US" altLang="en-US" sz="1600" baseline="30000"/>
                        <a:t>th</a:t>
                      </a:r>
                      <a:r>
                        <a:rPr lang="en-US" altLang="en-US" sz="1600"/>
                        <a:t>, 2026	</a:t>
                      </a:r>
                      <a:endParaRPr lang="en-US" sz="160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II MATCH: Rank order list due to NMS directly</a:t>
                      </a:r>
                      <a:br>
                        <a:rPr lang="en-US" altLang="en-US" sz="1600"/>
                      </a:br>
                      <a:r>
                        <a:rPr lang="en-US" altLang="en-US" sz="1600"/>
                        <a:t>(</a:t>
                      </a:r>
                      <a:r>
                        <a:rPr lang="en-US" sz="1600"/>
                        <a:t>Rank Order Lists for Phase II MATCH cannot be accepted after this date.)</a:t>
                      </a:r>
                      <a:endParaRPr lang="en-US" sz="1600">
                        <a:solidFill>
                          <a:srgbClr val="2068BA"/>
                        </a:solidFill>
                        <a:latin typeface="Franklin Gothic Book" panose="020B0503020102020204" pitchFamily="34" charset="0"/>
                      </a:endParaRPr>
                    </a:p>
                  </a:txBody>
                  <a:tcPr marT="45714" marB="45714"/>
                </a:tc>
                <a:extLst>
                  <a:ext uri="{0D108BD9-81ED-4DB2-BD59-A6C34878D82A}">
                    <a16:rowId xmlns:a16="http://schemas.microsoft.com/office/drawing/2014/main" val="10005"/>
                  </a:ext>
                </a:extLst>
              </a:tr>
              <a:tr h="1498447">
                <a:tc>
                  <a:txBody>
                    <a:bodyPr/>
                    <a:lstStyle/>
                    <a:p>
                      <a:pPr eaLnBrk="1" hangingPunct="1">
                        <a:buFontTx/>
                        <a:buNone/>
                      </a:pPr>
                      <a:r>
                        <a:rPr lang="en-US" altLang="en-US" sz="1600"/>
                        <a:t>April 22</a:t>
                      </a:r>
                      <a:r>
                        <a:rPr lang="en-US" altLang="en-US" sz="1600" baseline="30000"/>
                        <a:t>nd</a:t>
                      </a:r>
                      <a:r>
                        <a:rPr lang="en-US" altLang="en-US" sz="1600"/>
                        <a:t>, 2026</a:t>
                      </a:r>
                      <a:endParaRPr lang="en-US" sz="160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Phase II MATCH: Results released</a:t>
                      </a:r>
                      <a:br>
                        <a:rPr lang="en-US" altLang="en-US" sz="1600"/>
                      </a:br>
                      <a:endParaRPr lang="en-US" sz="1600"/>
                    </a:p>
                    <a:p>
                      <a:pPr marL="0" marR="0" indent="0" algn="l" defTabSz="914400" rtl="0" eaLnBrk="1" fontAlgn="auto" latinLnBrk="0" hangingPunct="1">
                        <a:lnSpc>
                          <a:spcPct val="100000"/>
                        </a:lnSpc>
                        <a:spcBef>
                          <a:spcPts val="0"/>
                        </a:spcBef>
                        <a:spcAft>
                          <a:spcPts val="0"/>
                        </a:spcAft>
                        <a:buClrTx/>
                        <a:buSzTx/>
                        <a:buFontTx/>
                        <a:buNone/>
                        <a:tabLst/>
                        <a:defRPr/>
                      </a:pPr>
                      <a:r>
                        <a:rPr lang="en-US" sz="1600"/>
                        <a:t>List of programs with available positions after Phase II of the Match will be provided on the Match web site beginning at 12:00 p.m. Eastern Time. Applicants who do not obtain a position in the Match will be able to use PhORCAS to prepare applications to programs that have positions available.</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6"/>
                  </a:ext>
                </a:extLst>
              </a:tr>
              <a:tr h="541714">
                <a:tc>
                  <a:txBody>
                    <a:bodyPr/>
                    <a:lstStyle/>
                    <a:p>
                      <a:r>
                        <a:rPr lang="en-US" altLang="en-US" sz="1600"/>
                        <a:t>April 23</a:t>
                      </a:r>
                      <a:r>
                        <a:rPr lang="en-US" altLang="en-US" sz="1600" baseline="30000"/>
                        <a:t>rd</a:t>
                      </a:r>
                      <a:r>
                        <a:rPr lang="en-US" altLang="en-US" sz="1600"/>
                        <a:t>, 2026</a:t>
                      </a:r>
                      <a:endParaRPr lang="en-US" sz="1600">
                        <a:solidFill>
                          <a:srgbClr val="2068BA"/>
                        </a:solidFill>
                        <a:latin typeface="Franklin Gothic Book" panose="020B0503020102020204" pitchFamily="34" charset="0"/>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600"/>
                        <a:t>Applicant</a:t>
                      </a:r>
                      <a:r>
                        <a:rPr lang="en-US" altLang="en-US" sz="1600" baseline="0"/>
                        <a:t>s can submit for post-match positions starting at 12pm EST, and sites can review these applications. </a:t>
                      </a:r>
                      <a:endParaRPr lang="en-US" altLang="en-US" sz="1600">
                        <a:solidFill>
                          <a:srgbClr val="2068BA"/>
                        </a:solidFill>
                        <a:latin typeface="Franklin Gothic Book" panose="020B0503020102020204" pitchFamily="34" charset="0"/>
                        <a:cs typeface="Arial" pitchFamily="34" charset="0"/>
                      </a:endParaRPr>
                    </a:p>
                  </a:txBody>
                  <a:tcPr marT="45714" marB="45714"/>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FFFB50BE-46AD-19BE-C27B-4B36F2204C6C}"/>
              </a:ext>
            </a:extLst>
          </p:cNvPr>
          <p:cNvSpPr txBox="1"/>
          <p:nvPr/>
        </p:nvSpPr>
        <p:spPr>
          <a:xfrm>
            <a:off x="6373640" y="492792"/>
            <a:ext cx="5501489" cy="707886"/>
          </a:xfrm>
          <a:prstGeom prst="rect">
            <a:avLst/>
          </a:prstGeom>
          <a:ln>
            <a:solidFill>
              <a:srgbClr val="FF00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000" b="1">
                <a:solidFill>
                  <a:srgbClr val="FF0000"/>
                </a:solidFill>
                <a:latin typeface="Calibri" panose="020F0502020204030204" pitchFamily="34" charset="0"/>
                <a:cs typeface="Calibri" panose="020F0502020204030204" pitchFamily="34" charset="0"/>
              </a:rPr>
              <a:t>Access the full updated schedule at: </a:t>
            </a:r>
            <a:r>
              <a:rPr lang="en-US" sz="2000" b="1">
                <a:solidFill>
                  <a:srgbClr val="FF0000"/>
                </a:solidFill>
                <a:latin typeface="Calibri" panose="020F0502020204030204" pitchFamily="34" charset="0"/>
                <a:cs typeface="Calibri" panose="020F0502020204030204" pitchFamily="34" charset="0"/>
                <a:hlinkClick r:id="rId5"/>
              </a:rPr>
              <a:t>https://natmatch.com/ashprmp/schedule.html</a:t>
            </a:r>
            <a:r>
              <a:rPr lang="en-US" sz="2000" b="1">
                <a:solidFill>
                  <a:srgbClr val="FF0000"/>
                </a:solidFill>
                <a:latin typeface="Calibri" panose="020F0502020204030204" pitchFamily="34" charset="0"/>
                <a:cs typeface="Calibri" panose="020F0502020204030204" pitchFamily="34" charset="0"/>
              </a:rPr>
              <a:t> </a:t>
            </a:r>
          </a:p>
        </p:txBody>
      </p:sp>
      <p:pic>
        <p:nvPicPr>
          <p:cNvPr id="5" name="Recorded Sound">
            <a:hlinkClick r:id="" action="ppaction://media"/>
            <a:extLst>
              <a:ext uri="{FF2B5EF4-FFF2-40B4-BE49-F238E27FC236}">
                <a16:creationId xmlns:a16="http://schemas.microsoft.com/office/drawing/2014/main" id="{D6FFEC70-39A0-63CE-0AC3-4621C1D3D4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537" y="6153150"/>
            <a:ext cx="406400" cy="406400"/>
          </a:xfrm>
          <a:prstGeom prst="rect">
            <a:avLst/>
          </a:prstGeom>
        </p:spPr>
      </p:pic>
    </p:spTree>
    <p:extLst>
      <p:ext uri="{BB962C8B-B14F-4D97-AF65-F5344CB8AC3E}">
        <p14:creationId xmlns:p14="http://schemas.microsoft.com/office/powerpoint/2010/main" val="2724049607"/>
      </p:ext>
    </p:extLst>
  </p:cSld>
  <p:clrMapOvr>
    <a:masterClrMapping/>
  </p:clrMapOvr>
  <mc:AlternateContent xmlns:mc="http://schemas.openxmlformats.org/markup-compatibility/2006" xmlns:p14="http://schemas.microsoft.com/office/powerpoint/2010/main">
    <mc:Choice Requires="p14">
      <p:transition spd="slow" p14:dur="2000" advTm="39393"/>
    </mc:Choice>
    <mc:Fallback xmlns="">
      <p:transition spd="slow" advTm="3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2577-D20A-6987-4504-8C6F6D6721A4}"/>
              </a:ext>
            </a:extLst>
          </p:cNvPr>
          <p:cNvSpPr>
            <a:spLocks noGrp="1"/>
          </p:cNvSpPr>
          <p:nvPr>
            <p:ph type="title"/>
          </p:nvPr>
        </p:nvSpPr>
        <p:spPr>
          <a:xfrm>
            <a:off x="476250" y="553463"/>
            <a:ext cx="5895975" cy="1325563"/>
          </a:xfrm>
        </p:spPr>
        <p:txBody>
          <a:bodyPr anchor="ctr">
            <a:normAutofit/>
          </a:bodyPr>
          <a:lstStyle/>
          <a:p>
            <a:r>
              <a:rPr lang="en-US" sz="3100"/>
              <a:t>Quick Residency Application Process Review</a:t>
            </a:r>
          </a:p>
        </p:txBody>
      </p:sp>
      <p:sp>
        <p:nvSpPr>
          <p:cNvPr id="3" name="Content Placeholder 2">
            <a:extLst>
              <a:ext uri="{FF2B5EF4-FFF2-40B4-BE49-F238E27FC236}">
                <a16:creationId xmlns:a16="http://schemas.microsoft.com/office/drawing/2014/main" id="{84DBEDF4-38CD-135A-BB87-A12BC386663C}"/>
              </a:ext>
            </a:extLst>
          </p:cNvPr>
          <p:cNvSpPr>
            <a:spLocks noGrp="1"/>
          </p:cNvSpPr>
          <p:nvPr>
            <p:ph idx="1"/>
          </p:nvPr>
        </p:nvSpPr>
        <p:spPr>
          <a:xfrm>
            <a:off x="476249" y="2013963"/>
            <a:ext cx="5895976" cy="4018870"/>
          </a:xfrm>
        </p:spPr>
        <p:txBody>
          <a:bodyPr>
            <a:normAutofit/>
          </a:bodyPr>
          <a:lstStyle/>
          <a:p>
            <a:pPr marL="514350" indent="-514350">
              <a:buFont typeface="+mj-lt"/>
              <a:buAutoNum type="arabicPeriod"/>
            </a:pPr>
            <a:r>
              <a:rPr lang="en-US"/>
              <a:t>Apply to Residency</a:t>
            </a:r>
          </a:p>
          <a:p>
            <a:pPr marL="514350" indent="-514350">
              <a:buFont typeface="+mj-lt"/>
              <a:buAutoNum type="arabicPeriod"/>
            </a:pPr>
            <a:endParaRPr lang="en-US"/>
          </a:p>
          <a:p>
            <a:pPr marL="514350" indent="-514350">
              <a:buFont typeface="+mj-lt"/>
              <a:buAutoNum type="arabicPeriod"/>
            </a:pPr>
            <a:r>
              <a:rPr lang="en-US"/>
              <a:t>Interview</a:t>
            </a:r>
          </a:p>
          <a:p>
            <a:pPr marL="514350" indent="-514350">
              <a:buFont typeface="+mj-lt"/>
              <a:buAutoNum type="arabicPeriod"/>
            </a:pPr>
            <a:endParaRPr lang="en-US"/>
          </a:p>
          <a:p>
            <a:pPr marL="514350" indent="-514350">
              <a:buFont typeface="+mj-lt"/>
              <a:buAutoNum type="arabicPeriod"/>
            </a:pPr>
            <a:r>
              <a:rPr lang="en-US"/>
              <a:t>Rank/Match</a:t>
            </a:r>
          </a:p>
        </p:txBody>
      </p:sp>
      <p:pic>
        <p:nvPicPr>
          <p:cNvPr id="6" name="Picture Placeholder 5" descr="A person in white coat smiling&#10;&#10;AI-generated content may be incorrect.">
            <a:extLst>
              <a:ext uri="{FF2B5EF4-FFF2-40B4-BE49-F238E27FC236}">
                <a16:creationId xmlns:a16="http://schemas.microsoft.com/office/drawing/2014/main" id="{DB6C58E9-71A3-4500-42BE-0ABD83C4AB2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23198" r="21199"/>
          <a:stretch>
            <a:fillRect/>
          </a:stretch>
        </p:blipFill>
        <p:spPr>
          <a:xfrm>
            <a:off x="7151427" y="553463"/>
            <a:ext cx="4564323" cy="5479370"/>
          </a:xfrm>
          <a:noFill/>
        </p:spPr>
      </p:pic>
      <p:pic>
        <p:nvPicPr>
          <p:cNvPr id="4" name="Recorded Sound">
            <a:hlinkClick r:id="" action="ppaction://media"/>
            <a:extLst>
              <a:ext uri="{FF2B5EF4-FFF2-40B4-BE49-F238E27FC236}">
                <a16:creationId xmlns:a16="http://schemas.microsoft.com/office/drawing/2014/main" id="{B9280522-7813-DF5D-4BCC-0285AF0C31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4675" y="6205870"/>
            <a:ext cx="406400" cy="406400"/>
          </a:xfrm>
          <a:prstGeom prst="rect">
            <a:avLst/>
          </a:prstGeom>
        </p:spPr>
      </p:pic>
    </p:spTree>
    <p:extLst>
      <p:ext uri="{BB962C8B-B14F-4D97-AF65-F5344CB8AC3E}">
        <p14:creationId xmlns:p14="http://schemas.microsoft.com/office/powerpoint/2010/main" val="1617605094"/>
      </p:ext>
    </p:extLst>
  </p:cSld>
  <p:clrMapOvr>
    <a:masterClrMapping/>
  </p:clrMapOvr>
  <mc:AlternateContent xmlns:mc="http://schemas.openxmlformats.org/markup-compatibility/2006" xmlns:p14="http://schemas.microsoft.com/office/powerpoint/2010/main">
    <mc:Choice Requires="p14">
      <p:transition spd="slow" p14:dur="2000" advTm="75178"/>
    </mc:Choice>
    <mc:Fallback xmlns="">
      <p:transition spd="slow" advTm="75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pauseEvt time="0"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56B4-E624-2A6E-364C-206954270D18}"/>
              </a:ext>
            </a:extLst>
          </p:cNvPr>
          <p:cNvSpPr>
            <a:spLocks noGrp="1"/>
          </p:cNvSpPr>
          <p:nvPr>
            <p:ph type="title"/>
          </p:nvPr>
        </p:nvSpPr>
        <p:spPr/>
        <p:txBody>
          <a:bodyPr/>
          <a:lstStyle/>
          <a:p>
            <a:r>
              <a:rPr lang="en-US"/>
              <a:t>2025 Match (Programs Starting in 2026) Conducted in Two Phases</a:t>
            </a:r>
          </a:p>
        </p:txBody>
      </p:sp>
      <p:sp>
        <p:nvSpPr>
          <p:cNvPr id="3" name="Content Placeholder 2">
            <a:extLst>
              <a:ext uri="{FF2B5EF4-FFF2-40B4-BE49-F238E27FC236}">
                <a16:creationId xmlns:a16="http://schemas.microsoft.com/office/drawing/2014/main" id="{994594AF-6668-EA2B-E372-872091C07E03}"/>
              </a:ext>
            </a:extLst>
          </p:cNvPr>
          <p:cNvSpPr>
            <a:spLocks noGrp="1"/>
          </p:cNvSpPr>
          <p:nvPr>
            <p:ph idx="1"/>
          </p:nvPr>
        </p:nvSpPr>
        <p:spPr/>
        <p:txBody>
          <a:bodyPr/>
          <a:lstStyle/>
          <a:p>
            <a:pPr marL="0" indent="0">
              <a:buNone/>
            </a:pPr>
            <a:r>
              <a:rPr lang="en-US"/>
              <a:t>Phase I:</a:t>
            </a:r>
          </a:p>
          <a:p>
            <a:pPr marL="0" indent="0">
              <a:buNone/>
            </a:pPr>
            <a:endParaRPr lang="en-US"/>
          </a:p>
          <a:p>
            <a:pPr marL="0" indent="0">
              <a:buNone/>
            </a:pPr>
            <a:r>
              <a:rPr lang="en-US"/>
              <a:t>All applicants and programs submit their Rank Order Lists by the Rank Order List deadline for Phase I of the Match.</a:t>
            </a:r>
          </a:p>
          <a:p>
            <a:pPr marL="0" indent="0">
              <a:buNone/>
            </a:pPr>
            <a:endParaRPr lang="en-US" sz="800"/>
          </a:p>
          <a:p>
            <a:pPr marL="0" indent="0">
              <a:buNone/>
            </a:pPr>
            <a:r>
              <a:rPr lang="en-US"/>
              <a:t>The matching algorithm will be processed using those Rank Order Lists to place applicants into positions. The results of Phase I of the Match will then be distributed to applicants and programs.</a:t>
            </a:r>
          </a:p>
        </p:txBody>
      </p:sp>
      <p:sp>
        <p:nvSpPr>
          <p:cNvPr id="4" name="Footer Placeholder 3">
            <a:extLst>
              <a:ext uri="{FF2B5EF4-FFF2-40B4-BE49-F238E27FC236}">
                <a16:creationId xmlns:a16="http://schemas.microsoft.com/office/drawing/2014/main" id="{AFA69FAA-77D9-D7C3-3012-BAE7515D28DD}"/>
              </a:ext>
            </a:extLst>
          </p:cNvPr>
          <p:cNvSpPr>
            <a:spLocks noGrp="1"/>
          </p:cNvSpPr>
          <p:nvPr>
            <p:ph type="ftr" sz="quarter" idx="11"/>
          </p:nvPr>
        </p:nvSpPr>
        <p:spPr/>
        <p:txBody>
          <a:bodyPr/>
          <a:lstStyle/>
          <a:p>
            <a:endParaRPr lang="en-US"/>
          </a:p>
        </p:txBody>
      </p:sp>
      <p:pic>
        <p:nvPicPr>
          <p:cNvPr id="15" name="Audio 14">
            <a:hlinkClick r:id="" action="ppaction://media"/>
            <a:extLst>
              <a:ext uri="{FF2B5EF4-FFF2-40B4-BE49-F238E27FC236}">
                <a16:creationId xmlns:a16="http://schemas.microsoft.com/office/drawing/2014/main" id="{C44CA68F-B48D-DC5C-94AD-517B01E415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68344627"/>
      </p:ext>
    </p:extLst>
  </p:cSld>
  <p:clrMapOvr>
    <a:masterClrMapping/>
  </p:clrMapOvr>
  <mc:AlternateContent xmlns:mc="http://schemas.openxmlformats.org/markup-compatibility/2006" xmlns:p14="http://schemas.microsoft.com/office/powerpoint/2010/main">
    <mc:Choice Requires="p14">
      <p:transition spd="slow" p14:dur="2000" advTm="43739"/>
    </mc:Choice>
    <mc:Fallback xmlns="">
      <p:transition spd="slow" advTm="43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B24C7-C578-A326-C08E-FDE20DD9A7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F1611-99F7-CB06-0E07-159F5CC681CB}"/>
              </a:ext>
            </a:extLst>
          </p:cNvPr>
          <p:cNvSpPr>
            <a:spLocks noGrp="1"/>
          </p:cNvSpPr>
          <p:nvPr>
            <p:ph type="title"/>
          </p:nvPr>
        </p:nvSpPr>
        <p:spPr/>
        <p:txBody>
          <a:bodyPr/>
          <a:lstStyle/>
          <a:p>
            <a:r>
              <a:rPr lang="en-US"/>
              <a:t>2025 Match (Programs Starting in 2026) Conducted in Two Phases</a:t>
            </a:r>
          </a:p>
        </p:txBody>
      </p:sp>
      <p:sp>
        <p:nvSpPr>
          <p:cNvPr id="3" name="Content Placeholder 2">
            <a:extLst>
              <a:ext uri="{FF2B5EF4-FFF2-40B4-BE49-F238E27FC236}">
                <a16:creationId xmlns:a16="http://schemas.microsoft.com/office/drawing/2014/main" id="{514C5A95-8439-88A2-E9FC-4B1B2CCAE4EB}"/>
              </a:ext>
            </a:extLst>
          </p:cNvPr>
          <p:cNvSpPr>
            <a:spLocks noGrp="1"/>
          </p:cNvSpPr>
          <p:nvPr>
            <p:ph idx="1"/>
          </p:nvPr>
        </p:nvSpPr>
        <p:spPr/>
        <p:txBody>
          <a:bodyPr/>
          <a:lstStyle/>
          <a:p>
            <a:pPr marL="0" indent="0">
              <a:buNone/>
            </a:pPr>
            <a:r>
              <a:rPr lang="en-US"/>
              <a:t>Phase II:</a:t>
            </a:r>
          </a:p>
          <a:p>
            <a:pPr marL="0" indent="0">
              <a:buNone/>
            </a:pPr>
            <a:endParaRPr lang="en-US"/>
          </a:p>
          <a:p>
            <a:pPr marL="0" indent="0">
              <a:buNone/>
              <a:defRPr/>
            </a:pPr>
            <a:r>
              <a:rPr lang="en-US"/>
              <a:t>Programs with unfilled positions in Phase I of the Match will offer those positions </a:t>
            </a:r>
            <a:r>
              <a:rPr lang="en-US">
                <a:solidFill>
                  <a:schemeClr val="accent6"/>
                </a:solidFill>
              </a:rPr>
              <a:t>to unmatched applicants in Phase II of the Match. </a:t>
            </a:r>
          </a:p>
          <a:p>
            <a:pPr marL="0" indent="0">
              <a:spcAft>
                <a:spcPts val="0"/>
              </a:spcAft>
              <a:buNone/>
              <a:defRPr/>
            </a:pPr>
            <a:endParaRPr lang="en-US" sz="800">
              <a:solidFill>
                <a:schemeClr val="accent6"/>
              </a:solidFill>
            </a:endParaRPr>
          </a:p>
          <a:p>
            <a:pPr marL="0" indent="0">
              <a:spcAft>
                <a:spcPts val="0"/>
              </a:spcAft>
              <a:buNone/>
              <a:defRPr/>
            </a:pPr>
            <a:r>
              <a:rPr lang="en-US">
                <a:solidFill>
                  <a:schemeClr val="accent6"/>
                </a:solidFill>
              </a:rPr>
              <a:t>All applicants seeking positions after Phase I and all programs with available positions after Phase I submit their Rank Order Lists by the Rank Order List deadline for Phase II of the Match. A second match will be carried out using those Rank Order Lists, and the results of Phase II of the Match will then be distributed.</a:t>
            </a:r>
          </a:p>
        </p:txBody>
      </p:sp>
      <p:sp>
        <p:nvSpPr>
          <p:cNvPr id="4" name="Footer Placeholder 3">
            <a:extLst>
              <a:ext uri="{FF2B5EF4-FFF2-40B4-BE49-F238E27FC236}">
                <a16:creationId xmlns:a16="http://schemas.microsoft.com/office/drawing/2014/main" id="{508684D5-29FE-8E76-F6AC-D42088F444D2}"/>
              </a:ext>
            </a:extLst>
          </p:cNvPr>
          <p:cNvSpPr>
            <a:spLocks noGrp="1"/>
          </p:cNvSpPr>
          <p:nvPr>
            <p:ph type="ftr" sz="quarter" idx="11"/>
          </p:nvPr>
        </p:nvSpPr>
        <p:spPr/>
        <p:txBody>
          <a:bodyPr/>
          <a:lstStyle/>
          <a:p>
            <a:endParaRPr lang="en-US"/>
          </a:p>
        </p:txBody>
      </p:sp>
      <p:pic>
        <p:nvPicPr>
          <p:cNvPr id="19" name="Audio 18">
            <a:hlinkClick r:id="" action="ppaction://media"/>
            <a:extLst>
              <a:ext uri="{FF2B5EF4-FFF2-40B4-BE49-F238E27FC236}">
                <a16:creationId xmlns:a16="http://schemas.microsoft.com/office/drawing/2014/main" id="{952FEBAD-A772-8255-C62F-9DA0A6B5DC4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4726594"/>
      </p:ext>
    </p:extLst>
  </p:cSld>
  <p:clrMapOvr>
    <a:masterClrMapping/>
  </p:clrMapOvr>
  <mc:AlternateContent xmlns:mc="http://schemas.openxmlformats.org/markup-compatibility/2006" xmlns:p14="http://schemas.microsoft.com/office/powerpoint/2010/main">
    <mc:Choice Requires="p14">
      <p:transition spd="slow" p14:dur="2000" advTm="66861"/>
    </mc:Choice>
    <mc:Fallback xmlns="">
      <p:transition spd="slow" advTm="66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AE85-31D4-1C0E-1C2F-FC1FF386F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1F7AC-711B-8FED-D552-5F8242DC5411}"/>
              </a:ext>
            </a:extLst>
          </p:cNvPr>
          <p:cNvSpPr>
            <a:spLocks noGrp="1"/>
          </p:cNvSpPr>
          <p:nvPr>
            <p:ph type="title"/>
          </p:nvPr>
        </p:nvSpPr>
        <p:spPr/>
        <p:txBody>
          <a:bodyPr/>
          <a:lstStyle/>
          <a:p>
            <a:r>
              <a:rPr lang="en-US"/>
              <a:t>Post Match: The Scramble</a:t>
            </a:r>
          </a:p>
        </p:txBody>
      </p:sp>
      <p:sp>
        <p:nvSpPr>
          <p:cNvPr id="3" name="Content Placeholder 2">
            <a:extLst>
              <a:ext uri="{FF2B5EF4-FFF2-40B4-BE49-F238E27FC236}">
                <a16:creationId xmlns:a16="http://schemas.microsoft.com/office/drawing/2014/main" id="{E1F4647E-1122-CA89-4204-22328629C74B}"/>
              </a:ext>
            </a:extLst>
          </p:cNvPr>
          <p:cNvSpPr>
            <a:spLocks noGrp="1"/>
          </p:cNvSpPr>
          <p:nvPr>
            <p:ph idx="1"/>
          </p:nvPr>
        </p:nvSpPr>
        <p:spPr/>
        <p:txBody>
          <a:bodyPr/>
          <a:lstStyle/>
          <a:p>
            <a:pPr marL="0" indent="0">
              <a:spcAft>
                <a:spcPts val="0"/>
              </a:spcAft>
              <a:buNone/>
              <a:defRPr/>
            </a:pPr>
            <a:r>
              <a:rPr lang="en-US" sz="2200">
                <a:solidFill>
                  <a:schemeClr val="accent6"/>
                </a:solidFill>
              </a:rPr>
              <a:t>After the results of Phase II of the Match are released, a Post-Match process will be implemented, in accordance with </a:t>
            </a:r>
            <a:r>
              <a:rPr lang="en-US" sz="2200">
                <a:solidFill>
                  <a:schemeClr val="accent6"/>
                </a:solidFill>
                <a:hlinkClick r:id="rId5">
                  <a:extLst>
                    <a:ext uri="{A12FA001-AC4F-418D-AE19-62706E023703}">
                      <ahyp:hlinkClr xmlns:ahyp="http://schemas.microsoft.com/office/drawing/2018/hyperlinkcolor" val="tx"/>
                    </a:ext>
                  </a:extLst>
                </a:hlinkClick>
              </a:rPr>
              <a:t>ASHP Match Rules</a:t>
            </a:r>
            <a:r>
              <a:rPr lang="en-US" sz="2200">
                <a:solidFill>
                  <a:schemeClr val="accent6"/>
                </a:solidFill>
              </a:rPr>
              <a:t>, to assist applicants who are still seeking a residency to be placed into programs with positions available. </a:t>
            </a:r>
          </a:p>
          <a:p>
            <a:pPr marL="0" indent="0">
              <a:spcAft>
                <a:spcPts val="0"/>
              </a:spcAft>
              <a:buNone/>
              <a:defRPr/>
            </a:pPr>
            <a:endParaRPr lang="en-US" altLang="en-US" sz="800">
              <a:solidFill>
                <a:schemeClr val="accent6"/>
              </a:solidFill>
            </a:endParaRPr>
          </a:p>
          <a:p>
            <a:pPr>
              <a:spcAft>
                <a:spcPts val="0"/>
              </a:spcAft>
              <a:defRPr/>
            </a:pPr>
            <a:r>
              <a:rPr lang="en-US" altLang="en-US" sz="2200">
                <a:solidFill>
                  <a:schemeClr val="accent6"/>
                </a:solidFill>
              </a:rPr>
              <a:t>PhORCAS Adds Structure to the Scramble</a:t>
            </a:r>
          </a:p>
          <a:p>
            <a:pPr lvl="1">
              <a:spcBef>
                <a:spcPts val="1100"/>
              </a:spcBef>
              <a:spcAft>
                <a:spcPts val="600"/>
              </a:spcAft>
              <a:defRPr/>
            </a:pPr>
            <a:r>
              <a:rPr lang="en-US" sz="2200">
                <a:solidFill>
                  <a:schemeClr val="accent6"/>
                </a:solidFill>
                <a:latin typeface="Franklin Gothic Book" panose="020B0503020102020204" pitchFamily="34" charset="0"/>
              </a:rPr>
              <a:t>List of programs with available positions after Phase II of the Match will be provided on the Match web site beginning at 12:00 p.m. Eastern Time. Applicants who do not obtain a position in the Match will be able to use PhORCAS to prepare applications to programs that have positions available</a:t>
            </a:r>
          </a:p>
          <a:p>
            <a:pPr lvl="1">
              <a:spcBef>
                <a:spcPts val="1100"/>
              </a:spcBef>
              <a:spcAft>
                <a:spcPts val="600"/>
              </a:spcAft>
              <a:defRPr/>
            </a:pPr>
            <a:r>
              <a:rPr lang="en-US" sz="2200">
                <a:solidFill>
                  <a:schemeClr val="accent6"/>
                </a:solidFill>
                <a:latin typeface="Franklin Gothic Book" panose="020B0503020102020204" pitchFamily="34" charset="0"/>
              </a:rPr>
              <a:t>Programs will be able to update information on positions available after the Match on the Match website</a:t>
            </a:r>
            <a:endParaRPr lang="en-US" altLang="en-US" sz="2200">
              <a:solidFill>
                <a:schemeClr val="accent6"/>
              </a:solidFill>
              <a:latin typeface="Franklin Gothic Book" panose="020B0503020102020204" pitchFamily="34" charset="0"/>
              <a:cs typeface="Arial" pitchFamily="34" charset="0"/>
            </a:endParaRPr>
          </a:p>
        </p:txBody>
      </p:sp>
      <p:sp>
        <p:nvSpPr>
          <p:cNvPr id="4" name="Footer Placeholder 3">
            <a:extLst>
              <a:ext uri="{FF2B5EF4-FFF2-40B4-BE49-F238E27FC236}">
                <a16:creationId xmlns:a16="http://schemas.microsoft.com/office/drawing/2014/main" id="{74A75C91-A7B9-6440-A855-F259C6BF99A9}"/>
              </a:ext>
            </a:extLst>
          </p:cNvPr>
          <p:cNvSpPr>
            <a:spLocks noGrp="1"/>
          </p:cNvSpPr>
          <p:nvPr>
            <p:ph type="ftr" sz="quarter" idx="11"/>
          </p:nvPr>
        </p:nvSpPr>
        <p:spPr/>
        <p:txBody>
          <a:bodyPr/>
          <a:lstStyle/>
          <a:p>
            <a:endParaRPr lang="en-US"/>
          </a:p>
        </p:txBody>
      </p:sp>
      <p:pic>
        <p:nvPicPr>
          <p:cNvPr id="63" name="Audio 62">
            <a:hlinkClick r:id="" action="ppaction://media"/>
            <a:extLst>
              <a:ext uri="{FF2B5EF4-FFF2-40B4-BE49-F238E27FC236}">
                <a16:creationId xmlns:a16="http://schemas.microsoft.com/office/drawing/2014/main" id="{0901706B-EDE4-DB9B-5162-ADF180861CB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4756309"/>
      </p:ext>
    </p:extLst>
  </p:cSld>
  <p:clrMapOvr>
    <a:masterClrMapping/>
  </p:clrMapOvr>
  <mc:AlternateContent xmlns:mc="http://schemas.openxmlformats.org/markup-compatibility/2006" xmlns:p14="http://schemas.microsoft.com/office/powerpoint/2010/main">
    <mc:Choice Requires="p14">
      <p:transition spd="slow" p14:dur="2000" advTm="31865"/>
    </mc:Choice>
    <mc:Fallback xmlns="">
      <p:transition spd="slow" advTm="31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19674-8C8C-89CB-7A4F-683C3DBAAEB0}"/>
              </a:ext>
            </a:extLst>
          </p:cNvPr>
          <p:cNvSpPr>
            <a:spLocks noGrp="1"/>
          </p:cNvSpPr>
          <p:nvPr>
            <p:ph type="title"/>
          </p:nvPr>
        </p:nvSpPr>
        <p:spPr/>
        <p:txBody>
          <a:bodyPr/>
          <a:lstStyle/>
          <a:p>
            <a:r>
              <a:rPr lang="en-US"/>
              <a:t>Tips and Tricks</a:t>
            </a:r>
          </a:p>
        </p:txBody>
      </p:sp>
      <p:sp>
        <p:nvSpPr>
          <p:cNvPr id="3" name="Text Placeholder 2">
            <a:extLst>
              <a:ext uri="{FF2B5EF4-FFF2-40B4-BE49-F238E27FC236}">
                <a16:creationId xmlns:a16="http://schemas.microsoft.com/office/drawing/2014/main" id="{A2CE8646-81E3-B12A-58F5-8B46F3CC3602}"/>
              </a:ext>
            </a:extLst>
          </p:cNvPr>
          <p:cNvSpPr>
            <a:spLocks noGrp="1"/>
          </p:cNvSpPr>
          <p:nvPr>
            <p:ph type="body" idx="1"/>
          </p:nvPr>
        </p:nvSpPr>
        <p:spPr/>
        <p:txBody>
          <a:bodyPr/>
          <a:lstStyle/>
          <a:p>
            <a:endParaRPr lang="en-US"/>
          </a:p>
        </p:txBody>
      </p:sp>
      <p:pic>
        <p:nvPicPr>
          <p:cNvPr id="6" name="Picture Placeholder 5" descr="A group of people holding signs&#10;&#10;AI-generated content may be incorrect.">
            <a:extLst>
              <a:ext uri="{FF2B5EF4-FFF2-40B4-BE49-F238E27FC236}">
                <a16:creationId xmlns:a16="http://schemas.microsoft.com/office/drawing/2014/main" id="{8D41F331-871A-92D2-C644-253A76A4798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6025" b="36025"/>
          <a:stretch>
            <a:fillRect/>
          </a:stretch>
        </p:blipFill>
        <p:spPr/>
      </p:pic>
    </p:spTree>
    <p:extLst>
      <p:ext uri="{BB962C8B-B14F-4D97-AF65-F5344CB8AC3E}">
        <p14:creationId xmlns:p14="http://schemas.microsoft.com/office/powerpoint/2010/main" val="1247301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8B6A-9DA4-7CE5-3382-CFCC09625B3E}"/>
              </a:ext>
            </a:extLst>
          </p:cNvPr>
          <p:cNvSpPr>
            <a:spLocks noGrp="1"/>
          </p:cNvSpPr>
          <p:nvPr>
            <p:ph type="title"/>
          </p:nvPr>
        </p:nvSpPr>
        <p:spPr/>
        <p:txBody>
          <a:bodyPr/>
          <a:lstStyle/>
          <a:p>
            <a:r>
              <a:rPr lang="en-US"/>
              <a:t>Tips and Tricks</a:t>
            </a:r>
          </a:p>
        </p:txBody>
      </p:sp>
      <p:sp>
        <p:nvSpPr>
          <p:cNvPr id="3" name="Content Placeholder 2">
            <a:extLst>
              <a:ext uri="{FF2B5EF4-FFF2-40B4-BE49-F238E27FC236}">
                <a16:creationId xmlns:a16="http://schemas.microsoft.com/office/drawing/2014/main" id="{FC6F1095-2F9F-5F70-971E-8A5E30D6E50B}"/>
              </a:ext>
            </a:extLst>
          </p:cNvPr>
          <p:cNvSpPr>
            <a:spLocks noGrp="1"/>
          </p:cNvSpPr>
          <p:nvPr>
            <p:ph idx="1"/>
          </p:nvPr>
        </p:nvSpPr>
        <p:spPr/>
        <p:txBody>
          <a:bodyPr/>
          <a:lstStyle/>
          <a:p>
            <a:r>
              <a:rPr lang="en-US"/>
              <a:t>Trouble Logging In?</a:t>
            </a:r>
          </a:p>
          <a:p>
            <a:pPr lvl="1"/>
            <a:r>
              <a:rPr lang="en-US"/>
              <a:t>There are different portals for applicants, reference writers, and programs</a:t>
            </a:r>
          </a:p>
          <a:p>
            <a:r>
              <a:rPr lang="en-US"/>
              <a:t>Do NOT create more than one account</a:t>
            </a:r>
          </a:p>
          <a:p>
            <a:pPr lvl="1"/>
            <a:r>
              <a:rPr lang="en-US"/>
              <a:t>Contact PhORCAS Customer Service if you are having issues</a:t>
            </a:r>
          </a:p>
          <a:p>
            <a:r>
              <a:rPr lang="en-US"/>
              <a:t>Avoid special fonts and symbols when uploading documents</a:t>
            </a:r>
          </a:p>
          <a:p>
            <a:pPr lvl="1"/>
            <a:r>
              <a:rPr lang="en-US"/>
              <a:t>Stick with Times New Roman or Arial</a:t>
            </a:r>
          </a:p>
          <a:p>
            <a:r>
              <a:rPr lang="en-US"/>
              <a:t>Check the FAQs for more information</a:t>
            </a:r>
          </a:p>
          <a:p>
            <a:pPr lvl="1"/>
            <a:r>
              <a:rPr lang="en-US">
                <a:solidFill>
                  <a:srgbClr val="006EB7"/>
                </a:solidFill>
                <a:latin typeface="Franklin Gothic Book" panose="020B0503020102020204" pitchFamily="34" charset="0"/>
                <a:hlinkClick r:id="rId5"/>
              </a:rPr>
              <a:t>https://www.ashp.org/-/media/assets/professional-development/residencies/docs/092425-PhORCAS-ASHP-FAQ-doc9252.pdf</a:t>
            </a:r>
            <a:r>
              <a:rPr lang="en-US">
                <a:solidFill>
                  <a:srgbClr val="006EB7"/>
                </a:solidFill>
                <a:latin typeface="Franklin Gothic Book" panose="020B0503020102020204" pitchFamily="34" charset="0"/>
              </a:rPr>
              <a:t> </a:t>
            </a:r>
          </a:p>
        </p:txBody>
      </p:sp>
      <p:sp>
        <p:nvSpPr>
          <p:cNvPr id="4" name="Footer Placeholder 3">
            <a:extLst>
              <a:ext uri="{FF2B5EF4-FFF2-40B4-BE49-F238E27FC236}">
                <a16:creationId xmlns:a16="http://schemas.microsoft.com/office/drawing/2014/main" id="{2A8B4B08-63EB-CC60-8E12-887AC5D37338}"/>
              </a:ext>
            </a:extLst>
          </p:cNvPr>
          <p:cNvSpPr>
            <a:spLocks noGrp="1"/>
          </p:cNvSpPr>
          <p:nvPr>
            <p:ph type="ftr" sz="quarter" idx="11"/>
          </p:nvPr>
        </p:nvSpPr>
        <p:spPr/>
        <p:txBody>
          <a:bodyPr/>
          <a:lstStyle/>
          <a:p>
            <a:endParaRPr lang="en-US"/>
          </a:p>
        </p:txBody>
      </p:sp>
      <p:pic>
        <p:nvPicPr>
          <p:cNvPr id="31" name="Audio 30">
            <a:hlinkClick r:id="" action="ppaction://media"/>
            <a:extLst>
              <a:ext uri="{FF2B5EF4-FFF2-40B4-BE49-F238E27FC236}">
                <a16:creationId xmlns:a16="http://schemas.microsoft.com/office/drawing/2014/main" id="{19F6AB10-64D2-C8AA-62C6-726D1A111E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9584472" y="5327650"/>
            <a:ext cx="2057400" cy="2057400"/>
          </a:xfrm>
          <a:prstGeom prst="ellipse">
            <a:avLst/>
          </a:prstGeom>
        </p:spPr>
      </p:pic>
    </p:spTree>
    <p:extLst>
      <p:ext uri="{BB962C8B-B14F-4D97-AF65-F5344CB8AC3E}">
        <p14:creationId xmlns:p14="http://schemas.microsoft.com/office/powerpoint/2010/main" val="4048904349"/>
      </p:ext>
    </p:extLst>
  </p:cSld>
  <p:clrMapOvr>
    <a:masterClrMapping/>
  </p:clrMapOvr>
  <mc:AlternateContent xmlns:mc="http://schemas.openxmlformats.org/markup-compatibility/2006" xmlns:p14="http://schemas.microsoft.com/office/powerpoint/2010/main">
    <mc:Choice Requires="p14">
      <p:transition spd="slow" p14:dur="2000" advTm="58819"/>
    </mc:Choice>
    <mc:Fallback xmlns="">
      <p:transition spd="slow" advTm="5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6205C-7D16-19DA-5C2C-F23E00BC4A48}"/>
              </a:ext>
            </a:extLst>
          </p:cNvPr>
          <p:cNvSpPr>
            <a:spLocks noGrp="1"/>
          </p:cNvSpPr>
          <p:nvPr>
            <p:ph type="title"/>
          </p:nvPr>
        </p:nvSpPr>
        <p:spPr/>
        <p:txBody>
          <a:bodyPr/>
          <a:lstStyle/>
          <a:p>
            <a:r>
              <a:rPr lang="en-US"/>
              <a:t>Tips and Tricks (cont.)</a:t>
            </a:r>
          </a:p>
        </p:txBody>
      </p:sp>
      <p:sp>
        <p:nvSpPr>
          <p:cNvPr id="3" name="Content Placeholder 2">
            <a:extLst>
              <a:ext uri="{FF2B5EF4-FFF2-40B4-BE49-F238E27FC236}">
                <a16:creationId xmlns:a16="http://schemas.microsoft.com/office/drawing/2014/main" id="{3143DB61-A1B6-34C1-F144-C309E8CA3F85}"/>
              </a:ext>
            </a:extLst>
          </p:cNvPr>
          <p:cNvSpPr>
            <a:spLocks noGrp="1"/>
          </p:cNvSpPr>
          <p:nvPr>
            <p:ph idx="1"/>
          </p:nvPr>
        </p:nvSpPr>
        <p:spPr/>
        <p:txBody>
          <a:bodyPr>
            <a:normAutofit fontScale="92500" lnSpcReduction="10000"/>
          </a:bodyPr>
          <a:lstStyle/>
          <a:p>
            <a:pPr>
              <a:spcAft>
                <a:spcPts val="0"/>
              </a:spcAft>
            </a:pPr>
            <a:r>
              <a:rPr lang="en-US">
                <a:solidFill>
                  <a:srgbClr val="006EB7"/>
                </a:solidFill>
              </a:rPr>
              <a:t>Unaccredited residency programs and fellowship programs are not in PhORCAS</a:t>
            </a:r>
          </a:p>
          <a:p>
            <a:pPr lvl="1">
              <a:spcAft>
                <a:spcPts val="1200"/>
              </a:spcAft>
            </a:pPr>
            <a:r>
              <a:rPr lang="en-US">
                <a:latin typeface="Franklin Gothic Book" panose="020B0503020102020204" pitchFamily="34" charset="0"/>
              </a:rPr>
              <a:t>Only ASHP-accredited and those in the ASHP accreditation process seeking accreditation (pre-candidate &amp; candidate) use PhORCAS</a:t>
            </a:r>
          </a:p>
          <a:p>
            <a:pPr>
              <a:spcAft>
                <a:spcPts val="0"/>
              </a:spcAft>
            </a:pPr>
            <a:r>
              <a:rPr lang="en-US">
                <a:solidFill>
                  <a:srgbClr val="006EB7"/>
                </a:solidFill>
              </a:rPr>
              <a:t>Reference writers </a:t>
            </a:r>
            <a:r>
              <a:rPr lang="en-US">
                <a:solidFill>
                  <a:srgbClr val="006EB7"/>
                </a:solidFill>
                <a:sym typeface="Wingdings" panose="05000000000000000000" pitchFamily="2" charset="2"/>
              </a:rPr>
              <a:t>use the standard PhORCAS form to submit their support</a:t>
            </a:r>
          </a:p>
          <a:p>
            <a:pPr lvl="1">
              <a:spcAft>
                <a:spcPts val="1200"/>
              </a:spcAft>
            </a:pPr>
            <a:r>
              <a:rPr lang="en-US">
                <a:latin typeface="Franklin Gothic Book" panose="020B0503020102020204" pitchFamily="34" charset="0"/>
                <a:sym typeface="Wingdings" panose="05000000000000000000" pitchFamily="2" charset="2"/>
              </a:rPr>
              <a:t>Do not send a separate reference letter if not required</a:t>
            </a:r>
          </a:p>
          <a:p>
            <a:pPr>
              <a:spcAft>
                <a:spcPts val="0"/>
              </a:spcAft>
            </a:pPr>
            <a:r>
              <a:rPr lang="en-US">
                <a:solidFill>
                  <a:srgbClr val="006EB7"/>
                </a:solidFill>
                <a:sym typeface="Wingdings" panose="05000000000000000000" pitchFamily="2" charset="2"/>
              </a:rPr>
              <a:t>Foreign graduates</a:t>
            </a:r>
          </a:p>
          <a:p>
            <a:pPr lvl="1"/>
            <a:r>
              <a:rPr lang="en-US">
                <a:latin typeface="Franklin Gothic Book" panose="020B0503020102020204" pitchFamily="34" charset="0"/>
                <a:sym typeface="Wingdings" panose="05000000000000000000" pitchFamily="2" charset="2"/>
              </a:rPr>
              <a:t>New Visa</a:t>
            </a:r>
          </a:p>
          <a:p>
            <a:pPr lvl="1"/>
            <a:r>
              <a:rPr lang="en-US">
                <a:latin typeface="Franklin Gothic Book" panose="020B0503020102020204" pitchFamily="34" charset="0"/>
                <a:sym typeface="Wingdings" panose="05000000000000000000" pitchFamily="2" charset="2"/>
              </a:rPr>
              <a:t>Must be pre-approved</a:t>
            </a:r>
          </a:p>
          <a:p>
            <a:pPr lvl="1"/>
            <a:r>
              <a:rPr lang="en-US">
                <a:latin typeface="Franklin Gothic Book" panose="020B0503020102020204" pitchFamily="34" charset="0"/>
                <a:sym typeface="Wingdings" panose="05000000000000000000" pitchFamily="2" charset="2"/>
              </a:rPr>
              <a:t>Need proof of either pharmacist license or FPGEC from the NABP</a:t>
            </a:r>
          </a:p>
        </p:txBody>
      </p:sp>
      <p:sp>
        <p:nvSpPr>
          <p:cNvPr id="4" name="Footer Placeholder 3">
            <a:extLst>
              <a:ext uri="{FF2B5EF4-FFF2-40B4-BE49-F238E27FC236}">
                <a16:creationId xmlns:a16="http://schemas.microsoft.com/office/drawing/2014/main" id="{D118EAF7-AD34-020A-7BBF-F97797D597BC}"/>
              </a:ext>
            </a:extLst>
          </p:cNvPr>
          <p:cNvSpPr>
            <a:spLocks noGrp="1"/>
          </p:cNvSpPr>
          <p:nvPr>
            <p:ph type="ftr" sz="quarter" idx="11"/>
          </p:nvPr>
        </p:nvSpPr>
        <p:spPr/>
        <p:txBody>
          <a:bodyPr/>
          <a:lstStyle/>
          <a:p>
            <a:endParaRPr lang="en-US"/>
          </a:p>
        </p:txBody>
      </p:sp>
      <p:pic>
        <p:nvPicPr>
          <p:cNvPr id="39" name="Audio 38">
            <a:hlinkClick r:id="" action="ppaction://media"/>
            <a:extLst>
              <a:ext uri="{FF2B5EF4-FFF2-40B4-BE49-F238E27FC236}">
                <a16:creationId xmlns:a16="http://schemas.microsoft.com/office/drawing/2014/main" id="{ECFA2D68-AEB4-6C7E-B21A-A60807D5AD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90441262"/>
      </p:ext>
    </p:extLst>
  </p:cSld>
  <p:clrMapOvr>
    <a:masterClrMapping/>
  </p:clrMapOvr>
  <mc:AlternateContent xmlns:mc="http://schemas.openxmlformats.org/markup-compatibility/2006" xmlns:p14="http://schemas.microsoft.com/office/powerpoint/2010/main">
    <mc:Choice Requires="p14">
      <p:transition spd="slow" p14:dur="2000" advTm="45988"/>
    </mc:Choice>
    <mc:Fallback xmlns="">
      <p:transition spd="slow" advTm="4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4410A-D46C-AE21-52E9-D1E16D09E476}"/>
              </a:ext>
            </a:extLst>
          </p:cNvPr>
          <p:cNvSpPr>
            <a:spLocks noGrp="1"/>
          </p:cNvSpPr>
          <p:nvPr>
            <p:ph type="title"/>
          </p:nvPr>
        </p:nvSpPr>
        <p:spPr/>
        <p:txBody>
          <a:bodyPr/>
          <a:lstStyle/>
          <a:p>
            <a:r>
              <a:rPr lang="en-US"/>
              <a:t>Tips and Tricks (cont.)</a:t>
            </a:r>
          </a:p>
        </p:txBody>
      </p:sp>
      <p:sp>
        <p:nvSpPr>
          <p:cNvPr id="3" name="Content Placeholder 2">
            <a:extLst>
              <a:ext uri="{FF2B5EF4-FFF2-40B4-BE49-F238E27FC236}">
                <a16:creationId xmlns:a16="http://schemas.microsoft.com/office/drawing/2014/main" id="{E50CF8A0-BDDB-7980-06F3-D44EB0D6E447}"/>
              </a:ext>
            </a:extLst>
          </p:cNvPr>
          <p:cNvSpPr>
            <a:spLocks noGrp="1"/>
          </p:cNvSpPr>
          <p:nvPr>
            <p:ph idx="1"/>
          </p:nvPr>
        </p:nvSpPr>
        <p:spPr/>
        <p:txBody>
          <a:bodyPr>
            <a:normAutofit fontScale="92500"/>
          </a:bodyPr>
          <a:lstStyle/>
          <a:p>
            <a:pPr>
              <a:spcAft>
                <a:spcPts val="0"/>
              </a:spcAft>
            </a:pPr>
            <a:r>
              <a:rPr lang="en-US">
                <a:solidFill>
                  <a:srgbClr val="006EB7"/>
                </a:solidFill>
              </a:rPr>
              <a:t>Do not wait until the night of the deadline to e-submit your application</a:t>
            </a:r>
          </a:p>
          <a:p>
            <a:pPr lvl="1"/>
            <a:r>
              <a:rPr lang="en-US">
                <a:latin typeface="Franklin Gothic Book" panose="020B0503020102020204" pitchFamily="34" charset="0"/>
              </a:rPr>
              <a:t>If you have trouble uploading last minute, you may miss the program’s deadline</a:t>
            </a:r>
          </a:p>
          <a:p>
            <a:pPr lvl="1"/>
            <a:r>
              <a:rPr lang="en-US">
                <a:latin typeface="Franklin Gothic Book" panose="020B0503020102020204" pitchFamily="34" charset="0"/>
              </a:rPr>
              <a:t>Consider getting applications in early to allow sites to review your application in more detail</a:t>
            </a:r>
          </a:p>
          <a:p>
            <a:pPr>
              <a:spcAft>
                <a:spcPts val="0"/>
              </a:spcAft>
            </a:pPr>
            <a:r>
              <a:rPr lang="en-US">
                <a:solidFill>
                  <a:srgbClr val="006EB7"/>
                </a:solidFill>
                <a:latin typeface="Franklin Gothic Book" panose="020B0503020102020204" pitchFamily="34" charset="0"/>
              </a:rPr>
              <a:t>Register for ASHP Mid</a:t>
            </a:r>
            <a:r>
              <a:rPr lang="en-US">
                <a:solidFill>
                  <a:srgbClr val="006EB7"/>
                </a:solidFill>
              </a:rPr>
              <a:t>year</a:t>
            </a:r>
          </a:p>
          <a:p>
            <a:pPr lvl="1"/>
            <a:r>
              <a:rPr lang="en-US">
                <a:latin typeface="Franklin Gothic Book" panose="020B0503020102020204" pitchFamily="34" charset="0"/>
                <a:hlinkClick r:id="rId5"/>
              </a:rPr>
              <a:t>https://midyear.ashp.org/</a:t>
            </a:r>
            <a:endParaRPr lang="en-US">
              <a:latin typeface="Franklin Gothic Book" panose="020B0503020102020204" pitchFamily="34" charset="0"/>
            </a:endParaRPr>
          </a:p>
          <a:p>
            <a:pPr lvl="1"/>
            <a:r>
              <a:rPr lang="en-US">
                <a:latin typeface="Franklin Gothic Book" panose="020B0503020102020204" pitchFamily="34" charset="0"/>
              </a:rPr>
              <a:t>Residency Showcase</a:t>
            </a:r>
          </a:p>
          <a:p>
            <a:pPr lvl="2"/>
            <a:r>
              <a:rPr lang="en-US">
                <a:latin typeface="Franklin Gothic Book" panose="020B0503020102020204" pitchFamily="34" charset="0"/>
              </a:rPr>
              <a:t>Know in advance when your desired programs are displaying, programs only display one time (Monday afternoon, Tuesday morning, or Tuesday afternoon)</a:t>
            </a:r>
          </a:p>
          <a:p>
            <a:pPr lvl="2"/>
            <a:r>
              <a:rPr lang="en-US">
                <a:latin typeface="Franklin Gothic Book" panose="020B0503020102020204" pitchFamily="34" charset="0"/>
              </a:rPr>
              <a:t>Programs are only scheduled to participate in </a:t>
            </a:r>
            <a:r>
              <a:rPr lang="en-US" b="1">
                <a:latin typeface="Franklin Gothic Book" panose="020B0503020102020204" pitchFamily="34" charset="0"/>
              </a:rPr>
              <a:t>ONE</a:t>
            </a:r>
            <a:r>
              <a:rPr lang="en-US">
                <a:latin typeface="Franklin Gothic Book" panose="020B0503020102020204" pitchFamily="34" charset="0"/>
              </a:rPr>
              <a:t> of the three session</a:t>
            </a:r>
          </a:p>
          <a:p>
            <a:pPr lvl="2"/>
            <a:r>
              <a:rPr lang="en-US">
                <a:latin typeface="Franklin Gothic Book" panose="020B0503020102020204" pitchFamily="34" charset="0"/>
              </a:rPr>
              <a:t>Don’t be disappointed, be prepared with your list!</a:t>
            </a:r>
          </a:p>
        </p:txBody>
      </p:sp>
      <p:sp>
        <p:nvSpPr>
          <p:cNvPr id="4" name="Footer Placeholder 3">
            <a:extLst>
              <a:ext uri="{FF2B5EF4-FFF2-40B4-BE49-F238E27FC236}">
                <a16:creationId xmlns:a16="http://schemas.microsoft.com/office/drawing/2014/main" id="{D9FC558F-38E9-A0B8-0B64-9572D4DB4F19}"/>
              </a:ext>
            </a:extLst>
          </p:cNvPr>
          <p:cNvSpPr>
            <a:spLocks noGrp="1"/>
          </p:cNvSpPr>
          <p:nvPr>
            <p:ph type="ftr" sz="quarter" idx="11"/>
          </p:nvPr>
        </p:nvSpPr>
        <p:spPr/>
        <p:txBody>
          <a:bodyPr/>
          <a:lstStyle/>
          <a:p>
            <a:endParaRPr lang="en-US"/>
          </a:p>
        </p:txBody>
      </p:sp>
      <p:pic>
        <p:nvPicPr>
          <p:cNvPr id="20" name="Audio 19">
            <a:hlinkClick r:id="" action="ppaction://media"/>
            <a:extLst>
              <a:ext uri="{FF2B5EF4-FFF2-40B4-BE49-F238E27FC236}">
                <a16:creationId xmlns:a16="http://schemas.microsoft.com/office/drawing/2014/main" id="{7AAA9427-DE6D-84BC-3BB8-E13E5FBD915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8127649"/>
      </p:ext>
    </p:extLst>
  </p:cSld>
  <p:clrMapOvr>
    <a:masterClrMapping/>
  </p:clrMapOvr>
  <mc:AlternateContent xmlns:mc="http://schemas.openxmlformats.org/markup-compatibility/2006" xmlns:p14="http://schemas.microsoft.com/office/powerpoint/2010/main">
    <mc:Choice Requires="p14">
      <p:transition spd="slow" p14:dur="2000" advTm="41124"/>
    </mc:Choice>
    <mc:Fallback xmlns="">
      <p:transition spd="slow" advTm="41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0548-6117-F733-0C0B-0C5304FD6ED9}"/>
              </a:ext>
            </a:extLst>
          </p:cNvPr>
          <p:cNvSpPr>
            <a:spLocks noGrp="1"/>
          </p:cNvSpPr>
          <p:nvPr>
            <p:ph type="title"/>
          </p:nvPr>
        </p:nvSpPr>
        <p:spPr/>
        <p:txBody>
          <a:bodyPr/>
          <a:lstStyle/>
          <a:p>
            <a:r>
              <a:rPr lang="en-US"/>
              <a:t>Need More Information?</a:t>
            </a:r>
          </a:p>
        </p:txBody>
      </p:sp>
      <p:sp>
        <p:nvSpPr>
          <p:cNvPr id="3" name="Content Placeholder 2">
            <a:extLst>
              <a:ext uri="{FF2B5EF4-FFF2-40B4-BE49-F238E27FC236}">
                <a16:creationId xmlns:a16="http://schemas.microsoft.com/office/drawing/2014/main" id="{EBE78F59-3DCD-E434-701D-8352B726D274}"/>
              </a:ext>
            </a:extLst>
          </p:cNvPr>
          <p:cNvSpPr>
            <a:spLocks noGrp="1"/>
          </p:cNvSpPr>
          <p:nvPr>
            <p:ph idx="1"/>
          </p:nvPr>
        </p:nvSpPr>
        <p:spPr>
          <a:xfrm>
            <a:off x="838200" y="1825624"/>
            <a:ext cx="10515600" cy="4901101"/>
          </a:xfrm>
        </p:spPr>
        <p:txBody>
          <a:bodyPr>
            <a:normAutofit fontScale="62500" lnSpcReduction="20000"/>
          </a:bodyPr>
          <a:lstStyle/>
          <a:p>
            <a:pPr>
              <a:spcAft>
                <a:spcPts val="0"/>
              </a:spcAft>
            </a:pPr>
            <a:r>
              <a:rPr lang="en-US" altLang="en-US">
                <a:solidFill>
                  <a:srgbClr val="006EB7"/>
                </a:solidFill>
                <a:latin typeface="Franklin Gothic Book"/>
              </a:rPr>
              <a:t>Website</a:t>
            </a:r>
          </a:p>
          <a:p>
            <a:pPr lvl="1"/>
            <a:r>
              <a:rPr lang="en-US" altLang="en-US">
                <a:solidFill>
                  <a:srgbClr val="0070C0"/>
                </a:solidFill>
                <a:ea typeface="+mn-lt"/>
                <a:cs typeface="+mn-lt"/>
                <a:hlinkClick r:id="rId5">
                  <a:extLst>
                    <a:ext uri="{A12FA001-AC4F-418D-AE19-62706E023703}">
                      <ahyp:hlinkClr xmlns:ahyp="http://schemas.microsoft.com/office/drawing/2018/hyperlinkcolor" val="tx"/>
                    </a:ext>
                  </a:extLst>
                </a:hlinkClick>
              </a:rPr>
              <a:t>https://www.ashp.org/phorcas</a:t>
            </a:r>
            <a:endParaRPr lang="en-US" altLang="en-US">
              <a:solidFill>
                <a:srgbClr val="0070C0"/>
              </a:solidFill>
              <a:ea typeface="+mn-lt"/>
              <a:cs typeface="+mn-lt"/>
            </a:endParaRPr>
          </a:p>
          <a:p>
            <a:pPr lvl="1"/>
            <a:r>
              <a:rPr lang="en-US" altLang="en-US">
                <a:latin typeface="Franklin Gothic Book"/>
              </a:rPr>
              <a:t>Includes a document covering frequently-asked questions</a:t>
            </a:r>
          </a:p>
          <a:p>
            <a:pPr lvl="1"/>
            <a:endParaRPr lang="en-US" altLang="en-US">
              <a:solidFill>
                <a:srgbClr val="006EB7"/>
              </a:solidFill>
            </a:endParaRPr>
          </a:p>
          <a:p>
            <a:pPr>
              <a:spcAft>
                <a:spcPts val="0"/>
              </a:spcAft>
            </a:pPr>
            <a:r>
              <a:rPr lang="en-US" altLang="en-US">
                <a:solidFill>
                  <a:srgbClr val="006EB7"/>
                </a:solidFill>
                <a:latin typeface="Franklin Gothic Book"/>
              </a:rPr>
              <a:t>PhORCAS Help Center</a:t>
            </a:r>
          </a:p>
          <a:p>
            <a:pPr lvl="1">
              <a:spcAft>
                <a:spcPts val="0"/>
              </a:spcAft>
            </a:pPr>
            <a:r>
              <a:rPr lang="en-US">
                <a:ea typeface="+mn-lt"/>
                <a:cs typeface="+mn-lt"/>
                <a:hlinkClick r:id="rId6"/>
              </a:rPr>
              <a:t>https://help.liaisonedu.com/PhORCAS_Applicant_Help_Center</a:t>
            </a:r>
            <a:endParaRPr lang="en-US">
              <a:ea typeface="+mn-lt"/>
              <a:cs typeface="+mn-lt"/>
            </a:endParaRPr>
          </a:p>
          <a:p>
            <a:pPr lvl="1">
              <a:spcAft>
                <a:spcPts val="0"/>
              </a:spcAft>
            </a:pPr>
            <a:endParaRPr lang="en-US">
              <a:ea typeface="+mn-lt"/>
              <a:cs typeface="+mn-lt"/>
            </a:endParaRPr>
          </a:p>
          <a:p>
            <a:r>
              <a:rPr lang="en-US">
                <a:solidFill>
                  <a:srgbClr val="006EB7"/>
                </a:solidFill>
              </a:rPr>
              <a:t>Check the FAQs for more information</a:t>
            </a:r>
          </a:p>
          <a:p>
            <a:pPr lvl="1"/>
            <a:r>
              <a:rPr lang="en-US">
                <a:solidFill>
                  <a:srgbClr val="006EB7"/>
                </a:solidFill>
                <a:latin typeface="Franklin Gothic Book" panose="020B0503020102020204" pitchFamily="34" charset="0"/>
                <a:hlinkClick r:id="rId7"/>
              </a:rPr>
              <a:t>https://www.ashp.org/-/media/assets/professional-development/residencies/docs/092425-PhORCAS-ASHP-FAQ-doc9252.pdf</a:t>
            </a:r>
            <a:r>
              <a:rPr lang="en-US">
                <a:solidFill>
                  <a:srgbClr val="006EB7"/>
                </a:solidFill>
                <a:latin typeface="Franklin Gothic Book" panose="020B0503020102020204" pitchFamily="34" charset="0"/>
              </a:rPr>
              <a:t> </a:t>
            </a:r>
            <a:endParaRPr lang="en-US" altLang="en-US">
              <a:solidFill>
                <a:srgbClr val="006EB7"/>
              </a:solidFill>
              <a:latin typeface="Franklin Gothic Book"/>
            </a:endParaRPr>
          </a:p>
          <a:p>
            <a:pPr marL="457200" lvl="1" indent="0">
              <a:spcAft>
                <a:spcPts val="0"/>
              </a:spcAft>
              <a:buNone/>
            </a:pPr>
            <a:endParaRPr lang="en-US">
              <a:solidFill>
                <a:srgbClr val="000000"/>
              </a:solidFill>
              <a:latin typeface="Calibri"/>
              <a:cs typeface="Calibri"/>
            </a:endParaRPr>
          </a:p>
          <a:p>
            <a:pPr>
              <a:spcAft>
                <a:spcPts val="0"/>
              </a:spcAft>
            </a:pPr>
            <a:r>
              <a:rPr lang="en-US" altLang="en-US">
                <a:solidFill>
                  <a:srgbClr val="006EB7"/>
                </a:solidFill>
                <a:latin typeface="Franklin Gothic Book"/>
              </a:rPr>
              <a:t>Student Residency Guide </a:t>
            </a:r>
            <a:endParaRPr lang="en-US"/>
          </a:p>
          <a:p>
            <a:pPr lvl="1"/>
            <a:r>
              <a:rPr lang="en-US" altLang="en-US">
                <a:latin typeface="Franklin Gothic Book"/>
                <a:hlinkClick r:id="rId8"/>
              </a:rPr>
              <a:t>https://www.ashp.org/Professional-Development/Residency-Information/Student-Residency-Guide</a:t>
            </a:r>
            <a:endParaRPr lang="en-US" altLang="en-US">
              <a:latin typeface="Franklin Gothic Book"/>
            </a:endParaRPr>
          </a:p>
          <a:p>
            <a:pPr lvl="1"/>
            <a:r>
              <a:rPr lang="en-US" altLang="en-US">
                <a:latin typeface="Franklin Gothic Book"/>
              </a:rPr>
              <a:t>You need to be an ASHP member to log in to view the residency timeline, FAQs, interview skills packet, and more!</a:t>
            </a:r>
          </a:p>
          <a:p>
            <a:pPr lvl="1"/>
            <a:endParaRPr lang="en-US" altLang="en-US">
              <a:latin typeface="Franklin Gothic Book" panose="020B0503020102020204" pitchFamily="34" charset="0"/>
            </a:endParaRPr>
          </a:p>
          <a:p>
            <a:pPr>
              <a:spcAft>
                <a:spcPts val="0"/>
              </a:spcAft>
            </a:pPr>
            <a:r>
              <a:rPr lang="en-US" altLang="en-US">
                <a:solidFill>
                  <a:srgbClr val="006EB7"/>
                </a:solidFill>
                <a:latin typeface="Franklin Gothic Book"/>
              </a:rPr>
              <a:t>Follow Us on Social Media</a:t>
            </a:r>
          </a:p>
          <a:p>
            <a:pPr lvl="1"/>
            <a:r>
              <a:rPr lang="en-US" altLang="en-US">
                <a:latin typeface="Franklin Gothic Book"/>
              </a:rPr>
              <a:t>Facebook  </a:t>
            </a:r>
            <a:r>
              <a:rPr lang="en-US" altLang="en-US">
                <a:latin typeface="Franklin Gothic Book"/>
                <a:sym typeface="Wingdings" panose="05000000000000000000" pitchFamily="2" charset="2"/>
              </a:rPr>
              <a:t></a:t>
            </a:r>
            <a:r>
              <a:rPr lang="en-US" altLang="en-US">
                <a:latin typeface="Franklin Gothic Book"/>
              </a:rPr>
              <a:t> </a:t>
            </a:r>
            <a:r>
              <a:rPr lang="en-US" altLang="en-US">
                <a:latin typeface="Franklin Gothic Book"/>
                <a:hlinkClick r:id="rId9"/>
              </a:rPr>
              <a:t>https://www.facebook.com/ASHPofficial</a:t>
            </a:r>
            <a:r>
              <a:rPr lang="en-US" altLang="en-US">
                <a:latin typeface="Franklin Gothic Book"/>
              </a:rPr>
              <a:t> </a:t>
            </a:r>
          </a:p>
          <a:p>
            <a:pPr lvl="1"/>
            <a:r>
              <a:rPr lang="en-US" altLang="en-US">
                <a:latin typeface="Franklin Gothic Book"/>
              </a:rPr>
              <a:t>X  </a:t>
            </a:r>
            <a:r>
              <a:rPr lang="en-US" altLang="en-US">
                <a:latin typeface="Franklin Gothic Book"/>
                <a:sym typeface="Wingdings" panose="05000000000000000000" pitchFamily="2" charset="2"/>
              </a:rPr>
              <a:t> </a:t>
            </a:r>
            <a:r>
              <a:rPr lang="en-US" altLang="en-US">
                <a:latin typeface="Franklin Gothic Book"/>
                <a:sym typeface="Wingdings" panose="05000000000000000000" pitchFamily="2" charset="2"/>
                <a:hlinkClick r:id="rId10"/>
              </a:rPr>
              <a:t>https://x.com/ashpofficial</a:t>
            </a:r>
            <a:r>
              <a:rPr lang="en-US" altLang="en-US">
                <a:latin typeface="Franklin Gothic Book"/>
                <a:sym typeface="Wingdings" panose="05000000000000000000" pitchFamily="2" charset="2"/>
              </a:rPr>
              <a:t> </a:t>
            </a:r>
            <a:endParaRPr lang="en-US" altLang="en-US">
              <a:latin typeface="Franklin Gothic Book" panose="020B0503020102020204" pitchFamily="34" charset="0"/>
            </a:endParaRPr>
          </a:p>
          <a:p>
            <a:pPr lvl="1"/>
            <a:r>
              <a:rPr lang="en-US" altLang="en-US">
                <a:latin typeface="Franklin Gothic Book"/>
              </a:rPr>
              <a:t>Instagram </a:t>
            </a:r>
            <a:r>
              <a:rPr lang="en-US" altLang="en-US">
                <a:latin typeface="Franklin Gothic Book"/>
                <a:sym typeface="Wingdings" pitchFamily="2" charset="2"/>
              </a:rPr>
              <a:t> @ASHPOfficial </a:t>
            </a:r>
          </a:p>
          <a:p>
            <a:pPr lvl="1"/>
            <a:r>
              <a:rPr lang="en-US" altLang="en-US">
                <a:latin typeface="Franklin Gothic Book"/>
                <a:sym typeface="Wingdings" pitchFamily="2" charset="2"/>
              </a:rPr>
              <a:t>LinkedIn  </a:t>
            </a:r>
            <a:r>
              <a:rPr lang="en-US" altLang="en-US">
                <a:latin typeface="Franklin Gothic Book"/>
                <a:sym typeface="Wingdings" pitchFamily="2" charset="2"/>
                <a:hlinkClick r:id="rId11"/>
              </a:rPr>
              <a:t>http://www.linkedin.com/company/ashp</a:t>
            </a:r>
            <a:r>
              <a:rPr lang="en-US" altLang="en-US">
                <a:latin typeface="Franklin Gothic Book"/>
                <a:sym typeface="Wingdings" pitchFamily="2" charset="2"/>
              </a:rPr>
              <a:t> </a:t>
            </a:r>
            <a:endParaRPr lang="en-US" altLang="en-US">
              <a:latin typeface="Franklin Gothic Book"/>
            </a:endParaRPr>
          </a:p>
        </p:txBody>
      </p:sp>
      <p:pic>
        <p:nvPicPr>
          <p:cNvPr id="4" name="Recorded Sound">
            <a:hlinkClick r:id="" action="ppaction://media"/>
            <a:extLst>
              <a:ext uri="{FF2B5EF4-FFF2-40B4-BE49-F238E27FC236}">
                <a16:creationId xmlns:a16="http://schemas.microsoft.com/office/drawing/2014/main" id="{F3373F6B-654C-1EC3-C2A1-1E709EE0B28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310564" y="6289675"/>
            <a:ext cx="406400" cy="406400"/>
          </a:xfrm>
          <a:prstGeom prst="rect">
            <a:avLst/>
          </a:prstGeom>
        </p:spPr>
      </p:pic>
    </p:spTree>
    <p:extLst>
      <p:ext uri="{BB962C8B-B14F-4D97-AF65-F5344CB8AC3E}">
        <p14:creationId xmlns:p14="http://schemas.microsoft.com/office/powerpoint/2010/main" val="3115270676"/>
      </p:ext>
    </p:extLst>
  </p:cSld>
  <p:clrMapOvr>
    <a:masterClrMapping/>
  </p:clrMapOvr>
  <mc:AlternateContent xmlns:mc="http://schemas.openxmlformats.org/markup-compatibility/2006" xmlns:p14="http://schemas.microsoft.com/office/powerpoint/2010/main">
    <mc:Choice Requires="p14">
      <p:transition spd="slow" p14:dur="2000" advTm="15173"/>
    </mc:Choice>
    <mc:Fallback xmlns="">
      <p:transition spd="slow" advTm="1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68B72-E254-4B5B-F91F-767A4433FC48}"/>
              </a:ext>
            </a:extLst>
          </p:cNvPr>
          <p:cNvSpPr>
            <a:spLocks noGrp="1"/>
          </p:cNvSpPr>
          <p:nvPr>
            <p:ph type="title"/>
          </p:nvPr>
        </p:nvSpPr>
        <p:spPr/>
        <p:txBody>
          <a:bodyPr>
            <a:normAutofit fontScale="90000"/>
          </a:bodyPr>
          <a:lstStyle/>
          <a:p>
            <a:r>
              <a:rPr lang="en-US"/>
              <a:t>Questions about the platform?</a:t>
            </a:r>
          </a:p>
        </p:txBody>
      </p:sp>
      <p:sp>
        <p:nvSpPr>
          <p:cNvPr id="3" name="Text Placeholder 2">
            <a:extLst>
              <a:ext uri="{FF2B5EF4-FFF2-40B4-BE49-F238E27FC236}">
                <a16:creationId xmlns:a16="http://schemas.microsoft.com/office/drawing/2014/main" id="{E1073759-E525-0442-4F6A-2ADD95B309DF}"/>
              </a:ext>
            </a:extLst>
          </p:cNvPr>
          <p:cNvSpPr>
            <a:spLocks noGrp="1"/>
          </p:cNvSpPr>
          <p:nvPr>
            <p:ph type="body" idx="1"/>
          </p:nvPr>
        </p:nvSpPr>
        <p:spPr/>
        <p:txBody>
          <a:bodyPr/>
          <a:lstStyle/>
          <a:p>
            <a:r>
              <a:rPr lang="en-US"/>
              <a:t>Contact PhORCAS at </a:t>
            </a:r>
            <a:r>
              <a:rPr lang="en-US">
                <a:hlinkClick r:id="rId2">
                  <a:extLst>
                    <a:ext uri="{A12FA001-AC4F-418D-AE19-62706E023703}">
                      <ahyp:hlinkClr xmlns:ahyp="http://schemas.microsoft.com/office/drawing/2018/hyperlinkcolor" val="tx"/>
                    </a:ext>
                  </a:extLst>
                </a:hlinkClick>
              </a:rPr>
              <a:t>support@phorcas.myliaison.com</a:t>
            </a:r>
            <a:r>
              <a:rPr lang="en-US"/>
              <a:t> or call them at (617) 612-2868 from 9 am-5 pm EST</a:t>
            </a:r>
          </a:p>
        </p:txBody>
      </p:sp>
      <p:pic>
        <p:nvPicPr>
          <p:cNvPr id="6" name="Picture Placeholder 5" descr="A group of people at a convention&#10;&#10;AI-generated content may be incorrect.">
            <a:extLst>
              <a:ext uri="{FF2B5EF4-FFF2-40B4-BE49-F238E27FC236}">
                <a16:creationId xmlns:a16="http://schemas.microsoft.com/office/drawing/2014/main" id="{F64EBDCF-DCF6-473D-DFCC-4B11C874144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6025" b="36025"/>
          <a:stretch>
            <a:fillRect/>
          </a:stretch>
        </p:blipFill>
        <p:spPr/>
      </p:pic>
    </p:spTree>
    <p:extLst>
      <p:ext uri="{BB962C8B-B14F-4D97-AF65-F5344CB8AC3E}">
        <p14:creationId xmlns:p14="http://schemas.microsoft.com/office/powerpoint/2010/main" val="3034244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orded Sound">
            <a:hlinkClick r:id="" action="ppaction://media"/>
            <a:extLst>
              <a:ext uri="{FF2B5EF4-FFF2-40B4-BE49-F238E27FC236}">
                <a16:creationId xmlns:a16="http://schemas.microsoft.com/office/drawing/2014/main" id="{DE444822-4F9A-4448-7938-946B5015A8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8771" y="6057135"/>
            <a:ext cx="406400" cy="406400"/>
          </a:xfrm>
          <a:prstGeom prst="rect">
            <a:avLst/>
          </a:prstGeom>
        </p:spPr>
      </p:pic>
    </p:spTree>
    <p:extLst>
      <p:ext uri="{BB962C8B-B14F-4D97-AF65-F5344CB8AC3E}">
        <p14:creationId xmlns:p14="http://schemas.microsoft.com/office/powerpoint/2010/main" val="1851297322"/>
      </p:ext>
    </p:extLst>
  </p:cSld>
  <p:clrMapOvr>
    <a:masterClrMapping/>
  </p:clrMapOvr>
  <mc:AlternateContent xmlns:mc="http://schemas.openxmlformats.org/markup-compatibility/2006" xmlns:p14="http://schemas.microsoft.com/office/powerpoint/2010/main">
    <mc:Choice Requires="p14">
      <p:transition spd="slow" p14:dur="2000" advTm="26263"/>
    </mc:Choice>
    <mc:Fallback xmlns="">
      <p:transition spd="slow" advTm="2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75F8-351F-1D34-F4FC-38D08778E41F}"/>
              </a:ext>
            </a:extLst>
          </p:cNvPr>
          <p:cNvSpPr>
            <a:spLocks noGrp="1"/>
          </p:cNvSpPr>
          <p:nvPr>
            <p:ph type="title"/>
          </p:nvPr>
        </p:nvSpPr>
        <p:spPr>
          <a:xfrm>
            <a:off x="476250" y="553463"/>
            <a:ext cx="5895975" cy="1325563"/>
          </a:xfrm>
        </p:spPr>
        <p:txBody>
          <a:bodyPr anchor="ctr">
            <a:normAutofit/>
          </a:bodyPr>
          <a:lstStyle/>
          <a:p>
            <a:r>
              <a:rPr lang="en-US"/>
              <a:t>ASHP Role in Residency Training</a:t>
            </a:r>
          </a:p>
        </p:txBody>
      </p:sp>
      <p:pic>
        <p:nvPicPr>
          <p:cNvPr id="7" name="Picture Placeholder 6" descr="Residency Showcase">
            <a:extLst>
              <a:ext uri="{FF2B5EF4-FFF2-40B4-BE49-F238E27FC236}">
                <a16:creationId xmlns:a16="http://schemas.microsoft.com/office/drawing/2014/main" id="{8354B62C-2808-4C43-CDDB-5BD9528CB6F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40999" r="9665"/>
          <a:stretch>
            <a:fillRect/>
          </a:stretch>
        </p:blipFill>
        <p:spPr>
          <a:xfrm>
            <a:off x="7116763" y="0"/>
            <a:ext cx="5075237" cy="6858000"/>
          </a:xfrm>
        </p:spPr>
      </p:pic>
      <p:graphicFrame>
        <p:nvGraphicFramePr>
          <p:cNvPr id="6" name="Content Placeholder 2">
            <a:extLst>
              <a:ext uri="{FF2B5EF4-FFF2-40B4-BE49-F238E27FC236}">
                <a16:creationId xmlns:a16="http://schemas.microsoft.com/office/drawing/2014/main" id="{92990363-22EC-7273-6487-8472B73145A4}"/>
              </a:ext>
            </a:extLst>
          </p:cNvPr>
          <p:cNvGraphicFramePr>
            <a:graphicFrameLocks noGrp="1"/>
          </p:cNvGraphicFramePr>
          <p:nvPr>
            <p:ph idx="1"/>
            <p:extLst>
              <p:ext uri="{D42A27DB-BD31-4B8C-83A1-F6EECF244321}">
                <p14:modId xmlns:p14="http://schemas.microsoft.com/office/powerpoint/2010/main" val="1290344538"/>
              </p:ext>
            </p:extLst>
          </p:nvPr>
        </p:nvGraphicFramePr>
        <p:xfrm>
          <a:off x="476249" y="2013963"/>
          <a:ext cx="5895976" cy="40188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5" name="Audio 74">
            <a:hlinkClick r:id="" action="ppaction://media"/>
            <a:extLst>
              <a:ext uri="{FF2B5EF4-FFF2-40B4-BE49-F238E27FC236}">
                <a16:creationId xmlns:a16="http://schemas.microsoft.com/office/drawing/2014/main" id="{D6EC06E2-64DD-7E7A-2078-B4668F4946DF}"/>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791346" y="5398788"/>
            <a:ext cx="2057400" cy="2057400"/>
          </a:xfrm>
          <a:prstGeom prst="ellipse">
            <a:avLst/>
          </a:prstGeom>
        </p:spPr>
      </p:pic>
    </p:spTree>
    <p:extLst>
      <p:ext uri="{BB962C8B-B14F-4D97-AF65-F5344CB8AC3E}">
        <p14:creationId xmlns:p14="http://schemas.microsoft.com/office/powerpoint/2010/main" val="1212354156"/>
      </p:ext>
    </p:extLst>
  </p:cSld>
  <p:clrMapOvr>
    <a:masterClrMapping/>
  </p:clrMapOvr>
  <mc:AlternateContent xmlns:mc="http://schemas.openxmlformats.org/markup-compatibility/2006" xmlns:p14="http://schemas.microsoft.com/office/powerpoint/2010/main">
    <mc:Choice Requires="p14">
      <p:transition spd="slow" p14:dur="2000" advTm="56961"/>
    </mc:Choice>
    <mc:Fallback xmlns="">
      <p:transition spd="slow" advTm="56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1D09-D005-85B4-31B1-B08C989182F9}"/>
              </a:ext>
            </a:extLst>
          </p:cNvPr>
          <p:cNvSpPr>
            <a:spLocks noGrp="1"/>
          </p:cNvSpPr>
          <p:nvPr>
            <p:ph type="title"/>
          </p:nvPr>
        </p:nvSpPr>
        <p:spPr>
          <a:xfrm>
            <a:off x="476250" y="553463"/>
            <a:ext cx="6448425" cy="1325563"/>
          </a:xfrm>
        </p:spPr>
        <p:txBody>
          <a:bodyPr anchor="ctr">
            <a:normAutofit/>
          </a:bodyPr>
          <a:lstStyle/>
          <a:p>
            <a:r>
              <a:rPr lang="en-US"/>
              <a:t>Goal</a:t>
            </a:r>
          </a:p>
        </p:txBody>
      </p:sp>
      <p:sp>
        <p:nvSpPr>
          <p:cNvPr id="3" name="Content Placeholder 2">
            <a:extLst>
              <a:ext uri="{FF2B5EF4-FFF2-40B4-BE49-F238E27FC236}">
                <a16:creationId xmlns:a16="http://schemas.microsoft.com/office/drawing/2014/main" id="{0DC1351B-A6F4-CFB3-77B1-6895EA088DD2}"/>
              </a:ext>
            </a:extLst>
          </p:cNvPr>
          <p:cNvSpPr>
            <a:spLocks noGrp="1"/>
          </p:cNvSpPr>
          <p:nvPr>
            <p:ph idx="1"/>
          </p:nvPr>
        </p:nvSpPr>
        <p:spPr>
          <a:xfrm>
            <a:off x="476249" y="2013963"/>
            <a:ext cx="6448424" cy="4018870"/>
          </a:xfrm>
        </p:spPr>
        <p:txBody>
          <a:bodyPr>
            <a:normAutofit/>
          </a:bodyPr>
          <a:lstStyle/>
          <a:p>
            <a:r>
              <a:rPr lang="en-US"/>
              <a:t>Streamline the residency recruitment process wherever possible to benefit:</a:t>
            </a:r>
          </a:p>
          <a:p>
            <a:pPr lvl="1"/>
            <a:r>
              <a:rPr lang="en-US" sz="2800"/>
              <a:t>Residency applicants</a:t>
            </a:r>
          </a:p>
          <a:p>
            <a:pPr lvl="1"/>
            <a:r>
              <a:rPr lang="en-US" sz="2800"/>
              <a:t>Residency programs</a:t>
            </a:r>
          </a:p>
          <a:p>
            <a:pPr lvl="1"/>
            <a:r>
              <a:rPr lang="en-US" sz="2800"/>
              <a:t>Reference writers</a:t>
            </a:r>
          </a:p>
        </p:txBody>
      </p:sp>
      <p:pic>
        <p:nvPicPr>
          <p:cNvPr id="6" name="Picture Placeholder 5" descr="A group of women talking at residency showcase">
            <a:extLst>
              <a:ext uri="{FF2B5EF4-FFF2-40B4-BE49-F238E27FC236}">
                <a16:creationId xmlns:a16="http://schemas.microsoft.com/office/drawing/2014/main" id="{F71D7A37-5FAA-DC22-3C83-C8613A622E2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22230" r="22230"/>
          <a:stretch>
            <a:fillRect/>
          </a:stretch>
        </p:blipFill>
        <p:spPr>
          <a:xfrm>
            <a:off x="7151688" y="554038"/>
            <a:ext cx="4564062" cy="5478462"/>
          </a:xfrm>
        </p:spPr>
      </p:pic>
      <p:pic>
        <p:nvPicPr>
          <p:cNvPr id="4" name="Recorded Sound">
            <a:hlinkClick r:id="" action="ppaction://media"/>
            <a:extLst>
              <a:ext uri="{FF2B5EF4-FFF2-40B4-BE49-F238E27FC236}">
                <a16:creationId xmlns:a16="http://schemas.microsoft.com/office/drawing/2014/main" id="{8F34CF94-066A-8FFE-C356-552BB29FD9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9900" y="6167770"/>
            <a:ext cx="406400" cy="406400"/>
          </a:xfrm>
          <a:prstGeom prst="rect">
            <a:avLst/>
          </a:prstGeom>
        </p:spPr>
      </p:pic>
    </p:spTree>
    <p:extLst>
      <p:ext uri="{BB962C8B-B14F-4D97-AF65-F5344CB8AC3E}">
        <p14:creationId xmlns:p14="http://schemas.microsoft.com/office/powerpoint/2010/main" val="521104357"/>
      </p:ext>
    </p:extLst>
  </p:cSld>
  <p:clrMapOvr>
    <a:masterClrMapping/>
  </p:clrMapOvr>
  <mc:AlternateContent xmlns:mc="http://schemas.openxmlformats.org/markup-compatibility/2006" xmlns:p14="http://schemas.microsoft.com/office/powerpoint/2010/main">
    <mc:Choice Requires="p14">
      <p:transition spd="slow" p14:dur="2000" advTm="13816"/>
    </mc:Choice>
    <mc:Fallback xmlns="">
      <p:transition spd="slow" advTm="1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7225-61F2-EFD7-06C8-62AD6A59F406}"/>
              </a:ext>
            </a:extLst>
          </p:cNvPr>
          <p:cNvSpPr>
            <a:spLocks noGrp="1"/>
          </p:cNvSpPr>
          <p:nvPr>
            <p:ph type="title"/>
          </p:nvPr>
        </p:nvSpPr>
        <p:spPr>
          <a:xfrm>
            <a:off x="476250" y="553463"/>
            <a:ext cx="5895975" cy="1325563"/>
          </a:xfrm>
        </p:spPr>
        <p:txBody>
          <a:bodyPr anchor="ctr">
            <a:normAutofit/>
          </a:bodyPr>
          <a:lstStyle/>
          <a:p>
            <a:r>
              <a:rPr lang="en-US"/>
              <a:t>The Basics</a:t>
            </a:r>
          </a:p>
        </p:txBody>
      </p:sp>
      <p:pic>
        <p:nvPicPr>
          <p:cNvPr id="7" name="Picture Placeholder 6" descr="A group of pharmacists reviewing a chart">
            <a:extLst>
              <a:ext uri="{FF2B5EF4-FFF2-40B4-BE49-F238E27FC236}">
                <a16:creationId xmlns:a16="http://schemas.microsoft.com/office/drawing/2014/main" id="{1B8682AA-1484-156A-FA9D-682B02C8CDD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41170" r="9494"/>
          <a:stretch>
            <a:fillRect/>
          </a:stretch>
        </p:blipFill>
        <p:spPr>
          <a:xfrm>
            <a:off x="7116763" y="0"/>
            <a:ext cx="5075237" cy="6858000"/>
          </a:xfrm>
        </p:spPr>
      </p:pic>
      <p:graphicFrame>
        <p:nvGraphicFramePr>
          <p:cNvPr id="6" name="Content Placeholder 2">
            <a:extLst>
              <a:ext uri="{FF2B5EF4-FFF2-40B4-BE49-F238E27FC236}">
                <a16:creationId xmlns:a16="http://schemas.microsoft.com/office/drawing/2014/main" id="{7EEC6BC5-62DE-BEA2-10E7-D43A8DC3F4C9}"/>
              </a:ext>
            </a:extLst>
          </p:cNvPr>
          <p:cNvGraphicFramePr>
            <a:graphicFrameLocks noGrp="1"/>
          </p:cNvGraphicFramePr>
          <p:nvPr>
            <p:ph idx="1"/>
            <p:extLst>
              <p:ext uri="{D42A27DB-BD31-4B8C-83A1-F6EECF244321}">
                <p14:modId xmlns:p14="http://schemas.microsoft.com/office/powerpoint/2010/main" val="2844355882"/>
              </p:ext>
            </p:extLst>
          </p:nvPr>
        </p:nvGraphicFramePr>
        <p:xfrm>
          <a:off x="476249" y="2013963"/>
          <a:ext cx="5895976" cy="40188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B0BA3B15-C7D1-71BD-B7D8-42B25D9BC9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2250" y="6186820"/>
            <a:ext cx="406400" cy="406400"/>
          </a:xfrm>
          <a:prstGeom prst="rect">
            <a:avLst/>
          </a:prstGeom>
        </p:spPr>
      </p:pic>
    </p:spTree>
    <p:extLst>
      <p:ext uri="{BB962C8B-B14F-4D97-AF65-F5344CB8AC3E}">
        <p14:creationId xmlns:p14="http://schemas.microsoft.com/office/powerpoint/2010/main" val="358957529"/>
      </p:ext>
    </p:extLst>
  </p:cSld>
  <p:clrMapOvr>
    <a:masterClrMapping/>
  </p:clrMapOvr>
  <mc:AlternateContent xmlns:mc="http://schemas.openxmlformats.org/markup-compatibility/2006" xmlns:p14="http://schemas.microsoft.com/office/powerpoint/2010/main">
    <mc:Choice Requires="p14">
      <p:transition spd="slow" p14:dur="2000" advTm="31558"/>
    </mc:Choice>
    <mc:Fallback xmlns="">
      <p:transition spd="slow" advTm="31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E66F1-70C2-8369-C03D-81E36448202A}"/>
              </a:ext>
            </a:extLst>
          </p:cNvPr>
          <p:cNvSpPr>
            <a:spLocks noGrp="1"/>
          </p:cNvSpPr>
          <p:nvPr>
            <p:ph type="title"/>
          </p:nvPr>
        </p:nvSpPr>
        <p:spPr/>
        <p:txBody>
          <a:bodyPr/>
          <a:lstStyle/>
          <a:p>
            <a:r>
              <a:rPr lang="en-US"/>
              <a:t>Applicant Portal</a:t>
            </a:r>
          </a:p>
        </p:txBody>
      </p:sp>
      <p:sp>
        <p:nvSpPr>
          <p:cNvPr id="3" name="Content Placeholder 2">
            <a:extLst>
              <a:ext uri="{FF2B5EF4-FFF2-40B4-BE49-F238E27FC236}">
                <a16:creationId xmlns:a16="http://schemas.microsoft.com/office/drawing/2014/main" id="{74C95CFA-CE2E-90C8-2462-2952158E2FB3}"/>
              </a:ext>
            </a:extLst>
          </p:cNvPr>
          <p:cNvSpPr>
            <a:spLocks noGrp="1"/>
          </p:cNvSpPr>
          <p:nvPr>
            <p:ph idx="1"/>
          </p:nvPr>
        </p:nvSpPr>
        <p:spPr/>
        <p:txBody>
          <a:bodyPr>
            <a:normAutofit lnSpcReduction="10000"/>
          </a:bodyPr>
          <a:lstStyle/>
          <a:p>
            <a:r>
              <a:rPr lang="en-US"/>
              <a:t>Application</a:t>
            </a:r>
          </a:p>
          <a:p>
            <a:pPr lvl="1"/>
            <a:r>
              <a:rPr lang="en-US"/>
              <a:t>Applicant/personal information</a:t>
            </a:r>
          </a:p>
          <a:p>
            <a:pPr lvl="1"/>
            <a:r>
              <a:rPr lang="en-US"/>
              <a:t>Academic Records</a:t>
            </a:r>
          </a:p>
          <a:p>
            <a:pPr lvl="1"/>
            <a:r>
              <a:rPr lang="en-US"/>
              <a:t>Program Evaluations</a:t>
            </a:r>
          </a:p>
          <a:p>
            <a:r>
              <a:rPr lang="en-US"/>
              <a:t>Upload personal statement</a:t>
            </a:r>
          </a:p>
          <a:p>
            <a:r>
              <a:rPr lang="en-US"/>
              <a:t>Upload CV</a:t>
            </a:r>
          </a:p>
          <a:p>
            <a:r>
              <a:rPr lang="en-US"/>
              <a:t>Select references</a:t>
            </a:r>
          </a:p>
          <a:p>
            <a:r>
              <a:rPr lang="en-US"/>
              <a:t>Site-specific supplemental requirements</a:t>
            </a:r>
          </a:p>
        </p:txBody>
      </p:sp>
      <p:pic>
        <p:nvPicPr>
          <p:cNvPr id="8" name="Picture Placeholder 7" descr="A person in a white coat&#10;&#10;AI-generated content may be incorrect.">
            <a:extLst>
              <a:ext uri="{FF2B5EF4-FFF2-40B4-BE49-F238E27FC236}">
                <a16:creationId xmlns:a16="http://schemas.microsoft.com/office/drawing/2014/main" id="{21F4540A-8EA8-1ACF-C45E-BF5FEEF1CFF9}"/>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l="22230" r="22230"/>
          <a:stretch>
            <a:fillRect/>
          </a:stretch>
        </p:blipFill>
        <p:spPr/>
      </p:pic>
      <p:pic>
        <p:nvPicPr>
          <p:cNvPr id="34" name="Audio 33">
            <a:hlinkClick r:id="" action="ppaction://media"/>
            <a:extLst>
              <a:ext uri="{FF2B5EF4-FFF2-40B4-BE49-F238E27FC236}">
                <a16:creationId xmlns:a16="http://schemas.microsoft.com/office/drawing/2014/main" id="{178F53C1-937E-BD8C-E36E-2F5EC458DD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908304" y="5356257"/>
            <a:ext cx="2057400" cy="2057400"/>
          </a:xfrm>
          <a:prstGeom prst="ellipse">
            <a:avLst/>
          </a:prstGeom>
        </p:spPr>
      </p:pic>
    </p:spTree>
    <p:extLst>
      <p:ext uri="{BB962C8B-B14F-4D97-AF65-F5344CB8AC3E}">
        <p14:creationId xmlns:p14="http://schemas.microsoft.com/office/powerpoint/2010/main" val="1925620311"/>
      </p:ext>
    </p:extLst>
  </p:cSld>
  <p:clrMapOvr>
    <a:masterClrMapping/>
  </p:clrMapOvr>
  <mc:AlternateContent xmlns:mc="http://schemas.openxmlformats.org/markup-compatibility/2006" xmlns:p14="http://schemas.microsoft.com/office/powerpoint/2010/main">
    <mc:Choice Requires="p14">
      <p:transition spd="slow" p14:dur="2000" advTm="65252"/>
    </mc:Choice>
    <mc:Fallback xmlns="">
      <p:transition spd="slow" advTm="6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EB63-0FAB-01B9-8F5D-EC6D3127542A}"/>
              </a:ext>
            </a:extLst>
          </p:cNvPr>
          <p:cNvSpPr>
            <a:spLocks noGrp="1"/>
          </p:cNvSpPr>
          <p:nvPr>
            <p:ph type="title"/>
          </p:nvPr>
        </p:nvSpPr>
        <p:spPr>
          <a:xfrm>
            <a:off x="561974" y="1013506"/>
            <a:ext cx="3286125" cy="4830989"/>
          </a:xfrm>
        </p:spPr>
        <p:txBody>
          <a:bodyPr anchor="ctr">
            <a:normAutofit/>
          </a:bodyPr>
          <a:lstStyle/>
          <a:p>
            <a:r>
              <a:rPr lang="en-US"/>
              <a:t>Applicant Process</a:t>
            </a:r>
          </a:p>
        </p:txBody>
      </p:sp>
      <p:sp>
        <p:nvSpPr>
          <p:cNvPr id="3" name="Content Placeholder 2">
            <a:extLst>
              <a:ext uri="{FF2B5EF4-FFF2-40B4-BE49-F238E27FC236}">
                <a16:creationId xmlns:a16="http://schemas.microsoft.com/office/drawing/2014/main" id="{0131F4F8-60D9-B170-F2AF-BFAC4D8CC765}"/>
              </a:ext>
            </a:extLst>
          </p:cNvPr>
          <p:cNvSpPr>
            <a:spLocks noGrp="1"/>
          </p:cNvSpPr>
          <p:nvPr>
            <p:ph idx="1"/>
          </p:nvPr>
        </p:nvSpPr>
        <p:spPr>
          <a:xfrm>
            <a:off x="5457824" y="1013506"/>
            <a:ext cx="5895976" cy="4830989"/>
          </a:xfrm>
        </p:spPr>
        <p:txBody>
          <a:bodyPr anchor="ctr">
            <a:normAutofit/>
          </a:bodyPr>
          <a:lstStyle/>
          <a:p>
            <a:r>
              <a:rPr lang="en-US"/>
              <a:t>Create Account</a:t>
            </a:r>
          </a:p>
          <a:p>
            <a:r>
              <a:rPr lang="en-US"/>
              <a:t>Update Application Information</a:t>
            </a:r>
          </a:p>
          <a:p>
            <a:r>
              <a:rPr lang="en-US"/>
              <a:t>Upload Documents</a:t>
            </a:r>
          </a:p>
          <a:p>
            <a:r>
              <a:rPr lang="en-US"/>
              <a:t>Select 3 References</a:t>
            </a:r>
          </a:p>
          <a:p>
            <a:r>
              <a:rPr lang="en-US"/>
              <a:t>Submit Application</a:t>
            </a:r>
          </a:p>
        </p:txBody>
      </p:sp>
      <p:pic>
        <p:nvPicPr>
          <p:cNvPr id="4" name="Recorded Sound">
            <a:hlinkClick r:id="" action="ppaction://media"/>
            <a:extLst>
              <a:ext uri="{FF2B5EF4-FFF2-40B4-BE49-F238E27FC236}">
                <a16:creationId xmlns:a16="http://schemas.microsoft.com/office/drawing/2014/main" id="{626F84B4-EB43-1F97-F516-735DFD7BD8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0450" y="6254750"/>
            <a:ext cx="406400" cy="406400"/>
          </a:xfrm>
          <a:prstGeom prst="rect">
            <a:avLst/>
          </a:prstGeom>
        </p:spPr>
      </p:pic>
    </p:spTree>
    <p:extLst>
      <p:ext uri="{BB962C8B-B14F-4D97-AF65-F5344CB8AC3E}">
        <p14:creationId xmlns:p14="http://schemas.microsoft.com/office/powerpoint/2010/main" val="2966332443"/>
      </p:ext>
    </p:extLst>
  </p:cSld>
  <p:clrMapOvr>
    <a:masterClrMapping/>
  </p:clrMapOvr>
  <mc:AlternateContent xmlns:mc="http://schemas.openxmlformats.org/markup-compatibility/2006" xmlns:p14="http://schemas.microsoft.com/office/powerpoint/2010/main">
    <mc:Choice Requires="p14">
      <p:transition spd="slow" p14:dur="2000" advTm="111730"/>
    </mc:Choice>
    <mc:Fallback xmlns="">
      <p:transition spd="slow" advTm="11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0A68-06D6-C984-16A0-5F279434B01A}"/>
              </a:ext>
            </a:extLst>
          </p:cNvPr>
          <p:cNvSpPr>
            <a:spLocks noGrp="1"/>
          </p:cNvSpPr>
          <p:nvPr>
            <p:ph type="title"/>
          </p:nvPr>
        </p:nvSpPr>
        <p:spPr/>
        <p:txBody>
          <a:bodyPr/>
          <a:lstStyle/>
          <a:p>
            <a:r>
              <a:rPr lang="en-US"/>
              <a:t>Cost</a:t>
            </a:r>
          </a:p>
        </p:txBody>
      </p:sp>
      <p:graphicFrame>
        <p:nvGraphicFramePr>
          <p:cNvPr id="5" name="Content Placeholder 4">
            <a:extLst>
              <a:ext uri="{FF2B5EF4-FFF2-40B4-BE49-F238E27FC236}">
                <a16:creationId xmlns:a16="http://schemas.microsoft.com/office/drawing/2014/main" id="{327AEF61-0A84-9A57-759E-8126CD6F81BD}"/>
              </a:ext>
            </a:extLst>
          </p:cNvPr>
          <p:cNvGraphicFramePr>
            <a:graphicFrameLocks noGrp="1"/>
          </p:cNvGraphicFramePr>
          <p:nvPr>
            <p:ph idx="1"/>
            <p:extLst>
              <p:ext uri="{D42A27DB-BD31-4B8C-83A1-F6EECF244321}">
                <p14:modId xmlns:p14="http://schemas.microsoft.com/office/powerpoint/2010/main" val="4269934349"/>
              </p:ext>
            </p:extLst>
          </p:nvPr>
        </p:nvGraphicFramePr>
        <p:xfrm>
          <a:off x="1630755" y="1923719"/>
          <a:ext cx="9202093" cy="2072640"/>
        </p:xfrm>
        <a:graphic>
          <a:graphicData uri="http://schemas.openxmlformats.org/drawingml/2006/table">
            <a:tbl>
              <a:tblPr firstRow="1" bandRow="1">
                <a:tableStyleId>{5C22544A-7EE6-4342-B048-85BDC9FD1C3A}</a:tableStyleId>
              </a:tblPr>
              <a:tblGrid>
                <a:gridCol w="5490172">
                  <a:extLst>
                    <a:ext uri="{9D8B030D-6E8A-4147-A177-3AD203B41FA5}">
                      <a16:colId xmlns:a16="http://schemas.microsoft.com/office/drawing/2014/main" val="865830387"/>
                    </a:ext>
                  </a:extLst>
                </a:gridCol>
                <a:gridCol w="3711921">
                  <a:extLst>
                    <a:ext uri="{9D8B030D-6E8A-4147-A177-3AD203B41FA5}">
                      <a16:colId xmlns:a16="http://schemas.microsoft.com/office/drawing/2014/main" val="2693258825"/>
                    </a:ext>
                  </a:extLst>
                </a:gridCol>
              </a:tblGrid>
              <a:tr h="370840">
                <a:tc>
                  <a:txBody>
                    <a:bodyPr/>
                    <a:lstStyle/>
                    <a:p>
                      <a:r>
                        <a:rPr lang="en-US" sz="2800"/>
                        <a:t>Program</a:t>
                      </a:r>
                    </a:p>
                  </a:txBody>
                  <a:tcPr/>
                </a:tc>
                <a:tc>
                  <a:txBody>
                    <a:bodyPr/>
                    <a:lstStyle/>
                    <a:p>
                      <a:r>
                        <a:rPr lang="en-US" sz="2800"/>
                        <a:t>Cost</a:t>
                      </a:r>
                    </a:p>
                  </a:txBody>
                  <a:tcPr/>
                </a:tc>
                <a:extLst>
                  <a:ext uri="{0D108BD9-81ED-4DB2-BD59-A6C34878D82A}">
                    <a16:rowId xmlns:a16="http://schemas.microsoft.com/office/drawing/2014/main" val="3666473758"/>
                  </a:ext>
                </a:extLst>
              </a:tr>
              <a:tr h="370840">
                <a:tc>
                  <a:txBody>
                    <a:bodyPr/>
                    <a:lstStyle/>
                    <a:p>
                      <a:r>
                        <a:rPr lang="en-US" sz="2800"/>
                        <a:t>National Matching Service</a:t>
                      </a:r>
                    </a:p>
                  </a:txBody>
                  <a:tcPr/>
                </a:tc>
                <a:tc>
                  <a:txBody>
                    <a:bodyPr/>
                    <a:lstStyle/>
                    <a:p>
                      <a:r>
                        <a:rPr lang="en-US" sz="2800"/>
                        <a:t>$160 Flat Fee</a:t>
                      </a:r>
                    </a:p>
                  </a:txBody>
                  <a:tcPr/>
                </a:tc>
                <a:extLst>
                  <a:ext uri="{0D108BD9-81ED-4DB2-BD59-A6C34878D82A}">
                    <a16:rowId xmlns:a16="http://schemas.microsoft.com/office/drawing/2014/main" val="2698114755"/>
                  </a:ext>
                </a:extLst>
              </a:tr>
              <a:tr h="370840">
                <a:tc>
                  <a:txBody>
                    <a:bodyPr/>
                    <a:lstStyle/>
                    <a:p>
                      <a:r>
                        <a:rPr lang="en-US" sz="2800"/>
                        <a:t>PhORCAS (up to 4 applications)</a:t>
                      </a:r>
                    </a:p>
                  </a:txBody>
                  <a:tcPr/>
                </a:tc>
                <a:tc>
                  <a:txBody>
                    <a:bodyPr/>
                    <a:lstStyle/>
                    <a:p>
                      <a:r>
                        <a:rPr lang="en-US" sz="2800"/>
                        <a:t>$110</a:t>
                      </a:r>
                    </a:p>
                  </a:txBody>
                  <a:tcPr/>
                </a:tc>
                <a:extLst>
                  <a:ext uri="{0D108BD9-81ED-4DB2-BD59-A6C34878D82A}">
                    <a16:rowId xmlns:a16="http://schemas.microsoft.com/office/drawing/2014/main" val="498956090"/>
                  </a:ext>
                </a:extLst>
              </a:tr>
              <a:tr h="370840">
                <a:tc>
                  <a:txBody>
                    <a:bodyPr/>
                    <a:lstStyle/>
                    <a:p>
                      <a:r>
                        <a:rPr lang="en-US" sz="2800"/>
                        <a:t>Each additional application</a:t>
                      </a:r>
                    </a:p>
                  </a:txBody>
                  <a:tcPr/>
                </a:tc>
                <a:tc>
                  <a:txBody>
                    <a:bodyPr/>
                    <a:lstStyle/>
                    <a:p>
                      <a:r>
                        <a:rPr lang="en-US" sz="2800"/>
                        <a:t>$43</a:t>
                      </a:r>
                    </a:p>
                  </a:txBody>
                  <a:tcPr/>
                </a:tc>
                <a:extLst>
                  <a:ext uri="{0D108BD9-81ED-4DB2-BD59-A6C34878D82A}">
                    <a16:rowId xmlns:a16="http://schemas.microsoft.com/office/drawing/2014/main" val="222854255"/>
                  </a:ext>
                </a:extLst>
              </a:tr>
            </a:tbl>
          </a:graphicData>
        </a:graphic>
      </p:graphicFrame>
      <p:sp>
        <p:nvSpPr>
          <p:cNvPr id="4" name="Footer Placeholder 3">
            <a:extLst>
              <a:ext uri="{FF2B5EF4-FFF2-40B4-BE49-F238E27FC236}">
                <a16:creationId xmlns:a16="http://schemas.microsoft.com/office/drawing/2014/main" id="{D9F76C7D-CDC9-6928-E6CF-7C88296395E3}"/>
              </a:ext>
            </a:extLst>
          </p:cNvPr>
          <p:cNvSpPr>
            <a:spLocks noGrp="1"/>
          </p:cNvSpPr>
          <p:nvPr>
            <p:ph type="ftr" sz="quarter" idx="11"/>
          </p:nvPr>
        </p:nvSpPr>
        <p:spPr/>
        <p:txBody>
          <a:bodyPr/>
          <a:lstStyle/>
          <a:p>
            <a:endParaRPr lang="en-US"/>
          </a:p>
        </p:txBody>
      </p:sp>
      <p:sp>
        <p:nvSpPr>
          <p:cNvPr id="6" name="TextBox 5">
            <a:extLst>
              <a:ext uri="{FF2B5EF4-FFF2-40B4-BE49-F238E27FC236}">
                <a16:creationId xmlns:a16="http://schemas.microsoft.com/office/drawing/2014/main" id="{6FE91E24-7B65-5656-9F3F-7C8970E6B354}"/>
              </a:ext>
            </a:extLst>
          </p:cNvPr>
          <p:cNvSpPr txBox="1"/>
          <p:nvPr/>
        </p:nvSpPr>
        <p:spPr>
          <a:xfrm>
            <a:off x="2663981" y="4354717"/>
            <a:ext cx="7135640" cy="1177245"/>
          </a:xfrm>
          <a:prstGeom prst="rect">
            <a:avLst/>
          </a:prstGeom>
          <a:noFill/>
        </p:spPr>
        <p:txBody>
          <a:bodyPr wrap="square" rtlCol="0">
            <a:spAutoFit/>
          </a:bodyPr>
          <a:lstStyle/>
          <a:p>
            <a:r>
              <a:rPr lang="en-US" sz="2400">
                <a:solidFill>
                  <a:schemeClr val="accent1"/>
                </a:solidFill>
              </a:rPr>
              <a:t>Ex: Wilber wants to apply to 10 residency programs</a:t>
            </a:r>
          </a:p>
          <a:p>
            <a:endParaRPr lang="en-US" sz="1000"/>
          </a:p>
          <a:p>
            <a:pPr marL="742950" lvl="1" indent="-285750">
              <a:buFont typeface="Arial" panose="020B0604020202020204" pitchFamily="34" charset="0"/>
              <a:buChar char="•"/>
            </a:pPr>
            <a:r>
              <a:rPr lang="en-US"/>
              <a:t>Wilber will pay $160 to NMS</a:t>
            </a:r>
          </a:p>
          <a:p>
            <a:pPr marL="742950" lvl="1" indent="-285750">
              <a:buFont typeface="Arial" panose="020B0604020202020204" pitchFamily="34" charset="0"/>
              <a:buChar char="•"/>
            </a:pPr>
            <a:r>
              <a:rPr lang="en-US"/>
              <a:t>Wilber will pay $368 to PhORCAS {$110 + ($43 x 6)}</a:t>
            </a:r>
          </a:p>
        </p:txBody>
      </p:sp>
      <p:pic>
        <p:nvPicPr>
          <p:cNvPr id="14" name="Audio 13">
            <a:hlinkClick r:id="" action="ppaction://media"/>
            <a:extLst>
              <a:ext uri="{FF2B5EF4-FFF2-40B4-BE49-F238E27FC236}">
                <a16:creationId xmlns:a16="http://schemas.microsoft.com/office/drawing/2014/main" id="{0ED3B892-37F6-0186-8810-46607EF22D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9658900" y="5327650"/>
            <a:ext cx="2057400" cy="2057400"/>
          </a:xfrm>
          <a:prstGeom prst="ellipse">
            <a:avLst/>
          </a:prstGeom>
        </p:spPr>
      </p:pic>
    </p:spTree>
    <p:extLst>
      <p:ext uri="{BB962C8B-B14F-4D97-AF65-F5344CB8AC3E}">
        <p14:creationId xmlns:p14="http://schemas.microsoft.com/office/powerpoint/2010/main" val="3065127061"/>
      </p:ext>
    </p:extLst>
  </p:cSld>
  <p:clrMapOvr>
    <a:masterClrMapping/>
  </p:clrMapOvr>
  <mc:AlternateContent xmlns:mc="http://schemas.openxmlformats.org/markup-compatibility/2006" xmlns:p14="http://schemas.microsoft.com/office/powerpoint/2010/main">
    <mc:Choice Requires="p14">
      <p:transition spd="slow" p14:dur="2000" advTm="54072"/>
    </mc:Choice>
    <mc:Fallback xmlns="">
      <p:transition spd="slow" advTm="5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ASHP PPT">
      <a:dk1>
        <a:srgbClr val="44546A"/>
      </a:dk1>
      <a:lt1>
        <a:sysClr val="window" lastClr="FFFFFF"/>
      </a:lt1>
      <a:dk2>
        <a:srgbClr val="002852"/>
      </a:dk2>
      <a:lt2>
        <a:srgbClr val="C8E8F3"/>
      </a:lt2>
      <a:accent1>
        <a:srgbClr val="006EB7"/>
      </a:accent1>
      <a:accent2>
        <a:srgbClr val="5DC9E7"/>
      </a:accent2>
      <a:accent3>
        <a:srgbClr val="70AD47"/>
      </a:accent3>
      <a:accent4>
        <a:srgbClr val="F47932"/>
      </a:accent4>
      <a:accent5>
        <a:srgbClr val="FFC000"/>
      </a:accent5>
      <a:accent6>
        <a:srgbClr val="002852"/>
      </a:accent6>
      <a:hlink>
        <a:srgbClr val="006EB7"/>
      </a:hlink>
      <a:folHlink>
        <a:srgbClr val="5DC9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571A0274-86A7-4883-970C-7C27669842DF}" vid="{B74938E8-E7F9-4A13-818C-465A442948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61D5257CBCA145858EF4A203173EBE" ma:contentTypeVersion="13" ma:contentTypeDescription="Create a new document." ma:contentTypeScope="" ma:versionID="df0168a61e55d14eb315b41dbfcd9d8f">
  <xsd:schema xmlns:xsd="http://www.w3.org/2001/XMLSchema" xmlns:xs="http://www.w3.org/2001/XMLSchema" xmlns:p="http://schemas.microsoft.com/office/2006/metadata/properties" xmlns:ns2="963317b7-a70c-4c46-9b05-745cb5fbaeff" xmlns:ns3="1bffd8b1-3d78-42e0-b437-80ef9ff172c8" targetNamespace="http://schemas.microsoft.com/office/2006/metadata/properties" ma:root="true" ma:fieldsID="e6bb4b989f50d2f833ea52f3e21175a0" ns2:_="" ns3:_="">
    <xsd:import namespace="963317b7-a70c-4c46-9b05-745cb5fbaeff"/>
    <xsd:import namespace="1bffd8b1-3d78-42e0-b437-80ef9ff172c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317b7-a70c-4c46-9b05-745cb5fbae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2d68d1a-ea82-452c-bf2f-d734c326d18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ffd8b1-3d78-42e0-b437-80ef9ff172c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4ee08bc-2fc8-4b74-930f-7959448b16f7}" ma:internalName="TaxCatchAll" ma:showField="CatchAllData" ma:web="1bffd8b1-3d78-42e0-b437-80ef9ff172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bffd8b1-3d78-42e0-b437-80ef9ff172c8" xsi:nil="true"/>
    <lcf76f155ced4ddcb4097134ff3c332f xmlns="963317b7-a70c-4c46-9b05-745cb5fbae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E137D0D-2122-4C44-8C11-DD061FEF3F23}">
  <ds:schemaRefs>
    <ds:schemaRef ds:uri="http://schemas.microsoft.com/sharepoint/v3/contenttype/forms"/>
  </ds:schemaRefs>
</ds:datastoreItem>
</file>

<file path=customXml/itemProps2.xml><?xml version="1.0" encoding="utf-8"?>
<ds:datastoreItem xmlns:ds="http://schemas.openxmlformats.org/officeDocument/2006/customXml" ds:itemID="{60751B50-FD3E-426E-B981-1FD037F3AAA7}">
  <ds:schemaRefs>
    <ds:schemaRef ds:uri="1bffd8b1-3d78-42e0-b437-80ef9ff172c8"/>
    <ds:schemaRef ds:uri="963317b7-a70c-4c46-9b05-745cb5fbae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FE2DB36-229F-4058-B8DE-C5721D5F29DC}">
  <ds:schemaRefs>
    <ds:schemaRef ds:uri="1bffd8b1-3d78-42e0-b437-80ef9ff172c8"/>
    <ds:schemaRef ds:uri="8242d770-f831-4804-8778-8a6f98e96f7b"/>
    <ds:schemaRef ds:uri="963317b7-a70c-4c46-9b05-745cb5fbae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ASHP Master Template 2025</Template>
  <Application>Microsoft Office PowerPoint</Application>
  <PresentationFormat>Widescreen</PresentationFormat>
  <Slides>39</Slides>
  <Notes>38</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Tips for Residency Applicants: Using PhORCAS and the Match</vt:lpstr>
      <vt:lpstr>Objectives</vt:lpstr>
      <vt:lpstr>Quick Residency Application Process Review</vt:lpstr>
      <vt:lpstr>ASHP Role in Residency Training</vt:lpstr>
      <vt:lpstr>Goal</vt:lpstr>
      <vt:lpstr>The Basics</vt:lpstr>
      <vt:lpstr>Applicant Portal</vt:lpstr>
      <vt:lpstr>Applicant Process</vt:lpstr>
      <vt:lpstr>Cost</vt:lpstr>
      <vt:lpstr>PowerPoint Presentation</vt:lpstr>
      <vt:lpstr>Start by Creating a New Account</vt:lpstr>
      <vt:lpstr>Sign-On Tips</vt:lpstr>
      <vt:lpstr>ASHP Match Rules &amp; Eligibility</vt:lpstr>
      <vt:lpstr>Application Materials </vt:lpstr>
      <vt:lpstr>Application Materials (cont.)</vt:lpstr>
      <vt:lpstr>PhORCAS Home Page</vt:lpstr>
      <vt:lpstr>Personal Information</vt:lpstr>
      <vt:lpstr>Academic History</vt:lpstr>
      <vt:lpstr>Supporting Information</vt:lpstr>
      <vt:lpstr>Program Materials</vt:lpstr>
      <vt:lpstr>Program Materials - Documents</vt:lpstr>
      <vt:lpstr>Program Materials – Personal Statement/Cover Letter</vt:lpstr>
      <vt:lpstr>Reference Writer Communication</vt:lpstr>
      <vt:lpstr>Requesting References in PhORCAS</vt:lpstr>
      <vt:lpstr>Sample Recommendation Form</vt:lpstr>
      <vt:lpstr>2025 Statistics</vt:lpstr>
      <vt:lpstr>2025 Statistics</vt:lpstr>
      <vt:lpstr>The Match</vt:lpstr>
      <vt:lpstr>Timeline 2025-2026</vt:lpstr>
      <vt:lpstr>2025 Match (Programs Starting in 2026) Conducted in Two Phases</vt:lpstr>
      <vt:lpstr>2025 Match (Programs Starting in 2026) Conducted in Two Phases</vt:lpstr>
      <vt:lpstr>Post Match: The Scramble</vt:lpstr>
      <vt:lpstr>Tips and Tricks</vt:lpstr>
      <vt:lpstr>Tips and Tricks</vt:lpstr>
      <vt:lpstr>Tips and Tricks (cont.)</vt:lpstr>
      <vt:lpstr>Tips and Tricks (cont.)</vt:lpstr>
      <vt:lpstr>Need More Information?</vt:lpstr>
      <vt:lpstr>Questions about the platform?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Amanda L. Grant</dc:creator>
  <cp:revision>2</cp:revision>
  <dcterms:created xsi:type="dcterms:W3CDTF">2025-10-23T11:19:19Z</dcterms:created>
  <dcterms:modified xsi:type="dcterms:W3CDTF">2025-11-04T20:29:29Z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0x010100E961D5257CBCA145858EF4A203173EBE</vt:lpwstr>
  </property>
  <property fmtid="{D5CDD505-2E9C-101B-9397-08002B2CF9AE}" pid="3" name="MediaServiceImageTags">
    <vt:lpwstr/>
  </property>
</Properties>
</file>