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7" r:id="rId3"/>
    <p:sldId id="268" r:id="rId4"/>
    <p:sldId id="269" r:id="rId5"/>
    <p:sldId id="309" r:id="rId6"/>
    <p:sldId id="311" r:id="rId7"/>
    <p:sldId id="312" r:id="rId8"/>
    <p:sldId id="313" r:id="rId9"/>
    <p:sldId id="314" r:id="rId10"/>
    <p:sldId id="316" r:id="rId11"/>
    <p:sldId id="310" r:id="rId12"/>
    <p:sldId id="318" r:id="rId13"/>
    <p:sldId id="317" r:id="rId14"/>
    <p:sldId id="280" r:id="rId15"/>
    <p:sldId id="320" r:id="rId16"/>
    <p:sldId id="285" r:id="rId17"/>
    <p:sldId id="270" r:id="rId18"/>
    <p:sldId id="326" r:id="rId19"/>
    <p:sldId id="327" r:id="rId20"/>
    <p:sldId id="328" r:id="rId21"/>
    <p:sldId id="322" r:id="rId22"/>
    <p:sldId id="323" r:id="rId23"/>
    <p:sldId id="324" r:id="rId24"/>
    <p:sldId id="330" r:id="rId25"/>
    <p:sldId id="321" r:id="rId26"/>
    <p:sldId id="302" r:id="rId27"/>
    <p:sldId id="325" r:id="rId28"/>
    <p:sldId id="331" r:id="rId29"/>
    <p:sldId id="329" r:id="rId30"/>
    <p:sldId id="332" r:id="rId3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5"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5"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5"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5"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napToObjects="1">
      <p:cViewPr varScale="1">
        <p:scale>
          <a:sx n="94" d="100"/>
          <a:sy n="94" d="100"/>
        </p:scale>
        <p:origin x="90" y="3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2000" dirty="0">
                <a:solidFill>
                  <a:srgbClr val="000099"/>
                </a:solidFill>
              </a:rPr>
              <a:t>ASHP Accredited Pharmacy Residency Program Growth </a:t>
            </a:r>
            <a:r>
              <a:rPr lang="en-US" sz="1900" dirty="0">
                <a:solidFill>
                  <a:srgbClr val="000099"/>
                </a:solidFill>
              </a:rPr>
              <a:t>
</a:t>
            </a:r>
          </a:p>
        </c:rich>
      </c:tx>
      <c:layout>
        <c:manualLayout>
          <c:xMode val="edge"/>
          <c:yMode val="edge"/>
          <c:x val="0.13414965490424799"/>
          <c:y val="1.2631415864683601E-2"/>
        </c:manualLayout>
      </c:layout>
      <c:overlay val="0"/>
      <c:spPr>
        <a:noFill/>
        <a:ln w="25400">
          <a:noFill/>
        </a:ln>
      </c:spPr>
    </c:title>
    <c:autoTitleDeleted val="0"/>
    <c:plotArea>
      <c:layout>
        <c:manualLayout>
          <c:layoutTarget val="inner"/>
          <c:xMode val="edge"/>
          <c:yMode val="edge"/>
          <c:x val="5.3495665982928604E-2"/>
          <c:y val="0.19086092834286125"/>
          <c:w val="0.94087027316029936"/>
          <c:h val="0.73083197389885801"/>
        </c:manualLayout>
      </c:layout>
      <c:barChart>
        <c:barDir val="col"/>
        <c:grouping val="stacked"/>
        <c:varyColors val="0"/>
        <c:ser>
          <c:idx val="1"/>
          <c:order val="0"/>
          <c:tx>
            <c:strRef>
              <c:f>'Data Programs #s'!$B$2</c:f>
              <c:strCache>
                <c:ptCount val="1"/>
                <c:pt idx="0">
                  <c:v>Hospital</c:v>
                </c:pt>
              </c:strCache>
            </c:strRef>
          </c:tx>
          <c:spPr>
            <a:solidFill>
              <a:srgbClr val="6699FF"/>
            </a:solidFill>
            <a:ln w="12700">
              <a:solidFill>
                <a:srgbClr val="000000"/>
              </a:solidFill>
              <a:prstDash val="solid"/>
            </a:ln>
          </c:spPr>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#s'!$B$3:$B$35</c:f>
              <c:numCache>
                <c:formatCode>General</c:formatCode>
                <c:ptCount val="33"/>
                <c:pt idx="0">
                  <c:v>130</c:v>
                </c:pt>
                <c:pt idx="1">
                  <c:v>121</c:v>
                </c:pt>
                <c:pt idx="2">
                  <c:v>127</c:v>
                </c:pt>
                <c:pt idx="3">
                  <c:v>110</c:v>
                </c:pt>
                <c:pt idx="4">
                  <c:v>122</c:v>
                </c:pt>
                <c:pt idx="5">
                  <c:v>125</c:v>
                </c:pt>
              </c:numCache>
            </c:numRef>
          </c:val>
          <c:extLst>
            <c:ext xmlns:c16="http://schemas.microsoft.com/office/drawing/2014/chart" uri="{C3380CC4-5D6E-409C-BE32-E72D297353CC}">
              <c16:uniqueId val="{00000000-2E68-4315-891E-889AC7A104A0}"/>
            </c:ext>
          </c:extLst>
        </c:ser>
        <c:ser>
          <c:idx val="2"/>
          <c:order val="1"/>
          <c:tx>
            <c:strRef>
              <c:f>'Data Programs #s'!$C$2</c:f>
              <c:strCache>
                <c:ptCount val="1"/>
                <c:pt idx="0">
                  <c:v>Pharmacy Practice </c:v>
                </c:pt>
              </c:strCache>
            </c:strRef>
          </c:tx>
          <c:spPr>
            <a:solidFill>
              <a:srgbClr val="200D8F"/>
            </a:solidFill>
            <a:ln w="12700">
              <a:solidFill>
                <a:srgbClr val="000000"/>
              </a:solidFill>
              <a:prstDash val="solid"/>
            </a:ln>
          </c:spPr>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#s'!$C$3:$C$35</c:f>
              <c:numCache>
                <c:formatCode>General</c:formatCode>
                <c:ptCount val="33"/>
                <c:pt idx="6">
                  <c:v>166</c:v>
                </c:pt>
                <c:pt idx="7">
                  <c:v>173</c:v>
                </c:pt>
                <c:pt idx="8">
                  <c:v>189</c:v>
                </c:pt>
                <c:pt idx="9">
                  <c:v>203</c:v>
                </c:pt>
                <c:pt idx="10">
                  <c:v>226</c:v>
                </c:pt>
                <c:pt idx="11">
                  <c:v>231</c:v>
                </c:pt>
                <c:pt idx="12">
                  <c:v>247</c:v>
                </c:pt>
                <c:pt idx="13">
                  <c:v>268</c:v>
                </c:pt>
                <c:pt idx="14">
                  <c:v>318</c:v>
                </c:pt>
                <c:pt idx="15">
                  <c:v>337</c:v>
                </c:pt>
                <c:pt idx="16">
                  <c:v>380</c:v>
                </c:pt>
                <c:pt idx="17">
                  <c:v>409</c:v>
                </c:pt>
                <c:pt idx="18">
                  <c:v>442</c:v>
                </c:pt>
                <c:pt idx="19">
                  <c:v>465</c:v>
                </c:pt>
                <c:pt idx="20">
                  <c:v>564</c:v>
                </c:pt>
              </c:numCache>
            </c:numRef>
          </c:val>
          <c:extLst>
            <c:ext xmlns:c16="http://schemas.microsoft.com/office/drawing/2014/chart" uri="{C3380CC4-5D6E-409C-BE32-E72D297353CC}">
              <c16:uniqueId val="{00000001-2E68-4315-891E-889AC7A104A0}"/>
            </c:ext>
          </c:extLst>
        </c:ser>
        <c:ser>
          <c:idx val="3"/>
          <c:order val="2"/>
          <c:tx>
            <c:strRef>
              <c:f>'Data Programs #s'!$D$2</c:f>
              <c:strCache>
                <c:ptCount val="1"/>
                <c:pt idx="0">
                  <c:v>PGY1</c:v>
                </c:pt>
              </c:strCache>
            </c:strRef>
          </c:tx>
          <c:spPr>
            <a:solidFill>
              <a:srgbClr val="660033"/>
            </a:solidFill>
            <a:ln w="12700">
              <a:solidFill>
                <a:srgbClr val="000000"/>
              </a:solidFill>
              <a:prstDash val="solid"/>
            </a:ln>
          </c:spPr>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#s'!$D$3:$D$36</c:f>
              <c:numCache>
                <c:formatCode>General</c:formatCode>
                <c:ptCount val="34"/>
                <c:pt idx="21">
                  <c:v>626</c:v>
                </c:pt>
                <c:pt idx="22">
                  <c:v>693</c:v>
                </c:pt>
                <c:pt idx="23">
                  <c:v>723</c:v>
                </c:pt>
                <c:pt idx="24">
                  <c:v>752</c:v>
                </c:pt>
                <c:pt idx="25">
                  <c:v>819</c:v>
                </c:pt>
                <c:pt idx="26">
                  <c:v>951</c:v>
                </c:pt>
                <c:pt idx="27">
                  <c:v>1008</c:v>
                </c:pt>
                <c:pt idx="28">
                  <c:v>1013</c:v>
                </c:pt>
                <c:pt idx="29">
                  <c:v>1076</c:v>
                </c:pt>
                <c:pt idx="30">
                  <c:v>1221</c:v>
                </c:pt>
                <c:pt idx="31">
                  <c:v>1231</c:v>
                </c:pt>
                <c:pt idx="32">
                  <c:v>1285</c:v>
                </c:pt>
                <c:pt idx="33">
                  <c:v>1369</c:v>
                </c:pt>
              </c:numCache>
            </c:numRef>
          </c:val>
          <c:extLst>
            <c:ext xmlns:c16="http://schemas.microsoft.com/office/drawing/2014/chart" uri="{C3380CC4-5D6E-409C-BE32-E72D297353CC}">
              <c16:uniqueId val="{00000002-2E68-4315-891E-889AC7A104A0}"/>
            </c:ext>
          </c:extLst>
        </c:ser>
        <c:ser>
          <c:idx val="4"/>
          <c:order val="3"/>
          <c:tx>
            <c:strRef>
              <c:f>'Data Programs #s'!$E$2</c:f>
              <c:strCache>
                <c:ptCount val="1"/>
                <c:pt idx="0">
                  <c:v>Clinical</c:v>
                </c:pt>
              </c:strCache>
            </c:strRef>
          </c:tx>
          <c:spPr>
            <a:solidFill>
              <a:schemeClr val="accent6">
                <a:lumMod val="60000"/>
                <a:lumOff val="40000"/>
              </a:schemeClr>
            </a:solidFill>
            <a:ln w="12700">
              <a:solidFill>
                <a:srgbClr val="000000"/>
              </a:solidFill>
              <a:prstDash val="solid"/>
            </a:ln>
          </c:spPr>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#s'!$E$3:$E$35</c:f>
              <c:numCache>
                <c:formatCode>General</c:formatCode>
                <c:ptCount val="33"/>
                <c:pt idx="0">
                  <c:v>35</c:v>
                </c:pt>
                <c:pt idx="1">
                  <c:v>38</c:v>
                </c:pt>
                <c:pt idx="2">
                  <c:v>38</c:v>
                </c:pt>
                <c:pt idx="3">
                  <c:v>48</c:v>
                </c:pt>
                <c:pt idx="4">
                  <c:v>46</c:v>
                </c:pt>
                <c:pt idx="5">
                  <c:v>51</c:v>
                </c:pt>
              </c:numCache>
            </c:numRef>
          </c:val>
          <c:extLst>
            <c:ext xmlns:c16="http://schemas.microsoft.com/office/drawing/2014/chart" uri="{C3380CC4-5D6E-409C-BE32-E72D297353CC}">
              <c16:uniqueId val="{00000003-2E68-4315-891E-889AC7A104A0}"/>
            </c:ext>
          </c:extLst>
        </c:ser>
        <c:ser>
          <c:idx val="5"/>
          <c:order val="4"/>
          <c:tx>
            <c:strRef>
              <c:f>'Data Programs #s'!$F$2</c:f>
              <c:strCache>
                <c:ptCount val="1"/>
                <c:pt idx="0">
                  <c:v>Specialized</c:v>
                </c:pt>
              </c:strCache>
            </c:strRef>
          </c:tx>
          <c:spPr>
            <a:solidFill>
              <a:srgbClr val="FFFF66"/>
            </a:solidFill>
            <a:ln w="12700">
              <a:solidFill>
                <a:srgbClr val="000000"/>
              </a:solidFill>
              <a:prstDash val="solid"/>
            </a:ln>
          </c:spPr>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#s'!$F$3:$F$35</c:f>
              <c:numCache>
                <c:formatCode>General</c:formatCode>
                <c:ptCount val="33"/>
                <c:pt idx="0">
                  <c:v>25</c:v>
                </c:pt>
                <c:pt idx="1">
                  <c:v>36</c:v>
                </c:pt>
                <c:pt idx="2">
                  <c:v>40</c:v>
                </c:pt>
                <c:pt idx="3">
                  <c:v>52</c:v>
                </c:pt>
                <c:pt idx="4">
                  <c:v>62</c:v>
                </c:pt>
                <c:pt idx="5">
                  <c:v>69</c:v>
                </c:pt>
                <c:pt idx="6">
                  <c:v>83</c:v>
                </c:pt>
                <c:pt idx="7">
                  <c:v>102</c:v>
                </c:pt>
                <c:pt idx="8">
                  <c:v>113</c:v>
                </c:pt>
                <c:pt idx="9">
                  <c:v>123</c:v>
                </c:pt>
                <c:pt idx="10">
                  <c:v>137</c:v>
                </c:pt>
                <c:pt idx="11">
                  <c:v>149</c:v>
                </c:pt>
                <c:pt idx="12">
                  <c:v>188</c:v>
                </c:pt>
                <c:pt idx="13">
                  <c:v>203</c:v>
                </c:pt>
                <c:pt idx="14">
                  <c:v>229</c:v>
                </c:pt>
                <c:pt idx="15">
                  <c:v>234</c:v>
                </c:pt>
                <c:pt idx="16">
                  <c:v>243</c:v>
                </c:pt>
                <c:pt idx="17">
                  <c:v>259</c:v>
                </c:pt>
                <c:pt idx="18">
                  <c:v>271</c:v>
                </c:pt>
                <c:pt idx="19">
                  <c:v>285</c:v>
                </c:pt>
                <c:pt idx="20">
                  <c:v>289</c:v>
                </c:pt>
              </c:numCache>
            </c:numRef>
          </c:val>
          <c:extLst>
            <c:ext xmlns:c16="http://schemas.microsoft.com/office/drawing/2014/chart" uri="{C3380CC4-5D6E-409C-BE32-E72D297353CC}">
              <c16:uniqueId val="{00000004-2E68-4315-891E-889AC7A104A0}"/>
            </c:ext>
          </c:extLst>
        </c:ser>
        <c:ser>
          <c:idx val="0"/>
          <c:order val="5"/>
          <c:tx>
            <c:strRef>
              <c:f>'Data Programs #s'!$G$2</c:f>
              <c:strCache>
                <c:ptCount val="1"/>
                <c:pt idx="0">
                  <c:v>PGY2</c:v>
                </c:pt>
              </c:strCache>
            </c:strRef>
          </c:tx>
          <c:invertIfNegative val="0"/>
          <c:cat>
            <c:strRef>
              <c:f>'Data Programs #s'!$A$3:$A$35</c:f>
              <c:strCach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strCache>
            </c:strRef>
          </c:cat>
          <c:val>
            <c:numRef>
              <c:f>'Data Programs #s'!$G$3:$G$36</c:f>
              <c:numCache>
                <c:formatCode>General</c:formatCode>
                <c:ptCount val="34"/>
                <c:pt idx="21">
                  <c:v>354</c:v>
                </c:pt>
                <c:pt idx="22">
                  <c:v>390</c:v>
                </c:pt>
                <c:pt idx="23">
                  <c:v>418</c:v>
                </c:pt>
                <c:pt idx="24">
                  <c:v>450</c:v>
                </c:pt>
                <c:pt idx="25">
                  <c:v>495</c:v>
                </c:pt>
                <c:pt idx="26">
                  <c:v>601</c:v>
                </c:pt>
                <c:pt idx="27">
                  <c:v>684</c:v>
                </c:pt>
                <c:pt idx="28">
                  <c:v>707</c:v>
                </c:pt>
                <c:pt idx="29">
                  <c:v>785</c:v>
                </c:pt>
                <c:pt idx="30">
                  <c:v>939</c:v>
                </c:pt>
                <c:pt idx="31">
                  <c:v>969</c:v>
                </c:pt>
                <c:pt idx="32">
                  <c:v>1036</c:v>
                </c:pt>
                <c:pt idx="33">
                  <c:v>1174</c:v>
                </c:pt>
              </c:numCache>
            </c:numRef>
          </c:val>
          <c:extLst>
            <c:ext xmlns:c16="http://schemas.microsoft.com/office/drawing/2014/chart" uri="{C3380CC4-5D6E-409C-BE32-E72D297353CC}">
              <c16:uniqueId val="{00000005-2E68-4315-891E-889AC7A104A0}"/>
            </c:ext>
          </c:extLst>
        </c:ser>
        <c:dLbls>
          <c:showLegendKey val="0"/>
          <c:showVal val="0"/>
          <c:showCatName val="0"/>
          <c:showSerName val="0"/>
          <c:showPercent val="0"/>
          <c:showBubbleSize val="0"/>
        </c:dLbls>
        <c:gapWidth val="150"/>
        <c:overlap val="100"/>
        <c:axId val="157447168"/>
        <c:axId val="87742080"/>
      </c:barChart>
      <c:catAx>
        <c:axId val="15744716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87742080"/>
        <c:crosses val="autoZero"/>
        <c:auto val="1"/>
        <c:lblAlgn val="ctr"/>
        <c:lblOffset val="100"/>
        <c:tickLblSkip val="2"/>
        <c:tickMarkSkip val="1"/>
        <c:noMultiLvlLbl val="0"/>
      </c:catAx>
      <c:valAx>
        <c:axId val="8774208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57447168"/>
        <c:crosses val="autoZero"/>
        <c:crossBetween val="between"/>
      </c:valAx>
    </c:plotArea>
    <c:legend>
      <c:legendPos val="t"/>
      <c:overlay val="0"/>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74591156874628E-2"/>
          <c:y val="3.8600695220684385E-2"/>
          <c:w val="0.88669720371492022"/>
          <c:h val="0.6025620580464659"/>
        </c:manualLayout>
      </c:layout>
      <c:barChart>
        <c:barDir val="col"/>
        <c:grouping val="clustered"/>
        <c:varyColors val="0"/>
        <c:ser>
          <c:idx val="0"/>
          <c:order val="0"/>
          <c:tx>
            <c:strRef>
              <c:f>Sheet1!$B$1</c:f>
              <c:strCache>
                <c:ptCount val="1"/>
                <c:pt idx="0">
                  <c:v>Series 1</c:v>
                </c:pt>
              </c:strCache>
            </c:strRef>
          </c:tx>
          <c:spPr>
            <a:ln w="76200"/>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PGY1</c:v>
                </c:pt>
                <c:pt idx="1">
                  <c:v>PGY2</c:v>
                </c:pt>
                <c:pt idx="2">
                  <c:v>COMBINED PGY1/PGY2</c:v>
                </c:pt>
                <c:pt idx="3">
                  <c:v>INTERNATIONAL PHARMACY PRACTICE</c:v>
                </c:pt>
              </c:strCache>
            </c:strRef>
          </c:cat>
          <c:val>
            <c:numRef>
              <c:f>Sheet1!$B$2:$B$5</c:f>
              <c:numCache>
                <c:formatCode>General</c:formatCode>
                <c:ptCount val="4"/>
                <c:pt idx="0">
                  <c:v>1369</c:v>
                </c:pt>
              </c:numCache>
            </c:numRef>
          </c:val>
          <c:extLst>
            <c:ext xmlns:c16="http://schemas.microsoft.com/office/drawing/2014/chart" uri="{C3380CC4-5D6E-409C-BE32-E72D297353CC}">
              <c16:uniqueId val="{00000000-D78F-410B-8383-A69DE15E9D5A}"/>
            </c:ext>
          </c:extLst>
        </c:ser>
        <c:ser>
          <c:idx val="1"/>
          <c:order val="1"/>
          <c:tx>
            <c:strRef>
              <c:f>Sheet1!$C$1</c:f>
              <c:strCache>
                <c:ptCount val="1"/>
                <c:pt idx="0">
                  <c:v>Column2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PGY1</c:v>
                </c:pt>
                <c:pt idx="1">
                  <c:v>PGY2</c:v>
                </c:pt>
                <c:pt idx="2">
                  <c:v>COMBINED PGY1/PGY2</c:v>
                </c:pt>
                <c:pt idx="3">
                  <c:v>INTERNATIONAL PHARMACY PRACTICE</c:v>
                </c:pt>
              </c:strCache>
            </c:strRef>
          </c:cat>
          <c:val>
            <c:numRef>
              <c:f>Sheet1!$C$2:$C$5</c:f>
              <c:numCache>
                <c:formatCode>General</c:formatCode>
                <c:ptCount val="4"/>
                <c:pt idx="1">
                  <c:v>1084</c:v>
                </c:pt>
              </c:numCache>
            </c:numRef>
          </c:val>
          <c:extLst>
            <c:ext xmlns:c16="http://schemas.microsoft.com/office/drawing/2014/chart" uri="{C3380CC4-5D6E-409C-BE32-E72D297353CC}">
              <c16:uniqueId val="{00000001-D78F-410B-8383-A69DE15E9D5A}"/>
            </c:ext>
          </c:extLst>
        </c:ser>
        <c:ser>
          <c:idx val="2"/>
          <c:order val="2"/>
          <c:tx>
            <c:strRef>
              <c:f>Sheet1!$D$1</c:f>
              <c:strCache>
                <c:ptCount val="1"/>
                <c:pt idx="0">
                  <c:v>Column1</c:v>
                </c:pt>
              </c:strCache>
            </c:strRef>
          </c:tx>
          <c:invertIfNegative val="0"/>
          <c:dPt>
            <c:idx val="2"/>
            <c:invertIfNegative val="0"/>
            <c:bubble3D val="0"/>
            <c:spPr>
              <a:solidFill>
                <a:srgbClr val="7030A0"/>
              </a:solidFill>
            </c:spPr>
            <c:extLst>
              <c:ext xmlns:c16="http://schemas.microsoft.com/office/drawing/2014/chart" uri="{C3380CC4-5D6E-409C-BE32-E72D297353CC}">
                <c16:uniqueId val="{00000003-D78F-410B-8383-A69DE15E9D5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PGY1</c:v>
                </c:pt>
                <c:pt idx="1">
                  <c:v>PGY2</c:v>
                </c:pt>
                <c:pt idx="2">
                  <c:v>COMBINED PGY1/PGY2</c:v>
                </c:pt>
                <c:pt idx="3">
                  <c:v>INTERNATIONAL PHARMACY PRACTICE</c:v>
                </c:pt>
              </c:strCache>
            </c:strRef>
          </c:cat>
          <c:val>
            <c:numRef>
              <c:f>Sheet1!$D$2:$D$5</c:f>
              <c:numCache>
                <c:formatCode>General</c:formatCode>
                <c:ptCount val="4"/>
                <c:pt idx="2">
                  <c:v>90</c:v>
                </c:pt>
              </c:numCache>
            </c:numRef>
          </c:val>
          <c:extLst>
            <c:ext xmlns:c16="http://schemas.microsoft.com/office/drawing/2014/chart" uri="{C3380CC4-5D6E-409C-BE32-E72D297353CC}">
              <c16:uniqueId val="{00000004-D78F-410B-8383-A69DE15E9D5A}"/>
            </c:ext>
          </c:extLst>
        </c:ser>
        <c:ser>
          <c:idx val="3"/>
          <c:order val="3"/>
          <c:tx>
            <c:strRef>
              <c:f>Sheet1!$E$1</c:f>
              <c:strCache>
                <c:ptCount val="1"/>
                <c:pt idx="0">
                  <c:v>Column12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PGY1</c:v>
                </c:pt>
                <c:pt idx="1">
                  <c:v>PGY2</c:v>
                </c:pt>
                <c:pt idx="2">
                  <c:v>COMBINED PGY1/PGY2</c:v>
                </c:pt>
                <c:pt idx="3">
                  <c:v>INTERNATIONAL PHARMACY PRACTICE</c:v>
                </c:pt>
              </c:strCache>
            </c:strRef>
          </c:cat>
          <c:val>
            <c:numRef>
              <c:f>Sheet1!$E$2:$E$5</c:f>
              <c:numCache>
                <c:formatCode>General</c:formatCode>
                <c:ptCount val="4"/>
                <c:pt idx="3">
                  <c:v>3</c:v>
                </c:pt>
              </c:numCache>
            </c:numRef>
          </c:val>
          <c:extLst>
            <c:ext xmlns:c16="http://schemas.microsoft.com/office/drawing/2014/chart" uri="{C3380CC4-5D6E-409C-BE32-E72D297353CC}">
              <c16:uniqueId val="{00000002-2EB1-462B-98F9-0E3B18C916D7}"/>
            </c:ext>
          </c:extLst>
        </c:ser>
        <c:dLbls>
          <c:dLblPos val="outEnd"/>
          <c:showLegendKey val="0"/>
          <c:showVal val="1"/>
          <c:showCatName val="0"/>
          <c:showSerName val="0"/>
          <c:showPercent val="0"/>
          <c:showBubbleSize val="0"/>
        </c:dLbls>
        <c:gapWidth val="37"/>
        <c:overlap val="100"/>
        <c:axId val="162123776"/>
        <c:axId val="87739776"/>
      </c:barChart>
      <c:catAx>
        <c:axId val="162123776"/>
        <c:scaling>
          <c:orientation val="minMax"/>
        </c:scaling>
        <c:delete val="0"/>
        <c:axPos val="b"/>
        <c:numFmt formatCode="General" sourceLinked="0"/>
        <c:majorTickMark val="out"/>
        <c:minorTickMark val="none"/>
        <c:tickLblPos val="nextTo"/>
        <c:crossAx val="87739776"/>
        <c:crosses val="autoZero"/>
        <c:auto val="1"/>
        <c:lblAlgn val="ctr"/>
        <c:lblOffset val="100"/>
        <c:noMultiLvlLbl val="0"/>
      </c:catAx>
      <c:valAx>
        <c:axId val="87739776"/>
        <c:scaling>
          <c:orientation val="minMax"/>
        </c:scaling>
        <c:delete val="0"/>
        <c:axPos val="l"/>
        <c:majorGridlines/>
        <c:numFmt formatCode="General" sourceLinked="1"/>
        <c:majorTickMark val="out"/>
        <c:minorTickMark val="none"/>
        <c:tickLblPos val="nextTo"/>
        <c:crossAx val="162123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97083147625414E-2"/>
          <c:y val="4.835344170688341E-2"/>
          <c:w val="0.8888349923240727"/>
          <c:h val="0.75474621115908902"/>
        </c:manualLayout>
      </c:layout>
      <c:barChart>
        <c:barDir val="col"/>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PGY1</c:v>
                </c:pt>
                <c:pt idx="1">
                  <c:v>PGY1 COMMUNITY</c:v>
                </c:pt>
                <c:pt idx="2">
                  <c:v>PGY1 MANAGED CARE</c:v>
                </c:pt>
                <c:pt idx="3">
                  <c:v>INTERNATIONAL PHARMACY PRACTICE</c:v>
                </c:pt>
              </c:strCache>
            </c:strRef>
          </c:cat>
          <c:val>
            <c:numRef>
              <c:f>Sheet1!$B$2:$B$5</c:f>
              <c:numCache>
                <c:formatCode>General</c:formatCode>
                <c:ptCount val="4"/>
                <c:pt idx="0">
                  <c:v>1148</c:v>
                </c:pt>
              </c:numCache>
            </c:numRef>
          </c:val>
          <c:extLst>
            <c:ext xmlns:c16="http://schemas.microsoft.com/office/drawing/2014/chart" uri="{C3380CC4-5D6E-409C-BE32-E72D297353CC}">
              <c16:uniqueId val="{00000000-559D-4850-997A-44A800966CE5}"/>
            </c:ext>
          </c:extLst>
        </c:ser>
        <c:ser>
          <c:idx val="1"/>
          <c:order val="1"/>
          <c:tx>
            <c:strRef>
              <c:f>Sheet1!$C$1</c:f>
              <c:strCache>
                <c:ptCount val="1"/>
                <c:pt idx="0">
                  <c:v>Column2</c:v>
                </c:pt>
              </c:strCache>
            </c:strRef>
          </c:tx>
          <c:invertIfNegative val="0"/>
          <c:dLbls>
            <c:spPr>
              <a:noFill/>
              <a:ln>
                <a:noFill/>
              </a:ln>
              <a:effectLst/>
            </c:spPr>
            <c:txPr>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PGY1</c:v>
                </c:pt>
                <c:pt idx="1">
                  <c:v>PGY1 COMMUNITY</c:v>
                </c:pt>
                <c:pt idx="2">
                  <c:v>PGY1 MANAGED CARE</c:v>
                </c:pt>
                <c:pt idx="3">
                  <c:v>INTERNATIONAL PHARMACY PRACTICE</c:v>
                </c:pt>
              </c:strCache>
            </c:strRef>
          </c:cat>
          <c:val>
            <c:numRef>
              <c:f>Sheet1!$C$2:$C$5</c:f>
              <c:numCache>
                <c:formatCode>General</c:formatCode>
                <c:ptCount val="4"/>
                <c:pt idx="1">
                  <c:v>169</c:v>
                </c:pt>
              </c:numCache>
            </c:numRef>
          </c:val>
          <c:extLst>
            <c:ext xmlns:c16="http://schemas.microsoft.com/office/drawing/2014/chart" uri="{C3380CC4-5D6E-409C-BE32-E72D297353CC}">
              <c16:uniqueId val="{00000001-559D-4850-997A-44A800966CE5}"/>
            </c:ext>
          </c:extLst>
        </c:ser>
        <c:ser>
          <c:idx val="2"/>
          <c:order val="2"/>
          <c:tx>
            <c:strRef>
              <c:f>Sheet1!$D$1</c:f>
              <c:strCache>
                <c:ptCount val="1"/>
                <c:pt idx="0">
                  <c:v>Column3</c:v>
                </c:pt>
              </c:strCache>
            </c:strRef>
          </c:tx>
          <c:invertIfNegative val="0"/>
          <c:dPt>
            <c:idx val="2"/>
            <c:invertIfNegative val="0"/>
            <c:bubble3D val="0"/>
            <c:spPr>
              <a:solidFill>
                <a:srgbClr val="7030A0"/>
              </a:solidFill>
            </c:spPr>
            <c:extLst>
              <c:ext xmlns:c16="http://schemas.microsoft.com/office/drawing/2014/chart" uri="{C3380CC4-5D6E-409C-BE32-E72D297353CC}">
                <c16:uniqueId val="{00000003-559D-4850-997A-44A800966CE5}"/>
              </c:ext>
            </c:extLst>
          </c:dPt>
          <c:dLbls>
            <c:spPr>
              <a:noFill/>
              <a:ln>
                <a:noFill/>
              </a:ln>
              <a:effectLst/>
            </c:spPr>
            <c:txPr>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PGY1</c:v>
                </c:pt>
                <c:pt idx="1">
                  <c:v>PGY1 COMMUNITY</c:v>
                </c:pt>
                <c:pt idx="2">
                  <c:v>PGY1 MANAGED CARE</c:v>
                </c:pt>
                <c:pt idx="3">
                  <c:v>INTERNATIONAL PHARMACY PRACTICE</c:v>
                </c:pt>
              </c:strCache>
            </c:strRef>
          </c:cat>
          <c:val>
            <c:numRef>
              <c:f>Sheet1!$D$2:$D$5</c:f>
              <c:numCache>
                <c:formatCode>General</c:formatCode>
                <c:ptCount val="4"/>
                <c:pt idx="2">
                  <c:v>52</c:v>
                </c:pt>
              </c:numCache>
            </c:numRef>
          </c:val>
          <c:extLst>
            <c:ext xmlns:c16="http://schemas.microsoft.com/office/drawing/2014/chart" uri="{C3380CC4-5D6E-409C-BE32-E72D297353CC}">
              <c16:uniqueId val="{00000004-559D-4850-997A-44A800966CE5}"/>
            </c:ext>
          </c:extLst>
        </c:ser>
        <c:ser>
          <c:idx val="3"/>
          <c:order val="3"/>
          <c:tx>
            <c:strRef>
              <c:f>Sheet1!$E$1</c:f>
              <c:strCache>
                <c:ptCount val="1"/>
                <c:pt idx="0">
                  <c:v>Column42</c:v>
                </c:pt>
              </c:strCache>
            </c:strRef>
          </c:tx>
          <c:invertIfNegative val="0"/>
          <c:cat>
            <c:strRef>
              <c:f>Sheet1!$A$2:$A$5</c:f>
              <c:strCache>
                <c:ptCount val="4"/>
                <c:pt idx="0">
                  <c:v>PGY1</c:v>
                </c:pt>
                <c:pt idx="1">
                  <c:v>PGY1 COMMUNITY</c:v>
                </c:pt>
                <c:pt idx="2">
                  <c:v>PGY1 MANAGED CARE</c:v>
                </c:pt>
                <c:pt idx="3">
                  <c:v>INTERNATIONAL PHARMACY PRACTICE</c:v>
                </c:pt>
              </c:strCache>
            </c:strRef>
          </c:cat>
          <c:val>
            <c:numRef>
              <c:f>Sheet1!$E$2:$E$5</c:f>
              <c:numCache>
                <c:formatCode>General</c:formatCode>
                <c:ptCount val="4"/>
                <c:pt idx="3">
                  <c:v>3</c:v>
                </c:pt>
              </c:numCache>
            </c:numRef>
          </c:val>
          <c:extLst>
            <c:ext xmlns:c16="http://schemas.microsoft.com/office/drawing/2014/chart" uri="{C3380CC4-5D6E-409C-BE32-E72D297353CC}">
              <c16:uniqueId val="{00000005-559D-4850-997A-44A800966CE5}"/>
            </c:ext>
          </c:extLst>
        </c:ser>
        <c:dLbls>
          <c:showLegendKey val="0"/>
          <c:showVal val="0"/>
          <c:showCatName val="0"/>
          <c:showSerName val="0"/>
          <c:showPercent val="0"/>
          <c:showBubbleSize val="0"/>
        </c:dLbls>
        <c:gapWidth val="34"/>
        <c:overlap val="90"/>
        <c:axId val="162318848"/>
        <c:axId val="120496128"/>
      </c:barChart>
      <c:catAx>
        <c:axId val="162318848"/>
        <c:scaling>
          <c:orientation val="minMax"/>
        </c:scaling>
        <c:delete val="0"/>
        <c:axPos val="b"/>
        <c:numFmt formatCode="General" sourceLinked="0"/>
        <c:majorTickMark val="out"/>
        <c:minorTickMark val="none"/>
        <c:tickLblPos val="nextTo"/>
        <c:txPr>
          <a:bodyPr/>
          <a:lstStyle/>
          <a:p>
            <a:pPr>
              <a:defRPr sz="1600" baseline="0"/>
            </a:pPr>
            <a:endParaRPr lang="en-US"/>
          </a:p>
        </c:txPr>
        <c:crossAx val="120496128"/>
        <c:crosses val="autoZero"/>
        <c:auto val="1"/>
        <c:lblAlgn val="ctr"/>
        <c:lblOffset val="100"/>
        <c:noMultiLvlLbl val="0"/>
      </c:catAx>
      <c:valAx>
        <c:axId val="120496128"/>
        <c:scaling>
          <c:orientation val="minMax"/>
        </c:scaling>
        <c:delete val="0"/>
        <c:axPos val="l"/>
        <c:majorGridlines/>
        <c:numFmt formatCode="General" sourceLinked="1"/>
        <c:majorTickMark val="out"/>
        <c:minorTickMark val="none"/>
        <c:tickLblPos val="nextTo"/>
        <c:crossAx val="1623188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78866530572548E-2"/>
          <c:y val="4.4861382394747872E-2"/>
          <c:w val="0.91071984057548361"/>
          <c:h val="0.54631241071227465"/>
        </c:manualLayout>
      </c:layout>
      <c:barChart>
        <c:barDir val="col"/>
        <c:grouping val="clustered"/>
        <c:varyColors val="0"/>
        <c:ser>
          <c:idx val="0"/>
          <c:order val="0"/>
          <c:tx>
            <c:strRef>
              <c:f>Sheet1!$B$1</c:f>
              <c:strCache>
                <c:ptCount val="1"/>
                <c:pt idx="0">
                  <c:v>2015</c:v>
                </c:pt>
              </c:strCache>
            </c:strRef>
          </c:tx>
          <c:invertIfNegative val="0"/>
          <c:cat>
            <c:strRef>
              <c:f>Sheet1!$A$2:$A$13</c:f>
              <c:strCache>
                <c:ptCount val="12"/>
                <c:pt idx="0">
                  <c:v>Critical Care</c:v>
                </c:pt>
                <c:pt idx="1">
                  <c:v>Ambulatory Care</c:v>
                </c:pt>
                <c:pt idx="2">
                  <c:v>Oncology</c:v>
                </c:pt>
                <c:pt idx="3">
                  <c:v>Infectious Diseases</c:v>
                </c:pt>
                <c:pt idx="4">
                  <c:v>Psychiatric Pharmacy</c:v>
                </c:pt>
                <c:pt idx="5">
                  <c:v>Pediatrics</c:v>
                </c:pt>
                <c:pt idx="6">
                  <c:v>Solid Organ Transplant</c:v>
                </c:pt>
                <c:pt idx="7">
                  <c:v>Internal Medicine</c:v>
                </c:pt>
                <c:pt idx="8">
                  <c:v>Pharmacy Administration</c:v>
                </c:pt>
                <c:pt idx="9">
                  <c:v>Emergency Medicine</c:v>
                </c:pt>
                <c:pt idx="10">
                  <c:v>Cardiology</c:v>
                </c:pt>
                <c:pt idx="11">
                  <c:v>Pain and Palliative Care</c:v>
                </c:pt>
              </c:strCache>
            </c:strRef>
          </c:cat>
          <c:val>
            <c:numRef>
              <c:f>Sheet1!$B$2:$B$13</c:f>
              <c:numCache>
                <c:formatCode>General</c:formatCode>
                <c:ptCount val="12"/>
                <c:pt idx="0">
                  <c:v>117</c:v>
                </c:pt>
                <c:pt idx="1">
                  <c:v>99</c:v>
                </c:pt>
                <c:pt idx="2">
                  <c:v>88</c:v>
                </c:pt>
                <c:pt idx="3">
                  <c:v>69</c:v>
                </c:pt>
                <c:pt idx="4">
                  <c:v>51</c:v>
                </c:pt>
                <c:pt idx="5">
                  <c:v>47</c:v>
                </c:pt>
                <c:pt idx="6">
                  <c:v>35</c:v>
                </c:pt>
                <c:pt idx="7">
                  <c:v>43</c:v>
                </c:pt>
                <c:pt idx="8">
                  <c:v>34</c:v>
                </c:pt>
                <c:pt idx="9">
                  <c:v>29</c:v>
                </c:pt>
                <c:pt idx="10">
                  <c:v>28</c:v>
                </c:pt>
                <c:pt idx="11">
                  <c:v>13</c:v>
                </c:pt>
              </c:numCache>
            </c:numRef>
          </c:val>
          <c:extLst>
            <c:ext xmlns:c16="http://schemas.microsoft.com/office/drawing/2014/chart" uri="{C3380CC4-5D6E-409C-BE32-E72D297353CC}">
              <c16:uniqueId val="{00000000-C044-4773-949D-3246BB0C65E5}"/>
            </c:ext>
          </c:extLst>
        </c:ser>
        <c:ser>
          <c:idx val="1"/>
          <c:order val="1"/>
          <c:tx>
            <c:strRef>
              <c:f>Sheet1!$C$1</c:f>
              <c:strCache>
                <c:ptCount val="1"/>
                <c:pt idx="0">
                  <c:v>2016</c:v>
                </c:pt>
              </c:strCache>
            </c:strRef>
          </c:tx>
          <c:invertIfNegative val="0"/>
          <c:cat>
            <c:strRef>
              <c:f>Sheet1!$A$2:$A$13</c:f>
              <c:strCache>
                <c:ptCount val="12"/>
                <c:pt idx="0">
                  <c:v>Critical Care</c:v>
                </c:pt>
                <c:pt idx="1">
                  <c:v>Ambulatory Care</c:v>
                </c:pt>
                <c:pt idx="2">
                  <c:v>Oncology</c:v>
                </c:pt>
                <c:pt idx="3">
                  <c:v>Infectious Diseases</c:v>
                </c:pt>
                <c:pt idx="4">
                  <c:v>Psychiatric Pharmacy</c:v>
                </c:pt>
                <c:pt idx="5">
                  <c:v>Pediatrics</c:v>
                </c:pt>
                <c:pt idx="6">
                  <c:v>Solid Organ Transplant</c:v>
                </c:pt>
                <c:pt idx="7">
                  <c:v>Internal Medicine</c:v>
                </c:pt>
                <c:pt idx="8">
                  <c:v>Pharmacy Administration</c:v>
                </c:pt>
                <c:pt idx="9">
                  <c:v>Emergency Medicine</c:v>
                </c:pt>
                <c:pt idx="10">
                  <c:v>Cardiology</c:v>
                </c:pt>
                <c:pt idx="11">
                  <c:v>Pain and Palliative Care</c:v>
                </c:pt>
              </c:strCache>
            </c:strRef>
          </c:cat>
          <c:val>
            <c:numRef>
              <c:f>Sheet1!$C$2:$C$13</c:f>
              <c:numCache>
                <c:formatCode>General</c:formatCode>
                <c:ptCount val="12"/>
                <c:pt idx="0">
                  <c:v>124</c:v>
                </c:pt>
                <c:pt idx="1">
                  <c:v>117</c:v>
                </c:pt>
                <c:pt idx="2">
                  <c:v>95</c:v>
                </c:pt>
                <c:pt idx="3">
                  <c:v>76</c:v>
                </c:pt>
                <c:pt idx="4">
                  <c:v>58</c:v>
                </c:pt>
                <c:pt idx="5">
                  <c:v>48</c:v>
                </c:pt>
                <c:pt idx="6">
                  <c:v>35</c:v>
                </c:pt>
                <c:pt idx="7">
                  <c:v>37</c:v>
                </c:pt>
                <c:pt idx="8">
                  <c:v>37</c:v>
                </c:pt>
                <c:pt idx="9">
                  <c:v>37</c:v>
                </c:pt>
                <c:pt idx="10">
                  <c:v>32</c:v>
                </c:pt>
                <c:pt idx="11">
                  <c:v>13</c:v>
                </c:pt>
              </c:numCache>
            </c:numRef>
          </c:val>
          <c:extLst>
            <c:ext xmlns:c16="http://schemas.microsoft.com/office/drawing/2014/chart" uri="{C3380CC4-5D6E-409C-BE32-E72D297353CC}">
              <c16:uniqueId val="{00000001-C044-4773-949D-3246BB0C65E5}"/>
            </c:ext>
          </c:extLst>
        </c:ser>
        <c:ser>
          <c:idx val="2"/>
          <c:order val="2"/>
          <c:tx>
            <c:strRef>
              <c:f>Sheet1!$D$1</c:f>
              <c:strCache>
                <c:ptCount val="1"/>
                <c:pt idx="0">
                  <c:v>2017</c:v>
                </c:pt>
              </c:strCache>
            </c:strRef>
          </c:tx>
          <c:invertIfNegative val="0"/>
          <c:cat>
            <c:strRef>
              <c:f>Sheet1!$A$2:$A$13</c:f>
              <c:strCache>
                <c:ptCount val="12"/>
                <c:pt idx="0">
                  <c:v>Critical Care</c:v>
                </c:pt>
                <c:pt idx="1">
                  <c:v>Ambulatory Care</c:v>
                </c:pt>
                <c:pt idx="2">
                  <c:v>Oncology</c:v>
                </c:pt>
                <c:pt idx="3">
                  <c:v>Infectious Diseases</c:v>
                </c:pt>
                <c:pt idx="4">
                  <c:v>Psychiatric Pharmacy</c:v>
                </c:pt>
                <c:pt idx="5">
                  <c:v>Pediatrics</c:v>
                </c:pt>
                <c:pt idx="6">
                  <c:v>Solid Organ Transplant</c:v>
                </c:pt>
                <c:pt idx="7">
                  <c:v>Internal Medicine</c:v>
                </c:pt>
                <c:pt idx="8">
                  <c:v>Pharmacy Administration</c:v>
                </c:pt>
                <c:pt idx="9">
                  <c:v>Emergency Medicine</c:v>
                </c:pt>
                <c:pt idx="10">
                  <c:v>Cardiology</c:v>
                </c:pt>
                <c:pt idx="11">
                  <c:v>Pain and Palliative Care</c:v>
                </c:pt>
              </c:strCache>
            </c:strRef>
          </c:cat>
          <c:val>
            <c:numRef>
              <c:f>Sheet1!$D$2:$D$13</c:f>
              <c:numCache>
                <c:formatCode>General</c:formatCode>
                <c:ptCount val="12"/>
                <c:pt idx="0">
                  <c:v>132</c:v>
                </c:pt>
                <c:pt idx="1">
                  <c:v>137</c:v>
                </c:pt>
                <c:pt idx="2">
                  <c:v>98</c:v>
                </c:pt>
                <c:pt idx="3">
                  <c:v>89</c:v>
                </c:pt>
                <c:pt idx="4">
                  <c:v>69</c:v>
                </c:pt>
                <c:pt idx="5">
                  <c:v>50</c:v>
                </c:pt>
                <c:pt idx="6">
                  <c:v>39</c:v>
                </c:pt>
                <c:pt idx="7">
                  <c:v>41</c:v>
                </c:pt>
                <c:pt idx="8">
                  <c:v>42</c:v>
                </c:pt>
                <c:pt idx="9">
                  <c:v>47</c:v>
                </c:pt>
                <c:pt idx="10">
                  <c:v>33</c:v>
                </c:pt>
                <c:pt idx="11">
                  <c:v>16</c:v>
                </c:pt>
              </c:numCache>
            </c:numRef>
          </c:val>
          <c:extLst>
            <c:ext xmlns:c16="http://schemas.microsoft.com/office/drawing/2014/chart" uri="{C3380CC4-5D6E-409C-BE32-E72D297353CC}">
              <c16:uniqueId val="{00000002-C044-4773-949D-3246BB0C65E5}"/>
            </c:ext>
          </c:extLst>
        </c:ser>
        <c:ser>
          <c:idx val="3"/>
          <c:order val="3"/>
          <c:tx>
            <c:strRef>
              <c:f>Sheet1!$E$1</c:f>
              <c:strCache>
                <c:ptCount val="1"/>
                <c:pt idx="0">
                  <c:v>2018</c:v>
                </c:pt>
              </c:strCache>
            </c:strRef>
          </c:tx>
          <c:invertIfNegative val="0"/>
          <c:cat>
            <c:strRef>
              <c:f>Sheet1!$A$2:$A$13</c:f>
              <c:strCache>
                <c:ptCount val="12"/>
                <c:pt idx="0">
                  <c:v>Critical Care</c:v>
                </c:pt>
                <c:pt idx="1">
                  <c:v>Ambulatory Care</c:v>
                </c:pt>
                <c:pt idx="2">
                  <c:v>Oncology</c:v>
                </c:pt>
                <c:pt idx="3">
                  <c:v>Infectious Diseases</c:v>
                </c:pt>
                <c:pt idx="4">
                  <c:v>Psychiatric Pharmacy</c:v>
                </c:pt>
                <c:pt idx="5">
                  <c:v>Pediatrics</c:v>
                </c:pt>
                <c:pt idx="6">
                  <c:v>Solid Organ Transplant</c:v>
                </c:pt>
                <c:pt idx="7">
                  <c:v>Internal Medicine</c:v>
                </c:pt>
                <c:pt idx="8">
                  <c:v>Pharmacy Administration</c:v>
                </c:pt>
                <c:pt idx="9">
                  <c:v>Emergency Medicine</c:v>
                </c:pt>
                <c:pt idx="10">
                  <c:v>Cardiology</c:v>
                </c:pt>
                <c:pt idx="11">
                  <c:v>Pain and Palliative Care</c:v>
                </c:pt>
              </c:strCache>
            </c:strRef>
          </c:cat>
          <c:val>
            <c:numRef>
              <c:f>Sheet1!$E$2:$E$13</c:f>
              <c:numCache>
                <c:formatCode>General</c:formatCode>
                <c:ptCount val="12"/>
                <c:pt idx="0">
                  <c:v>137</c:v>
                </c:pt>
                <c:pt idx="1">
                  <c:v>157</c:v>
                </c:pt>
                <c:pt idx="2">
                  <c:v>104</c:v>
                </c:pt>
                <c:pt idx="3">
                  <c:v>99</c:v>
                </c:pt>
                <c:pt idx="4">
                  <c:v>69</c:v>
                </c:pt>
                <c:pt idx="5">
                  <c:v>53</c:v>
                </c:pt>
                <c:pt idx="6">
                  <c:v>41</c:v>
                </c:pt>
                <c:pt idx="7">
                  <c:v>48</c:v>
                </c:pt>
                <c:pt idx="8">
                  <c:v>40</c:v>
                </c:pt>
                <c:pt idx="9">
                  <c:v>58</c:v>
                </c:pt>
                <c:pt idx="10">
                  <c:v>33</c:v>
                </c:pt>
                <c:pt idx="11">
                  <c:v>18</c:v>
                </c:pt>
              </c:numCache>
            </c:numRef>
          </c:val>
          <c:extLst>
            <c:ext xmlns:c16="http://schemas.microsoft.com/office/drawing/2014/chart" uri="{C3380CC4-5D6E-409C-BE32-E72D297353CC}">
              <c16:uniqueId val="{00000000-B450-4C44-ADB7-BDD30EA763EE}"/>
            </c:ext>
          </c:extLst>
        </c:ser>
        <c:ser>
          <c:idx val="4"/>
          <c:order val="4"/>
          <c:tx>
            <c:strRef>
              <c:f>Sheet1!$F$1</c:f>
              <c:strCache>
                <c:ptCount val="1"/>
                <c:pt idx="0">
                  <c:v>2019</c:v>
                </c:pt>
              </c:strCache>
            </c:strRef>
          </c:tx>
          <c:spPr>
            <a:solidFill>
              <a:srgbClr val="7030A0"/>
            </a:solidFill>
          </c:spPr>
          <c:invertIfNegative val="0"/>
          <c:cat>
            <c:strRef>
              <c:f>Sheet1!$A$2:$A$13</c:f>
              <c:strCache>
                <c:ptCount val="12"/>
                <c:pt idx="0">
                  <c:v>Critical Care</c:v>
                </c:pt>
                <c:pt idx="1">
                  <c:v>Ambulatory Care</c:v>
                </c:pt>
                <c:pt idx="2">
                  <c:v>Oncology</c:v>
                </c:pt>
                <c:pt idx="3">
                  <c:v>Infectious Diseases</c:v>
                </c:pt>
                <c:pt idx="4">
                  <c:v>Psychiatric Pharmacy</c:v>
                </c:pt>
                <c:pt idx="5">
                  <c:v>Pediatrics</c:v>
                </c:pt>
                <c:pt idx="6">
                  <c:v>Solid Organ Transplant</c:v>
                </c:pt>
                <c:pt idx="7">
                  <c:v>Internal Medicine</c:v>
                </c:pt>
                <c:pt idx="8">
                  <c:v>Pharmacy Administration</c:v>
                </c:pt>
                <c:pt idx="9">
                  <c:v>Emergency Medicine</c:v>
                </c:pt>
                <c:pt idx="10">
                  <c:v>Cardiology</c:v>
                </c:pt>
                <c:pt idx="11">
                  <c:v>Pain and Palliative Care</c:v>
                </c:pt>
              </c:strCache>
            </c:strRef>
          </c:cat>
          <c:val>
            <c:numRef>
              <c:f>Sheet1!$F$2:$F$13</c:f>
              <c:numCache>
                <c:formatCode>General</c:formatCode>
                <c:ptCount val="12"/>
                <c:pt idx="0">
                  <c:v>154</c:v>
                </c:pt>
                <c:pt idx="1">
                  <c:v>180</c:v>
                </c:pt>
                <c:pt idx="2">
                  <c:v>112</c:v>
                </c:pt>
                <c:pt idx="3">
                  <c:v>111</c:v>
                </c:pt>
                <c:pt idx="4">
                  <c:v>75</c:v>
                </c:pt>
                <c:pt idx="5">
                  <c:v>63</c:v>
                </c:pt>
                <c:pt idx="6">
                  <c:v>47</c:v>
                </c:pt>
                <c:pt idx="7">
                  <c:v>56</c:v>
                </c:pt>
                <c:pt idx="8">
                  <c:v>47</c:v>
                </c:pt>
                <c:pt idx="9">
                  <c:v>69</c:v>
                </c:pt>
                <c:pt idx="10">
                  <c:v>40</c:v>
                </c:pt>
                <c:pt idx="11">
                  <c:v>25</c:v>
                </c:pt>
              </c:numCache>
            </c:numRef>
          </c:val>
          <c:extLst>
            <c:ext xmlns:c16="http://schemas.microsoft.com/office/drawing/2014/chart" uri="{C3380CC4-5D6E-409C-BE32-E72D297353CC}">
              <c16:uniqueId val="{00000003-B450-4C44-ADB7-BDD30EA763EE}"/>
            </c:ext>
          </c:extLst>
        </c:ser>
        <c:dLbls>
          <c:showLegendKey val="0"/>
          <c:showVal val="0"/>
          <c:showCatName val="0"/>
          <c:showSerName val="0"/>
          <c:showPercent val="0"/>
          <c:showBubbleSize val="0"/>
        </c:dLbls>
        <c:gapWidth val="150"/>
        <c:axId val="162328064"/>
        <c:axId val="120498432"/>
      </c:barChart>
      <c:catAx>
        <c:axId val="162328064"/>
        <c:scaling>
          <c:orientation val="minMax"/>
        </c:scaling>
        <c:delete val="0"/>
        <c:axPos val="b"/>
        <c:numFmt formatCode="General" sourceLinked="0"/>
        <c:majorTickMark val="out"/>
        <c:minorTickMark val="none"/>
        <c:tickLblPos val="nextTo"/>
        <c:crossAx val="120498432"/>
        <c:crosses val="autoZero"/>
        <c:auto val="1"/>
        <c:lblAlgn val="ctr"/>
        <c:lblOffset val="100"/>
        <c:noMultiLvlLbl val="0"/>
      </c:catAx>
      <c:valAx>
        <c:axId val="120498432"/>
        <c:scaling>
          <c:orientation val="minMax"/>
        </c:scaling>
        <c:delete val="0"/>
        <c:axPos val="l"/>
        <c:majorGridlines/>
        <c:numFmt formatCode="General" sourceLinked="1"/>
        <c:majorTickMark val="out"/>
        <c:minorTickMark val="none"/>
        <c:tickLblPos val="nextTo"/>
        <c:crossAx val="162328064"/>
        <c:crosses val="autoZero"/>
        <c:crossBetween val="between"/>
      </c:valAx>
    </c:plotArea>
    <c:legend>
      <c:legendPos val="r"/>
      <c:layout>
        <c:manualLayout>
          <c:xMode val="edge"/>
          <c:yMode val="edge"/>
          <c:x val="0.3529666083406241"/>
          <c:y val="1.1003855655023823E-2"/>
          <c:w val="0.60536672499270927"/>
          <c:h val="0.1647008334218694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Applicants vs Positions</a:t>
            </a:r>
          </a:p>
          <a:p>
            <a:pPr>
              <a:defRPr/>
            </a:pPr>
            <a:r>
              <a:rPr lang="en-US" sz="2000" dirty="0"/>
              <a:t>PGY1</a:t>
            </a:r>
          </a:p>
        </c:rich>
      </c:tx>
      <c:layout>
        <c:manualLayout>
          <c:xMode val="edge"/>
          <c:yMode val="edge"/>
          <c:x val="0.28547099617135013"/>
          <c:y val="3.2515291001362023E-2"/>
        </c:manualLayout>
      </c:layout>
      <c:overlay val="1"/>
    </c:title>
    <c:autoTitleDeleted val="0"/>
    <c:plotArea>
      <c:layout>
        <c:manualLayout>
          <c:layoutTarget val="inner"/>
          <c:xMode val="edge"/>
          <c:yMode val="edge"/>
          <c:x val="4.8749307712682696E-2"/>
          <c:y val="3.445014090683382E-2"/>
          <c:w val="0.80815270818420426"/>
          <c:h val="0.87671211175329422"/>
        </c:manualLayout>
      </c:layout>
      <c:barChart>
        <c:barDir val="col"/>
        <c:grouping val="clustered"/>
        <c:varyColors val="0"/>
        <c:ser>
          <c:idx val="0"/>
          <c:order val="0"/>
          <c:tx>
            <c:strRef>
              <c:f>Sheet1!$B$3</c:f>
              <c:strCache>
                <c:ptCount val="1"/>
                <c:pt idx="0">
                  <c:v># applicants</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E1B-413B-97A8-5866FDA14237}"/>
                </c:ext>
              </c:extLst>
            </c:dLbl>
            <c:dLbl>
              <c:idx val="1"/>
              <c:delete val="1"/>
              <c:extLst>
                <c:ext xmlns:c15="http://schemas.microsoft.com/office/drawing/2012/chart" uri="{CE6537A1-D6FC-4f65-9D91-7224C49458BB}"/>
                <c:ext xmlns:c16="http://schemas.microsoft.com/office/drawing/2014/chart" uri="{C3380CC4-5D6E-409C-BE32-E72D297353CC}">
                  <c16:uniqueId val="{00000001-6E1B-413B-97A8-5866FDA14237}"/>
                </c:ext>
              </c:extLst>
            </c:dLbl>
            <c:dLbl>
              <c:idx val="2"/>
              <c:delete val="1"/>
              <c:extLst>
                <c:ext xmlns:c15="http://schemas.microsoft.com/office/drawing/2012/chart" uri="{CE6537A1-D6FC-4f65-9D91-7224C49458BB}"/>
                <c:ext xmlns:c16="http://schemas.microsoft.com/office/drawing/2014/chart" uri="{C3380CC4-5D6E-409C-BE32-E72D297353CC}">
                  <c16:uniqueId val="{00000002-6E1B-413B-97A8-5866FDA14237}"/>
                </c:ext>
              </c:extLst>
            </c:dLbl>
            <c:dLbl>
              <c:idx val="3"/>
              <c:delete val="1"/>
              <c:extLst>
                <c:ext xmlns:c15="http://schemas.microsoft.com/office/drawing/2012/chart" uri="{CE6537A1-D6FC-4f65-9D91-7224C49458BB}"/>
                <c:ext xmlns:c16="http://schemas.microsoft.com/office/drawing/2014/chart" uri="{C3380CC4-5D6E-409C-BE32-E72D297353CC}">
                  <c16:uniqueId val="{00000003-6E1B-413B-97A8-5866FDA14237}"/>
                </c:ext>
              </c:extLst>
            </c:dLbl>
            <c:dLbl>
              <c:idx val="4"/>
              <c:delete val="1"/>
              <c:extLst>
                <c:ext xmlns:c15="http://schemas.microsoft.com/office/drawing/2012/chart" uri="{CE6537A1-D6FC-4f65-9D91-7224C49458BB}"/>
                <c:ext xmlns:c16="http://schemas.microsoft.com/office/drawing/2014/chart" uri="{C3380CC4-5D6E-409C-BE32-E72D297353CC}">
                  <c16:uniqueId val="{00000004-6E1B-413B-97A8-5866FDA14237}"/>
                </c:ext>
              </c:extLst>
            </c:dLbl>
            <c:spPr>
              <a:noFill/>
              <a:ln>
                <a:noFill/>
              </a:ln>
              <a:effectLst/>
            </c:spPr>
            <c:txPr>
              <a:bodyPr wrap="square" lIns="38100" tIns="19050" rIns="38100" bIns="19050" anchor="ctr">
                <a:spAutoFit/>
              </a:bodyPr>
              <a:lstStyle/>
              <a:p>
                <a:pPr>
                  <a:defRPr sz="11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Sheet1!$C$2:$V$2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Sheet1!$C$3:$V$3</c:f>
              <c:numCache>
                <c:formatCode>General</c:formatCode>
                <c:ptCount val="20"/>
                <c:pt idx="0">
                  <c:v>703</c:v>
                </c:pt>
                <c:pt idx="1">
                  <c:v>729</c:v>
                </c:pt>
                <c:pt idx="2">
                  <c:v>802</c:v>
                </c:pt>
                <c:pt idx="3">
                  <c:v>974</c:v>
                </c:pt>
                <c:pt idx="4">
                  <c:v>1079</c:v>
                </c:pt>
                <c:pt idx="5">
                  <c:v>1203</c:v>
                </c:pt>
                <c:pt idx="6">
                  <c:v>1356</c:v>
                </c:pt>
                <c:pt idx="7">
                  <c:v>1900</c:v>
                </c:pt>
                <c:pt idx="8">
                  <c:v>2092</c:v>
                </c:pt>
                <c:pt idx="9">
                  <c:v>2508</c:v>
                </c:pt>
                <c:pt idx="10">
                  <c:v>2915</c:v>
                </c:pt>
                <c:pt idx="11">
                  <c:v>3277</c:v>
                </c:pt>
                <c:pt idx="12">
                  <c:v>3706</c:v>
                </c:pt>
                <c:pt idx="13">
                  <c:v>3933</c:v>
                </c:pt>
                <c:pt idx="14">
                  <c:v>4142</c:v>
                </c:pt>
                <c:pt idx="15">
                  <c:v>4358</c:v>
                </c:pt>
                <c:pt idx="16">
                  <c:v>4864</c:v>
                </c:pt>
                <c:pt idx="17">
                  <c:v>5160</c:v>
                </c:pt>
                <c:pt idx="18">
                  <c:v>5560</c:v>
                </c:pt>
                <c:pt idx="19">
                  <c:v>5585</c:v>
                </c:pt>
              </c:numCache>
            </c:numRef>
          </c:val>
          <c:extLst>
            <c:ext xmlns:c16="http://schemas.microsoft.com/office/drawing/2014/chart" uri="{C3380CC4-5D6E-409C-BE32-E72D297353CC}">
              <c16:uniqueId val="{00000005-6E1B-413B-97A8-5866FDA14237}"/>
            </c:ext>
          </c:extLst>
        </c:ser>
        <c:ser>
          <c:idx val="1"/>
          <c:order val="1"/>
          <c:tx>
            <c:strRef>
              <c:f>Sheet1!$B$4</c:f>
              <c:strCache>
                <c:ptCount val="1"/>
                <c:pt idx="0">
                  <c:v># positions</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6E1B-413B-97A8-5866FDA14237}"/>
                </c:ext>
              </c:extLst>
            </c:dLbl>
            <c:dLbl>
              <c:idx val="1"/>
              <c:delete val="1"/>
              <c:extLst>
                <c:ext xmlns:c15="http://schemas.microsoft.com/office/drawing/2012/chart" uri="{CE6537A1-D6FC-4f65-9D91-7224C49458BB}"/>
                <c:ext xmlns:c16="http://schemas.microsoft.com/office/drawing/2014/chart" uri="{C3380CC4-5D6E-409C-BE32-E72D297353CC}">
                  <c16:uniqueId val="{00000007-6E1B-413B-97A8-5866FDA14237}"/>
                </c:ext>
              </c:extLst>
            </c:dLbl>
            <c:dLbl>
              <c:idx val="2"/>
              <c:delete val="1"/>
              <c:extLst>
                <c:ext xmlns:c15="http://schemas.microsoft.com/office/drawing/2012/chart" uri="{CE6537A1-D6FC-4f65-9D91-7224C49458BB}"/>
                <c:ext xmlns:c16="http://schemas.microsoft.com/office/drawing/2014/chart" uri="{C3380CC4-5D6E-409C-BE32-E72D297353CC}">
                  <c16:uniqueId val="{00000008-6E1B-413B-97A8-5866FDA14237}"/>
                </c:ext>
              </c:extLst>
            </c:dLbl>
            <c:dLbl>
              <c:idx val="3"/>
              <c:delete val="1"/>
              <c:extLst>
                <c:ext xmlns:c15="http://schemas.microsoft.com/office/drawing/2012/chart" uri="{CE6537A1-D6FC-4f65-9D91-7224C49458BB}"/>
                <c:ext xmlns:c16="http://schemas.microsoft.com/office/drawing/2014/chart" uri="{C3380CC4-5D6E-409C-BE32-E72D297353CC}">
                  <c16:uniqueId val="{00000009-6E1B-413B-97A8-5866FDA14237}"/>
                </c:ext>
              </c:extLst>
            </c:dLbl>
            <c:dLbl>
              <c:idx val="4"/>
              <c:delete val="1"/>
              <c:extLst>
                <c:ext xmlns:c15="http://schemas.microsoft.com/office/drawing/2012/chart" uri="{CE6537A1-D6FC-4f65-9D91-7224C49458BB}"/>
                <c:ext xmlns:c16="http://schemas.microsoft.com/office/drawing/2014/chart" uri="{C3380CC4-5D6E-409C-BE32-E72D297353CC}">
                  <c16:uniqueId val="{0000000A-6E1B-413B-97A8-5866FDA14237}"/>
                </c:ext>
              </c:extLst>
            </c:dLbl>
            <c:dLbl>
              <c:idx val="16"/>
              <c:layout>
                <c:manualLayout>
                  <c:x val="1.1313131313131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1B-413B-97A8-5866FDA14237}"/>
                </c:ext>
              </c:extLst>
            </c:dLbl>
            <c:dLbl>
              <c:idx val="17"/>
              <c:layout>
                <c:manualLayout>
                  <c:x val="4.8484848484848485E-3"/>
                  <c:y val="6.8201193520886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1B-413B-97A8-5866FDA14237}"/>
                </c:ext>
              </c:extLst>
            </c:dLbl>
            <c:dLbl>
              <c:idx val="18"/>
              <c:layout>
                <c:manualLayout>
                  <c:x val="1.4545454545454545E-2"/>
                  <c:y val="3.41005967604433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1B-413B-97A8-5866FDA14237}"/>
                </c:ext>
              </c:extLst>
            </c:dLbl>
            <c:spPr>
              <a:noFill/>
              <a:ln>
                <a:noFill/>
              </a:ln>
              <a:effectLst/>
            </c:spPr>
            <c:txPr>
              <a:bodyPr wrap="square" lIns="38100" tIns="19050" rIns="38100" bIns="19050" anchor="ctr">
                <a:spAutoFit/>
              </a:bodyPr>
              <a:lstStyle/>
              <a:p>
                <a:pPr>
                  <a:defRPr sz="11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Sheet1!$C$2:$V$2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Sheet1!$C$4:$V$4</c:f>
              <c:numCache>
                <c:formatCode>General</c:formatCode>
                <c:ptCount val="20"/>
                <c:pt idx="0">
                  <c:v>697</c:v>
                </c:pt>
                <c:pt idx="1">
                  <c:v>804</c:v>
                </c:pt>
                <c:pt idx="2">
                  <c:v>887</c:v>
                </c:pt>
                <c:pt idx="3">
                  <c:v>953</c:v>
                </c:pt>
                <c:pt idx="4">
                  <c:v>1041</c:v>
                </c:pt>
                <c:pt idx="5">
                  <c:v>1091</c:v>
                </c:pt>
                <c:pt idx="6">
                  <c:v>1222</c:v>
                </c:pt>
                <c:pt idx="7">
                  <c:v>1612</c:v>
                </c:pt>
                <c:pt idx="8">
                  <c:v>1769</c:v>
                </c:pt>
                <c:pt idx="9">
                  <c:v>1873</c:v>
                </c:pt>
                <c:pt idx="10">
                  <c:v>1951</c:v>
                </c:pt>
                <c:pt idx="11">
                  <c:v>2173</c:v>
                </c:pt>
                <c:pt idx="12">
                  <c:v>2413</c:v>
                </c:pt>
                <c:pt idx="13">
                  <c:v>2694</c:v>
                </c:pt>
                <c:pt idx="14">
                  <c:v>2862</c:v>
                </c:pt>
                <c:pt idx="15">
                  <c:v>3081</c:v>
                </c:pt>
                <c:pt idx="16">
                  <c:v>3323</c:v>
                </c:pt>
                <c:pt idx="17">
                  <c:v>3491</c:v>
                </c:pt>
                <c:pt idx="18">
                  <c:v>3652</c:v>
                </c:pt>
                <c:pt idx="19">
                  <c:v>3832</c:v>
                </c:pt>
              </c:numCache>
            </c:numRef>
          </c:val>
          <c:extLst>
            <c:ext xmlns:c16="http://schemas.microsoft.com/office/drawing/2014/chart" uri="{C3380CC4-5D6E-409C-BE32-E72D297353CC}">
              <c16:uniqueId val="{0000000E-6E1B-413B-97A8-5866FDA14237}"/>
            </c:ext>
          </c:extLst>
        </c:ser>
        <c:dLbls>
          <c:showLegendKey val="0"/>
          <c:showVal val="0"/>
          <c:showCatName val="0"/>
          <c:showSerName val="0"/>
          <c:showPercent val="0"/>
          <c:showBubbleSize val="0"/>
        </c:dLbls>
        <c:gapWidth val="150"/>
        <c:axId val="99187712"/>
        <c:axId val="101662016"/>
      </c:barChart>
      <c:catAx>
        <c:axId val="99187712"/>
        <c:scaling>
          <c:orientation val="minMax"/>
        </c:scaling>
        <c:delete val="0"/>
        <c:axPos val="b"/>
        <c:numFmt formatCode="General" sourceLinked="1"/>
        <c:majorTickMark val="out"/>
        <c:minorTickMark val="none"/>
        <c:tickLblPos val="nextTo"/>
        <c:txPr>
          <a:bodyPr/>
          <a:lstStyle/>
          <a:p>
            <a:pPr>
              <a:defRPr sz="1100" baseline="0"/>
            </a:pPr>
            <a:endParaRPr lang="en-US"/>
          </a:p>
        </c:txPr>
        <c:crossAx val="101662016"/>
        <c:crosses val="autoZero"/>
        <c:auto val="1"/>
        <c:lblAlgn val="ctr"/>
        <c:lblOffset val="100"/>
        <c:noMultiLvlLbl val="0"/>
      </c:catAx>
      <c:valAx>
        <c:axId val="101662016"/>
        <c:scaling>
          <c:orientation val="minMax"/>
        </c:scaling>
        <c:delete val="0"/>
        <c:axPos val="l"/>
        <c:majorGridlines/>
        <c:numFmt formatCode="General" sourceLinked="1"/>
        <c:majorTickMark val="out"/>
        <c:minorTickMark val="none"/>
        <c:tickLblPos val="nextTo"/>
        <c:crossAx val="991877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0.855</cdr:x>
      <cdr:y>0.147</cdr:y>
    </cdr:from>
    <cdr:to>
      <cdr:x>0.91</cdr:x>
      <cdr:y>0.1795</cdr:y>
    </cdr:to>
    <cdr:sp macro="" textlink="">
      <cdr:nvSpPr>
        <cdr:cNvPr id="1032" name="Text Box 8"/>
        <cdr:cNvSpPr txBox="1">
          <a:spLocks xmlns:a="http://schemas.openxmlformats.org/drawingml/2006/main" noChangeArrowheads="1"/>
        </cdr:cNvSpPr>
      </cdr:nvSpPr>
      <cdr:spPr bwMode="auto">
        <a:xfrm xmlns:a="http://schemas.openxmlformats.org/drawingml/2006/main">
          <a:off x="7337631" y="867066"/>
          <a:ext cx="472012" cy="19122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endParaRPr lang="en-US" dirty="0"/>
        </a:p>
      </cdr:txBody>
    </cdr:sp>
  </cdr:relSizeAnchor>
  <cdr:relSizeAnchor xmlns:cdr="http://schemas.openxmlformats.org/drawingml/2006/chartDrawing">
    <cdr:from>
      <cdr:x>0.856</cdr:x>
      <cdr:y>0.18025</cdr:y>
    </cdr:from>
    <cdr:to>
      <cdr:x>0.909</cdr:x>
      <cdr:y>0.21225</cdr:y>
    </cdr:to>
    <cdr:sp macro="" textlink="">
      <cdr:nvSpPr>
        <cdr:cNvPr id="1036" name="Text Box 12"/>
        <cdr:cNvSpPr txBox="1">
          <a:spLocks xmlns:a="http://schemas.openxmlformats.org/drawingml/2006/main" noChangeArrowheads="1"/>
        </cdr:cNvSpPr>
      </cdr:nvSpPr>
      <cdr:spPr bwMode="auto">
        <a:xfrm xmlns:a="http://schemas.openxmlformats.org/drawingml/2006/main">
          <a:off x="7346213" y="1062666"/>
          <a:ext cx="454848" cy="18538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endParaRPr lang="en-US" dirty="0"/>
        </a:p>
      </cdr:txBody>
    </cdr:sp>
  </cdr:relSizeAnchor>
  <cdr:relSizeAnchor xmlns:cdr="http://schemas.openxmlformats.org/drawingml/2006/chartDrawing">
    <cdr:from>
      <cdr:x>0.92014</cdr:x>
      <cdr:y>0.24051</cdr:y>
    </cdr:from>
    <cdr:to>
      <cdr:x>1</cdr:x>
      <cdr:y>0.30962</cdr:y>
    </cdr:to>
    <cdr:sp macro="" textlink="">
      <cdr:nvSpPr>
        <cdr:cNvPr id="2" name="TextBox 1"/>
        <cdr:cNvSpPr txBox="1"/>
      </cdr:nvSpPr>
      <cdr:spPr>
        <a:xfrm xmlns:a="http://schemas.openxmlformats.org/drawingml/2006/main">
          <a:off x="6257752" y="1003384"/>
          <a:ext cx="543098" cy="288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C00000"/>
              </a:solidFill>
            </a:rPr>
            <a:t>2,543</a:t>
          </a:r>
          <a:endParaRPr lang="en-US" sz="14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0.85849</cdr:x>
      <cdr:y>0.72581</cdr:y>
    </cdr:from>
    <cdr:to>
      <cdr:x>0.9434</cdr:x>
      <cdr:y>0.83871</cdr:y>
    </cdr:to>
    <cdr:sp macro="" textlink="">
      <cdr:nvSpPr>
        <cdr:cNvPr id="2" name="TextBox 1"/>
        <cdr:cNvSpPr txBox="1"/>
      </cdr:nvSpPr>
      <cdr:spPr>
        <a:xfrm xmlns:a="http://schemas.openxmlformats.org/drawingml/2006/main">
          <a:off x="6934200" y="3429000"/>
          <a:ext cx="6858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3</a:t>
          </a:r>
          <a:endParaRPr lang="en-US"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0.34259</cdr:x>
      <cdr:y>0.24264</cdr:y>
    </cdr:from>
    <cdr:to>
      <cdr:x>0.40167</cdr:x>
      <cdr:y>0.33416</cdr:y>
    </cdr:to>
    <cdr:sp macro="" textlink="">
      <cdr:nvSpPr>
        <cdr:cNvPr id="2" name="Oval 1"/>
        <cdr:cNvSpPr/>
      </cdr:nvSpPr>
      <cdr:spPr>
        <a:xfrm xmlns:a="http://schemas.openxmlformats.org/drawingml/2006/main">
          <a:off x="2843171" y="960699"/>
          <a:ext cx="490338" cy="362361"/>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cdr:x>
      <cdr:y>0.37619</cdr:y>
    </cdr:from>
    <cdr:to>
      <cdr:x>0.55021</cdr:x>
      <cdr:y>0.46279</cdr:y>
    </cdr:to>
    <cdr:sp macro="" textlink="">
      <cdr:nvSpPr>
        <cdr:cNvPr id="3" name="Oval 2"/>
        <cdr:cNvSpPr/>
      </cdr:nvSpPr>
      <cdr:spPr>
        <a:xfrm xmlns:a="http://schemas.openxmlformats.org/drawingml/2006/main">
          <a:off x="4149524" y="1489463"/>
          <a:ext cx="416688" cy="342900"/>
        </a:xfrm>
        <a:prstGeom xmlns:a="http://schemas.openxmlformats.org/drawingml/2006/main" prst="ellipse">
          <a:avLst/>
        </a:prstGeom>
        <a:noFill xmlns:a="http://schemas.openxmlformats.org/drawingml/2006/main"/>
        <a:ln xmlns:a="http://schemas.openxmlformats.org/drawingml/2006/main">
          <a:solidFill>
            <a:srgbClr val="000099"/>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0.95397</cdr:x>
      <cdr:y>0.47066</cdr:y>
    </cdr:from>
    <cdr:to>
      <cdr:x>1</cdr:x>
      <cdr:y>0.54959</cdr:y>
    </cdr:to>
    <cdr:sp macro="" textlink="">
      <cdr:nvSpPr>
        <cdr:cNvPr id="4" name="Oval 3"/>
        <cdr:cNvSpPr/>
      </cdr:nvSpPr>
      <cdr:spPr>
        <a:xfrm xmlns:a="http://schemas.openxmlformats.org/drawingml/2006/main" flipV="1">
          <a:off x="8286990" y="1863523"/>
          <a:ext cx="399810" cy="312515"/>
        </a:xfrm>
        <a:prstGeom xmlns:a="http://schemas.openxmlformats.org/drawingml/2006/main" prst="ellipse">
          <a:avLst/>
        </a:prstGeom>
        <a:noFill xmlns:a="http://schemas.openxmlformats.org/drawingml/2006/main"/>
        <a:ln xmlns:a="http://schemas.openxmlformats.org/drawingml/2006/main">
          <a:solidFill>
            <a:srgbClr val="000099"/>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0.26601</cdr:x>
      <cdr:y>0.19304</cdr:y>
    </cdr:from>
    <cdr:to>
      <cdr:x>0.5511</cdr:x>
      <cdr:y>0.31785</cdr:y>
    </cdr:to>
    <cdr:sp macro="" textlink="">
      <cdr:nvSpPr>
        <cdr:cNvPr id="2" name="TextBox 1"/>
        <cdr:cNvSpPr txBox="1"/>
      </cdr:nvSpPr>
      <cdr:spPr>
        <a:xfrm xmlns:a="http://schemas.openxmlformats.org/drawingml/2006/main">
          <a:off x="2209398" y="748338"/>
          <a:ext cx="2367901" cy="483848"/>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en-US" sz="1200" dirty="0"/>
            <a:t>Since 2010 	Applicants up 92%</a:t>
          </a:r>
        </a:p>
        <a:p xmlns:a="http://schemas.openxmlformats.org/drawingml/2006/main">
          <a:r>
            <a:rPr lang="en-US" sz="1200" dirty="0"/>
            <a:t>	Positions  up  96%		</a:t>
          </a:r>
        </a:p>
      </cdr:txBody>
    </cdr:sp>
  </cdr:relSizeAnchor>
  <cdr:relSizeAnchor xmlns:cdr="http://schemas.openxmlformats.org/drawingml/2006/chartDrawing">
    <cdr:from>
      <cdr:x>0.90618</cdr:x>
      <cdr:y>0.17826</cdr:y>
    </cdr:from>
    <cdr:to>
      <cdr:x>0.97891</cdr:x>
      <cdr:y>0.24169</cdr:y>
    </cdr:to>
    <cdr:sp macro="" textlink="">
      <cdr:nvSpPr>
        <cdr:cNvPr id="6" name="TextBox 5"/>
        <cdr:cNvSpPr txBox="1"/>
      </cdr:nvSpPr>
      <cdr:spPr>
        <a:xfrm xmlns:a="http://schemas.openxmlformats.org/drawingml/2006/main">
          <a:off x="7120904" y="691071"/>
          <a:ext cx="571522" cy="2458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1,753</a:t>
          </a:r>
        </a:p>
      </cdr:txBody>
    </cdr:sp>
  </cdr:relSizeAnchor>
  <cdr:relSizeAnchor xmlns:cdr="http://schemas.openxmlformats.org/drawingml/2006/chartDrawing">
    <cdr:from>
      <cdr:x>0.87588</cdr:x>
      <cdr:y>0.08005</cdr:y>
    </cdr:from>
    <cdr:to>
      <cdr:x>0.90109</cdr:x>
      <cdr:y>0.3358</cdr:y>
    </cdr:to>
    <cdr:sp macro="" textlink="">
      <cdr:nvSpPr>
        <cdr:cNvPr id="7" name="Right Brace 6"/>
        <cdr:cNvSpPr/>
      </cdr:nvSpPr>
      <cdr:spPr>
        <a:xfrm xmlns:a="http://schemas.openxmlformats.org/drawingml/2006/main">
          <a:off x="6882763" y="310343"/>
          <a:ext cx="198103" cy="99146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51371-E617-47C4-BA98-71E47B9607F5}"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7522A-CA91-4236-97A2-CEA552F00C00}" type="slidenum">
              <a:rPr lang="en-US" smtClean="0"/>
              <a:t>‹#›</a:t>
            </a:fld>
            <a:endParaRPr lang="en-US"/>
          </a:p>
        </p:txBody>
      </p:sp>
    </p:spTree>
    <p:extLst>
      <p:ext uri="{BB962C8B-B14F-4D97-AF65-F5344CB8AC3E}">
        <p14:creationId xmlns:p14="http://schemas.microsoft.com/office/powerpoint/2010/main" val="351336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4324-8BEF-4D4C-9BE6-3B1C076296CA}" type="slidenum">
              <a:rPr lang="en-US" smtClean="0"/>
              <a:pPr/>
              <a:t>3</a:t>
            </a:fld>
            <a:endParaRPr lang="en-US" dirty="0"/>
          </a:p>
        </p:txBody>
      </p:sp>
    </p:spTree>
    <p:extLst>
      <p:ext uri="{BB962C8B-B14F-4D97-AF65-F5344CB8AC3E}">
        <p14:creationId xmlns:p14="http://schemas.microsoft.com/office/powerpoint/2010/main" val="293983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2150"/>
            <a:ext cx="6148388" cy="3459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B882-977C-4EB1-B232-CB39533DCF9B}" type="slidenum">
              <a:rPr lang="en-US" smtClean="0"/>
              <a:t>6</a:t>
            </a:fld>
            <a:endParaRPr lang="en-US" dirty="0"/>
          </a:p>
        </p:txBody>
      </p:sp>
    </p:spTree>
    <p:extLst>
      <p:ext uri="{BB962C8B-B14F-4D97-AF65-F5344CB8AC3E}">
        <p14:creationId xmlns:p14="http://schemas.microsoft.com/office/powerpoint/2010/main" val="224490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B882-977C-4EB1-B232-CB39533DCF9B}" type="slidenum">
              <a:rPr lang="en-US" smtClean="0"/>
              <a:t>7</a:t>
            </a:fld>
            <a:endParaRPr lang="en-US" dirty="0"/>
          </a:p>
        </p:txBody>
      </p:sp>
    </p:spTree>
    <p:extLst>
      <p:ext uri="{BB962C8B-B14F-4D97-AF65-F5344CB8AC3E}">
        <p14:creationId xmlns:p14="http://schemas.microsoft.com/office/powerpoint/2010/main" val="295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segments of PGY1 programs have grown in the past</a:t>
            </a:r>
            <a:r>
              <a:rPr lang="en-US" baseline="0" dirty="0" smtClean="0"/>
              <a:t> year. </a:t>
            </a:r>
            <a:endParaRPr lang="en-US" dirty="0" smtClean="0"/>
          </a:p>
          <a:p>
            <a:r>
              <a:rPr lang="en-US" dirty="0" smtClean="0"/>
              <a:t>Last year’s distribution:</a:t>
            </a:r>
          </a:p>
          <a:p>
            <a:pPr marL="172839" indent="-172839">
              <a:buFontTx/>
              <a:buChar char="-"/>
            </a:pPr>
            <a:r>
              <a:rPr lang="en-US" dirty="0" smtClean="0"/>
              <a:t>PGY1 – 1041</a:t>
            </a:r>
          </a:p>
          <a:p>
            <a:pPr marL="172839" indent="-172839">
              <a:buFontTx/>
              <a:buChar char="-"/>
            </a:pPr>
            <a:r>
              <a:rPr lang="en-US" dirty="0" smtClean="0"/>
              <a:t>PGY1 Community – 142</a:t>
            </a:r>
          </a:p>
          <a:p>
            <a:pPr marL="172839" indent="-172839">
              <a:buFontTx/>
              <a:buChar char="-"/>
            </a:pPr>
            <a:r>
              <a:rPr lang="en-US" dirty="0" smtClean="0"/>
              <a:t>PGY1 Managed Care - 49</a:t>
            </a:r>
            <a:endParaRPr lang="en-US" dirty="0"/>
          </a:p>
        </p:txBody>
      </p:sp>
      <p:sp>
        <p:nvSpPr>
          <p:cNvPr id="4" name="Slide Number Placeholder 3"/>
          <p:cNvSpPr>
            <a:spLocks noGrp="1"/>
          </p:cNvSpPr>
          <p:nvPr>
            <p:ph type="sldNum" sz="quarter" idx="10"/>
          </p:nvPr>
        </p:nvSpPr>
        <p:spPr/>
        <p:txBody>
          <a:bodyPr/>
          <a:lstStyle/>
          <a:p>
            <a:fld id="{C68D462F-67BE-436C-8A6D-11CF42B9CAAD}" type="slidenum">
              <a:rPr lang="en-US" smtClean="0"/>
              <a:t>8</a:t>
            </a:fld>
            <a:endParaRPr lang="en-US" dirty="0"/>
          </a:p>
        </p:txBody>
      </p:sp>
    </p:spTree>
    <p:extLst>
      <p:ext uri="{BB962C8B-B14F-4D97-AF65-F5344CB8AC3E}">
        <p14:creationId xmlns:p14="http://schemas.microsoft.com/office/powerpoint/2010/main" val="230952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top </a:t>
            </a:r>
            <a:r>
              <a:rPr lang="en-US" dirty="0" smtClean="0"/>
              <a:t>12 </a:t>
            </a:r>
            <a:r>
              <a:rPr lang="en-US" dirty="0"/>
              <a:t>program</a:t>
            </a:r>
            <a:r>
              <a:rPr lang="en-US" baseline="0" dirty="0"/>
              <a:t> areas by number of programs. </a:t>
            </a:r>
            <a:r>
              <a:rPr lang="en-US" dirty="0"/>
              <a:t>Ambulatory Care is</a:t>
            </a:r>
            <a:r>
              <a:rPr lang="en-US" baseline="0" dirty="0"/>
              <a:t> the fastest growing PGY2 </a:t>
            </a:r>
            <a:r>
              <a:rPr lang="en-US" baseline="0" dirty="0" smtClean="0"/>
              <a:t>residency. </a:t>
            </a:r>
            <a:endParaRPr lang="en-US" dirty="0"/>
          </a:p>
        </p:txBody>
      </p:sp>
      <p:sp>
        <p:nvSpPr>
          <p:cNvPr id="4" name="Slide Number Placeholder 3"/>
          <p:cNvSpPr>
            <a:spLocks noGrp="1"/>
          </p:cNvSpPr>
          <p:nvPr>
            <p:ph type="sldNum" sz="quarter" idx="10"/>
          </p:nvPr>
        </p:nvSpPr>
        <p:spPr/>
        <p:txBody>
          <a:bodyPr/>
          <a:lstStyle/>
          <a:p>
            <a:fld id="{9DD0B8E8-828E-4E41-860F-19920AC33695}" type="slidenum">
              <a:rPr lang="en-US" smtClean="0"/>
              <a:t>9</a:t>
            </a:fld>
            <a:endParaRPr lang="en-US" dirty="0"/>
          </a:p>
        </p:txBody>
      </p:sp>
    </p:spTree>
    <p:extLst>
      <p:ext uri="{BB962C8B-B14F-4D97-AF65-F5344CB8AC3E}">
        <p14:creationId xmlns:p14="http://schemas.microsoft.com/office/powerpoint/2010/main" val="112596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PGY2 growth outpacing PGY1 in number of positions offered</a:t>
            </a:r>
          </a:p>
          <a:p>
            <a:endParaRPr lang="en-US" dirty="0" smtClean="0"/>
          </a:p>
          <a:p>
            <a:r>
              <a:rPr lang="en-US" dirty="0" smtClean="0"/>
              <a:t>Note: the numbers reflected in subsequent</a:t>
            </a:r>
            <a:r>
              <a:rPr lang="en-US" baseline="0" dirty="0" smtClean="0"/>
              <a:t> slides reflect the number of enrolled applicants who actually participated in the Match – some students enrolled but did not participate.</a:t>
            </a:r>
            <a:endParaRPr lang="en-US" dirty="0" smtClean="0"/>
          </a:p>
          <a:p>
            <a:endParaRPr lang="en-US" dirty="0" smtClean="0"/>
          </a:p>
          <a:p>
            <a:r>
              <a:rPr lang="en-US" dirty="0" smtClean="0"/>
              <a:t>Last year’s data (increases from 2015 to 2016)</a:t>
            </a:r>
          </a:p>
          <a:p>
            <a:r>
              <a:rPr lang="en-US" dirty="0" smtClean="0"/>
              <a:t>PGY1</a:t>
            </a:r>
          </a:p>
          <a:p>
            <a:pPr marL="172839" indent="-172839">
              <a:buFontTx/>
              <a:buChar char="-"/>
            </a:pPr>
            <a:r>
              <a:rPr lang="en-US" baseline="0" dirty="0" smtClean="0"/>
              <a:t>7.9% increase in positions</a:t>
            </a:r>
          </a:p>
          <a:p>
            <a:pPr marL="172839" indent="-172839">
              <a:buFontTx/>
              <a:buChar char="-"/>
            </a:pPr>
            <a:r>
              <a:rPr lang="en-US" baseline="0" dirty="0" smtClean="0"/>
              <a:t>11.6% increase in applicants</a:t>
            </a:r>
          </a:p>
          <a:p>
            <a:pPr marL="172839" indent="-172839">
              <a:buFontTx/>
              <a:buChar char="-"/>
            </a:pPr>
            <a:endParaRPr lang="en-US" baseline="0" dirty="0" smtClean="0"/>
          </a:p>
          <a:p>
            <a:r>
              <a:rPr lang="en-US" baseline="0" dirty="0" smtClean="0"/>
              <a:t>PGY2: (included early commitment)</a:t>
            </a:r>
          </a:p>
          <a:p>
            <a:pPr marL="172839" indent="-172839">
              <a:buFontTx/>
              <a:buChar char="-"/>
            </a:pPr>
            <a:r>
              <a:rPr lang="en-US" baseline="0" dirty="0" smtClean="0"/>
              <a:t>8.9% increase in positions</a:t>
            </a:r>
          </a:p>
          <a:p>
            <a:pPr marL="172839" indent="-172839">
              <a:buFontTx/>
              <a:buChar char="-"/>
            </a:pPr>
            <a:r>
              <a:rPr lang="en-US" baseline="0" dirty="0" smtClean="0"/>
              <a:t>22.7% increase in applicants</a:t>
            </a:r>
            <a:endParaRPr lang="en-US" dirty="0"/>
          </a:p>
        </p:txBody>
      </p:sp>
      <p:sp>
        <p:nvSpPr>
          <p:cNvPr id="4" name="Slide Number Placeholder 3"/>
          <p:cNvSpPr>
            <a:spLocks noGrp="1"/>
          </p:cNvSpPr>
          <p:nvPr>
            <p:ph type="sldNum" sz="quarter" idx="10"/>
          </p:nvPr>
        </p:nvSpPr>
        <p:spPr/>
        <p:txBody>
          <a:bodyPr/>
          <a:lstStyle/>
          <a:p>
            <a:fld id="{C68D462F-67BE-436C-8A6D-11CF42B9CAAD}" type="slidenum">
              <a:rPr lang="en-US" smtClean="0"/>
              <a:t>11</a:t>
            </a:fld>
            <a:endParaRPr lang="en-US" dirty="0"/>
          </a:p>
        </p:txBody>
      </p:sp>
    </p:spTree>
    <p:extLst>
      <p:ext uri="{BB962C8B-B14F-4D97-AF65-F5344CB8AC3E}">
        <p14:creationId xmlns:p14="http://schemas.microsoft.com/office/powerpoint/2010/main" val="261751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position fill rate for PGY1 and PGY2 was </a:t>
            </a:r>
            <a:r>
              <a:rPr lang="en-US" b="1" dirty="0" smtClean="0"/>
              <a:t>99.2</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8D462F-67BE-436C-8A6D-11CF42B9CAAD}" type="slidenum">
              <a:rPr lang="en-US" smtClean="0"/>
              <a:t>13</a:t>
            </a:fld>
            <a:endParaRPr lang="en-US" dirty="0"/>
          </a:p>
        </p:txBody>
      </p:sp>
    </p:spTree>
    <p:extLst>
      <p:ext uri="{BB962C8B-B14F-4D97-AF65-F5344CB8AC3E}">
        <p14:creationId xmlns:p14="http://schemas.microsoft.com/office/powerpoint/2010/main" val="408373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8D462F-67BE-436C-8A6D-11CF42B9CAAD}" type="slidenum">
              <a:rPr lang="en-US" smtClean="0"/>
              <a:t>15</a:t>
            </a:fld>
            <a:endParaRPr lang="en-US" dirty="0"/>
          </a:p>
        </p:txBody>
      </p:sp>
    </p:spTree>
    <p:extLst>
      <p:ext uri="{BB962C8B-B14F-4D97-AF65-F5344CB8AC3E}">
        <p14:creationId xmlns:p14="http://schemas.microsoft.com/office/powerpoint/2010/main" val="113192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F62F4-5EA7-4E89-B6FC-243FDE9CD976}" type="slidenum">
              <a:rPr lang="en-US" smtClean="0"/>
              <a:t>26</a:t>
            </a:fld>
            <a:endParaRPr lang="en-US"/>
          </a:p>
        </p:txBody>
      </p:sp>
    </p:spTree>
    <p:extLst>
      <p:ext uri="{BB962C8B-B14F-4D97-AF65-F5344CB8AC3E}">
        <p14:creationId xmlns:p14="http://schemas.microsoft.com/office/powerpoint/2010/main" val="79011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P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36550" y="1562100"/>
            <a:ext cx="7112157" cy="315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12"/>
          <p:cNvSpPr>
            <a:spLocks noGrp="1"/>
          </p:cNvSpPr>
          <p:nvPr>
            <p:ph type="body" sz="quarter" idx="11"/>
          </p:nvPr>
        </p:nvSpPr>
        <p:spPr>
          <a:xfrm>
            <a:off x="336550" y="292100"/>
            <a:ext cx="7112157" cy="1098550"/>
          </a:xfrm>
        </p:spPr>
        <p:txBody>
          <a:bodyPr/>
          <a:lstStyle>
            <a:lvl1pPr marL="0" indent="0">
              <a:buFontTx/>
              <a:buNone/>
              <a:defRPr sz="30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1326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0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4110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2360" y="1372330"/>
            <a:ext cx="4111035"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052" y="1372330"/>
            <a:ext cx="4281395"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45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793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91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8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094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873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2413" y="206375"/>
            <a:ext cx="868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52413" y="1200150"/>
            <a:ext cx="86868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Content Placeholder 6" descr="NPPC_Logo_horiz.ai"/>
          <p:cNvPicPr>
            <a:picLocks noChangeAspect="1"/>
          </p:cNvPicPr>
          <p:nvPr userDrawn="1"/>
        </p:nvPicPr>
        <p:blipFill>
          <a:blip r:embed="rId11">
            <a:extLst>
              <a:ext uri="{28A0092B-C50C-407E-A947-70E740481C1C}">
                <a14:useLocalDpi xmlns:a14="http://schemas.microsoft.com/office/drawing/2010/main" val="0"/>
              </a:ext>
            </a:extLst>
          </a:blip>
          <a:srcRect l="17697" t="32365" r="-6560" b="33101"/>
          <a:stretch>
            <a:fillRect/>
          </a:stretch>
        </p:blipFill>
        <p:spPr bwMode="auto">
          <a:xfrm>
            <a:off x="6162675" y="4248150"/>
            <a:ext cx="29813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0" fontAlgn="base" hangingPunct="0">
        <a:spcBef>
          <a:spcPct val="0"/>
        </a:spcBef>
        <a:spcAft>
          <a:spcPct val="0"/>
        </a:spcAft>
        <a:defRPr sz="3000" kern="1200">
          <a:solidFill>
            <a:schemeClr val="tx1"/>
          </a:solidFill>
          <a:latin typeface="Helvetica"/>
          <a:ea typeface="ヒラギノ角ゴ Pro W3" charset="0"/>
          <a:cs typeface="Helvetica"/>
        </a:defRPr>
      </a:lvl1pPr>
      <a:lvl2pPr algn="l" defTabSz="457200" rtl="0" eaLnBrk="0" fontAlgn="base" hangingPunct="0">
        <a:spcBef>
          <a:spcPct val="0"/>
        </a:spcBef>
        <a:spcAft>
          <a:spcPct val="0"/>
        </a:spcAft>
        <a:defRPr sz="3000">
          <a:solidFill>
            <a:schemeClr val="tx1"/>
          </a:solidFill>
          <a:latin typeface="Helvetica" charset="0"/>
          <a:ea typeface="ヒラギノ角ゴ Pro W3" charset="0"/>
        </a:defRPr>
      </a:lvl2pPr>
      <a:lvl3pPr algn="l" defTabSz="457200" rtl="0" eaLnBrk="0" fontAlgn="base" hangingPunct="0">
        <a:spcBef>
          <a:spcPct val="0"/>
        </a:spcBef>
        <a:spcAft>
          <a:spcPct val="0"/>
        </a:spcAft>
        <a:defRPr sz="3000">
          <a:solidFill>
            <a:schemeClr val="tx1"/>
          </a:solidFill>
          <a:latin typeface="Helvetica" charset="0"/>
          <a:ea typeface="ヒラギノ角ゴ Pro W3" charset="0"/>
        </a:defRPr>
      </a:lvl3pPr>
      <a:lvl4pPr algn="l" defTabSz="457200" rtl="0" eaLnBrk="0" fontAlgn="base" hangingPunct="0">
        <a:spcBef>
          <a:spcPct val="0"/>
        </a:spcBef>
        <a:spcAft>
          <a:spcPct val="0"/>
        </a:spcAft>
        <a:defRPr sz="3000">
          <a:solidFill>
            <a:schemeClr val="tx1"/>
          </a:solidFill>
          <a:latin typeface="Helvetica" charset="0"/>
          <a:ea typeface="ヒラギノ角ゴ Pro W3" charset="0"/>
        </a:defRPr>
      </a:lvl4pPr>
      <a:lvl5pPr algn="l" defTabSz="457200" rtl="0" eaLnBrk="0" fontAlgn="base" hangingPunct="0">
        <a:spcBef>
          <a:spcPct val="0"/>
        </a:spcBef>
        <a:spcAft>
          <a:spcPct val="0"/>
        </a:spcAft>
        <a:defRPr sz="3000">
          <a:solidFill>
            <a:schemeClr val="tx1"/>
          </a:solidFill>
          <a:latin typeface="Helvetica" charset="0"/>
          <a:ea typeface="ヒラギノ角ゴ Pro W3" charset="0"/>
        </a:defRPr>
      </a:lvl5pPr>
      <a:lvl6pPr marL="457200" algn="l" defTabSz="457200" rtl="0" fontAlgn="base">
        <a:spcBef>
          <a:spcPct val="0"/>
        </a:spcBef>
        <a:spcAft>
          <a:spcPct val="0"/>
        </a:spcAft>
        <a:defRPr sz="3000">
          <a:solidFill>
            <a:schemeClr val="tx1"/>
          </a:solidFill>
          <a:latin typeface="Helvetica" charset="0"/>
          <a:ea typeface="ヒラギノ角ゴ Pro W3" charset="0"/>
        </a:defRPr>
      </a:lvl6pPr>
      <a:lvl7pPr marL="914400" algn="l" defTabSz="457200" rtl="0" fontAlgn="base">
        <a:spcBef>
          <a:spcPct val="0"/>
        </a:spcBef>
        <a:spcAft>
          <a:spcPct val="0"/>
        </a:spcAft>
        <a:defRPr sz="3000">
          <a:solidFill>
            <a:schemeClr val="tx1"/>
          </a:solidFill>
          <a:latin typeface="Helvetica" charset="0"/>
          <a:ea typeface="ヒラギノ角ゴ Pro W3" charset="0"/>
        </a:defRPr>
      </a:lvl7pPr>
      <a:lvl8pPr marL="1371600" algn="l" defTabSz="457200" rtl="0" fontAlgn="base">
        <a:spcBef>
          <a:spcPct val="0"/>
        </a:spcBef>
        <a:spcAft>
          <a:spcPct val="0"/>
        </a:spcAft>
        <a:defRPr sz="3000">
          <a:solidFill>
            <a:schemeClr val="tx1"/>
          </a:solidFill>
          <a:latin typeface="Helvetica" charset="0"/>
          <a:ea typeface="ヒラギノ角ゴ Pro W3" charset="0"/>
        </a:defRPr>
      </a:lvl8pPr>
      <a:lvl9pPr marL="1828800" algn="l" defTabSz="457200" rtl="0" fontAlgn="base">
        <a:spcBef>
          <a:spcPct val="0"/>
        </a:spcBef>
        <a:spcAft>
          <a:spcPct val="0"/>
        </a:spcAft>
        <a:defRPr sz="3000">
          <a:solidFill>
            <a:schemeClr val="tx1"/>
          </a:solidFill>
          <a:latin typeface="Helvetica" charset="0"/>
          <a:ea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Helvetica"/>
          <a:ea typeface="ヒラギノ角ゴ Pro W3" charset="0"/>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Helvetica"/>
          <a:ea typeface="ヒラギノ角ゴ Pro W3" charset="0"/>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Helvetica"/>
          <a:ea typeface="ヒラギノ角ゴ Pro W3" charset="0"/>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Helvetica"/>
          <a:ea typeface="ヒラギノ角ゴ Pro W3" charset="0"/>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Helvetica"/>
          <a:ea typeface="ヒラギノ角ゴ Pro W3"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shp.org/Advocacy-and-Issues/Whats-New/Protect-Funding-for-Pharmacy-Residency-Programs" TargetMode="External"/><Relationship Id="rId2" Type="http://schemas.openxmlformats.org/officeDocument/2006/relationships/hyperlink" Target="http://www.mmsend84.com/link.cfm?r=QH6uIoIa0zZGau9wP0bRZg~~&amp;pe=o6lUt0cBKunojuD5k0dq-uElIBekFpYlzRH6MJDrgCVr0KK9oZswudwdxwK6CPSeEkvulsmqlmXUFX3wadgidQ~~&amp;t=YRFWTNNeq5kg-61ORNX17w~~" TargetMode="External"/><Relationship Id="rId1" Type="http://schemas.openxmlformats.org/officeDocument/2006/relationships/slideLayout" Target="../slideLayouts/slideLayout2.xml"/><Relationship Id="rId4" Type="http://schemas.openxmlformats.org/officeDocument/2006/relationships/hyperlink" Target="mailto:jschulte@ashp.org?subject=CMS%20Residency%20Program%20Aud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title="Session Title"/>
          <p:cNvSpPr>
            <a:spLocks noGrp="1"/>
          </p:cNvSpPr>
          <p:nvPr>
            <p:ph type="title"/>
          </p:nvPr>
        </p:nvSpPr>
        <p:spPr>
          <a:xfrm>
            <a:off x="260350" y="230188"/>
            <a:ext cx="8623300" cy="857250"/>
          </a:xfrm>
        </p:spPr>
        <p:txBody>
          <a:bodyPr/>
          <a:lstStyle/>
          <a:p>
            <a:r>
              <a:rPr lang="en-US" altLang="en-US" dirty="0" smtClean="0">
                <a:latin typeface="Helvetica" panose="020B0604020202020204" pitchFamily="34" charset="0"/>
                <a:ea typeface="ヒラギノ角ゴ Pro W3" pitchFamily="125" charset="-128"/>
              </a:rPr>
              <a:t>Update from the ASHP Commission on Credentialing</a:t>
            </a:r>
          </a:p>
        </p:txBody>
      </p:sp>
      <p:pic>
        <p:nvPicPr>
          <p:cNvPr id="2051" name="Content Placeholder 6" descr="NPPC_Logo_horiz.ai"/>
          <p:cNvPicPr>
            <a:picLocks noGrp="1" noChangeAspect="1"/>
          </p:cNvPicPr>
          <p:nvPr>
            <p:ph idx="1"/>
          </p:nvPr>
        </p:nvPicPr>
        <p:blipFill>
          <a:blip r:embed="rId3">
            <a:extLst>
              <a:ext uri="{28A0092B-C50C-407E-A947-70E740481C1C}">
                <a14:useLocalDpi xmlns:a14="http://schemas.microsoft.com/office/drawing/2010/main" val="0"/>
              </a:ext>
            </a:extLst>
          </a:blip>
          <a:srcRect l="17697" t="32365" r="-6560" b="33101"/>
          <a:stretch>
            <a:fillRect/>
          </a:stretch>
        </p:blipFill>
        <p:spPr>
          <a:xfrm>
            <a:off x="6162675" y="4248150"/>
            <a:ext cx="2981325" cy="895350"/>
          </a:xfrm>
        </p:spPr>
      </p:pic>
      <p:pic>
        <p:nvPicPr>
          <p:cNvPr id="2052" name="Picture 4" descr="SM19_LOGO_vert.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63713" y="4248150"/>
            <a:ext cx="1898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SM19_LOGO_vert.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16113" y="4400550"/>
            <a:ext cx="1898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SM19_LOGO_vert.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8513" y="4552950"/>
            <a:ext cx="1898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SM19_LOGO_vert.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0913" y="4705350"/>
            <a:ext cx="1898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8"/>
          <p:cNvSpPr txBox="1">
            <a:spLocks noChangeArrowheads="1"/>
          </p:cNvSpPr>
          <p:nvPr/>
        </p:nvSpPr>
        <p:spPr bwMode="auto">
          <a:xfrm>
            <a:off x="2133601" y="1271308"/>
            <a:ext cx="70103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ヒラギノ角ゴ Pro W3" pitchFamily="125" charset="-128"/>
              </a:defRPr>
            </a:lvl1pPr>
            <a:lvl2pPr marL="742950" indent="-285750" eaLnBrk="0" hangingPunct="0">
              <a:defRPr sz="2400">
                <a:solidFill>
                  <a:schemeClr val="tx1"/>
                </a:solidFill>
                <a:latin typeface="Calibri" panose="020F0502020204030204" pitchFamily="34" charset="0"/>
                <a:ea typeface="ヒラギノ角ゴ Pro W3" pitchFamily="125" charset="-128"/>
              </a:defRPr>
            </a:lvl2pPr>
            <a:lvl3pPr marL="1143000" indent="-228600" eaLnBrk="0" hangingPunct="0">
              <a:defRPr sz="2400">
                <a:solidFill>
                  <a:schemeClr val="tx1"/>
                </a:solidFill>
                <a:latin typeface="Calibri" panose="020F0502020204030204" pitchFamily="34" charset="0"/>
                <a:ea typeface="ヒラギノ角ゴ Pro W3" pitchFamily="125" charset="-128"/>
              </a:defRPr>
            </a:lvl3pPr>
            <a:lvl4pPr marL="1600200" indent="-228600" eaLnBrk="0" hangingPunct="0">
              <a:defRPr sz="2400">
                <a:solidFill>
                  <a:schemeClr val="tx1"/>
                </a:solidFill>
                <a:latin typeface="Calibri" panose="020F0502020204030204" pitchFamily="34" charset="0"/>
                <a:ea typeface="ヒラギノ角ゴ Pro W3" pitchFamily="125" charset="-128"/>
              </a:defRPr>
            </a:lvl4pPr>
            <a:lvl5pPr marL="2057400" indent="-228600" eaLnBrk="0" hangingPunct="0">
              <a:defRPr sz="2400">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5" charset="-128"/>
              </a:defRPr>
            </a:lvl9pPr>
          </a:lstStyle>
          <a:p>
            <a:pPr eaLnBrk="1" hangingPunct="1"/>
            <a:r>
              <a:rPr lang="en-US" dirty="0" smtClean="0"/>
              <a:t>James </a:t>
            </a:r>
            <a:r>
              <a:rPr lang="en-US" dirty="0" err="1" smtClean="0"/>
              <a:t>Kalus</a:t>
            </a:r>
            <a:r>
              <a:rPr lang="en-US" dirty="0" smtClean="0"/>
              <a:t>, Chair, ASHP Commission on Credentialing</a:t>
            </a:r>
          </a:p>
          <a:p>
            <a:pPr eaLnBrk="1" hangingPunct="1"/>
            <a:r>
              <a:rPr lang="en-US" dirty="0"/>
              <a:t>Janet Silvester, Vice President, Accreditation Services</a:t>
            </a:r>
          </a:p>
          <a:p>
            <a:pPr algn="r" eaLnBrk="1" hangingPunct="1"/>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1213" y="1546708"/>
            <a:ext cx="5338158" cy="857250"/>
          </a:xfrm>
        </p:spPr>
        <p:txBody>
          <a:bodyPr/>
          <a:lstStyle/>
          <a:p>
            <a:r>
              <a:rPr lang="en-US" sz="3200" dirty="0" smtClean="0"/>
              <a:t>2019 </a:t>
            </a:r>
            <a:r>
              <a:rPr lang="en-US" sz="3200" dirty="0"/>
              <a:t>Two-Phase Match</a:t>
            </a:r>
          </a:p>
        </p:txBody>
      </p:sp>
      <p:pic>
        <p:nvPicPr>
          <p:cNvPr id="5" name="Picture 4" descr="C:\Users\jsilvester\AppData\Local\Microsoft\Windows\Temporary Internet Files\Content.IE5\1KH681T9\Match_supermarch%C3%A9_logo[1].png"/>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20000">
            <a:off x="5030896" y="2680571"/>
            <a:ext cx="3429681" cy="102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91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85" y="228600"/>
            <a:ext cx="7963382" cy="1085850"/>
          </a:xfrm>
        </p:spPr>
        <p:txBody>
          <a:bodyPr>
            <a:noAutofit/>
          </a:bodyPr>
          <a:lstStyle/>
          <a:p>
            <a:r>
              <a:rPr lang="en-US" sz="2700" dirty="0"/>
              <a:t>2019 Match: </a:t>
            </a:r>
            <a:r>
              <a:rPr lang="en-US" sz="2700" dirty="0" smtClean="0"/>
              <a:t> Increases </a:t>
            </a:r>
            <a:r>
              <a:rPr lang="en-US" sz="2700" dirty="0"/>
              <a:t>in both the number of </a:t>
            </a:r>
            <a:r>
              <a:rPr lang="en-US" sz="2700" dirty="0" smtClean="0"/>
              <a:t>							applicants </a:t>
            </a:r>
            <a:r>
              <a:rPr lang="en-US" sz="2700" dirty="0"/>
              <a:t>and positions offered  </a:t>
            </a:r>
          </a:p>
        </p:txBody>
      </p:sp>
      <p:sp>
        <p:nvSpPr>
          <p:cNvPr id="3" name="Content Placeholder 2"/>
          <p:cNvSpPr>
            <a:spLocks noGrp="1"/>
          </p:cNvSpPr>
          <p:nvPr>
            <p:ph idx="1"/>
          </p:nvPr>
        </p:nvSpPr>
        <p:spPr>
          <a:xfrm>
            <a:off x="740780" y="1469985"/>
            <a:ext cx="7349924" cy="3379807"/>
          </a:xfrm>
        </p:spPr>
        <p:txBody>
          <a:bodyPr>
            <a:normAutofit/>
          </a:bodyPr>
          <a:lstStyle/>
          <a:p>
            <a:r>
              <a:rPr lang="en-US" sz="2000" dirty="0"/>
              <a:t>PGY1</a:t>
            </a:r>
          </a:p>
          <a:p>
            <a:pPr lvl="1"/>
            <a:r>
              <a:rPr lang="en-US" sz="2000" dirty="0"/>
              <a:t>5% increase in positions offered (5% in 2018)</a:t>
            </a:r>
          </a:p>
          <a:p>
            <a:pPr lvl="1"/>
            <a:r>
              <a:rPr lang="en-US" sz="2000" dirty="0"/>
              <a:t>7% increase in applicants (8% in 2018)</a:t>
            </a:r>
          </a:p>
          <a:p>
            <a:r>
              <a:rPr lang="en-US" sz="2000" dirty="0"/>
              <a:t>PGY2* </a:t>
            </a:r>
          </a:p>
          <a:p>
            <a:pPr lvl="1"/>
            <a:r>
              <a:rPr lang="en-US" sz="2000" dirty="0"/>
              <a:t>9% increase in positions offered  (7% in 2018)</a:t>
            </a:r>
          </a:p>
          <a:p>
            <a:pPr lvl="1"/>
            <a:r>
              <a:rPr lang="en-US" sz="2000" dirty="0"/>
              <a:t>11% increase in applicants (11% in 2018)</a:t>
            </a:r>
          </a:p>
          <a:p>
            <a:pPr lvl="1"/>
            <a:r>
              <a:rPr lang="en-US" sz="2000" dirty="0"/>
              <a:t>There were </a:t>
            </a:r>
            <a:r>
              <a:rPr lang="en-US" sz="2000" b="1" dirty="0"/>
              <a:t>473</a:t>
            </a:r>
            <a:r>
              <a:rPr lang="en-US" sz="2000" dirty="0"/>
              <a:t> early commits in 2019 compared to </a:t>
            </a:r>
            <a:r>
              <a:rPr lang="en-US" sz="2000" b="1" dirty="0"/>
              <a:t>401</a:t>
            </a:r>
            <a:r>
              <a:rPr lang="en-US" sz="2000" dirty="0"/>
              <a:t> in 2018</a:t>
            </a:r>
          </a:p>
        </p:txBody>
      </p:sp>
      <p:sp>
        <p:nvSpPr>
          <p:cNvPr id="4" name="TextBox 3"/>
          <p:cNvSpPr txBox="1"/>
          <p:nvPr/>
        </p:nvSpPr>
        <p:spPr>
          <a:xfrm>
            <a:off x="1836523" y="4344942"/>
            <a:ext cx="3679469" cy="369332"/>
          </a:xfrm>
          <a:prstGeom prst="rect">
            <a:avLst/>
          </a:prstGeom>
          <a:noFill/>
        </p:spPr>
        <p:txBody>
          <a:bodyPr wrap="none" rtlCol="0">
            <a:spAutoFit/>
          </a:bodyPr>
          <a:lstStyle/>
          <a:p>
            <a:r>
              <a:rPr lang="en-US" dirty="0">
                <a:solidFill>
                  <a:srgbClr val="2068BA"/>
                </a:solidFill>
              </a:rPr>
              <a:t>* Includes early commitment process</a:t>
            </a:r>
          </a:p>
        </p:txBody>
      </p:sp>
    </p:spTree>
    <p:extLst>
      <p:ext uri="{BB962C8B-B14F-4D97-AF65-F5344CB8AC3E}">
        <p14:creationId xmlns:p14="http://schemas.microsoft.com/office/powerpoint/2010/main" val="946699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31994818"/>
              </p:ext>
            </p:extLst>
          </p:nvPr>
        </p:nvGraphicFramePr>
        <p:xfrm>
          <a:off x="138896" y="254644"/>
          <a:ext cx="8773610" cy="4255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729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Into the Scramble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304091"/>
              </p:ext>
            </p:extLst>
          </p:nvPr>
        </p:nvGraphicFramePr>
        <p:xfrm>
          <a:off x="752355" y="1200150"/>
          <a:ext cx="7917084" cy="2804976"/>
        </p:xfrm>
        <a:graphic>
          <a:graphicData uri="http://schemas.openxmlformats.org/drawingml/2006/table">
            <a:tbl>
              <a:tblPr firstRow="1" bandRow="1">
                <a:tableStyleId>{5C22544A-7EE6-4342-B048-85BDC9FD1C3A}</a:tableStyleId>
              </a:tblPr>
              <a:tblGrid>
                <a:gridCol w="2639028">
                  <a:extLst>
                    <a:ext uri="{9D8B030D-6E8A-4147-A177-3AD203B41FA5}">
                      <a16:colId xmlns:a16="http://schemas.microsoft.com/office/drawing/2014/main" val="20000"/>
                    </a:ext>
                  </a:extLst>
                </a:gridCol>
                <a:gridCol w="2639028">
                  <a:extLst>
                    <a:ext uri="{9D8B030D-6E8A-4147-A177-3AD203B41FA5}">
                      <a16:colId xmlns:a16="http://schemas.microsoft.com/office/drawing/2014/main" val="20001"/>
                    </a:ext>
                  </a:extLst>
                </a:gridCol>
                <a:gridCol w="2639028">
                  <a:extLst>
                    <a:ext uri="{9D8B030D-6E8A-4147-A177-3AD203B41FA5}">
                      <a16:colId xmlns:a16="http://schemas.microsoft.com/office/drawing/2014/main" val="20002"/>
                    </a:ext>
                  </a:extLst>
                </a:gridCol>
              </a:tblGrid>
              <a:tr h="311664">
                <a:tc>
                  <a:txBody>
                    <a:bodyPr/>
                    <a:lstStyle/>
                    <a:p>
                      <a:endParaRPr lang="en-US" sz="1400" dirty="0"/>
                    </a:p>
                  </a:txBody>
                  <a:tcPr marL="68580" marR="68580" marT="34290" marB="34290"/>
                </a:tc>
                <a:tc>
                  <a:txBody>
                    <a:bodyPr/>
                    <a:lstStyle/>
                    <a:p>
                      <a:r>
                        <a:rPr lang="en-US" sz="1400" dirty="0"/>
                        <a:t>End of Match or Phase</a:t>
                      </a:r>
                      <a:r>
                        <a:rPr lang="en-US" sz="1400" baseline="0" dirty="0"/>
                        <a:t> II</a:t>
                      </a:r>
                      <a:endParaRPr lang="en-US" sz="1400" dirty="0"/>
                    </a:p>
                  </a:txBody>
                  <a:tcPr marL="68580" marR="68580" marT="34290" marB="34290"/>
                </a:tc>
                <a:tc>
                  <a:txBody>
                    <a:bodyPr/>
                    <a:lstStyle/>
                    <a:p>
                      <a:r>
                        <a:rPr lang="en-US" sz="1400" dirty="0"/>
                        <a:t>End of Match</a:t>
                      </a:r>
                      <a:r>
                        <a:rPr lang="en-US" sz="1400" baseline="0" dirty="0"/>
                        <a:t> or </a:t>
                      </a:r>
                      <a:r>
                        <a:rPr lang="en-US" sz="1400" dirty="0"/>
                        <a:t>Phase</a:t>
                      </a:r>
                      <a:r>
                        <a:rPr lang="en-US" sz="1400" baseline="0" dirty="0"/>
                        <a:t> II</a:t>
                      </a:r>
                      <a:endParaRPr lang="en-US" sz="1400" dirty="0"/>
                    </a:p>
                  </a:txBody>
                  <a:tcPr marL="68580" marR="68580" marT="34290" marB="34290"/>
                </a:tc>
                <a:extLst>
                  <a:ext uri="{0D108BD9-81ED-4DB2-BD59-A6C34878D82A}">
                    <a16:rowId xmlns:a16="http://schemas.microsoft.com/office/drawing/2014/main" val="10000"/>
                  </a:ext>
                </a:extLst>
              </a:tr>
              <a:tr h="311664">
                <a:tc>
                  <a:txBody>
                    <a:bodyPr/>
                    <a:lstStyle/>
                    <a:p>
                      <a:r>
                        <a:rPr lang="en-US" sz="1400" b="1" dirty="0" smtClean="0"/>
                        <a:t>2018</a:t>
                      </a:r>
                      <a:endParaRPr lang="en-US" sz="1400" b="1" dirty="0"/>
                    </a:p>
                  </a:txBody>
                  <a:tcPr marL="68580" marR="68580" marT="34290" marB="34290"/>
                </a:tc>
                <a:tc>
                  <a:txBody>
                    <a:bodyPr/>
                    <a:lstStyle/>
                    <a:p>
                      <a:r>
                        <a:rPr lang="en-US" sz="1400" b="1" dirty="0"/>
                        <a:t>Unfilled Positions</a:t>
                      </a:r>
                    </a:p>
                  </a:txBody>
                  <a:tcPr marL="68580" marR="68580" marT="34290" marB="34290"/>
                </a:tc>
                <a:tc>
                  <a:txBody>
                    <a:bodyPr/>
                    <a:lstStyle/>
                    <a:p>
                      <a:r>
                        <a:rPr lang="en-US" sz="1400" b="1" dirty="0"/>
                        <a:t>Unmatched </a:t>
                      </a:r>
                      <a:r>
                        <a:rPr lang="en-US" sz="1400" b="1" dirty="0" smtClean="0"/>
                        <a:t>Applicants*</a:t>
                      </a:r>
                      <a:endParaRPr lang="en-US" sz="1400" b="1" dirty="0"/>
                    </a:p>
                  </a:txBody>
                  <a:tcPr marL="68580" marR="68580" marT="34290" marB="34290"/>
                </a:tc>
                <a:extLst>
                  <a:ext uri="{0D108BD9-81ED-4DB2-BD59-A6C34878D82A}">
                    <a16:rowId xmlns:a16="http://schemas.microsoft.com/office/drawing/2014/main" val="10001"/>
                  </a:ext>
                </a:extLst>
              </a:tr>
              <a:tr h="311664">
                <a:tc>
                  <a:txBody>
                    <a:bodyPr/>
                    <a:lstStyle/>
                    <a:p>
                      <a:pPr algn="ctr"/>
                      <a:r>
                        <a:rPr lang="en-US" sz="1400" dirty="0"/>
                        <a:t>PGY1</a:t>
                      </a:r>
                    </a:p>
                  </a:txBody>
                  <a:tcPr marL="68580" marR="68580" marT="34290" marB="34290">
                    <a:solidFill>
                      <a:srgbClr val="EAF5FA"/>
                    </a:solidFill>
                  </a:tcPr>
                </a:tc>
                <a:tc>
                  <a:txBody>
                    <a:bodyPr/>
                    <a:lstStyle/>
                    <a:p>
                      <a:r>
                        <a:rPr lang="en-US" sz="1400" dirty="0" smtClean="0"/>
                        <a:t>17</a:t>
                      </a:r>
                      <a:endParaRPr lang="en-US" sz="1400" dirty="0"/>
                    </a:p>
                  </a:txBody>
                  <a:tcPr marL="68580" marR="68580" marT="34290" marB="34290"/>
                </a:tc>
                <a:tc>
                  <a:txBody>
                    <a:bodyPr/>
                    <a:lstStyle/>
                    <a:p>
                      <a:r>
                        <a:rPr lang="en-US" sz="1400" dirty="0" smtClean="0"/>
                        <a:t>1925</a:t>
                      </a:r>
                      <a:endParaRPr lang="en-US" sz="1400" dirty="0"/>
                    </a:p>
                  </a:txBody>
                  <a:tcPr marL="68580" marR="68580" marT="34290" marB="34290"/>
                </a:tc>
                <a:extLst>
                  <a:ext uri="{0D108BD9-81ED-4DB2-BD59-A6C34878D82A}">
                    <a16:rowId xmlns:a16="http://schemas.microsoft.com/office/drawing/2014/main" val="10002"/>
                  </a:ext>
                </a:extLst>
              </a:tr>
              <a:tr h="311664">
                <a:tc>
                  <a:txBody>
                    <a:bodyPr/>
                    <a:lstStyle/>
                    <a:p>
                      <a:pPr algn="ctr"/>
                      <a:r>
                        <a:rPr lang="en-US" sz="1400" dirty="0"/>
                        <a:t>PGY2</a:t>
                      </a:r>
                    </a:p>
                  </a:txBody>
                  <a:tcPr marL="68580" marR="68580" marT="34290" marB="34290"/>
                </a:tc>
                <a:tc>
                  <a:txBody>
                    <a:bodyPr/>
                    <a:lstStyle/>
                    <a:p>
                      <a:r>
                        <a:rPr lang="en-US" sz="1400" dirty="0" smtClean="0"/>
                        <a:t>42</a:t>
                      </a:r>
                      <a:endParaRPr lang="en-US"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400" dirty="0" smtClean="0"/>
                        <a:t>232</a:t>
                      </a:r>
                      <a:endParaRPr lang="en-US"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1664">
                <a:tc>
                  <a:txBody>
                    <a:bodyPr/>
                    <a:lstStyle/>
                    <a:p>
                      <a:r>
                        <a:rPr lang="en-US" sz="1400" dirty="0"/>
                        <a:t>Total</a:t>
                      </a:r>
                    </a:p>
                  </a:txBody>
                  <a:tcPr marL="68580" marR="68580" marT="34290" marB="34290">
                    <a:solidFill>
                      <a:srgbClr val="EAF5FA"/>
                    </a:solidFill>
                  </a:tcPr>
                </a:tc>
                <a:tc>
                  <a:txBody>
                    <a:bodyPr/>
                    <a:lstStyle/>
                    <a:p>
                      <a:r>
                        <a:rPr lang="en-US" sz="1400" b="1" dirty="0" smtClean="0">
                          <a:solidFill>
                            <a:srgbClr val="000000"/>
                          </a:solidFill>
                        </a:rPr>
                        <a:t>59</a:t>
                      </a:r>
                      <a:endParaRPr lang="en-US" sz="1400" b="1" dirty="0">
                        <a:solidFill>
                          <a:srgbClr val="000000"/>
                        </a:solidFill>
                      </a:endParaRPr>
                    </a:p>
                  </a:txBody>
                  <a:tcPr marL="68580" marR="68580" marT="34290" marB="34290">
                    <a:lnT w="12700" cap="flat" cmpd="sng" algn="ctr">
                      <a:solidFill>
                        <a:schemeClr val="tx1"/>
                      </a:solidFill>
                      <a:prstDash val="solid"/>
                      <a:round/>
                      <a:headEnd type="none" w="med" len="med"/>
                      <a:tailEnd type="none" w="med" len="med"/>
                    </a:lnT>
                    <a:solidFill>
                      <a:srgbClr val="EAF5FA"/>
                    </a:solidFill>
                  </a:tcPr>
                </a:tc>
                <a:tc>
                  <a:txBody>
                    <a:bodyPr/>
                    <a:lstStyle/>
                    <a:p>
                      <a:r>
                        <a:rPr lang="en-US" sz="1400" b="1" dirty="0" smtClean="0">
                          <a:solidFill>
                            <a:srgbClr val="000000"/>
                          </a:solidFill>
                        </a:rPr>
                        <a:t>2157</a:t>
                      </a:r>
                      <a:endParaRPr lang="en-US" sz="1400" b="1" dirty="0">
                        <a:solidFill>
                          <a:srgbClr val="000000"/>
                        </a:solidFill>
                      </a:endParaRPr>
                    </a:p>
                  </a:txBody>
                  <a:tcPr marL="68580" marR="68580" marT="34290" marB="34290">
                    <a:lnT w="12700" cap="flat" cmpd="sng" algn="ctr">
                      <a:solidFill>
                        <a:schemeClr val="tx1"/>
                      </a:solidFill>
                      <a:prstDash val="solid"/>
                      <a:round/>
                      <a:headEnd type="none" w="med" len="med"/>
                      <a:tailEnd type="none" w="med" len="med"/>
                    </a:lnT>
                    <a:solidFill>
                      <a:srgbClr val="EAF5FA"/>
                    </a:solidFill>
                  </a:tcPr>
                </a:tc>
                <a:extLst>
                  <a:ext uri="{0D108BD9-81ED-4DB2-BD59-A6C34878D82A}">
                    <a16:rowId xmlns:a16="http://schemas.microsoft.com/office/drawing/2014/main" val="10004"/>
                  </a:ext>
                </a:extLst>
              </a:tr>
              <a:tr h="311664">
                <a:tc>
                  <a:txBody>
                    <a:bodyPr/>
                    <a:lstStyle/>
                    <a:p>
                      <a:r>
                        <a:rPr lang="en-US" sz="1400" b="1" dirty="0" smtClean="0"/>
                        <a:t>2019</a:t>
                      </a:r>
                      <a:endParaRPr lang="en-US" sz="1400" b="1"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5"/>
                  </a:ext>
                </a:extLst>
              </a:tr>
              <a:tr h="311664">
                <a:tc>
                  <a:txBody>
                    <a:bodyPr/>
                    <a:lstStyle/>
                    <a:p>
                      <a:pPr algn="ctr"/>
                      <a:r>
                        <a:rPr lang="en-US" sz="1400" dirty="0"/>
                        <a:t>PGY1</a:t>
                      </a:r>
                    </a:p>
                  </a:txBody>
                  <a:tcPr marL="68580" marR="68580" marT="34290" marB="34290"/>
                </a:tc>
                <a:tc>
                  <a:txBody>
                    <a:bodyPr/>
                    <a:lstStyle/>
                    <a:p>
                      <a:r>
                        <a:rPr lang="en-US" sz="1400" dirty="0" smtClean="0"/>
                        <a:t>11</a:t>
                      </a:r>
                      <a:endParaRPr lang="en-US" sz="1400" dirty="0"/>
                    </a:p>
                  </a:txBody>
                  <a:tcPr marL="68580" marR="68580" marT="34290" marB="34290"/>
                </a:tc>
                <a:tc>
                  <a:txBody>
                    <a:bodyPr/>
                    <a:lstStyle/>
                    <a:p>
                      <a:r>
                        <a:rPr lang="en-US" sz="1400" dirty="0" smtClean="0"/>
                        <a:t>2115</a:t>
                      </a:r>
                      <a:endParaRPr lang="en-US" sz="1400" dirty="0"/>
                    </a:p>
                  </a:txBody>
                  <a:tcPr marL="68580" marR="68580" marT="34290" marB="34290"/>
                </a:tc>
                <a:extLst>
                  <a:ext uri="{0D108BD9-81ED-4DB2-BD59-A6C34878D82A}">
                    <a16:rowId xmlns:a16="http://schemas.microsoft.com/office/drawing/2014/main" val="10006"/>
                  </a:ext>
                </a:extLst>
              </a:tr>
              <a:tr h="311664">
                <a:tc>
                  <a:txBody>
                    <a:bodyPr/>
                    <a:lstStyle/>
                    <a:p>
                      <a:pPr algn="ctr"/>
                      <a:r>
                        <a:rPr lang="en-US" sz="1400" dirty="0"/>
                        <a:t>PGY2</a:t>
                      </a:r>
                    </a:p>
                  </a:txBody>
                  <a:tcPr marL="68580" marR="68580" marT="34290" marB="34290"/>
                </a:tc>
                <a:tc>
                  <a:txBody>
                    <a:bodyPr/>
                    <a:lstStyle/>
                    <a:p>
                      <a:r>
                        <a:rPr lang="en-US" sz="1400" dirty="0" smtClean="0"/>
                        <a:t>26</a:t>
                      </a:r>
                      <a:endParaRPr lang="en-US"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400" dirty="0" smtClean="0"/>
                        <a:t>258</a:t>
                      </a:r>
                      <a:endParaRPr lang="en-US"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1664">
                <a:tc>
                  <a:txBody>
                    <a:bodyPr/>
                    <a:lstStyle/>
                    <a:p>
                      <a:r>
                        <a:rPr lang="en-US" sz="1400" dirty="0"/>
                        <a:t>Total</a:t>
                      </a:r>
                    </a:p>
                  </a:txBody>
                  <a:tcPr marL="68580" marR="68580" marT="34290" marB="34290">
                    <a:solidFill>
                      <a:srgbClr val="EAF5FA"/>
                    </a:solidFill>
                  </a:tcPr>
                </a:tc>
                <a:tc>
                  <a:txBody>
                    <a:bodyPr/>
                    <a:lstStyle/>
                    <a:p>
                      <a:r>
                        <a:rPr lang="en-US" sz="1400" b="1" dirty="0" smtClean="0">
                          <a:solidFill>
                            <a:srgbClr val="000000"/>
                          </a:solidFill>
                        </a:rPr>
                        <a:t>37</a:t>
                      </a:r>
                      <a:endParaRPr lang="en-US" sz="1400" b="1" dirty="0">
                        <a:solidFill>
                          <a:srgbClr val="000000"/>
                        </a:solidFill>
                      </a:endParaRPr>
                    </a:p>
                  </a:txBody>
                  <a:tcPr marL="68580" marR="68580" marT="34290" marB="34290">
                    <a:lnT w="12700" cap="flat" cmpd="sng" algn="ctr">
                      <a:solidFill>
                        <a:schemeClr val="tx1"/>
                      </a:solidFill>
                      <a:prstDash val="solid"/>
                      <a:round/>
                      <a:headEnd type="none" w="med" len="med"/>
                      <a:tailEnd type="none" w="med" len="med"/>
                    </a:lnT>
                    <a:solidFill>
                      <a:schemeClr val="accent6"/>
                    </a:solidFill>
                  </a:tcPr>
                </a:tc>
                <a:tc>
                  <a:txBody>
                    <a:bodyPr/>
                    <a:lstStyle/>
                    <a:p>
                      <a:r>
                        <a:rPr lang="en-US" sz="1400" b="1" dirty="0" smtClean="0">
                          <a:solidFill>
                            <a:srgbClr val="000000"/>
                          </a:solidFill>
                        </a:rPr>
                        <a:t>2373</a:t>
                      </a:r>
                      <a:endParaRPr lang="en-US" sz="1400" b="1" dirty="0">
                        <a:solidFill>
                          <a:srgbClr val="000000"/>
                        </a:solidFill>
                      </a:endParaRPr>
                    </a:p>
                  </a:txBody>
                  <a:tcPr marL="68580" marR="68580" marT="34290" marB="34290">
                    <a:lnT w="12700" cap="flat" cmpd="sng" algn="ctr">
                      <a:solidFill>
                        <a:schemeClr val="tx1"/>
                      </a:solidFill>
                      <a:prstDash val="solid"/>
                      <a:round/>
                      <a:headEnd type="none" w="med" len="med"/>
                      <a:tailEnd type="none" w="med" len="med"/>
                    </a:lnT>
                    <a:solidFill>
                      <a:schemeClr val="accent6"/>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752355" y="4005122"/>
            <a:ext cx="5254906" cy="1154162"/>
          </a:xfrm>
          <a:prstGeom prst="rect">
            <a:avLst/>
          </a:prstGeom>
          <a:noFill/>
        </p:spPr>
        <p:txBody>
          <a:bodyPr wrap="square" rtlCol="0">
            <a:spAutoFit/>
          </a:bodyPr>
          <a:lstStyle/>
          <a:p>
            <a:r>
              <a:rPr lang="en-US" sz="1500" dirty="0">
                <a:solidFill>
                  <a:srgbClr val="2068BA"/>
                </a:solidFill>
              </a:rPr>
              <a:t>Overall position fill rate for PGY1 and PGY2 was </a:t>
            </a:r>
            <a:r>
              <a:rPr lang="en-US" sz="1500" b="1" dirty="0">
                <a:solidFill>
                  <a:srgbClr val="2068BA"/>
                </a:solidFill>
              </a:rPr>
              <a:t>99.2%</a:t>
            </a:r>
          </a:p>
          <a:p>
            <a:endParaRPr lang="en-US" b="1" dirty="0"/>
          </a:p>
          <a:p>
            <a:r>
              <a:rPr lang="en-US" b="1" dirty="0" smtClean="0">
                <a:solidFill>
                  <a:srgbClr val="F2760E"/>
                </a:solidFill>
              </a:rPr>
              <a:t>*</a:t>
            </a:r>
            <a:r>
              <a:rPr lang="en-US" dirty="0" smtClean="0">
                <a:solidFill>
                  <a:srgbClr val="F2760E"/>
                </a:solidFill>
              </a:rPr>
              <a:t>Includes applicants who only participated in Phase II</a:t>
            </a:r>
            <a:endParaRPr lang="en-US" dirty="0">
              <a:solidFill>
                <a:srgbClr val="F2760E"/>
              </a:solidFill>
            </a:endParaRPr>
          </a:p>
          <a:p>
            <a:endParaRPr lang="en-US" dirty="0"/>
          </a:p>
        </p:txBody>
      </p:sp>
    </p:spTree>
    <p:extLst>
      <p:ext uri="{BB962C8B-B14F-4D97-AF65-F5344CB8AC3E}">
        <p14:creationId xmlns:p14="http://schemas.microsoft.com/office/powerpoint/2010/main" val="307809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99"/>
                </a:solidFill>
              </a:rPr>
              <a:t>Residency </a:t>
            </a:r>
            <a:r>
              <a:rPr lang="en-US" dirty="0" smtClean="0">
                <a:solidFill>
                  <a:srgbClr val="000099"/>
                </a:solidFill>
              </a:rPr>
              <a:t>Program Growth </a:t>
            </a:r>
            <a:r>
              <a:rPr lang="en-US" dirty="0">
                <a:solidFill>
                  <a:srgbClr val="000099"/>
                </a:solidFill>
              </a:rPr>
              <a:t>Summary</a:t>
            </a:r>
          </a:p>
        </p:txBody>
      </p:sp>
      <p:sp>
        <p:nvSpPr>
          <p:cNvPr id="3" name="Content Placeholder 2"/>
          <p:cNvSpPr>
            <a:spLocks noGrp="1"/>
          </p:cNvSpPr>
          <p:nvPr>
            <p:ph idx="1"/>
          </p:nvPr>
        </p:nvSpPr>
        <p:spPr>
          <a:xfrm>
            <a:off x="457200" y="1063228"/>
            <a:ext cx="8229600" cy="3701811"/>
          </a:xfrm>
        </p:spPr>
        <p:txBody>
          <a:bodyPr>
            <a:normAutofit/>
          </a:bodyPr>
          <a:lstStyle/>
          <a:p>
            <a:r>
              <a:rPr lang="en-US" sz="2800" dirty="0" smtClean="0"/>
              <a:t>48% </a:t>
            </a:r>
            <a:r>
              <a:rPr lang="en-US" sz="2800" dirty="0"/>
              <a:t>increase in programs in past </a:t>
            </a:r>
            <a:r>
              <a:rPr lang="en-US" sz="2800" dirty="0" smtClean="0"/>
              <a:t>5 </a:t>
            </a:r>
            <a:r>
              <a:rPr lang="en-US" sz="2800" dirty="0" err="1" smtClean="0"/>
              <a:t>yrs</a:t>
            </a:r>
            <a:endParaRPr lang="en-US" sz="2800" dirty="0" smtClean="0"/>
          </a:p>
          <a:p>
            <a:r>
              <a:rPr lang="en-US" sz="2800" dirty="0" smtClean="0"/>
              <a:t>PGY2 </a:t>
            </a:r>
            <a:r>
              <a:rPr lang="en-US" sz="2800" dirty="0"/>
              <a:t>and combined programs outpacing PGY1 programs in percent growth from </a:t>
            </a:r>
            <a:r>
              <a:rPr lang="en-US" sz="2800" dirty="0" smtClean="0"/>
              <a:t>2015-2019</a:t>
            </a:r>
          </a:p>
          <a:p>
            <a:r>
              <a:rPr lang="en-US" sz="2800" dirty="0" smtClean="0"/>
              <a:t>Ambulatory Care, Critical Care, Emergency Medicine, </a:t>
            </a:r>
            <a:r>
              <a:rPr lang="en-US" sz="2800" dirty="0" err="1" smtClean="0"/>
              <a:t>Peds</a:t>
            </a:r>
            <a:r>
              <a:rPr lang="en-US" sz="2800" dirty="0" smtClean="0"/>
              <a:t>, and Palliative Care seeing significant growth</a:t>
            </a:r>
            <a:endParaRPr lang="en-US" sz="2800" dirty="0"/>
          </a:p>
          <a:p>
            <a:pPr marL="0" indent="0">
              <a:buNone/>
            </a:pPr>
            <a:endParaRPr lang="en-US" dirty="0"/>
          </a:p>
          <a:p>
            <a:pPr lvl="1"/>
            <a:endParaRPr lang="en-US" dirty="0"/>
          </a:p>
        </p:txBody>
      </p:sp>
    </p:spTree>
    <p:extLst>
      <p:ext uri="{BB962C8B-B14F-4D97-AF65-F5344CB8AC3E}">
        <p14:creationId xmlns:p14="http://schemas.microsoft.com/office/powerpoint/2010/main" val="260357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6663315"/>
              </p:ext>
            </p:extLst>
          </p:nvPr>
        </p:nvGraphicFramePr>
        <p:xfrm>
          <a:off x="300943" y="369335"/>
          <a:ext cx="8542116" cy="4642501"/>
        </p:xfrm>
        <a:graphic>
          <a:graphicData uri="http://schemas.openxmlformats.org/drawingml/2006/table">
            <a:tbl>
              <a:tblPr>
                <a:tableStyleId>{5C22544A-7EE6-4342-B048-85BDC9FD1C3A}</a:tableStyleId>
              </a:tblPr>
              <a:tblGrid>
                <a:gridCol w="2359251">
                  <a:extLst>
                    <a:ext uri="{9D8B030D-6E8A-4147-A177-3AD203B41FA5}">
                      <a16:colId xmlns:a16="http://schemas.microsoft.com/office/drawing/2014/main" val="20000"/>
                    </a:ext>
                  </a:extLst>
                </a:gridCol>
                <a:gridCol w="1952483">
                  <a:extLst>
                    <a:ext uri="{9D8B030D-6E8A-4147-A177-3AD203B41FA5}">
                      <a16:colId xmlns:a16="http://schemas.microsoft.com/office/drawing/2014/main" val="20001"/>
                    </a:ext>
                  </a:extLst>
                </a:gridCol>
                <a:gridCol w="2394033">
                  <a:extLst>
                    <a:ext uri="{9D8B030D-6E8A-4147-A177-3AD203B41FA5}">
                      <a16:colId xmlns:a16="http://schemas.microsoft.com/office/drawing/2014/main" val="20002"/>
                    </a:ext>
                  </a:extLst>
                </a:gridCol>
                <a:gridCol w="1836349">
                  <a:extLst>
                    <a:ext uri="{9D8B030D-6E8A-4147-A177-3AD203B41FA5}">
                      <a16:colId xmlns:a16="http://schemas.microsoft.com/office/drawing/2014/main" val="20003"/>
                    </a:ext>
                  </a:extLst>
                </a:gridCol>
              </a:tblGrid>
              <a:tr h="742148">
                <a:tc>
                  <a:txBody>
                    <a:bodyPr/>
                    <a:lstStyle/>
                    <a:p>
                      <a:pPr algn="ctr" rtl="0" fontAlgn="ctr"/>
                      <a:r>
                        <a:rPr lang="en-US" sz="1200" b="1" u="none" strike="noStrike" dirty="0">
                          <a:effectLst/>
                        </a:rPr>
                        <a:t>Year</a:t>
                      </a:r>
                      <a:endParaRPr lang="en-US" sz="12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200" b="1" u="none" strike="noStrike" dirty="0">
                          <a:effectLst/>
                        </a:rPr>
                        <a:t>Graduates</a:t>
                      </a:r>
                      <a:endParaRPr lang="en-US" sz="12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200" b="1" u="none" strike="noStrike" dirty="0">
                          <a:effectLst/>
                        </a:rPr>
                        <a:t>Participants in PGY1 Match</a:t>
                      </a:r>
                      <a:endParaRPr lang="en-US" sz="12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200" b="1" u="none" strike="noStrike" dirty="0">
                          <a:effectLst/>
                        </a:rPr>
                        <a:t>Percentage of Grads in Match</a:t>
                      </a:r>
                      <a:endParaRPr lang="en-US" sz="12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extLst>
                  <a:ext uri="{0D108BD9-81ED-4DB2-BD59-A6C34878D82A}">
                    <a16:rowId xmlns:a16="http://schemas.microsoft.com/office/drawing/2014/main" val="10000"/>
                  </a:ext>
                </a:extLst>
              </a:tr>
              <a:tr h="301751">
                <a:tc>
                  <a:txBody>
                    <a:bodyPr/>
                    <a:lstStyle/>
                    <a:p>
                      <a:pPr algn="ctr" rtl="0" fontAlgn="ctr"/>
                      <a:r>
                        <a:rPr lang="en-US" sz="1400" b="1" u="none" strike="noStrike" dirty="0">
                          <a:effectLst/>
                        </a:rPr>
                        <a:t>2006</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10,199</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1,356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13%</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1"/>
                  </a:ext>
                </a:extLst>
              </a:tr>
              <a:tr h="293597">
                <a:tc>
                  <a:txBody>
                    <a:bodyPr/>
                    <a:lstStyle/>
                    <a:p>
                      <a:pPr algn="ctr" rtl="0" fontAlgn="ctr"/>
                      <a:r>
                        <a:rPr lang="en-US" sz="1400" b="1" u="none" strike="noStrike" dirty="0">
                          <a:effectLst/>
                        </a:rPr>
                        <a:t>2007</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10,282</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1,898</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19%</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2"/>
                  </a:ext>
                </a:extLst>
              </a:tr>
              <a:tr h="293597">
                <a:tc>
                  <a:txBody>
                    <a:bodyPr/>
                    <a:lstStyle/>
                    <a:p>
                      <a:pPr algn="ctr" rtl="0" fontAlgn="ctr"/>
                      <a:r>
                        <a:rPr lang="en-US" sz="1400" b="1" u="none" strike="noStrike" dirty="0">
                          <a:effectLst/>
                        </a:rPr>
                        <a:t>2008</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11,127</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2,092</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19%</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3"/>
                  </a:ext>
                </a:extLst>
              </a:tr>
              <a:tr h="293597">
                <a:tc>
                  <a:txBody>
                    <a:bodyPr/>
                    <a:lstStyle/>
                    <a:p>
                      <a:pPr algn="ctr" rtl="0" fontAlgn="ctr"/>
                      <a:r>
                        <a:rPr lang="en-US" sz="1400" b="1" u="none" strike="noStrike" dirty="0">
                          <a:effectLst/>
                        </a:rPr>
                        <a:t>2009</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11,516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2,501</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22%</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4"/>
                  </a:ext>
                </a:extLst>
              </a:tr>
              <a:tr h="293597">
                <a:tc>
                  <a:txBody>
                    <a:bodyPr/>
                    <a:lstStyle/>
                    <a:p>
                      <a:pPr algn="ctr" rtl="0" fontAlgn="ctr"/>
                      <a:r>
                        <a:rPr lang="en-US" sz="1400" b="1" u="none" strike="noStrike" dirty="0">
                          <a:effectLst/>
                        </a:rPr>
                        <a:t>2010</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11,487</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2,898</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25%</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5"/>
                  </a:ext>
                </a:extLst>
              </a:tr>
              <a:tr h="293597">
                <a:tc>
                  <a:txBody>
                    <a:bodyPr/>
                    <a:lstStyle/>
                    <a:p>
                      <a:pPr algn="ctr" rtl="0" fontAlgn="ctr"/>
                      <a:r>
                        <a:rPr lang="en-US" sz="1400" b="1" u="none" strike="noStrike" dirty="0">
                          <a:effectLst/>
                        </a:rPr>
                        <a:t>2011</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12,346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3,257</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6"/>
                  </a:ext>
                </a:extLst>
              </a:tr>
              <a:tr h="293597">
                <a:tc>
                  <a:txBody>
                    <a:bodyPr/>
                    <a:lstStyle/>
                    <a:p>
                      <a:pPr algn="ctr" rtl="0" fontAlgn="ctr"/>
                      <a:r>
                        <a:rPr lang="en-US" sz="1400" b="1" u="none" strike="noStrike" dirty="0">
                          <a:effectLst/>
                        </a:rPr>
                        <a:t>2012</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13,163</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3,706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28%</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7"/>
                  </a:ext>
                </a:extLst>
              </a:tr>
              <a:tr h="293597">
                <a:tc>
                  <a:txBody>
                    <a:bodyPr/>
                    <a:lstStyle/>
                    <a:p>
                      <a:pPr algn="ctr" rtl="0" fontAlgn="ctr"/>
                      <a:r>
                        <a:rPr lang="en-US" sz="1400" b="1" u="none" strike="noStrike" dirty="0">
                          <a:effectLst/>
                        </a:rPr>
                        <a:t>2013</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13,207</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3,933</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30%</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8"/>
                  </a:ext>
                </a:extLst>
              </a:tr>
              <a:tr h="356802">
                <a:tc>
                  <a:txBody>
                    <a:bodyPr/>
                    <a:lstStyle/>
                    <a:p>
                      <a:pPr algn="ctr" rtl="0" fontAlgn="ctr"/>
                      <a:r>
                        <a:rPr lang="en-US" sz="1400" b="1" u="none" strike="noStrike" dirty="0">
                          <a:effectLst/>
                        </a:rPr>
                        <a:t>2014</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13,838</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4,142</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30%</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09"/>
                  </a:ext>
                </a:extLst>
              </a:tr>
              <a:tr h="305830">
                <a:tc>
                  <a:txBody>
                    <a:bodyPr/>
                    <a:lstStyle/>
                    <a:p>
                      <a:pPr algn="ctr" rtl="0" fontAlgn="ctr"/>
                      <a:r>
                        <a:rPr lang="en-US" sz="1400" b="1" u="none" strike="noStrike" dirty="0">
                          <a:effectLst/>
                        </a:rPr>
                        <a:t>2015</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13,994</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4,358</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31%</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10"/>
                  </a:ext>
                </a:extLst>
              </a:tr>
              <a:tr h="293597">
                <a:tc>
                  <a:txBody>
                    <a:bodyPr/>
                    <a:lstStyle/>
                    <a:p>
                      <a:pPr algn="ctr" rtl="0" fontAlgn="ctr"/>
                      <a:r>
                        <a:rPr lang="en-US" sz="1400" b="1" u="none" strike="noStrike" dirty="0">
                          <a:effectLst/>
                        </a:rPr>
                        <a:t>2016</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14,556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4,864</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33%</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11"/>
                  </a:ext>
                </a:extLst>
              </a:tr>
              <a:tr h="293597">
                <a:tc>
                  <a:txBody>
                    <a:bodyPr/>
                    <a:lstStyle/>
                    <a:p>
                      <a:pPr algn="ctr" rtl="0" fontAlgn="ctr"/>
                      <a:r>
                        <a:rPr lang="en-US" sz="1400" b="1" u="none" strike="noStrike" dirty="0">
                          <a:effectLst/>
                        </a:rPr>
                        <a:t>2017</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a:effectLst/>
                        </a:rPr>
                        <a:t>14,502</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5,160</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b="0" u="none" strike="noStrike" dirty="0">
                          <a:effectLst/>
                        </a:rPr>
                        <a:t>36%</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12"/>
                  </a:ext>
                </a:extLst>
              </a:tr>
              <a:tr h="293597">
                <a:tc>
                  <a:txBody>
                    <a:bodyPr/>
                    <a:lstStyle/>
                    <a:p>
                      <a:pPr algn="ctr" rtl="0" fontAlgn="ctr"/>
                      <a:r>
                        <a:rPr lang="en-US" sz="1400" b="1" u="none" strike="noStrike" dirty="0">
                          <a:effectLst/>
                        </a:rPr>
                        <a:t>2018</a:t>
                      </a:r>
                      <a:endParaRPr lang="en-US" sz="1400" b="1" i="0" u="none" strike="noStrike" dirty="0">
                        <a:solidFill>
                          <a:srgbClr val="FFFFFF"/>
                        </a:solidFill>
                        <a:effectLst/>
                        <a:latin typeface="Calibri"/>
                      </a:endParaRPr>
                    </a:p>
                  </a:txBody>
                  <a:tcPr marL="5715" marR="5715" marT="5715" marB="0" anchor="ctr">
                    <a:solidFill>
                      <a:schemeClr val="tx2">
                        <a:lumMod val="40000"/>
                        <a:lumOff val="60000"/>
                      </a:schemeClr>
                    </a:solidFill>
                  </a:tcPr>
                </a:tc>
                <a:tc>
                  <a:txBody>
                    <a:bodyPr/>
                    <a:lstStyle/>
                    <a:p>
                      <a:pPr algn="ctr" rtl="0" fontAlgn="ctr"/>
                      <a:r>
                        <a:rPr lang="en-US" sz="1400" u="none" strike="noStrike" dirty="0" smtClean="0">
                          <a:effectLst/>
                        </a:rPr>
                        <a:t>14,905</a:t>
                      </a:r>
                      <a:r>
                        <a:rPr lang="en-US" sz="1400" u="none" strike="noStrike" dirty="0">
                          <a:effectLst/>
                        </a:rPr>
                        <a:t> </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u="none" strike="noStrike" dirty="0">
                          <a:effectLst/>
                        </a:rPr>
                        <a:t>5,560</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tc>
                  <a:txBody>
                    <a:bodyPr/>
                    <a:lstStyle/>
                    <a:p>
                      <a:pPr algn="ctr" rtl="0" fontAlgn="ctr"/>
                      <a:r>
                        <a:rPr lang="en-US" sz="1400" b="1" u="none" strike="noStrike" dirty="0" smtClean="0">
                          <a:effectLst/>
                        </a:rPr>
                        <a:t>37%</a:t>
                      </a:r>
                      <a:r>
                        <a:rPr lang="en-US" sz="1400" u="none" strike="noStrike" dirty="0">
                          <a:effectLst/>
                        </a:rPr>
                        <a:t> </a:t>
                      </a:r>
                      <a:endParaRPr lang="en-US" sz="1400" b="0" i="0" u="none" strike="noStrike" dirty="0">
                        <a:solidFill>
                          <a:srgbClr val="000000"/>
                        </a:solidFill>
                        <a:effectLst/>
                        <a:latin typeface="Calibri"/>
                      </a:endParaRPr>
                    </a:p>
                  </a:txBody>
                  <a:tcPr marL="5715" marR="5715" marT="5715" marB="0" anchor="ctr">
                    <a:solidFill>
                      <a:schemeClr val="bg1">
                        <a:lumMod val="85000"/>
                      </a:schemeClr>
                    </a:solidFill>
                  </a:tcPr>
                </a:tc>
                <a:extLst>
                  <a:ext uri="{0D108BD9-81ED-4DB2-BD59-A6C34878D82A}">
                    <a16:rowId xmlns:a16="http://schemas.microsoft.com/office/drawing/2014/main" val="10013"/>
                  </a:ext>
                </a:extLst>
              </a:tr>
            </a:tbl>
          </a:graphicData>
        </a:graphic>
      </p:graphicFrame>
      <p:sp>
        <p:nvSpPr>
          <p:cNvPr id="3" name="TextBox 2"/>
          <p:cNvSpPr txBox="1"/>
          <p:nvPr/>
        </p:nvSpPr>
        <p:spPr>
          <a:xfrm>
            <a:off x="1543050" y="0"/>
            <a:ext cx="5829300" cy="369332"/>
          </a:xfrm>
          <a:prstGeom prst="rect">
            <a:avLst/>
          </a:prstGeom>
          <a:noFill/>
        </p:spPr>
        <p:txBody>
          <a:bodyPr wrap="square" rtlCol="0">
            <a:spAutoFit/>
          </a:bodyPr>
          <a:lstStyle/>
          <a:p>
            <a:pPr algn="ctr"/>
            <a:r>
              <a:rPr lang="en-US" dirty="0"/>
              <a:t>Percentage of Graduates Seeking PGY1 Residency</a:t>
            </a:r>
          </a:p>
        </p:txBody>
      </p:sp>
    </p:spTree>
    <p:extLst>
      <p:ext uri="{BB962C8B-B14F-4D97-AF65-F5344CB8AC3E}">
        <p14:creationId xmlns:p14="http://schemas.microsoft.com/office/powerpoint/2010/main" val="358654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30"/>
            <a:ext cx="8229600" cy="538655"/>
          </a:xfrm>
        </p:spPr>
        <p:txBody>
          <a:bodyPr>
            <a:normAutofit fontScale="90000"/>
          </a:bodyPr>
          <a:lstStyle/>
          <a:p>
            <a:r>
              <a:rPr lang="en-US" dirty="0" smtClean="0">
                <a:solidFill>
                  <a:srgbClr val="000099"/>
                </a:solidFill>
              </a:rPr>
              <a:t>Match 2020 Schedule</a:t>
            </a:r>
            <a:endParaRPr lang="en-US" dirty="0">
              <a:solidFill>
                <a:srgbClr val="000099"/>
              </a:solidFill>
            </a:endParaRPr>
          </a:p>
        </p:txBody>
      </p:sp>
      <p:sp>
        <p:nvSpPr>
          <p:cNvPr id="3" name="Content Placeholder 2"/>
          <p:cNvSpPr>
            <a:spLocks noGrp="1"/>
          </p:cNvSpPr>
          <p:nvPr>
            <p:ph idx="1"/>
          </p:nvPr>
        </p:nvSpPr>
        <p:spPr>
          <a:xfrm>
            <a:off x="162560" y="560308"/>
            <a:ext cx="8869680" cy="4644874"/>
          </a:xfrm>
        </p:spPr>
        <p:txBody>
          <a:bodyPr>
            <a:normAutofit/>
          </a:bodyPr>
          <a:lstStyle/>
          <a:p>
            <a:pPr fontAlgn="base"/>
            <a:r>
              <a:rPr lang="en-US" sz="2000" b="1" dirty="0"/>
              <a:t>Nov. </a:t>
            </a:r>
            <a:r>
              <a:rPr lang="en-US" sz="2000" b="1" dirty="0" smtClean="0"/>
              <a:t>1, 2019:</a:t>
            </a:r>
            <a:r>
              <a:rPr lang="en-US" sz="2000" b="1" dirty="0"/>
              <a:t> </a:t>
            </a:r>
            <a:r>
              <a:rPr lang="en-US" sz="2000" dirty="0"/>
              <a:t>List of ASHP match programs </a:t>
            </a:r>
            <a:r>
              <a:rPr lang="en-US" sz="2000" dirty="0" smtClean="0"/>
              <a:t>available and PhORCAS opens.</a:t>
            </a:r>
            <a:endParaRPr lang="en-US" sz="2000" dirty="0"/>
          </a:p>
          <a:p>
            <a:pPr fontAlgn="base"/>
            <a:r>
              <a:rPr lang="en-US" sz="2000" b="1" dirty="0" smtClean="0"/>
              <a:t>Feb 28, 2020:</a:t>
            </a:r>
            <a:r>
              <a:rPr lang="en-US" sz="2000" dirty="0"/>
              <a:t> Rank order lists submission deadline for Phase I Match</a:t>
            </a:r>
          </a:p>
          <a:p>
            <a:r>
              <a:rPr lang="en-US" sz="2000" b="1" dirty="0"/>
              <a:t>March </a:t>
            </a:r>
            <a:r>
              <a:rPr lang="en-US" sz="2000" b="1" dirty="0" smtClean="0"/>
              <a:t>13, 2020:</a:t>
            </a:r>
            <a:r>
              <a:rPr lang="en-US" sz="2000" dirty="0"/>
              <a:t> Results of Phase I Match are released to applicants, program directors. The list of programs with available positions for Phase II of the Match will be provided on the Match web site beginning at 12:00 p.m. Eastern Time.</a:t>
            </a:r>
          </a:p>
          <a:p>
            <a:pPr fontAlgn="base"/>
            <a:r>
              <a:rPr lang="en-US" sz="2000" b="1" dirty="0"/>
              <a:t>March </a:t>
            </a:r>
            <a:r>
              <a:rPr lang="en-US" sz="2000" b="1" dirty="0" smtClean="0"/>
              <a:t>17, 2020:</a:t>
            </a:r>
            <a:r>
              <a:rPr lang="en-US" sz="2000" b="1" dirty="0"/>
              <a:t> </a:t>
            </a:r>
            <a:r>
              <a:rPr lang="en-US" sz="2000" dirty="0"/>
              <a:t>Applicants who either did not obtain a position in the Phase I Match or did not participate can submit applications to programs participating in Phase II Match (0900 ET).</a:t>
            </a:r>
          </a:p>
          <a:p>
            <a:pPr fontAlgn="base"/>
            <a:r>
              <a:rPr lang="en-US" sz="2000" b="1" dirty="0"/>
              <a:t>April </a:t>
            </a:r>
            <a:r>
              <a:rPr lang="en-US" sz="2000" b="1" dirty="0" smtClean="0"/>
              <a:t>1, 2020:</a:t>
            </a:r>
            <a:r>
              <a:rPr lang="en-US" sz="2000" dirty="0"/>
              <a:t> Rank order lists submission deadline for Phase II Match</a:t>
            </a:r>
          </a:p>
          <a:p>
            <a:pPr fontAlgn="base"/>
            <a:r>
              <a:rPr lang="en-US" sz="2000" b="1" dirty="0"/>
              <a:t>April </a:t>
            </a:r>
            <a:r>
              <a:rPr lang="en-US" sz="2000" b="1" dirty="0" smtClean="0"/>
              <a:t>8, 2020:</a:t>
            </a:r>
            <a:r>
              <a:rPr lang="en-US" sz="2000" dirty="0"/>
              <a:t> Results of Phase II Match are released </a:t>
            </a:r>
            <a:r>
              <a:rPr lang="en-US" sz="2000" dirty="0" smtClean="0"/>
              <a:t>                               to </a:t>
            </a:r>
            <a:r>
              <a:rPr lang="en-US" sz="2000" dirty="0"/>
              <a:t>applicants and program directors.</a:t>
            </a:r>
          </a:p>
          <a:p>
            <a:endParaRPr lang="en-US" dirty="0"/>
          </a:p>
        </p:txBody>
      </p:sp>
    </p:spTree>
    <p:extLst>
      <p:ext uri="{BB962C8B-B14F-4D97-AF65-F5344CB8AC3E}">
        <p14:creationId xmlns:p14="http://schemas.microsoft.com/office/powerpoint/2010/main" val="430127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1"/>
            <a:ext cx="8229600" cy="538655"/>
          </a:xfrm>
        </p:spPr>
        <p:txBody>
          <a:bodyPr>
            <a:normAutofit fontScale="90000"/>
          </a:bodyPr>
          <a:lstStyle/>
          <a:p>
            <a:r>
              <a:rPr lang="en-US" dirty="0">
                <a:solidFill>
                  <a:srgbClr val="000099"/>
                </a:solidFill>
              </a:rPr>
              <a:t>Accomplishments </a:t>
            </a:r>
            <a:r>
              <a:rPr lang="en-US" dirty="0" smtClean="0">
                <a:solidFill>
                  <a:srgbClr val="000099"/>
                </a:solidFill>
              </a:rPr>
              <a:t>2019</a:t>
            </a:r>
            <a:endParaRPr lang="en-US" dirty="0"/>
          </a:p>
        </p:txBody>
      </p:sp>
      <p:sp>
        <p:nvSpPr>
          <p:cNvPr id="3" name="Content Placeholder 2"/>
          <p:cNvSpPr>
            <a:spLocks noGrp="1"/>
          </p:cNvSpPr>
          <p:nvPr>
            <p:ph idx="1"/>
          </p:nvPr>
        </p:nvSpPr>
        <p:spPr>
          <a:xfrm>
            <a:off x="170329" y="718360"/>
            <a:ext cx="8803341" cy="4352712"/>
          </a:xfrm>
        </p:spPr>
        <p:txBody>
          <a:bodyPr>
            <a:normAutofit fontScale="70000" lnSpcReduction="20000"/>
          </a:bodyPr>
          <a:lstStyle/>
          <a:p>
            <a:r>
              <a:rPr lang="en-US" sz="2600" dirty="0" smtClean="0"/>
              <a:t>PGY1 Guidance </a:t>
            </a:r>
            <a:r>
              <a:rPr lang="en-US" sz="2600" dirty="0"/>
              <a:t>document updates </a:t>
            </a:r>
            <a:r>
              <a:rPr lang="en-US" sz="2600" dirty="0" smtClean="0"/>
              <a:t>– preceptor qualifications</a:t>
            </a:r>
          </a:p>
          <a:p>
            <a:pPr marL="0" indent="0">
              <a:buNone/>
            </a:pPr>
            <a:endParaRPr lang="en-US" sz="2600" dirty="0"/>
          </a:p>
          <a:p>
            <a:r>
              <a:rPr lang="en-US" sz="2600" dirty="0" smtClean="0"/>
              <a:t>Revised PGY2 Medication </a:t>
            </a:r>
            <a:r>
              <a:rPr lang="en-US" sz="2600" dirty="0"/>
              <a:t>Use, Safety, and Policy Pharmacy Residency Competency Areas, Goals, and </a:t>
            </a:r>
            <a:r>
              <a:rPr lang="en-US" sz="2600" dirty="0" smtClean="0"/>
              <a:t>Objectives (</a:t>
            </a:r>
            <a:r>
              <a:rPr lang="en-US" sz="2600" dirty="0"/>
              <a:t>merger of </a:t>
            </a:r>
            <a:r>
              <a:rPr lang="en-US" sz="2600" dirty="0" smtClean="0"/>
              <a:t>Drug </a:t>
            </a:r>
            <a:r>
              <a:rPr lang="en-US" sz="2600" dirty="0"/>
              <a:t>Information and Medication-Use </a:t>
            </a:r>
            <a:r>
              <a:rPr lang="en-US" sz="2600" dirty="0" smtClean="0"/>
              <a:t>Safety)</a:t>
            </a:r>
          </a:p>
          <a:p>
            <a:pPr marL="0" indent="0">
              <a:buNone/>
            </a:pPr>
            <a:endParaRPr lang="en-US" sz="2600" dirty="0" smtClean="0"/>
          </a:p>
          <a:p>
            <a:r>
              <a:rPr lang="en-US" sz="2600" dirty="0" smtClean="0"/>
              <a:t>Revised PGY2 Oncology </a:t>
            </a:r>
            <a:r>
              <a:rPr lang="en-US" sz="2600" dirty="0"/>
              <a:t>Pharmacy Residency Competency Areas, Goals, and Objectives </a:t>
            </a:r>
            <a:r>
              <a:rPr lang="en-US" sz="2600" dirty="0" smtClean="0"/>
              <a:t>Appendix</a:t>
            </a:r>
          </a:p>
          <a:p>
            <a:pPr marL="0" indent="0">
              <a:buNone/>
            </a:pPr>
            <a:endParaRPr lang="en-US" sz="2600" dirty="0" smtClean="0"/>
          </a:p>
          <a:p>
            <a:r>
              <a:rPr lang="en-US" sz="2600" dirty="0" smtClean="0"/>
              <a:t>Transition to 8 year accreditation cycle</a:t>
            </a:r>
          </a:p>
          <a:p>
            <a:pPr marL="0" indent="0">
              <a:buNone/>
            </a:pPr>
            <a:endParaRPr lang="en-US" sz="2600" dirty="0" smtClean="0"/>
          </a:p>
          <a:p>
            <a:r>
              <a:rPr lang="en-US" sz="2600" dirty="0" smtClean="0"/>
              <a:t>2</a:t>
            </a:r>
            <a:r>
              <a:rPr lang="en-US" sz="2600" baseline="30000" dirty="0" smtClean="0"/>
              <a:t>nd</a:t>
            </a:r>
            <a:r>
              <a:rPr lang="en-US" sz="2600" dirty="0" smtClean="0"/>
              <a:t> Annual RPD report and new preceptor and resident survey</a:t>
            </a:r>
          </a:p>
          <a:p>
            <a:pPr marL="0" indent="0">
              <a:buNone/>
            </a:pPr>
            <a:endParaRPr lang="en-US" sz="2600" dirty="0" smtClean="0"/>
          </a:p>
          <a:p>
            <a:r>
              <a:rPr lang="en-US" sz="2600" dirty="0" smtClean="0"/>
              <a:t>Planning for revision of the PGY1 and PGY2 residency standards</a:t>
            </a:r>
          </a:p>
          <a:p>
            <a:pPr marL="0" indent="0">
              <a:buNone/>
            </a:pPr>
            <a:endParaRPr lang="en-US" sz="2600" dirty="0" smtClean="0"/>
          </a:p>
          <a:p>
            <a:r>
              <a:rPr lang="en-US" sz="2600" dirty="0" err="1" smtClean="0"/>
              <a:t>PharmAcademic</a:t>
            </a:r>
            <a:r>
              <a:rPr lang="en-US" sz="2600" dirty="0" smtClean="0"/>
              <a:t> - many updates</a:t>
            </a:r>
          </a:p>
          <a:p>
            <a:pPr lvl="1"/>
            <a:endParaRPr lang="en-US" sz="3200" dirty="0"/>
          </a:p>
          <a:p>
            <a:pPr marL="457200" lvl="1" indent="0">
              <a:buNone/>
            </a:pPr>
            <a:endParaRPr lang="en-US" sz="2600" dirty="0"/>
          </a:p>
          <a:p>
            <a:pPr marL="0" indent="0">
              <a:buNone/>
            </a:pPr>
            <a:endParaRPr lang="en-US" dirty="0"/>
          </a:p>
        </p:txBody>
      </p:sp>
    </p:spTree>
    <p:extLst>
      <p:ext uri="{BB962C8B-B14F-4D97-AF65-F5344CB8AC3E}">
        <p14:creationId xmlns:p14="http://schemas.microsoft.com/office/powerpoint/2010/main" val="99770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1" y="0"/>
            <a:ext cx="8686800" cy="857250"/>
          </a:xfrm>
        </p:spPr>
        <p:txBody>
          <a:bodyPr/>
          <a:lstStyle/>
          <a:p>
            <a:r>
              <a:rPr lang="en-US" dirty="0" smtClean="0"/>
              <a:t>Guidance update on Preceptor Qualifications</a:t>
            </a:r>
            <a:endParaRPr lang="en-US" dirty="0"/>
          </a:p>
        </p:txBody>
      </p:sp>
      <p:sp>
        <p:nvSpPr>
          <p:cNvPr id="3" name="Content Placeholder 2"/>
          <p:cNvSpPr>
            <a:spLocks noGrp="1"/>
          </p:cNvSpPr>
          <p:nvPr>
            <p:ph idx="1"/>
          </p:nvPr>
        </p:nvSpPr>
        <p:spPr>
          <a:xfrm>
            <a:off x="252413" y="857249"/>
            <a:ext cx="8686800" cy="4131209"/>
          </a:xfrm>
        </p:spPr>
        <p:txBody>
          <a:bodyPr/>
          <a:lstStyle/>
          <a:p>
            <a:r>
              <a:rPr lang="en-US" dirty="0"/>
              <a:t>Preceptors must have one of the following: </a:t>
            </a:r>
          </a:p>
          <a:p>
            <a:r>
              <a:rPr lang="en-US" dirty="0"/>
              <a:t>Examples: </a:t>
            </a:r>
          </a:p>
          <a:p>
            <a:pPr marL="400050" lvl="1" indent="0">
              <a:buNone/>
            </a:pPr>
            <a:r>
              <a:rPr lang="en-US" dirty="0"/>
              <a:t>• </a:t>
            </a:r>
            <a:r>
              <a:rPr lang="en-US" dirty="0" smtClean="0"/>
              <a:t>BPS </a:t>
            </a:r>
            <a:r>
              <a:rPr lang="en-US" dirty="0"/>
              <a:t>certification </a:t>
            </a:r>
          </a:p>
          <a:p>
            <a:pPr marL="400050" lvl="1" indent="0">
              <a:buNone/>
            </a:pPr>
            <a:r>
              <a:rPr lang="en-US" dirty="0"/>
              <a:t>• Fellow at a state or national level organization </a:t>
            </a:r>
          </a:p>
          <a:p>
            <a:pPr marL="400050" lvl="1" indent="0">
              <a:buNone/>
            </a:pPr>
            <a:r>
              <a:rPr lang="en-US" sz="2000" dirty="0"/>
              <a:t>• </a:t>
            </a:r>
            <a:r>
              <a:rPr lang="en-US" sz="2000" b="1" i="1" dirty="0"/>
              <a:t>Certificate of Completion from a state or nationally available program that relates to the area of practice in which they precept (e.g., Epic Willow certification, Six Sigma/LEAN Six Sigma certification, ISMP sponsored Medication Safety certificate, ASHP sponsored certificates). Health-system/local residency site based programs are excluded. </a:t>
            </a:r>
          </a:p>
          <a:p>
            <a:pPr marL="400050" lvl="1" indent="0">
              <a:buNone/>
            </a:pPr>
            <a:r>
              <a:rPr lang="en-US" sz="2000" b="1" i="1" dirty="0"/>
              <a:t>• Validated certification that results from an exam by the organization providing certification </a:t>
            </a:r>
          </a:p>
          <a:p>
            <a:pPr marL="400050" lvl="1" indent="0">
              <a:buNone/>
            </a:pPr>
            <a:endParaRPr lang="en-US" sz="2000" dirty="0"/>
          </a:p>
          <a:p>
            <a:endParaRPr lang="en-US" dirty="0"/>
          </a:p>
        </p:txBody>
      </p:sp>
    </p:spTree>
    <p:extLst>
      <p:ext uri="{BB962C8B-B14F-4D97-AF65-F5344CB8AC3E}">
        <p14:creationId xmlns:p14="http://schemas.microsoft.com/office/powerpoint/2010/main" val="3007144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88680"/>
            <a:ext cx="8686800" cy="638577"/>
          </a:xfrm>
        </p:spPr>
        <p:txBody>
          <a:bodyPr/>
          <a:lstStyle/>
          <a:p>
            <a:r>
              <a:rPr lang="en-US" dirty="0"/>
              <a:t>Guidance update on Preceptor Qualifications</a:t>
            </a:r>
          </a:p>
        </p:txBody>
      </p:sp>
      <p:sp>
        <p:nvSpPr>
          <p:cNvPr id="3" name="Content Placeholder 2"/>
          <p:cNvSpPr>
            <a:spLocks noGrp="1"/>
          </p:cNvSpPr>
          <p:nvPr>
            <p:ph idx="1"/>
          </p:nvPr>
        </p:nvSpPr>
        <p:spPr>
          <a:xfrm>
            <a:off x="252413" y="844952"/>
            <a:ext cx="8686800" cy="4143507"/>
          </a:xfrm>
        </p:spPr>
        <p:txBody>
          <a:bodyPr/>
          <a:lstStyle/>
          <a:p>
            <a:pPr marL="685800" lvl="1">
              <a:buFont typeface="Arial" panose="020B0604020202020204" pitchFamily="34" charset="0"/>
              <a:buChar char="•"/>
            </a:pPr>
            <a:r>
              <a:rPr lang="en-US" sz="2000" b="1" i="1" dirty="0"/>
              <a:t>Pharmacy related certification recognized by Council on Credentialing in Pharmacy (CCP) http://www.pharmacycredentialing.org/Files/CertificationPrograms.pdf </a:t>
            </a:r>
          </a:p>
          <a:p>
            <a:pPr marL="400050" lvl="1" indent="0">
              <a:buNone/>
            </a:pPr>
            <a:r>
              <a:rPr lang="en-US" sz="2000" b="1" i="1" dirty="0"/>
              <a:t> Other examples include: Certified Professional in Patient Safety (CPPS), Certified Diabetes Educator(CDE) </a:t>
            </a:r>
          </a:p>
          <a:p>
            <a:pPr marL="400050" lvl="1" indent="0">
              <a:buNone/>
            </a:pPr>
            <a:r>
              <a:rPr lang="en-US" dirty="0"/>
              <a:t>• Exceptions to the list that do not meet this domain are ACLS, PALS and BLS </a:t>
            </a:r>
          </a:p>
          <a:p>
            <a:pPr marL="0" indent="0">
              <a:buNone/>
            </a:pPr>
            <a:r>
              <a:rPr lang="en-US" sz="2000" b="1" i="1" dirty="0" smtClean="0"/>
              <a:t>Post-Graduate </a:t>
            </a:r>
            <a:r>
              <a:rPr lang="en-US" sz="2000" b="1" i="1" dirty="0"/>
              <a:t>Fellowship in the advanced practice area or an advanced degree beyond entry level pharmacy degree (e.g., MBA, MHA) </a:t>
            </a:r>
          </a:p>
          <a:p>
            <a:pPr marL="400050" lvl="1" indent="0">
              <a:buNone/>
            </a:pPr>
            <a:r>
              <a:rPr lang="en-US" sz="2000" dirty="0"/>
              <a:t>• </a:t>
            </a:r>
            <a:r>
              <a:rPr lang="en-US" dirty="0"/>
              <a:t>Formal recognition by peers as a model practitioner </a:t>
            </a:r>
          </a:p>
          <a:p>
            <a:pPr marL="400050" lvl="1" indent="0">
              <a:buNone/>
            </a:pPr>
            <a:r>
              <a:rPr lang="en-US" dirty="0"/>
              <a:t>• Pharmacist of the year - recognized at state, city or institutional level where only one individual is recognized </a:t>
            </a:r>
          </a:p>
          <a:p>
            <a:pPr marL="0" indent="0">
              <a:buNone/>
            </a:pPr>
            <a:r>
              <a:rPr lang="en-US" dirty="0"/>
              <a:t>	</a:t>
            </a:r>
          </a:p>
          <a:p>
            <a:endParaRPr lang="en-US" dirty="0"/>
          </a:p>
        </p:txBody>
      </p:sp>
    </p:spTree>
    <p:extLst>
      <p:ext uri="{BB962C8B-B14F-4D97-AF65-F5344CB8AC3E}">
        <p14:creationId xmlns:p14="http://schemas.microsoft.com/office/powerpoint/2010/main" val="54119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829"/>
            <a:ext cx="8382000" cy="538655"/>
          </a:xfrm>
        </p:spPr>
        <p:txBody>
          <a:bodyPr>
            <a:normAutofit fontScale="90000"/>
          </a:bodyPr>
          <a:lstStyle/>
          <a:p>
            <a:r>
              <a:rPr lang="en-US" dirty="0">
                <a:solidFill>
                  <a:srgbClr val="000099"/>
                </a:solidFill>
              </a:rPr>
              <a:t>ASHP Commission on Credentialing Update</a:t>
            </a:r>
            <a:endParaRPr lang="en-US" dirty="0"/>
          </a:p>
        </p:txBody>
      </p:sp>
      <p:sp>
        <p:nvSpPr>
          <p:cNvPr id="3" name="Content Placeholder 2"/>
          <p:cNvSpPr>
            <a:spLocks noGrp="1"/>
          </p:cNvSpPr>
          <p:nvPr>
            <p:ph idx="1"/>
          </p:nvPr>
        </p:nvSpPr>
        <p:spPr>
          <a:xfrm>
            <a:off x="457200" y="1067534"/>
            <a:ext cx="8229600" cy="3767016"/>
          </a:xfrm>
        </p:spPr>
        <p:txBody>
          <a:bodyPr>
            <a:normAutofit/>
          </a:bodyPr>
          <a:lstStyle/>
          <a:p>
            <a:pPr>
              <a:buFont typeface="Wingdings" panose="05000000000000000000" pitchFamily="2" charset="2"/>
              <a:buChar char="§"/>
            </a:pPr>
            <a:r>
              <a:rPr lang="en-US" sz="2800" dirty="0" smtClean="0"/>
              <a:t>Introductions –New COC members</a:t>
            </a:r>
          </a:p>
          <a:p>
            <a:pPr>
              <a:buFont typeface="Wingdings" panose="05000000000000000000" pitchFamily="2" charset="2"/>
              <a:buChar char="§"/>
            </a:pPr>
            <a:r>
              <a:rPr lang="en-US" sz="2800" dirty="0" smtClean="0"/>
              <a:t>Residency Growth</a:t>
            </a:r>
            <a:endParaRPr lang="en-US" sz="2800" dirty="0"/>
          </a:p>
          <a:p>
            <a:pPr>
              <a:buFont typeface="Wingdings" panose="05000000000000000000" pitchFamily="2" charset="2"/>
              <a:buChar char="§"/>
            </a:pPr>
            <a:r>
              <a:rPr lang="en-US" sz="2800" dirty="0"/>
              <a:t>Residency </a:t>
            </a:r>
            <a:r>
              <a:rPr lang="en-US" sz="2800" dirty="0" smtClean="0"/>
              <a:t>Match </a:t>
            </a:r>
          </a:p>
          <a:p>
            <a:pPr>
              <a:buFont typeface="Wingdings" panose="05000000000000000000" pitchFamily="2" charset="2"/>
              <a:buChar char="§"/>
            </a:pPr>
            <a:r>
              <a:rPr lang="en-US" sz="2800" dirty="0" smtClean="0"/>
              <a:t>Accomplishments</a:t>
            </a:r>
          </a:p>
          <a:p>
            <a:pPr>
              <a:buFont typeface="Wingdings" panose="05000000000000000000" pitchFamily="2" charset="2"/>
              <a:buChar char="§"/>
            </a:pPr>
            <a:r>
              <a:rPr lang="en-US" sz="2800" dirty="0" smtClean="0"/>
              <a:t>Standards Update</a:t>
            </a:r>
            <a:endParaRPr lang="en-US" sz="2800" dirty="0"/>
          </a:p>
          <a:p>
            <a:pPr>
              <a:buFont typeface="Wingdings" panose="05000000000000000000" pitchFamily="2" charset="2"/>
              <a:buChar char="§"/>
            </a:pPr>
            <a:r>
              <a:rPr lang="en-US" sz="2800" dirty="0" smtClean="0"/>
              <a:t>COC actions</a:t>
            </a:r>
          </a:p>
          <a:p>
            <a:pPr>
              <a:buFont typeface="Wingdings" panose="05000000000000000000" pitchFamily="2" charset="2"/>
              <a:buChar char="§"/>
            </a:pPr>
            <a:r>
              <a:rPr lang="en-US" sz="2800" dirty="0" smtClean="0"/>
              <a:t>CMS audits</a:t>
            </a:r>
            <a:endParaRPr lang="en-US" dirty="0"/>
          </a:p>
        </p:txBody>
      </p:sp>
    </p:spTree>
    <p:extLst>
      <p:ext uri="{BB962C8B-B14F-4D97-AF65-F5344CB8AC3E}">
        <p14:creationId xmlns:p14="http://schemas.microsoft.com/office/powerpoint/2010/main" val="73766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79626"/>
            <a:ext cx="8686800" cy="857250"/>
          </a:xfrm>
        </p:spPr>
        <p:txBody>
          <a:bodyPr/>
          <a:lstStyle/>
          <a:p>
            <a:r>
              <a:rPr lang="en-US" dirty="0"/>
              <a:t>Guidance update on Preceptor Qualifications</a:t>
            </a:r>
          </a:p>
        </p:txBody>
      </p:sp>
      <p:sp>
        <p:nvSpPr>
          <p:cNvPr id="3" name="Content Placeholder 2"/>
          <p:cNvSpPr>
            <a:spLocks noGrp="1"/>
          </p:cNvSpPr>
          <p:nvPr>
            <p:ph idx="1"/>
          </p:nvPr>
        </p:nvSpPr>
        <p:spPr>
          <a:xfrm>
            <a:off x="252413" y="801074"/>
            <a:ext cx="8686800" cy="4087797"/>
          </a:xfrm>
        </p:spPr>
        <p:txBody>
          <a:bodyPr/>
          <a:lstStyle/>
          <a:p>
            <a:pPr marL="400050" lvl="1" indent="0">
              <a:buNone/>
            </a:pPr>
            <a:r>
              <a:rPr lang="en-US" dirty="0"/>
              <a:t>• Patient care, quality, or teaching excellence – recognition at organization level (not internal to pharmacy department only) for an initiative that resulted in positive outcomes for all patients that either was operational, clinical or educational in nature) </a:t>
            </a:r>
          </a:p>
          <a:p>
            <a:pPr marL="400050" lvl="1" indent="0">
              <a:buNone/>
            </a:pPr>
            <a:r>
              <a:rPr lang="en-US" dirty="0"/>
              <a:t>• Credentialing and privileging granted by the organization/practice/health system with ongoing process of evaluation and peer review </a:t>
            </a:r>
          </a:p>
          <a:p>
            <a:pPr marL="400050" lvl="1" indent="0">
              <a:buNone/>
            </a:pPr>
            <a:r>
              <a:rPr lang="en-US" sz="2000" dirty="0"/>
              <a:t>• </a:t>
            </a:r>
            <a:r>
              <a:rPr lang="en-US" sz="2000" b="1" i="1" dirty="0"/>
              <a:t>Subject matter expertise as demonstrated by ten or more years of practice experience in the area of practice in which they precept </a:t>
            </a:r>
          </a:p>
          <a:p>
            <a:pPr marL="0" indent="0">
              <a:buNone/>
            </a:pPr>
            <a:r>
              <a:rPr lang="en-US" sz="2000" dirty="0" smtClean="0"/>
              <a:t>Added to demonstrated professionalism</a:t>
            </a:r>
          </a:p>
          <a:p>
            <a:pPr marL="0" indent="0">
              <a:buNone/>
            </a:pPr>
            <a:r>
              <a:rPr lang="en-US" sz="2000" dirty="0" smtClean="0"/>
              <a:t>	</a:t>
            </a:r>
            <a:r>
              <a:rPr lang="en-US" sz="2000" b="1" i="1" dirty="0" smtClean="0"/>
              <a:t>A</a:t>
            </a:r>
            <a:r>
              <a:rPr lang="en-US" b="1" i="1" dirty="0" smtClean="0"/>
              <a:t>ctive </a:t>
            </a:r>
            <a:r>
              <a:rPr lang="en-US" b="1" i="1" dirty="0"/>
              <a:t>community service related to professional practice (e.g., Free </a:t>
            </a:r>
            <a:r>
              <a:rPr lang="en-US" b="1" i="1" dirty="0" smtClean="0"/>
              <a:t>	Clinic</a:t>
            </a:r>
            <a:r>
              <a:rPr lang="en-US" b="1" i="1" dirty="0"/>
              <a:t>, medical mission trips)</a:t>
            </a:r>
            <a:r>
              <a:rPr lang="en-US" sz="2000" b="1" i="1" dirty="0"/>
              <a:t>	</a:t>
            </a:r>
            <a:endParaRPr lang="en-US" sz="2000" b="1" i="1" dirty="0" smtClean="0"/>
          </a:p>
          <a:p>
            <a:pPr marL="0" indent="0">
              <a:buNone/>
            </a:pPr>
            <a:r>
              <a:rPr lang="en-US" b="1" i="1" dirty="0" smtClean="0"/>
              <a:t>	Active </a:t>
            </a:r>
            <a:r>
              <a:rPr lang="en-US" b="1" i="1" dirty="0"/>
              <a:t>involvement on committees within an </a:t>
            </a:r>
            <a:r>
              <a:rPr lang="en-US" b="1" i="1" dirty="0" smtClean="0"/>
              <a:t>                                                     	enterprise </a:t>
            </a:r>
            <a:r>
              <a:rPr lang="en-US" b="1" i="1" dirty="0"/>
              <a:t>(e.g., work </a:t>
            </a:r>
            <a:r>
              <a:rPr lang="en-US" b="1" i="1" dirty="0" smtClean="0"/>
              <a:t>impacts </a:t>
            </a:r>
            <a:r>
              <a:rPr lang="en-US" b="1" i="1" dirty="0"/>
              <a:t>more than one site across a health-system)</a:t>
            </a:r>
          </a:p>
          <a:p>
            <a:pPr marL="0" indent="0">
              <a:buNone/>
            </a:pPr>
            <a:endParaRPr lang="en-US" sz="2000" b="1" i="1" dirty="0"/>
          </a:p>
        </p:txBody>
      </p:sp>
    </p:spTree>
    <p:extLst>
      <p:ext uri="{BB962C8B-B14F-4D97-AF65-F5344CB8AC3E}">
        <p14:creationId xmlns:p14="http://schemas.microsoft.com/office/powerpoint/2010/main" val="229024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28" y="1792106"/>
            <a:ext cx="8686800" cy="857250"/>
          </a:xfrm>
        </p:spPr>
        <p:txBody>
          <a:bodyPr/>
          <a:lstStyle/>
          <a:p>
            <a:pPr algn="ctr"/>
            <a:r>
              <a:rPr lang="en-US" sz="3200" b="1" dirty="0">
                <a:solidFill>
                  <a:srgbClr val="000099"/>
                </a:solidFill>
              </a:rPr>
              <a:t>Residency Accreditation </a:t>
            </a:r>
            <a:r>
              <a:rPr lang="en-US" sz="3200" b="1" dirty="0" smtClean="0">
                <a:solidFill>
                  <a:srgbClr val="000099"/>
                </a:solidFill>
              </a:rPr>
              <a:t>Standards Revision</a:t>
            </a:r>
            <a:r>
              <a:rPr lang="en-US" sz="3200" b="1" dirty="0">
                <a:solidFill>
                  <a:srgbClr val="000099"/>
                </a:solidFill>
              </a:rPr>
              <a:t/>
            </a:r>
            <a:br>
              <a:rPr lang="en-US" sz="3200" b="1" dirty="0">
                <a:solidFill>
                  <a:srgbClr val="000099"/>
                </a:solidFill>
              </a:rPr>
            </a:br>
            <a:endParaRPr lang="en-US" dirty="0"/>
          </a:p>
        </p:txBody>
      </p:sp>
    </p:spTree>
    <p:extLst>
      <p:ext uri="{BB962C8B-B14F-4D97-AF65-F5344CB8AC3E}">
        <p14:creationId xmlns:p14="http://schemas.microsoft.com/office/powerpoint/2010/main" val="2386486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86800" cy="742384"/>
          </a:xfrm>
        </p:spPr>
        <p:txBody>
          <a:bodyPr/>
          <a:lstStyle/>
          <a:p>
            <a:pPr algn="ctr"/>
            <a:r>
              <a:rPr lang="en-US" sz="3200" dirty="0" smtClean="0"/>
              <a:t>Objectives for Standards Revision</a:t>
            </a:r>
            <a:endParaRPr lang="en-US" sz="3200" dirty="0"/>
          </a:p>
        </p:txBody>
      </p:sp>
      <p:sp>
        <p:nvSpPr>
          <p:cNvPr id="3" name="Content Placeholder 2"/>
          <p:cNvSpPr>
            <a:spLocks noGrp="1"/>
          </p:cNvSpPr>
          <p:nvPr>
            <p:ph idx="1"/>
          </p:nvPr>
        </p:nvSpPr>
        <p:spPr>
          <a:xfrm>
            <a:off x="125091" y="974945"/>
            <a:ext cx="8955535" cy="4286250"/>
          </a:xfrm>
        </p:spPr>
        <p:txBody>
          <a:bodyPr/>
          <a:lstStyle/>
          <a:p>
            <a:pPr lvl="0"/>
            <a:r>
              <a:rPr lang="en-US" sz="2000" b="1" dirty="0" smtClean="0"/>
              <a:t>Optimal</a:t>
            </a:r>
            <a:r>
              <a:rPr lang="en-US" sz="2000" dirty="0" smtClean="0"/>
              <a:t> </a:t>
            </a:r>
            <a:r>
              <a:rPr lang="en-US" sz="2000" b="1" dirty="0"/>
              <a:t>standards</a:t>
            </a:r>
            <a:r>
              <a:rPr lang="en-US" sz="2000" dirty="0"/>
              <a:t> </a:t>
            </a:r>
            <a:r>
              <a:rPr lang="en-US" sz="2000" dirty="0" smtClean="0"/>
              <a:t>-  should </a:t>
            </a:r>
            <a:r>
              <a:rPr lang="en-US" sz="2000" dirty="0"/>
              <a:t>reflect contemporary practice </a:t>
            </a:r>
            <a:r>
              <a:rPr lang="en-US" sz="2000" dirty="0" smtClean="0"/>
              <a:t>and push </a:t>
            </a:r>
            <a:r>
              <a:rPr lang="en-US" sz="2000" dirty="0"/>
              <a:t>the profession </a:t>
            </a:r>
            <a:r>
              <a:rPr lang="en-US" sz="2000" dirty="0" smtClean="0"/>
              <a:t>forward</a:t>
            </a:r>
          </a:p>
          <a:p>
            <a:pPr marL="0" lvl="0" indent="0">
              <a:buNone/>
            </a:pPr>
            <a:endParaRPr lang="en-US" sz="2000" dirty="0"/>
          </a:p>
          <a:p>
            <a:pPr lvl="0"/>
            <a:r>
              <a:rPr lang="en-US" sz="2000" dirty="0"/>
              <a:t>Harmonize </a:t>
            </a:r>
            <a:r>
              <a:rPr lang="en-US" sz="2000" dirty="0" smtClean="0"/>
              <a:t>PGY1</a:t>
            </a:r>
            <a:r>
              <a:rPr lang="en-US" sz="2000" dirty="0"/>
              <a:t>, PGY1 Community-based </a:t>
            </a:r>
            <a:r>
              <a:rPr lang="en-US" sz="2000" dirty="0" smtClean="0"/>
              <a:t>and </a:t>
            </a:r>
            <a:r>
              <a:rPr lang="en-US" sz="2000" dirty="0"/>
              <a:t>PGY1 Managed Care </a:t>
            </a:r>
            <a:r>
              <a:rPr lang="en-US" sz="2000" dirty="0" smtClean="0"/>
              <a:t>standards</a:t>
            </a:r>
          </a:p>
          <a:p>
            <a:pPr marL="0" lvl="0" indent="0">
              <a:buNone/>
            </a:pPr>
            <a:endParaRPr lang="en-US" sz="2000" dirty="0"/>
          </a:p>
          <a:p>
            <a:r>
              <a:rPr lang="en-US" sz="2000" dirty="0" smtClean="0"/>
              <a:t>Revise the PGY2 standard concurrently to allow </a:t>
            </a:r>
            <a:r>
              <a:rPr lang="en-US" sz="2000" dirty="0"/>
              <a:t>for </a:t>
            </a:r>
            <a:r>
              <a:rPr lang="en-US" sz="2000" dirty="0" smtClean="0"/>
              <a:t>consistency</a:t>
            </a:r>
          </a:p>
          <a:p>
            <a:pPr marL="0" indent="0">
              <a:buNone/>
            </a:pPr>
            <a:endParaRPr lang="en-US" sz="2000" dirty="0" smtClean="0"/>
          </a:p>
          <a:p>
            <a:r>
              <a:rPr lang="en-US" sz="2000" dirty="0" smtClean="0"/>
              <a:t>Assure </a:t>
            </a:r>
            <a:r>
              <a:rPr lang="en-US" sz="2000" dirty="0"/>
              <a:t>that the PGY2 standard is distinctly different from the PGY1 standard and supports a higher level of learning.</a:t>
            </a:r>
          </a:p>
          <a:p>
            <a:pPr lvl="0"/>
            <a:endParaRPr lang="en-US" sz="2000" dirty="0" smtClean="0"/>
          </a:p>
          <a:p>
            <a:pPr lvl="0"/>
            <a:endParaRPr lang="en-US" sz="2000" dirty="0" smtClean="0"/>
          </a:p>
          <a:p>
            <a:pPr marL="0" lvl="0" indent="0">
              <a:buNone/>
            </a:pPr>
            <a:endParaRPr lang="en-US" sz="2000" dirty="0"/>
          </a:p>
          <a:p>
            <a:pPr marL="0" lvl="0" indent="0">
              <a:buNone/>
            </a:pPr>
            <a:endParaRPr lang="en-US" sz="2000" dirty="0"/>
          </a:p>
          <a:p>
            <a:endParaRPr lang="en-US" dirty="0"/>
          </a:p>
        </p:txBody>
      </p:sp>
    </p:spTree>
    <p:extLst>
      <p:ext uri="{BB962C8B-B14F-4D97-AF65-F5344CB8AC3E}">
        <p14:creationId xmlns:p14="http://schemas.microsoft.com/office/powerpoint/2010/main" val="3499109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9605"/>
            <a:ext cx="8686800" cy="857250"/>
          </a:xfrm>
        </p:spPr>
        <p:txBody>
          <a:bodyPr/>
          <a:lstStyle/>
          <a:p>
            <a:pPr algn="ctr"/>
            <a:r>
              <a:rPr lang="en-US" sz="2800" dirty="0" smtClean="0"/>
              <a:t>Objectives </a:t>
            </a:r>
            <a:r>
              <a:rPr lang="en-US" sz="2800" dirty="0"/>
              <a:t>for Standards Revision</a:t>
            </a:r>
            <a:endParaRPr lang="en-US" dirty="0"/>
          </a:p>
        </p:txBody>
      </p:sp>
      <p:sp>
        <p:nvSpPr>
          <p:cNvPr id="3" name="Content Placeholder 2"/>
          <p:cNvSpPr>
            <a:spLocks noGrp="1"/>
          </p:cNvSpPr>
          <p:nvPr>
            <p:ph idx="1"/>
          </p:nvPr>
        </p:nvSpPr>
        <p:spPr>
          <a:xfrm>
            <a:off x="47626" y="1038871"/>
            <a:ext cx="9096374" cy="4276645"/>
          </a:xfrm>
        </p:spPr>
        <p:txBody>
          <a:bodyPr/>
          <a:lstStyle/>
          <a:p>
            <a:pPr lvl="0"/>
            <a:r>
              <a:rPr lang="en-US" sz="2000" dirty="0"/>
              <a:t>Consider </a:t>
            </a:r>
            <a:r>
              <a:rPr lang="en-US" sz="2000" dirty="0" smtClean="0"/>
              <a:t>whether existing </a:t>
            </a:r>
            <a:r>
              <a:rPr lang="en-US" sz="2000" dirty="0"/>
              <a:t>guidance should be reflected in the </a:t>
            </a:r>
            <a:r>
              <a:rPr lang="en-US" sz="2000" dirty="0" smtClean="0"/>
              <a:t>standard.  Find right </a:t>
            </a:r>
            <a:r>
              <a:rPr lang="en-US" sz="2000" dirty="0"/>
              <a:t>balance </a:t>
            </a:r>
            <a:r>
              <a:rPr lang="en-US" sz="2000" dirty="0" smtClean="0"/>
              <a:t>between </a:t>
            </a:r>
            <a:r>
              <a:rPr lang="en-US" sz="2000" dirty="0"/>
              <a:t>generality and detail</a:t>
            </a:r>
            <a:r>
              <a:rPr lang="en-US" sz="2000" dirty="0" smtClean="0"/>
              <a:t>.</a:t>
            </a:r>
          </a:p>
          <a:p>
            <a:pPr marL="0" lvl="0" indent="0">
              <a:buNone/>
            </a:pPr>
            <a:endParaRPr lang="en-US" sz="2000" dirty="0"/>
          </a:p>
          <a:p>
            <a:r>
              <a:rPr lang="en-US" sz="2000" dirty="0"/>
              <a:t>Simplify where possible</a:t>
            </a:r>
            <a:r>
              <a:rPr lang="en-US" sz="2000" dirty="0" smtClean="0"/>
              <a:t>.  Keep what adds value and improves quality</a:t>
            </a:r>
            <a:endParaRPr lang="en-US" sz="2000" dirty="0"/>
          </a:p>
          <a:p>
            <a:pPr marL="0" lvl="0" indent="0">
              <a:buNone/>
            </a:pPr>
            <a:endParaRPr lang="en-US" sz="2000" dirty="0" smtClean="0"/>
          </a:p>
          <a:p>
            <a:r>
              <a:rPr lang="en-US" sz="2000" dirty="0"/>
              <a:t>Evaluate best placement in the standards for preceptor qualifications</a:t>
            </a:r>
          </a:p>
          <a:p>
            <a:pPr marL="0" lvl="0" indent="0">
              <a:buNone/>
            </a:pPr>
            <a:endParaRPr lang="en-US" sz="2000" dirty="0" smtClean="0"/>
          </a:p>
          <a:p>
            <a:r>
              <a:rPr lang="en-US" sz="2000" dirty="0" smtClean="0"/>
              <a:t>Consider well-being and resilience and diversity as new additions </a:t>
            </a:r>
          </a:p>
          <a:p>
            <a:endParaRPr lang="en-US" sz="2000" dirty="0"/>
          </a:p>
          <a:p>
            <a:r>
              <a:rPr lang="en-US" sz="2000" dirty="0" smtClean="0"/>
              <a:t>Reduce </a:t>
            </a:r>
            <a:r>
              <a:rPr lang="en-US" sz="2000" dirty="0"/>
              <a:t>redundancy</a:t>
            </a:r>
          </a:p>
          <a:p>
            <a:pPr lvl="0"/>
            <a:endParaRPr lang="en-US" sz="2000" dirty="0" smtClean="0"/>
          </a:p>
          <a:p>
            <a:pPr lvl="0"/>
            <a:endParaRPr lang="en-US" sz="2000" dirty="0"/>
          </a:p>
          <a:p>
            <a:pPr lvl="0"/>
            <a:r>
              <a:rPr lang="en-US" sz="2000" dirty="0" smtClean="0"/>
              <a:t> </a:t>
            </a:r>
            <a:endParaRPr lang="en-US" sz="2000" dirty="0"/>
          </a:p>
          <a:p>
            <a:pPr marL="0" indent="0">
              <a:buNone/>
            </a:pPr>
            <a:endParaRPr lang="en-US" sz="2000" dirty="0"/>
          </a:p>
        </p:txBody>
      </p:sp>
    </p:spTree>
    <p:extLst>
      <p:ext uri="{BB962C8B-B14F-4D97-AF65-F5344CB8AC3E}">
        <p14:creationId xmlns:p14="http://schemas.microsoft.com/office/powerpoint/2010/main" val="407980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413" y="79626"/>
            <a:ext cx="8686800" cy="626544"/>
          </a:xfrm>
        </p:spPr>
        <p:txBody>
          <a:bodyPr/>
          <a:lstStyle/>
          <a:p>
            <a:pPr algn="ctr"/>
            <a:r>
              <a:rPr lang="en-US" sz="3200" dirty="0"/>
              <a:t>Objectives for Standards Revision</a:t>
            </a:r>
            <a:endParaRPr lang="en-US" dirty="0"/>
          </a:p>
        </p:txBody>
      </p:sp>
      <p:sp>
        <p:nvSpPr>
          <p:cNvPr id="5" name="Content Placeholder 4"/>
          <p:cNvSpPr>
            <a:spLocks noGrp="1"/>
          </p:cNvSpPr>
          <p:nvPr>
            <p:ph idx="1"/>
          </p:nvPr>
        </p:nvSpPr>
        <p:spPr>
          <a:xfrm>
            <a:off x="252413" y="832920"/>
            <a:ext cx="8686800" cy="3761306"/>
          </a:xfrm>
        </p:spPr>
        <p:txBody>
          <a:bodyPr/>
          <a:lstStyle/>
          <a:p>
            <a:r>
              <a:rPr lang="en-US" dirty="0"/>
              <a:t>Include more nutrition and operations in the next </a:t>
            </a:r>
            <a:r>
              <a:rPr lang="en-US" dirty="0" smtClean="0"/>
              <a:t>standard</a:t>
            </a:r>
          </a:p>
          <a:p>
            <a:pPr marL="0" indent="0">
              <a:buNone/>
            </a:pPr>
            <a:endParaRPr lang="en-US" dirty="0" smtClean="0"/>
          </a:p>
          <a:p>
            <a:r>
              <a:rPr lang="en-US" dirty="0" smtClean="0"/>
              <a:t>Incorporate </a:t>
            </a:r>
            <a:r>
              <a:rPr lang="en-US" dirty="0"/>
              <a:t>requirements for diversity in recruitment</a:t>
            </a:r>
          </a:p>
          <a:p>
            <a:endParaRPr lang="en-US" dirty="0" smtClean="0"/>
          </a:p>
          <a:p>
            <a:r>
              <a:rPr lang="en-US" dirty="0"/>
              <a:t>Incorporate requirements for well-being and resilience</a:t>
            </a:r>
          </a:p>
          <a:p>
            <a:endParaRPr lang="en-US" dirty="0"/>
          </a:p>
          <a:p>
            <a:r>
              <a:rPr lang="en-US" dirty="0" smtClean="0"/>
              <a:t>The </a:t>
            </a:r>
            <a:r>
              <a:rPr lang="en-US" dirty="0"/>
              <a:t>PAI 2030 document as well as the revised Long Range Vision for the Pharmacy Workforce document will inform the development of the new standards</a:t>
            </a:r>
            <a:r>
              <a:rPr lang="en-US" dirty="0" smtClean="0"/>
              <a:t>.</a:t>
            </a:r>
          </a:p>
          <a:p>
            <a:pPr marL="0" indent="0">
              <a:buNone/>
            </a:pPr>
            <a:endParaRPr lang="en-US" dirty="0"/>
          </a:p>
          <a:p>
            <a:r>
              <a:rPr lang="en-US" dirty="0"/>
              <a:t>Will conduct a survey of residency programs to obtain feedback on the current standards and to inform the next standard revision</a:t>
            </a:r>
          </a:p>
          <a:p>
            <a:endParaRPr lang="en-US" dirty="0"/>
          </a:p>
        </p:txBody>
      </p:sp>
    </p:spTree>
    <p:extLst>
      <p:ext uri="{BB962C8B-B14F-4D97-AF65-F5344CB8AC3E}">
        <p14:creationId xmlns:p14="http://schemas.microsoft.com/office/powerpoint/2010/main" val="19141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322" y="102158"/>
            <a:ext cx="8912505" cy="4921255"/>
          </a:xfrm>
          <a:prstGeom prst="rect">
            <a:avLst/>
          </a:prstGeom>
        </p:spPr>
      </p:pic>
    </p:spTree>
    <p:extLst>
      <p:ext uri="{BB962C8B-B14F-4D97-AF65-F5344CB8AC3E}">
        <p14:creationId xmlns:p14="http://schemas.microsoft.com/office/powerpoint/2010/main" val="2491404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1"/>
            <a:ext cx="8229600" cy="538655"/>
          </a:xfrm>
        </p:spPr>
        <p:txBody>
          <a:bodyPr>
            <a:normAutofit fontScale="90000"/>
          </a:bodyPr>
          <a:lstStyle/>
          <a:p>
            <a:r>
              <a:rPr lang="en-US" dirty="0" smtClean="0">
                <a:solidFill>
                  <a:srgbClr val="000099"/>
                </a:solidFill>
              </a:rPr>
              <a:t>Other COC Actions</a:t>
            </a:r>
            <a:endParaRPr lang="en-US" dirty="0">
              <a:solidFill>
                <a:srgbClr val="000099"/>
              </a:solidFill>
            </a:endParaRPr>
          </a:p>
        </p:txBody>
      </p:sp>
      <p:sp>
        <p:nvSpPr>
          <p:cNvPr id="3" name="Content Placeholder 2"/>
          <p:cNvSpPr>
            <a:spLocks noGrp="1"/>
          </p:cNvSpPr>
          <p:nvPr>
            <p:ph idx="1"/>
          </p:nvPr>
        </p:nvSpPr>
        <p:spPr>
          <a:xfrm>
            <a:off x="381000" y="841248"/>
            <a:ext cx="8587435" cy="3845051"/>
          </a:xfrm>
        </p:spPr>
        <p:txBody>
          <a:bodyPr>
            <a:noAutofit/>
          </a:bodyPr>
          <a:lstStyle/>
          <a:p>
            <a:pPr marL="0" indent="0">
              <a:buNone/>
            </a:pPr>
            <a:endParaRPr lang="en-US" sz="2400" dirty="0" smtClean="0"/>
          </a:p>
          <a:p>
            <a:r>
              <a:rPr lang="en-US" sz="2400" dirty="0" smtClean="0"/>
              <a:t>Multihospital subcommittee of the COC</a:t>
            </a:r>
          </a:p>
          <a:p>
            <a:pPr lvl="1"/>
            <a:r>
              <a:rPr lang="en-US" sz="2000" dirty="0"/>
              <a:t>This group </a:t>
            </a:r>
            <a:r>
              <a:rPr lang="en-US" sz="2000" dirty="0" smtClean="0"/>
              <a:t>is discussing </a:t>
            </a:r>
            <a:r>
              <a:rPr lang="en-US" sz="2000" dirty="0"/>
              <a:t>the growing complexity of the pharmacy and residency enterprises in large health systems. The goal of these discussions is to identify those areas of residency training that require standardization across the enterprise to improve efficiency, incentivize adoption of best practices across the health system, and strengthen </a:t>
            </a:r>
            <a:r>
              <a:rPr lang="en-US" sz="2000" dirty="0" smtClean="0"/>
              <a:t>the resident </a:t>
            </a:r>
            <a:r>
              <a:rPr lang="en-US" sz="2000" dirty="0"/>
              <a:t>learning experience. </a:t>
            </a:r>
          </a:p>
        </p:txBody>
      </p:sp>
    </p:spTree>
    <p:extLst>
      <p:ext uri="{BB962C8B-B14F-4D97-AF65-F5344CB8AC3E}">
        <p14:creationId xmlns:p14="http://schemas.microsoft.com/office/powerpoint/2010/main" val="411742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Other COC Actions</a:t>
            </a:r>
            <a:endParaRPr lang="en-US" dirty="0"/>
          </a:p>
        </p:txBody>
      </p:sp>
      <p:sp>
        <p:nvSpPr>
          <p:cNvPr id="3" name="Content Placeholder 2"/>
          <p:cNvSpPr>
            <a:spLocks noGrp="1"/>
          </p:cNvSpPr>
          <p:nvPr>
            <p:ph idx="1"/>
          </p:nvPr>
        </p:nvSpPr>
        <p:spPr/>
        <p:txBody>
          <a:bodyPr/>
          <a:lstStyle/>
          <a:p>
            <a:r>
              <a:rPr lang="en-US" sz="2400" dirty="0" smtClean="0"/>
              <a:t>Well-being</a:t>
            </a:r>
            <a:r>
              <a:rPr lang="en-US" dirty="0" smtClean="0"/>
              <a:t> </a:t>
            </a:r>
            <a:r>
              <a:rPr lang="en-US" sz="2400" dirty="0" smtClean="0"/>
              <a:t>and resilience subcommittee</a:t>
            </a:r>
          </a:p>
          <a:p>
            <a:pPr lvl="1"/>
            <a:r>
              <a:rPr lang="en-US" sz="2000" dirty="0"/>
              <a:t>This group </a:t>
            </a:r>
            <a:r>
              <a:rPr lang="en-US" sz="2000" dirty="0" smtClean="0"/>
              <a:t>is evaluating whether </a:t>
            </a:r>
            <a:r>
              <a:rPr lang="en-US" sz="2000" dirty="0"/>
              <a:t>well-being and resilience should be addressed through a standards revision (requiring programs to have a structured curriculum devoted to resident well-being and resilience</a:t>
            </a:r>
            <a:r>
              <a:rPr lang="en-US" sz="2000" dirty="0" smtClean="0"/>
              <a:t>) as medicine has done.   We recognize well-being </a:t>
            </a:r>
            <a:r>
              <a:rPr lang="en-US" sz="2000" dirty="0"/>
              <a:t>and resilience in residency training </a:t>
            </a:r>
            <a:r>
              <a:rPr lang="en-US" sz="2000" dirty="0" smtClean="0"/>
              <a:t>as </a:t>
            </a:r>
            <a:r>
              <a:rPr lang="en-US" sz="2000" dirty="0"/>
              <a:t>a key component to developing competent, caring, and resilient pharmacy practitioners. </a:t>
            </a:r>
            <a:r>
              <a:rPr lang="en-US" sz="2000" dirty="0" smtClean="0"/>
              <a:t> What goes in the Standard will be informed by the results of the NAM study results and the ASHP survey that was recently completed.</a:t>
            </a:r>
            <a:endParaRPr lang="en-US" sz="2000" dirty="0"/>
          </a:p>
          <a:p>
            <a:pPr lvl="1"/>
            <a:endParaRPr lang="en-US" dirty="0"/>
          </a:p>
        </p:txBody>
      </p:sp>
    </p:spTree>
    <p:extLst>
      <p:ext uri="{BB962C8B-B14F-4D97-AF65-F5344CB8AC3E}">
        <p14:creationId xmlns:p14="http://schemas.microsoft.com/office/powerpoint/2010/main" val="1641554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88680"/>
            <a:ext cx="8686800" cy="857250"/>
          </a:xfrm>
        </p:spPr>
        <p:txBody>
          <a:bodyPr/>
          <a:lstStyle/>
          <a:p>
            <a:r>
              <a:rPr lang="en-US" dirty="0">
                <a:solidFill>
                  <a:srgbClr val="000099"/>
                </a:solidFill>
              </a:rPr>
              <a:t>Other COC Actions</a:t>
            </a:r>
            <a:endParaRPr lang="en-US" dirty="0"/>
          </a:p>
        </p:txBody>
      </p:sp>
      <p:sp>
        <p:nvSpPr>
          <p:cNvPr id="3" name="Content Placeholder 2"/>
          <p:cNvSpPr>
            <a:spLocks noGrp="1"/>
          </p:cNvSpPr>
          <p:nvPr>
            <p:ph idx="1"/>
          </p:nvPr>
        </p:nvSpPr>
        <p:spPr>
          <a:xfrm>
            <a:off x="-1" y="945930"/>
            <a:ext cx="9216429" cy="3924833"/>
          </a:xfrm>
        </p:spPr>
        <p:txBody>
          <a:bodyPr/>
          <a:lstStyle/>
          <a:p>
            <a:r>
              <a:rPr lang="en-US" sz="2000" dirty="0" smtClean="0"/>
              <a:t>New annual surveys for </a:t>
            </a:r>
            <a:r>
              <a:rPr lang="en-US" sz="2000" b="1" dirty="0" smtClean="0"/>
              <a:t>preceptors</a:t>
            </a:r>
            <a:r>
              <a:rPr lang="en-US" sz="2000" dirty="0" smtClean="0"/>
              <a:t> and </a:t>
            </a:r>
            <a:r>
              <a:rPr lang="en-US" sz="2000" b="1" dirty="0" smtClean="0"/>
              <a:t>residents</a:t>
            </a:r>
            <a:r>
              <a:rPr lang="en-US" sz="2000" dirty="0" smtClean="0"/>
              <a:t> beginning this residency year – preceptor late October or early November and resident in spring</a:t>
            </a:r>
          </a:p>
          <a:p>
            <a:r>
              <a:rPr lang="en-US" sz="2000" dirty="0" smtClean="0"/>
              <a:t>Together with the RPD Annual Residency Report, these surveys will support the accreditation process as we move to the 8 year cycle </a:t>
            </a:r>
          </a:p>
          <a:p>
            <a:r>
              <a:rPr lang="en-US" sz="2000" dirty="0" smtClean="0"/>
              <a:t>The resident survey will reflect </a:t>
            </a:r>
            <a:r>
              <a:rPr lang="en-US" sz="2000" dirty="0"/>
              <a:t>time spent w/preceptors, evaluation, training content, resources, patient safety and teamwork…an overall evaluation of the </a:t>
            </a:r>
            <a:r>
              <a:rPr lang="en-US" sz="2000" dirty="0" smtClean="0"/>
              <a:t>program – not intended to point fingers</a:t>
            </a:r>
          </a:p>
          <a:p>
            <a:r>
              <a:rPr lang="en-US" sz="2000" dirty="0" smtClean="0"/>
              <a:t>These additions represent perspectives of the residency program and how well things are going </a:t>
            </a:r>
          </a:p>
          <a:p>
            <a:r>
              <a:rPr lang="en-US" sz="2000" dirty="0" smtClean="0"/>
              <a:t>Support the longer accreditation cycle and replace the midterm reports</a:t>
            </a:r>
            <a:endParaRPr lang="en-US" sz="2000" dirty="0"/>
          </a:p>
        </p:txBody>
      </p:sp>
    </p:spTree>
    <p:extLst>
      <p:ext uri="{BB962C8B-B14F-4D97-AF65-F5344CB8AC3E}">
        <p14:creationId xmlns:p14="http://schemas.microsoft.com/office/powerpoint/2010/main" val="592118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86800" cy="857250"/>
          </a:xfrm>
        </p:spPr>
        <p:txBody>
          <a:bodyPr/>
          <a:lstStyle/>
          <a:p>
            <a:r>
              <a:rPr lang="en-US" dirty="0" smtClean="0"/>
              <a:t>ASHP Advocacy on CMS Audits of residency</a:t>
            </a:r>
            <a:endParaRPr lang="en-US" dirty="0"/>
          </a:p>
        </p:txBody>
      </p:sp>
      <p:sp>
        <p:nvSpPr>
          <p:cNvPr id="3" name="Content Placeholder 2"/>
          <p:cNvSpPr>
            <a:spLocks noGrp="1"/>
          </p:cNvSpPr>
          <p:nvPr>
            <p:ph idx="1"/>
          </p:nvPr>
        </p:nvSpPr>
        <p:spPr>
          <a:xfrm>
            <a:off x="252413" y="742384"/>
            <a:ext cx="8686800" cy="4065006"/>
          </a:xfrm>
        </p:spPr>
        <p:txBody>
          <a:bodyPr/>
          <a:lstStyle/>
          <a:p>
            <a:r>
              <a:rPr lang="en-US" b="1" dirty="0"/>
              <a:t>ASHP Asks CMS to Stop Cost Disallowances, Improve Audit Procedures, and Technical Assistance for Pharmacy Residency </a:t>
            </a:r>
            <a:r>
              <a:rPr lang="en-US" b="1" dirty="0" smtClean="0"/>
              <a:t>Programs</a:t>
            </a:r>
          </a:p>
          <a:p>
            <a:r>
              <a:rPr lang="en-US" dirty="0" smtClean="0"/>
              <a:t>On </a:t>
            </a:r>
            <a:r>
              <a:rPr lang="en-US" dirty="0"/>
              <a:t>June 13, ASHP </a:t>
            </a:r>
            <a:r>
              <a:rPr lang="en-US" u="sng" dirty="0">
                <a:hlinkClick r:id="rId2"/>
              </a:rPr>
              <a:t>sent a letter</a:t>
            </a:r>
            <a:r>
              <a:rPr lang="en-US" dirty="0"/>
              <a:t> to the Centers for Medicare and Medicaid Services (CMS) Administrator </a:t>
            </a:r>
            <a:r>
              <a:rPr lang="en-US" dirty="0" err="1"/>
              <a:t>Seema</a:t>
            </a:r>
            <a:r>
              <a:rPr lang="en-US" dirty="0"/>
              <a:t> </a:t>
            </a:r>
            <a:r>
              <a:rPr lang="en-US" dirty="0" err="1"/>
              <a:t>Verma</a:t>
            </a:r>
            <a:r>
              <a:rPr lang="en-US" dirty="0"/>
              <a:t> requesting they cease cost disallowances for pharmacy residency programs until CMS provides technical assistance and improves audit processes and auditor training. </a:t>
            </a:r>
            <a:endParaRPr lang="en-US" b="1" dirty="0" smtClean="0"/>
          </a:p>
          <a:p>
            <a:r>
              <a:rPr lang="en-US" dirty="0"/>
              <a:t>We encourage all of our members to send an email to their congressional representatives asking that Congress protect residency program funding.  It’s quick and easy to do through our </a:t>
            </a:r>
            <a:r>
              <a:rPr lang="en-US" u="sng" dirty="0">
                <a:hlinkClick r:id="rId3"/>
              </a:rPr>
              <a:t>Call-to-Action alert</a:t>
            </a:r>
            <a:r>
              <a:rPr lang="en-US" dirty="0"/>
              <a:t>.  Additionally, if  you have information to share with ASHP about a current or previous CMS audit, please email Jillanne Schulte Wall, ASHP </a:t>
            </a:r>
            <a:r>
              <a:rPr lang="en-US" u="sng" dirty="0">
                <a:hlinkClick r:id="rId4"/>
              </a:rPr>
              <a:t>Director of Federal Regulatory Affairs</a:t>
            </a:r>
            <a:r>
              <a:rPr lang="en-US" dirty="0"/>
              <a:t>. </a:t>
            </a:r>
            <a:endParaRPr lang="en-US" dirty="0" smtClean="0"/>
          </a:p>
          <a:p>
            <a:r>
              <a:rPr lang="en-US" dirty="0" smtClean="0"/>
              <a:t>ASHP supporting organizations suing CMS over funding disallowances with AMICUS brief.</a:t>
            </a:r>
            <a:endParaRPr lang="en-US" dirty="0"/>
          </a:p>
          <a:p>
            <a:endParaRPr lang="en-US" dirty="0"/>
          </a:p>
        </p:txBody>
      </p:sp>
    </p:spTree>
    <p:extLst>
      <p:ext uri="{BB962C8B-B14F-4D97-AF65-F5344CB8AC3E}">
        <p14:creationId xmlns:p14="http://schemas.microsoft.com/office/powerpoint/2010/main" val="66438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8160"/>
          </a:xfrm>
        </p:spPr>
        <p:txBody>
          <a:bodyPr>
            <a:normAutofit fontScale="90000"/>
          </a:bodyPr>
          <a:lstStyle/>
          <a:p>
            <a:pPr algn="ctr"/>
            <a:r>
              <a:rPr lang="en-US" dirty="0" smtClean="0">
                <a:solidFill>
                  <a:srgbClr val="000099"/>
                </a:solidFill>
              </a:rPr>
              <a:t>2019 ASHP Commission on Credentialing</a:t>
            </a:r>
            <a:endParaRPr lang="en-US" dirty="0">
              <a:solidFill>
                <a:srgbClr val="000099"/>
              </a:solidFill>
            </a:endParaRPr>
          </a:p>
        </p:txBody>
      </p:sp>
      <p:sp>
        <p:nvSpPr>
          <p:cNvPr id="8" name="Content Placeholder 7"/>
          <p:cNvSpPr>
            <a:spLocks noGrp="1"/>
          </p:cNvSpPr>
          <p:nvPr>
            <p:ph sz="half" idx="1"/>
          </p:nvPr>
        </p:nvSpPr>
        <p:spPr>
          <a:xfrm>
            <a:off x="182880" y="586740"/>
            <a:ext cx="4465320" cy="4171950"/>
          </a:xfrm>
        </p:spPr>
        <p:txBody>
          <a:bodyPr>
            <a:normAutofit/>
          </a:bodyPr>
          <a:lstStyle/>
          <a:p>
            <a:pPr marL="0" indent="0">
              <a:buNone/>
            </a:pPr>
            <a:r>
              <a:rPr lang="en-US" sz="2000" b="1" dirty="0"/>
              <a:t>Jamie </a:t>
            </a:r>
            <a:r>
              <a:rPr lang="en-US" sz="2000" b="1" dirty="0" err="1"/>
              <a:t>Kalus</a:t>
            </a:r>
            <a:r>
              <a:rPr lang="en-US" sz="2000" b="1" dirty="0"/>
              <a:t>, </a:t>
            </a:r>
            <a:r>
              <a:rPr lang="en-US" sz="2000" b="1" dirty="0" smtClean="0"/>
              <a:t>Chair</a:t>
            </a:r>
          </a:p>
          <a:p>
            <a:pPr marL="0" indent="0">
              <a:buNone/>
            </a:pPr>
            <a:r>
              <a:rPr lang="en-US" sz="2000" dirty="0"/>
              <a:t>Suzanne </a:t>
            </a:r>
            <a:r>
              <a:rPr lang="en-US" sz="2000" dirty="0" smtClean="0"/>
              <a:t>Turner</a:t>
            </a:r>
            <a:r>
              <a:rPr lang="en-US" sz="2000" b="1" dirty="0" smtClean="0"/>
              <a:t>, Vice Chair </a:t>
            </a:r>
          </a:p>
          <a:p>
            <a:pPr marL="0" indent="0">
              <a:buNone/>
            </a:pPr>
            <a:r>
              <a:rPr lang="en-US" sz="2000" b="1" dirty="0">
                <a:solidFill>
                  <a:srgbClr val="FF0000"/>
                </a:solidFill>
              </a:rPr>
              <a:t>Melissa </a:t>
            </a:r>
            <a:r>
              <a:rPr lang="en-US" sz="2000" b="1" dirty="0" err="1">
                <a:solidFill>
                  <a:srgbClr val="FF0000"/>
                </a:solidFill>
              </a:rPr>
              <a:t>Heigham</a:t>
            </a:r>
            <a:r>
              <a:rPr lang="en-US" sz="2000" b="1" dirty="0" smtClean="0">
                <a:solidFill>
                  <a:schemeClr val="tx1"/>
                </a:solidFill>
              </a:rPr>
              <a:t>,</a:t>
            </a:r>
            <a:r>
              <a:rPr lang="en-US" sz="2000" b="1" dirty="0" smtClean="0">
                <a:solidFill>
                  <a:srgbClr val="C00000"/>
                </a:solidFill>
              </a:rPr>
              <a:t> </a:t>
            </a:r>
            <a:r>
              <a:rPr lang="en-US" sz="2000" b="1" dirty="0" smtClean="0"/>
              <a:t>Past Chair</a:t>
            </a:r>
          </a:p>
          <a:p>
            <a:pPr marL="0" indent="0">
              <a:buNone/>
            </a:pPr>
            <a:r>
              <a:rPr lang="en-US" sz="2000" b="0" dirty="0" smtClean="0">
                <a:solidFill>
                  <a:srgbClr val="FF0000"/>
                </a:solidFill>
              </a:rPr>
              <a:t>Sheryl Cosme </a:t>
            </a:r>
            <a:r>
              <a:rPr lang="en-US" sz="2000" b="0" dirty="0" smtClean="0"/>
              <a:t>(Public Member)</a:t>
            </a:r>
          </a:p>
          <a:p>
            <a:pPr marL="0" indent="0">
              <a:buNone/>
            </a:pPr>
            <a:r>
              <a:rPr lang="en-US" sz="2000" dirty="0">
                <a:solidFill>
                  <a:srgbClr val="FF0000"/>
                </a:solidFill>
              </a:rPr>
              <a:t>Marcia </a:t>
            </a:r>
            <a:r>
              <a:rPr lang="en-US" sz="2000" dirty="0" smtClean="0">
                <a:solidFill>
                  <a:srgbClr val="FF0000"/>
                </a:solidFill>
              </a:rPr>
              <a:t>Buck </a:t>
            </a:r>
            <a:r>
              <a:rPr lang="en-US" sz="2000" dirty="0"/>
              <a:t>(ACCP)</a:t>
            </a:r>
          </a:p>
          <a:p>
            <a:pPr marL="0" indent="0">
              <a:buNone/>
            </a:pPr>
            <a:r>
              <a:rPr lang="en-US" sz="2000" dirty="0" smtClean="0"/>
              <a:t>Amy Seybert (AACP)</a:t>
            </a:r>
            <a:endParaRPr lang="en-US" sz="2000" b="0" dirty="0" smtClean="0"/>
          </a:p>
          <a:p>
            <a:pPr marL="0" indent="0">
              <a:buNone/>
            </a:pPr>
            <a:r>
              <a:rPr lang="en-US" sz="2000" dirty="0" smtClean="0">
                <a:solidFill>
                  <a:srgbClr val="FF0000"/>
                </a:solidFill>
              </a:rPr>
              <a:t>Diane Erdman</a:t>
            </a:r>
            <a:r>
              <a:rPr lang="en-US" sz="2000" dirty="0" smtClean="0"/>
              <a:t> (AMCP)</a:t>
            </a:r>
          </a:p>
          <a:p>
            <a:pPr marL="0" indent="0">
              <a:buNone/>
            </a:pPr>
            <a:r>
              <a:rPr lang="en-US" sz="2000" dirty="0" smtClean="0"/>
              <a:t>Michael Melroy</a:t>
            </a:r>
          </a:p>
          <a:p>
            <a:pPr marL="0" indent="0">
              <a:buNone/>
            </a:pPr>
            <a:r>
              <a:rPr lang="en-US" sz="2000" dirty="0" smtClean="0"/>
              <a:t>Donna Beehrle-Hobbs (VA</a:t>
            </a:r>
            <a:r>
              <a:rPr lang="en-US" sz="2000" dirty="0"/>
              <a:t>)			</a:t>
            </a:r>
          </a:p>
          <a:p>
            <a:pPr marL="0" indent="0">
              <a:buNone/>
            </a:pPr>
            <a:r>
              <a:rPr lang="en-US" sz="2000" dirty="0"/>
              <a:t>Katie Mieure </a:t>
            </a:r>
            <a:r>
              <a:rPr lang="en-US" sz="2000" dirty="0" smtClean="0"/>
              <a:t>						                      </a:t>
            </a:r>
            <a:endParaRPr lang="en-US" sz="2000" dirty="0"/>
          </a:p>
        </p:txBody>
      </p:sp>
      <p:sp>
        <p:nvSpPr>
          <p:cNvPr id="9" name="Content Placeholder 8"/>
          <p:cNvSpPr>
            <a:spLocks noGrp="1"/>
          </p:cNvSpPr>
          <p:nvPr>
            <p:ph sz="half" idx="2"/>
          </p:nvPr>
        </p:nvSpPr>
        <p:spPr>
          <a:xfrm>
            <a:off x="4572000" y="594423"/>
            <a:ext cx="4785360" cy="3852677"/>
          </a:xfrm>
        </p:spPr>
        <p:txBody>
          <a:bodyPr>
            <a:noAutofit/>
          </a:bodyPr>
          <a:lstStyle/>
          <a:p>
            <a:pPr marL="0" indent="0">
              <a:buNone/>
            </a:pPr>
            <a:r>
              <a:rPr lang="en-US" sz="2000" b="0" dirty="0" smtClean="0"/>
              <a:t>Julie </a:t>
            </a:r>
            <a:r>
              <a:rPr lang="en-US" sz="2000" b="0" dirty="0" err="1" smtClean="0"/>
              <a:t>Dagam</a:t>
            </a:r>
            <a:endParaRPr lang="en-US" sz="2000" b="0" dirty="0" smtClean="0"/>
          </a:p>
          <a:p>
            <a:pPr marL="0" indent="0">
              <a:buNone/>
            </a:pPr>
            <a:r>
              <a:rPr lang="en-US" sz="2000" dirty="0" smtClean="0"/>
              <a:t>Marjorie Phillips</a:t>
            </a:r>
          </a:p>
          <a:p>
            <a:pPr marL="0" indent="0">
              <a:buNone/>
            </a:pPr>
            <a:r>
              <a:rPr lang="en-US" sz="2000" dirty="0" smtClean="0">
                <a:solidFill>
                  <a:srgbClr val="FF0000"/>
                </a:solidFill>
              </a:rPr>
              <a:t>Harminder Sikand </a:t>
            </a:r>
          </a:p>
          <a:p>
            <a:pPr marL="0" indent="0">
              <a:buNone/>
            </a:pPr>
            <a:r>
              <a:rPr lang="en-US" sz="2000" b="0" dirty="0" smtClean="0">
                <a:solidFill>
                  <a:srgbClr val="FF0000"/>
                </a:solidFill>
              </a:rPr>
              <a:t>Janelle Ruisinger (</a:t>
            </a:r>
            <a:r>
              <a:rPr lang="en-US" sz="2000" b="0" dirty="0" err="1" smtClean="0">
                <a:solidFill>
                  <a:srgbClr val="FF0000"/>
                </a:solidFill>
              </a:rPr>
              <a:t>APhA</a:t>
            </a:r>
            <a:r>
              <a:rPr lang="en-US" sz="2000" b="0" dirty="0" smtClean="0">
                <a:solidFill>
                  <a:srgbClr val="FF0000"/>
                </a:solidFill>
              </a:rPr>
              <a:t>)</a:t>
            </a:r>
          </a:p>
          <a:p>
            <a:pPr marL="0" indent="0">
              <a:buNone/>
            </a:pPr>
            <a:r>
              <a:rPr lang="en-US" sz="2000" dirty="0" smtClean="0"/>
              <a:t>Luke</a:t>
            </a:r>
            <a:r>
              <a:rPr lang="en-US" sz="2000" b="1" dirty="0" smtClean="0"/>
              <a:t> </a:t>
            </a:r>
            <a:r>
              <a:rPr lang="en-US" sz="2000" dirty="0" smtClean="0"/>
              <a:t>Mortensen (Public Member)</a:t>
            </a:r>
            <a:r>
              <a:rPr lang="en-US" sz="2000" b="1" dirty="0" smtClean="0"/>
              <a:t> </a:t>
            </a:r>
            <a:endParaRPr lang="en-US" sz="2000" dirty="0" smtClean="0">
              <a:solidFill>
                <a:srgbClr val="FF0000"/>
              </a:solidFill>
            </a:endParaRPr>
          </a:p>
          <a:p>
            <a:pPr marL="0" indent="0">
              <a:buNone/>
            </a:pPr>
            <a:r>
              <a:rPr lang="en-US" sz="2000" dirty="0" smtClean="0">
                <a:solidFill>
                  <a:srgbClr val="FF0000"/>
                </a:solidFill>
              </a:rPr>
              <a:t>Stephen Davis</a:t>
            </a:r>
          </a:p>
          <a:p>
            <a:pPr marL="0" indent="0">
              <a:buNone/>
            </a:pPr>
            <a:r>
              <a:rPr lang="en-US" sz="2000" dirty="0">
                <a:solidFill>
                  <a:srgbClr val="FF0000"/>
                </a:solidFill>
              </a:rPr>
              <a:t>Elizabeth Canterbury- </a:t>
            </a:r>
            <a:r>
              <a:rPr lang="en-US" sz="2000" dirty="0" smtClean="0">
                <a:solidFill>
                  <a:srgbClr val="FF0000"/>
                </a:solidFill>
              </a:rPr>
              <a:t>resident</a:t>
            </a:r>
          </a:p>
          <a:p>
            <a:pPr marL="0" indent="0">
              <a:buNone/>
            </a:pPr>
            <a:r>
              <a:rPr lang="en-US" sz="2000" dirty="0">
                <a:solidFill>
                  <a:srgbClr val="000099"/>
                </a:solidFill>
              </a:rPr>
              <a:t>Michael </a:t>
            </a:r>
            <a:r>
              <a:rPr lang="en-US" sz="2000" dirty="0" err="1">
                <a:solidFill>
                  <a:srgbClr val="000099"/>
                </a:solidFill>
              </a:rPr>
              <a:t>Hoying</a:t>
            </a:r>
            <a:endParaRPr lang="en-US" sz="2000" dirty="0">
              <a:solidFill>
                <a:srgbClr val="000099"/>
              </a:solidFill>
            </a:endParaRPr>
          </a:p>
          <a:p>
            <a:pPr marL="0" indent="0">
              <a:buNone/>
            </a:pPr>
            <a:r>
              <a:rPr lang="en-US" sz="2000" b="0" dirty="0" smtClean="0">
                <a:solidFill>
                  <a:srgbClr val="000099"/>
                </a:solidFill>
              </a:rPr>
              <a:t>Kelly Smith </a:t>
            </a:r>
            <a:r>
              <a:rPr lang="en-US" sz="2000" b="0" dirty="0" smtClean="0"/>
              <a:t>(Board Liaison) – non-voting</a:t>
            </a:r>
          </a:p>
        </p:txBody>
      </p:sp>
      <p:sp>
        <p:nvSpPr>
          <p:cNvPr id="3" name="TextBox 2"/>
          <p:cNvSpPr txBox="1"/>
          <p:nvPr/>
        </p:nvSpPr>
        <p:spPr>
          <a:xfrm>
            <a:off x="182880" y="4574024"/>
            <a:ext cx="2637692" cy="369332"/>
          </a:xfrm>
          <a:prstGeom prst="rect">
            <a:avLst/>
          </a:prstGeom>
          <a:noFill/>
        </p:spPr>
        <p:txBody>
          <a:bodyPr wrap="square" rtlCol="0">
            <a:spAutoFit/>
          </a:bodyPr>
          <a:lstStyle/>
          <a:p>
            <a:r>
              <a:rPr lang="en-US" dirty="0" smtClean="0">
                <a:solidFill>
                  <a:srgbClr val="FF0000"/>
                </a:solidFill>
              </a:rPr>
              <a:t>Leaving after 2019</a:t>
            </a:r>
            <a:endParaRPr lang="en-US" dirty="0">
              <a:solidFill>
                <a:srgbClr val="FF0000"/>
              </a:solidFill>
            </a:endParaRPr>
          </a:p>
        </p:txBody>
      </p:sp>
      <p:sp>
        <p:nvSpPr>
          <p:cNvPr id="4" name="TextBox 3"/>
          <p:cNvSpPr txBox="1"/>
          <p:nvPr/>
        </p:nvSpPr>
        <p:spPr>
          <a:xfrm>
            <a:off x="4648200" y="4774168"/>
            <a:ext cx="4338320" cy="369332"/>
          </a:xfrm>
          <a:prstGeom prst="rect">
            <a:avLst/>
          </a:prstGeom>
          <a:noFill/>
        </p:spPr>
        <p:txBody>
          <a:bodyPr wrap="square" rtlCol="0">
            <a:spAutoFit/>
          </a:bodyPr>
          <a:lstStyle/>
          <a:p>
            <a:r>
              <a:rPr lang="en-US" dirty="0" smtClean="0">
                <a:solidFill>
                  <a:srgbClr val="000099"/>
                </a:solidFill>
              </a:rPr>
              <a:t>Serves August 2019 and March 2020</a:t>
            </a:r>
            <a:endParaRPr lang="en-US" dirty="0">
              <a:solidFill>
                <a:srgbClr val="000099"/>
              </a:solidFill>
            </a:endParaRPr>
          </a:p>
        </p:txBody>
      </p:sp>
    </p:spTree>
    <p:extLst>
      <p:ext uri="{BB962C8B-B14F-4D97-AF65-F5344CB8AC3E}">
        <p14:creationId xmlns:p14="http://schemas.microsoft.com/office/powerpoint/2010/main" val="385971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790732"/>
            <a:ext cx="8686800" cy="857250"/>
          </a:xfrm>
        </p:spPr>
        <p:txBody>
          <a:bodyPr/>
          <a:lstStyle/>
          <a:p>
            <a:pPr algn="ctr"/>
            <a:r>
              <a:rPr lang="en-US" sz="4400" dirty="0" smtClean="0"/>
              <a:t>Questions and comments</a:t>
            </a:r>
            <a:endParaRPr lang="en-US" sz="4400" dirty="0"/>
          </a:p>
        </p:txBody>
      </p:sp>
    </p:spTree>
    <p:extLst>
      <p:ext uri="{BB962C8B-B14F-4D97-AF65-F5344CB8AC3E}">
        <p14:creationId xmlns:p14="http://schemas.microsoft.com/office/powerpoint/2010/main" val="299316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999"/>
            <a:ext cx="8229600" cy="857250"/>
          </a:xfrm>
        </p:spPr>
        <p:txBody>
          <a:bodyPr>
            <a:normAutofit/>
          </a:bodyPr>
          <a:lstStyle/>
          <a:p>
            <a:r>
              <a:rPr lang="en-US" dirty="0">
                <a:solidFill>
                  <a:srgbClr val="000099"/>
                </a:solidFill>
              </a:rPr>
              <a:t>New COC Members </a:t>
            </a:r>
            <a:r>
              <a:rPr lang="en-US" dirty="0" smtClean="0">
                <a:solidFill>
                  <a:srgbClr val="000099"/>
                </a:solidFill>
              </a:rPr>
              <a:t>2020</a:t>
            </a:r>
            <a:endParaRPr lang="en-US" dirty="0"/>
          </a:p>
        </p:txBody>
      </p:sp>
      <p:sp>
        <p:nvSpPr>
          <p:cNvPr id="3" name="Content Placeholder 2"/>
          <p:cNvSpPr>
            <a:spLocks noGrp="1"/>
          </p:cNvSpPr>
          <p:nvPr>
            <p:ph idx="1"/>
          </p:nvPr>
        </p:nvSpPr>
        <p:spPr>
          <a:xfrm>
            <a:off x="457200" y="758805"/>
            <a:ext cx="8534400" cy="3970866"/>
          </a:xfrm>
        </p:spPr>
        <p:txBody>
          <a:bodyPr>
            <a:normAutofit/>
          </a:bodyPr>
          <a:lstStyle/>
          <a:p>
            <a:r>
              <a:rPr lang="en-US" sz="2000" dirty="0"/>
              <a:t>Suzanne </a:t>
            </a:r>
            <a:r>
              <a:rPr lang="en-US" sz="2000" dirty="0" smtClean="0"/>
              <a:t>Turner – Chair</a:t>
            </a:r>
          </a:p>
          <a:p>
            <a:r>
              <a:rPr lang="en-US" sz="2000" dirty="0" smtClean="0"/>
              <a:t>Julie Dagam – </a:t>
            </a:r>
            <a:r>
              <a:rPr lang="en-US" sz="2000" dirty="0"/>
              <a:t>Vice Chair</a:t>
            </a:r>
          </a:p>
          <a:p>
            <a:r>
              <a:rPr lang="en-US" sz="2000" dirty="0" smtClean="0"/>
              <a:t>Joanna Huang- resident</a:t>
            </a:r>
          </a:p>
          <a:p>
            <a:r>
              <a:rPr lang="en-US" sz="2000" dirty="0" smtClean="0"/>
              <a:t>Noelle Trinder, Public Member</a:t>
            </a:r>
          </a:p>
          <a:p>
            <a:r>
              <a:rPr lang="en-US" sz="2000" dirty="0" smtClean="0"/>
              <a:t>Jeff Huntress</a:t>
            </a:r>
          </a:p>
          <a:p>
            <a:r>
              <a:rPr lang="en-US" sz="2000" dirty="0" smtClean="0"/>
              <a:t>Lonnie Smith</a:t>
            </a:r>
          </a:p>
          <a:p>
            <a:r>
              <a:rPr lang="en-US" sz="2000" dirty="0"/>
              <a:t>Kerry </a:t>
            </a:r>
            <a:r>
              <a:rPr lang="en-US" sz="2000" dirty="0" err="1" smtClean="0"/>
              <a:t>Pickworth</a:t>
            </a:r>
            <a:endParaRPr lang="en-US" sz="2000" dirty="0" smtClean="0"/>
          </a:p>
          <a:p>
            <a:r>
              <a:rPr lang="en-US" sz="2000" dirty="0" smtClean="0"/>
              <a:t>Marnie </a:t>
            </a:r>
            <a:r>
              <a:rPr lang="en-US" sz="2000" dirty="0" err="1" smtClean="0"/>
              <a:t>Wickizer</a:t>
            </a:r>
            <a:r>
              <a:rPr lang="en-US" sz="2000" dirty="0" smtClean="0"/>
              <a:t> (AMCP)</a:t>
            </a:r>
          </a:p>
          <a:p>
            <a:r>
              <a:rPr lang="en-US" sz="2000" dirty="0" smtClean="0"/>
              <a:t>Jean-Venable (Kelly) Goode (APHA)</a:t>
            </a:r>
          </a:p>
          <a:p>
            <a:r>
              <a:rPr lang="en-US" sz="2000" dirty="0" smtClean="0"/>
              <a:t>Kathy </a:t>
            </a:r>
            <a:r>
              <a:rPr lang="en-US" sz="2000" dirty="0" err="1" smtClean="0"/>
              <a:t>Pawlicki</a:t>
            </a:r>
            <a:r>
              <a:rPr lang="en-US" sz="2000" dirty="0" smtClean="0"/>
              <a:t> (Board </a:t>
            </a:r>
            <a:r>
              <a:rPr lang="en-US" sz="2000" dirty="0"/>
              <a:t>Liaison) – </a:t>
            </a:r>
            <a:r>
              <a:rPr lang="en-US" sz="2000" dirty="0" smtClean="0"/>
              <a:t>non-voting (thru March 2020</a:t>
            </a:r>
            <a:r>
              <a:rPr lang="en-US" sz="2400" dirty="0" smtClean="0"/>
              <a:t>)</a:t>
            </a:r>
            <a:endParaRPr lang="en-US" sz="2400" dirty="0"/>
          </a:p>
          <a:p>
            <a:pPr marL="0" indent="0">
              <a:buNone/>
            </a:pPr>
            <a:endParaRPr lang="en-US" sz="2800" dirty="0"/>
          </a:p>
        </p:txBody>
      </p:sp>
    </p:spTree>
    <p:extLst>
      <p:ext uri="{BB962C8B-B14F-4D97-AF65-F5344CB8AC3E}">
        <p14:creationId xmlns:p14="http://schemas.microsoft.com/office/powerpoint/2010/main" val="396073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906682"/>
            <a:ext cx="7772400" cy="1021556"/>
          </a:xfrm>
        </p:spPr>
        <p:txBody>
          <a:bodyPr/>
          <a:lstStyle/>
          <a:p>
            <a:r>
              <a:rPr lang="en-US" sz="3200" dirty="0"/>
              <a:t>Residency Growth and Capacity</a:t>
            </a:r>
            <a:br>
              <a:rPr lang="en-US" sz="3200" dirty="0"/>
            </a:br>
            <a:endParaRPr lang="en-US" sz="3200" dirty="0"/>
          </a:p>
        </p:txBody>
      </p:sp>
    </p:spTree>
    <p:extLst>
      <p:ext uri="{BB962C8B-B14F-4D97-AF65-F5344CB8AC3E}">
        <p14:creationId xmlns:p14="http://schemas.microsoft.com/office/powerpoint/2010/main" val="188943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952028553"/>
              </p:ext>
            </p:extLst>
          </p:nvPr>
        </p:nvGraphicFramePr>
        <p:xfrm>
          <a:off x="648181" y="171449"/>
          <a:ext cx="8079129" cy="46775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117433" y="2083443"/>
            <a:ext cx="645876" cy="307777"/>
          </a:xfrm>
          <a:prstGeom prst="rect">
            <a:avLst/>
          </a:prstGeom>
          <a:noFill/>
          <a:ln>
            <a:noFill/>
          </a:ln>
        </p:spPr>
        <p:txBody>
          <a:bodyPr wrap="square" rtlCol="0">
            <a:spAutoFit/>
          </a:bodyPr>
          <a:lstStyle/>
          <a:p>
            <a:r>
              <a:rPr lang="en-US" sz="1400" dirty="0">
                <a:solidFill>
                  <a:srgbClr val="C00000"/>
                </a:solidFill>
              </a:rPr>
              <a:t>1,720</a:t>
            </a:r>
          </a:p>
        </p:txBody>
      </p:sp>
      <p:cxnSp>
        <p:nvCxnSpPr>
          <p:cNvPr id="5" name="Straight Arrow Connector 4"/>
          <p:cNvCxnSpPr/>
          <p:nvPr/>
        </p:nvCxnSpPr>
        <p:spPr>
          <a:xfrm flipV="1">
            <a:off x="7376594" y="1494899"/>
            <a:ext cx="773430" cy="636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85115" y="1516578"/>
            <a:ext cx="769035" cy="307777"/>
          </a:xfrm>
          <a:prstGeom prst="rect">
            <a:avLst/>
          </a:prstGeom>
          <a:noFill/>
        </p:spPr>
        <p:txBody>
          <a:bodyPr wrap="square" rtlCol="0">
            <a:spAutoFit/>
          </a:bodyPr>
          <a:lstStyle/>
          <a:p>
            <a:r>
              <a:rPr lang="en-US" sz="1400" dirty="0"/>
              <a:t>     </a:t>
            </a:r>
            <a:r>
              <a:rPr lang="en-US" sz="1400" dirty="0" smtClean="0"/>
              <a:t>48%</a:t>
            </a:r>
            <a:endParaRPr lang="en-US" sz="1400" dirty="0"/>
          </a:p>
        </p:txBody>
      </p:sp>
      <p:sp>
        <p:nvSpPr>
          <p:cNvPr id="9" name="TextBox 8"/>
          <p:cNvSpPr txBox="1"/>
          <p:nvPr/>
        </p:nvSpPr>
        <p:spPr>
          <a:xfrm>
            <a:off x="1090191" y="4849000"/>
            <a:ext cx="1714500" cy="276999"/>
          </a:xfrm>
          <a:prstGeom prst="rect">
            <a:avLst/>
          </a:prstGeom>
          <a:noFill/>
        </p:spPr>
        <p:txBody>
          <a:bodyPr wrap="square" rtlCol="0">
            <a:spAutoFit/>
          </a:bodyPr>
          <a:lstStyle/>
          <a:p>
            <a:r>
              <a:rPr lang="en-US" sz="1200" dirty="0"/>
              <a:t>As of </a:t>
            </a:r>
            <a:r>
              <a:rPr lang="en-US" sz="1200" dirty="0" smtClean="0"/>
              <a:t>October </a:t>
            </a:r>
            <a:r>
              <a:rPr lang="en-US" sz="1200" dirty="0"/>
              <a:t>2019</a:t>
            </a:r>
          </a:p>
        </p:txBody>
      </p:sp>
    </p:spTree>
    <p:extLst>
      <p:ext uri="{BB962C8B-B14F-4D97-AF65-F5344CB8AC3E}">
        <p14:creationId xmlns:p14="http://schemas.microsoft.com/office/powerpoint/2010/main" val="117423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6854"/>
            <a:ext cx="6172200" cy="777479"/>
          </a:xfrm>
        </p:spPr>
        <p:txBody>
          <a:bodyPr>
            <a:normAutofit fontScale="90000"/>
          </a:bodyPr>
          <a:lstStyle/>
          <a:p>
            <a:r>
              <a:rPr lang="en-US" dirty="0" smtClean="0"/>
              <a:t>2019 Residency </a:t>
            </a:r>
            <a:r>
              <a:rPr lang="en-US" dirty="0"/>
              <a:t>Program Distribution</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14772"/>
              </p:ext>
            </p:extLst>
          </p:nvPr>
        </p:nvGraphicFramePr>
        <p:xfrm>
          <a:off x="451412" y="924333"/>
          <a:ext cx="8518967" cy="41546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4728460"/>
            <a:ext cx="5991336" cy="276999"/>
          </a:xfrm>
          <a:prstGeom prst="rect">
            <a:avLst/>
          </a:prstGeom>
          <a:noFill/>
        </p:spPr>
        <p:txBody>
          <a:bodyPr wrap="square" rtlCol="0">
            <a:spAutoFit/>
          </a:bodyPr>
          <a:lstStyle/>
          <a:p>
            <a:r>
              <a:rPr lang="en-US" sz="1200" dirty="0"/>
              <a:t>Includes Accredited, Candidate Status, and Pre-Candidate Status </a:t>
            </a:r>
            <a:r>
              <a:rPr lang="en-US" sz="1200" dirty="0" smtClean="0"/>
              <a:t>Programs  </a:t>
            </a:r>
            <a:r>
              <a:rPr lang="en-US" sz="1200" dirty="0"/>
              <a:t>as  of </a:t>
            </a:r>
            <a:r>
              <a:rPr lang="en-US" sz="1200" dirty="0" smtClean="0"/>
              <a:t>10/2/2019</a:t>
            </a:r>
            <a:endParaRPr lang="en-US" sz="1200" dirty="0"/>
          </a:p>
        </p:txBody>
      </p:sp>
    </p:spTree>
    <p:extLst>
      <p:ext uri="{BB962C8B-B14F-4D97-AF65-F5344CB8AC3E}">
        <p14:creationId xmlns:p14="http://schemas.microsoft.com/office/powerpoint/2010/main" val="138229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71450"/>
            <a:ext cx="5829300" cy="685800"/>
          </a:xfrm>
        </p:spPr>
        <p:txBody>
          <a:bodyPr>
            <a:normAutofit/>
          </a:bodyPr>
          <a:lstStyle/>
          <a:p>
            <a:r>
              <a:rPr lang="en-US" sz="2700" dirty="0"/>
              <a:t>2019 PGY1 Residency Programs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206016"/>
              </p:ext>
            </p:extLst>
          </p:nvPr>
        </p:nvGraphicFramePr>
        <p:xfrm>
          <a:off x="393539" y="857250"/>
          <a:ext cx="8391646" cy="36800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4686301"/>
            <a:ext cx="6172200" cy="276999"/>
          </a:xfrm>
          <a:prstGeom prst="rect">
            <a:avLst/>
          </a:prstGeom>
          <a:noFill/>
        </p:spPr>
        <p:txBody>
          <a:bodyPr wrap="square" rtlCol="0">
            <a:spAutoFit/>
          </a:bodyPr>
          <a:lstStyle/>
          <a:p>
            <a:r>
              <a:rPr lang="en-US" sz="1200" dirty="0"/>
              <a:t>Includes Accredited, Candidate Status, and Pre-Candidate Status Programs as </a:t>
            </a:r>
            <a:r>
              <a:rPr lang="en-US" sz="1200" dirty="0" smtClean="0"/>
              <a:t>of10/2/2019</a:t>
            </a:r>
            <a:endParaRPr lang="en-US" sz="1200" dirty="0"/>
          </a:p>
        </p:txBody>
      </p:sp>
    </p:spTree>
    <p:extLst>
      <p:ext uri="{BB962C8B-B14F-4D97-AF65-F5344CB8AC3E}">
        <p14:creationId xmlns:p14="http://schemas.microsoft.com/office/powerpoint/2010/main" val="15679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5244"/>
            <a:ext cx="8686800" cy="702386"/>
          </a:xfrm>
        </p:spPr>
        <p:txBody>
          <a:bodyPr>
            <a:noAutofit/>
          </a:bodyPr>
          <a:lstStyle/>
          <a:p>
            <a:r>
              <a:rPr lang="en-US" sz="2850" dirty="0"/>
              <a:t>Distribution of PGY2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313701"/>
              </p:ext>
            </p:extLst>
          </p:nvPr>
        </p:nvGraphicFramePr>
        <p:xfrm>
          <a:off x="252413" y="717630"/>
          <a:ext cx="8686800" cy="39593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7322" y="4676991"/>
            <a:ext cx="7016428" cy="276999"/>
          </a:xfrm>
          <a:prstGeom prst="rect">
            <a:avLst/>
          </a:prstGeom>
          <a:noFill/>
        </p:spPr>
        <p:txBody>
          <a:bodyPr wrap="square" rtlCol="0">
            <a:spAutoFit/>
          </a:bodyPr>
          <a:lstStyle/>
          <a:p>
            <a:r>
              <a:rPr lang="en-US" sz="1200" dirty="0"/>
              <a:t>Includes Accredited, Candidate Status, and Pre-Candidate Status </a:t>
            </a:r>
            <a:r>
              <a:rPr lang="en-US" sz="1200" dirty="0" smtClean="0"/>
              <a:t>Programs as </a:t>
            </a:r>
            <a:r>
              <a:rPr lang="en-US" sz="1200" dirty="0"/>
              <a:t>of </a:t>
            </a:r>
            <a:r>
              <a:rPr lang="en-US" sz="1200" dirty="0" smtClean="0"/>
              <a:t>10/2/2019</a:t>
            </a:r>
            <a:endParaRPr lang="en-US" sz="1200" dirty="0"/>
          </a:p>
        </p:txBody>
      </p:sp>
      <p:sp>
        <p:nvSpPr>
          <p:cNvPr id="6" name="Oval 5"/>
          <p:cNvSpPr/>
          <p:nvPr/>
        </p:nvSpPr>
        <p:spPr>
          <a:xfrm>
            <a:off x="1885950" y="914399"/>
            <a:ext cx="457200" cy="342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47922" y="2139911"/>
            <a:ext cx="40005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887200" y="3478696"/>
            <a:ext cx="40005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49342" y="1227639"/>
            <a:ext cx="4572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782560"/>
      </p:ext>
    </p:extLst>
  </p:cSld>
  <p:clrMapOvr>
    <a:masterClrMapping/>
  </p:clrMapOvr>
</p:sld>
</file>

<file path=ppt/theme/theme1.xml><?xml version="1.0" encoding="utf-8"?>
<a:theme xmlns:a="http://schemas.openxmlformats.org/drawingml/2006/main" name="Office Theme">
  <a:themeElements>
    <a:clrScheme name="Custom 57">
      <a:dk1>
        <a:srgbClr val="2260A8"/>
      </a:dk1>
      <a:lt1>
        <a:sysClr val="window" lastClr="FFFFFF"/>
      </a:lt1>
      <a:dk2>
        <a:srgbClr val="ED6932"/>
      </a:dk2>
      <a:lt2>
        <a:srgbClr val="D1FCFF"/>
      </a:lt2>
      <a:accent1>
        <a:srgbClr val="43C5E9"/>
      </a:accent1>
      <a:accent2>
        <a:srgbClr val="ED6932"/>
      </a:accent2>
      <a:accent3>
        <a:srgbClr val="A27D5C"/>
      </a:accent3>
      <a:accent4>
        <a:srgbClr val="AA5048"/>
      </a:accent4>
      <a:accent5>
        <a:srgbClr val="FFFF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TotalTime>
  <Words>1593</Words>
  <Application>Microsoft Office PowerPoint</Application>
  <PresentationFormat>On-screen Show (16:9)</PresentationFormat>
  <Paragraphs>288</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Helvetica</vt:lpstr>
      <vt:lpstr>Wingdings</vt:lpstr>
      <vt:lpstr>ヒラギノ角ゴ Pro W3</vt:lpstr>
      <vt:lpstr>Office Theme</vt:lpstr>
      <vt:lpstr>Update from the ASHP Commission on Credentialing</vt:lpstr>
      <vt:lpstr>ASHP Commission on Credentialing Update</vt:lpstr>
      <vt:lpstr>2019 ASHP Commission on Credentialing</vt:lpstr>
      <vt:lpstr>New COC Members 2020</vt:lpstr>
      <vt:lpstr>Residency Growth and Capacity </vt:lpstr>
      <vt:lpstr>PowerPoint Presentation</vt:lpstr>
      <vt:lpstr>2019 Residency Program Distribution </vt:lpstr>
      <vt:lpstr>2019 PGY1 Residency Programs </vt:lpstr>
      <vt:lpstr>Distribution of PGY2 Programs</vt:lpstr>
      <vt:lpstr>2019 Two-Phase Match</vt:lpstr>
      <vt:lpstr>2019 Match:  Increases in both the number of        applicants and positions offered  </vt:lpstr>
      <vt:lpstr>PowerPoint Presentation</vt:lpstr>
      <vt:lpstr>Going Into the Scramble</vt:lpstr>
      <vt:lpstr>Residency Program Growth Summary</vt:lpstr>
      <vt:lpstr>PowerPoint Presentation</vt:lpstr>
      <vt:lpstr>Match 2020 Schedule</vt:lpstr>
      <vt:lpstr>Accomplishments 2019</vt:lpstr>
      <vt:lpstr>Guidance update on Preceptor Qualifications</vt:lpstr>
      <vt:lpstr>Guidance update on Preceptor Qualifications</vt:lpstr>
      <vt:lpstr>Guidance update on Preceptor Qualifications</vt:lpstr>
      <vt:lpstr>Residency Accreditation Standards Revision </vt:lpstr>
      <vt:lpstr>Objectives for Standards Revision</vt:lpstr>
      <vt:lpstr>Objectives for Standards Revision</vt:lpstr>
      <vt:lpstr>Objectives for Standards Revision</vt:lpstr>
      <vt:lpstr>PowerPoint Presentation</vt:lpstr>
      <vt:lpstr>Other COC Actions</vt:lpstr>
      <vt:lpstr>Other COC Actions</vt:lpstr>
      <vt:lpstr>Other COC Actions</vt:lpstr>
      <vt:lpstr>ASHP Advocacy on CMS Audits of residency</vt:lpstr>
      <vt:lpstr>Questions and comments</vt:lpstr>
    </vt:vector>
  </TitlesOfParts>
  <Company>North Point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Simons</dc:creator>
  <cp:lastModifiedBy>Janet Silvester</cp:lastModifiedBy>
  <cp:revision>99</cp:revision>
  <dcterms:created xsi:type="dcterms:W3CDTF">2018-10-05T14:54:09Z</dcterms:created>
  <dcterms:modified xsi:type="dcterms:W3CDTF">2019-10-16T12:22:44Z</dcterms:modified>
</cp:coreProperties>
</file>