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0" r:id="rId4"/>
    <p:sldMasterId id="2147483690" r:id="rId5"/>
  </p:sldMasterIdLst>
  <p:notesMasterIdLst>
    <p:notesMasterId r:id="rId17"/>
  </p:notesMasterIdLst>
  <p:sldIdLst>
    <p:sldId id="276" r:id="rId6"/>
    <p:sldId id="260" r:id="rId7"/>
    <p:sldId id="261" r:id="rId8"/>
    <p:sldId id="262" r:id="rId9"/>
    <p:sldId id="274" r:id="rId10"/>
    <p:sldId id="275" r:id="rId11"/>
    <p:sldId id="263" r:id="rId12"/>
    <p:sldId id="264" r:id="rId13"/>
    <p:sldId id="265" r:id="rId14"/>
    <p:sldId id="266" r:id="rId15"/>
    <p:sldId id="271"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68BA"/>
    <a:srgbClr val="F2760E"/>
    <a:srgbClr val="BAE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15" autoAdjust="0"/>
  </p:normalViewPr>
  <p:slideViewPr>
    <p:cSldViewPr>
      <p:cViewPr varScale="1">
        <p:scale>
          <a:sx n="92" d="100"/>
          <a:sy n="92" d="100"/>
        </p:scale>
        <p:origin x="-5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29F8C8-640B-495F-AB34-6DDFFDE7F30F}" type="datetimeFigureOut">
              <a:rPr lang="en-US" smtClean="0"/>
              <a:t>3/11/2017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B5AA3-B6DC-445F-A1BA-70147C672660}" type="slidenum">
              <a:rPr lang="en-US" smtClean="0"/>
              <a:t>‹#›</a:t>
            </a:fld>
            <a:endParaRPr lang="en-US" dirty="0"/>
          </a:p>
        </p:txBody>
      </p:sp>
    </p:spTree>
    <p:extLst>
      <p:ext uri="{BB962C8B-B14F-4D97-AF65-F5344CB8AC3E}">
        <p14:creationId xmlns:p14="http://schemas.microsoft.com/office/powerpoint/2010/main" val="85198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smtClean="0"/>
              <a:t>September</a:t>
            </a:r>
            <a:r>
              <a:rPr lang="en-US" altLang="en-US" i="1" baseline="0" dirty="0" smtClean="0"/>
              <a:t> 2016</a:t>
            </a:r>
            <a:endParaRPr lang="en-US" altLang="en-US" i="1"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5ABAF5C-3F14-4FE2-A6B7-EEFE9056AB6C}" type="slidenum">
              <a:rPr lang="en-US" altLang="en-US" sz="1200" smtClean="0">
                <a:solidFill>
                  <a:prstClr val="black"/>
                </a:solidFill>
              </a:rPr>
              <a:pPr/>
              <a:t>1</a:t>
            </a:fld>
            <a:endParaRPr lang="en-US" altLang="en-US" sz="1200" dirty="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dirty="0" smtClean="0"/>
              <a:t>After an application is submitted, ASD will contact you to set up a survey and site visit. </a:t>
            </a:r>
          </a:p>
          <a:p>
            <a:pPr marL="0" lvl="1"/>
            <a:endParaRPr lang="en-US" altLang="en-US" dirty="0" smtClean="0"/>
          </a:p>
          <a:p>
            <a:pPr marL="0" lvl="1"/>
            <a:r>
              <a:rPr lang="en-US" altLang="en-US" dirty="0" smtClean="0"/>
              <a:t>Members of the ASD staff are always available to assist in helping with any questions or issues as programs are in any part of the development of their program: seeing if they are ready to apply for accreditation, the accreditation process itself, and beyond.</a:t>
            </a:r>
          </a:p>
          <a:p>
            <a:endParaRPr lang="en-US" altLang="en-US" dirty="0" smtClean="0"/>
          </a:p>
          <a:p>
            <a:r>
              <a:rPr lang="en-US" altLang="en-US" dirty="0" smtClean="0"/>
              <a:t>Please contact us, we are looking forward to hearing from you!</a:t>
            </a:r>
          </a:p>
          <a:p>
            <a:endParaRPr lang="en-US" altLang="en-US" dirty="0" smtClean="0"/>
          </a:p>
          <a:p>
            <a:r>
              <a:rPr lang="en-US" altLang="en-US" dirty="0" smtClean="0"/>
              <a:t>Any questions?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06C78C0-0DC1-4CD2-AFD5-D2B29D656828}" type="slidenum">
              <a:rPr lang="en-US" altLang="en-US" sz="1200" smtClean="0"/>
              <a:pPr/>
              <a:t>11</a:t>
            </a:fld>
            <a:endParaRPr lang="en-US" alt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Accreditation requires training programs to meet a nationally recognized standard of excellence.</a:t>
            </a:r>
          </a:p>
          <a:p>
            <a:endParaRPr lang="en-US" altLang="en-US" dirty="0" smtClean="0"/>
          </a:p>
          <a:p>
            <a:r>
              <a:rPr lang="en-US" altLang="en-US" dirty="0" smtClean="0"/>
              <a:t>It ensures that a program is contemporary and meets current needs of the pharmacy profession.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E306689-19DA-43C4-BFDD-D46437FE2B28}" type="slidenum">
              <a:rPr lang="en-US" altLang="en-US" sz="1200" smtClean="0"/>
              <a:pPr/>
              <a:t>2</a:t>
            </a:fld>
            <a:endParaRPr lang="en-US" alt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rgbClr val="FF0000"/>
                </a:solidFill>
              </a:rPr>
              <a:t> </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EBDF353-540D-4BE6-A7D5-274F7088F702}" type="slidenum">
              <a:rPr lang="en-US" altLang="en-US" sz="1200" smtClean="0"/>
              <a:pPr/>
              <a:t>3</a:t>
            </a:fld>
            <a:endParaRPr lang="en-US" alt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0F9177A-CE85-4A12-8AB4-BB5DE85EC521}" type="slidenum">
              <a:rPr lang="en-US" altLang="en-US" sz="1200" smtClean="0"/>
              <a:pPr/>
              <a:t>4</a:t>
            </a:fld>
            <a:endParaRPr lang="en-US" alt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 a self-assessment tool that will help you maximize the effectiveness of your future program.</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534FB20-1E21-4CBA-9B13-44A352A8292A}" type="slidenum">
              <a:rPr lang="en-US" altLang="en-US" sz="1200" smtClean="0"/>
              <a:pPr/>
              <a:t>5</a:t>
            </a:fld>
            <a:endParaRPr lang="en-US" alt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5000"/>
              </a:spcBef>
            </a:pPr>
            <a:r>
              <a:rPr lang="en-US" altLang="en-US" dirty="0" smtClean="0"/>
              <a:t>The overarching goal of accreditation is to ensure public safety.  There is growing complexity in medication use, with a continued focus on medication safety and quality.  There is a need TODAY for well-qualified, competent pharmacy technicians for the safe provision of medications in all settings.  </a:t>
            </a:r>
          </a:p>
          <a:p>
            <a:pPr eaLnBrk="1" hangingPunct="1">
              <a:spcBef>
                <a:spcPct val="0"/>
              </a:spcBef>
            </a:pPr>
            <a:endParaRPr lang="en-US" altLang="en-US" dirty="0" smtClean="0"/>
          </a:p>
          <a:p>
            <a:pPr eaLnBrk="1" hangingPunct="1">
              <a:spcBef>
                <a:spcPct val="0"/>
              </a:spcBef>
            </a:pPr>
            <a:r>
              <a:rPr lang="en-US" altLang="en-US" dirty="0" smtClean="0"/>
              <a:t>The role of the pharmacist and pharmacist technician continues to evolve. Pharmacists require a well-trained pharmacy technician to support them with the distribution process. Technicians’ roles can be expanded further from distributive functions when technicians undergo appropriate training.  For example: technicians may be involved in tele-pharmacy, managing automation, and assisting as ‘clinical technicians’ (who obtain values for pharmacists in in clinics and rounds).  Therefore, we need to ensure that both pharmacists and technicians are appropriately educated, adequately trained, and meet a minimum standard of ability </a:t>
            </a:r>
            <a:r>
              <a:rPr lang="en-US" altLang="en-US" i="1" u="sng" dirty="0" smtClean="0"/>
              <a:t>before</a:t>
            </a:r>
            <a:r>
              <a:rPr lang="en-US" altLang="en-US" dirty="0" smtClean="0"/>
              <a:t> they face the public.</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77BE1CF-85DD-4110-BFA8-E0585FE837CE}" type="slidenum">
              <a:rPr lang="en-US" altLang="en-US" sz="1200" smtClean="0"/>
              <a:pPr/>
              <a:t>7</a:t>
            </a:fld>
            <a:endParaRPr lang="en-US" alt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Accredited programs are provided expert guidance and advice from pharmacists and technician educators , especially those that comprise the on-site survey teams.</a:t>
            </a:r>
          </a:p>
          <a:p>
            <a:endParaRPr lang="en-US" altLang="en-US" dirty="0" smtClean="0"/>
          </a:p>
          <a:p>
            <a:r>
              <a:rPr lang="en-US" altLang="en-US" dirty="0" smtClean="0"/>
              <a:t>Not only are the accreditation standards established using a peer review process, but the actual on-site surveys are as well.</a:t>
            </a:r>
          </a:p>
          <a:p>
            <a:endParaRPr lang="en-US" altLang="en-US" dirty="0" smtClean="0"/>
          </a:p>
          <a:p>
            <a:r>
              <a:rPr lang="en-US" altLang="en-US" dirty="0" smtClean="0"/>
              <a:t>Surveys and other aspects of the accreditation process provide numerous networking opportunities with the accreditation team and other members of ASHP.  Members are always available to help technician training programs even after an on-site survey is conducted.  Accredited programs are allowed the opportunity to establish relationships with the survey teams and connections with technician educators who may help a program throughout its development.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B7ABCCD-28AA-423D-A420-5C7E76E7442D}" type="slidenum">
              <a:rPr lang="en-US" altLang="en-US" sz="1200" smtClean="0"/>
              <a:pPr/>
              <a:t>8</a:t>
            </a:fld>
            <a:endParaRPr lang="en-US" alt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solidFill>
                <a:srgbClr val="C00000"/>
              </a:solidFill>
              <a:sym typeface="Wingdings" pitchFamily="2" charset="2"/>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D4A9657-CF58-475B-8C3A-4201C7BA7653}" type="slidenum">
              <a:rPr lang="en-US" altLang="en-US" sz="1200" smtClean="0"/>
              <a:pPr/>
              <a:t>9</a:t>
            </a:fld>
            <a:endParaRPr lang="en-US" alt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Accredited programs are of real value to those individuals considering choosing a program.  Accreditation ensures that future technicians will be part of an educational experience that is of outstanding quality.</a:t>
            </a:r>
            <a:endParaRPr lang="en-US" altLang="en-US" b="1" dirty="0" smtClean="0"/>
          </a:p>
          <a:p>
            <a:pPr eaLnBrk="1" hangingPunct="1">
              <a:spcBef>
                <a:spcPct val="0"/>
              </a:spcBef>
            </a:pPr>
            <a:endParaRPr lang="en-US" altLang="en-US" b="1" dirty="0" smtClean="0"/>
          </a:p>
          <a:p>
            <a:pPr eaLnBrk="1" hangingPunct="1">
              <a:spcBef>
                <a:spcPct val="0"/>
              </a:spcBef>
            </a:pPr>
            <a:r>
              <a:rPr lang="en-US" altLang="en-US" b="1" dirty="0" smtClean="0"/>
              <a:t>It may be a requirement </a:t>
            </a:r>
            <a:r>
              <a:rPr lang="en-US" altLang="en-US" dirty="0" smtClean="0"/>
              <a:t>– </a:t>
            </a:r>
            <a:r>
              <a:rPr lang="en-US" altLang="en-US" dirty="0" smtClean="0"/>
              <a:t>ASHP/ACPE-accredited </a:t>
            </a:r>
            <a:r>
              <a:rPr lang="en-US" altLang="en-US" dirty="0" smtClean="0"/>
              <a:t>pharmacy technician training is now required or strongly encouraged by several state Boards of Pharmacy.  More and more students are looking to find programs that fulfill this requirement.</a:t>
            </a:r>
          </a:p>
          <a:p>
            <a:pPr eaLnBrk="1" hangingPunct="1">
              <a:spcBef>
                <a:spcPct val="0"/>
              </a:spcBef>
            </a:pPr>
            <a:endParaRPr lang="en-US" altLang="en-US" dirty="0" smtClean="0"/>
          </a:p>
          <a:p>
            <a:pPr eaLnBrk="1" hangingPunct="1">
              <a:spcBef>
                <a:spcPct val="0"/>
              </a:spcBef>
            </a:pPr>
            <a:r>
              <a:rPr lang="en-US" altLang="en-US" b="1" dirty="0" smtClean="0"/>
              <a:t>It builds their resume </a:t>
            </a:r>
            <a:r>
              <a:rPr lang="en-US" altLang="en-US" dirty="0" smtClean="0"/>
              <a:t>– Pharmacists prefer to have students from ASHP-accredited programs on experiential rotations.  Being a student of an ASHP </a:t>
            </a:r>
            <a:r>
              <a:rPr lang="en-US" altLang="en-US" dirty="0" smtClean="0"/>
              <a:t>/ACPE</a:t>
            </a:r>
            <a:r>
              <a:rPr lang="en-US" altLang="en-US" baseline="0" dirty="0" smtClean="0"/>
              <a:t> -</a:t>
            </a:r>
            <a:r>
              <a:rPr lang="en-US" altLang="en-US" dirty="0" smtClean="0"/>
              <a:t>accredited </a:t>
            </a:r>
            <a:r>
              <a:rPr lang="en-US" altLang="en-US" dirty="0" smtClean="0"/>
              <a:t>program establishes credentials and provides a thorough and baseline understanding of the profession.</a:t>
            </a:r>
          </a:p>
          <a:p>
            <a:pPr eaLnBrk="1" hangingPunct="1">
              <a:spcBef>
                <a:spcPct val="0"/>
              </a:spcBef>
            </a:pPr>
            <a:endParaRPr lang="en-US" altLang="en-US" dirty="0" smtClean="0"/>
          </a:p>
          <a:p>
            <a:pPr eaLnBrk="1" hangingPunct="1">
              <a:spcBef>
                <a:spcPct val="0"/>
              </a:spcBef>
            </a:pPr>
            <a:r>
              <a:rPr lang="en-US" altLang="en-US" b="1" dirty="0" smtClean="0"/>
              <a:t>It gets them hired </a:t>
            </a:r>
            <a:r>
              <a:rPr lang="en-US" altLang="en-US" dirty="0" smtClean="0"/>
              <a:t>– Employers often prefer to have students from accredited </a:t>
            </a:r>
            <a:r>
              <a:rPr lang="en-US" altLang="en-US" dirty="0" smtClean="0"/>
              <a:t>ASHP/ACPE </a:t>
            </a:r>
            <a:r>
              <a:rPr lang="en-US" altLang="en-US" dirty="0" smtClean="0"/>
              <a:t>training programs.</a:t>
            </a:r>
          </a:p>
          <a:p>
            <a:pPr eaLnBrk="1" hangingPunct="1">
              <a:spcBef>
                <a:spcPct val="0"/>
              </a:spcBef>
            </a:pPr>
            <a:endParaRPr lang="en-US" altLang="en-US" dirty="0" smtClean="0"/>
          </a:p>
          <a:p>
            <a:pPr eaLnBrk="1" hangingPunct="1">
              <a:spcBef>
                <a:spcPct val="0"/>
              </a:spcBef>
            </a:pPr>
            <a:r>
              <a:rPr lang="en-US" altLang="en-US" b="1" dirty="0" smtClean="0"/>
              <a:t>It prepares them for a successful and rewarding career! </a:t>
            </a:r>
            <a:r>
              <a:rPr lang="en-US" altLang="en-US" dirty="0" smtClean="0"/>
              <a:t>– Being a student in an accredited program essentially reflects a career choice – it provides  students long-term success in their role as technicians.  Students are offered exposure to opportunities in all practice settings (community, hospital, long-term care, etc.), allowing them to be well-rounded members of the workforce.</a:t>
            </a:r>
          </a:p>
          <a:p>
            <a:pPr eaLnBrk="1" hangingPunct="1">
              <a:spcBef>
                <a:spcPct val="0"/>
              </a:spcBef>
            </a:pP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0F56A01-A079-4067-9D00-54A6AA947550}" type="slidenum">
              <a:rPr lang="en-US" altLang="en-US" sz="1200" smtClean="0"/>
              <a:pPr/>
              <a:t>10</a:t>
            </a:fld>
            <a:endParaRPr lang="en-US" alt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24000" y="2130425"/>
            <a:ext cx="6705600" cy="1470025"/>
          </a:xfrm>
        </p:spPr>
        <p:txBody>
          <a:bodyPr>
            <a:noAutofit/>
          </a:bodyPr>
          <a:lstStyle>
            <a:lvl1pPr>
              <a:defRPr sz="5400" b="1"/>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86200"/>
            <a:ext cx="6400800" cy="14478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SHP PP template no words-01-min.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1524000" y="2130425"/>
            <a:ext cx="6705600" cy="1470025"/>
          </a:xfrm>
        </p:spPr>
        <p:txBody>
          <a:bodyPr>
            <a:noAutofit/>
          </a:bodyPr>
          <a:lstStyle>
            <a:lvl1pPr>
              <a:defRPr sz="5400" b="1">
                <a:solidFill>
                  <a:srgbClr val="BAE3F7"/>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524000" y="3886200"/>
            <a:ext cx="6400800" cy="17526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909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90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457200" y="6264275"/>
            <a:ext cx="2133600" cy="365125"/>
          </a:xfrm>
        </p:spPr>
        <p:txBody>
          <a:bodyPr/>
          <a:lstStyle/>
          <a:p>
            <a:fld id="{5709DE64-BED2-4487-B404-63453A86365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hasCustomPrompt="1"/>
          </p:nvPr>
        </p:nvSpPr>
        <p:spPr>
          <a:xfrm>
            <a:off x="3657600" y="228600"/>
            <a:ext cx="5029200" cy="1143000"/>
          </a:xfrm>
        </p:spPr>
        <p:txBody>
          <a:bodyPr/>
          <a:lstStyle/>
          <a:p>
            <a:r>
              <a:rPr lang="en-US" dirty="0" smtClean="0"/>
              <a:t>CLICK TO EDIT MASTER TITLE STYLE</a:t>
            </a:r>
            <a:endParaRPr lang="en-US" dirty="0"/>
          </a:p>
        </p:txBody>
      </p:sp>
      <p:sp>
        <p:nvSpPr>
          <p:cNvPr id="11"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5000" y="51054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05000"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05000" y="56721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rgbClr val="F2760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743200"/>
            <a:ext cx="8229600" cy="3382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62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362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776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08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00400"/>
            <a:ext cx="4040188" cy="29352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08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00400"/>
            <a:ext cx="4041775" cy="2925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0"/>
            <a:ext cx="8229600" cy="1143000"/>
          </a:xfrm>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287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rgbClr val="F2760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94841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743200"/>
            <a:ext cx="8229600" cy="3382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7337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6056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6966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776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08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00400"/>
            <a:ext cx="4040188" cy="29352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08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00400"/>
            <a:ext cx="4041775" cy="2925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967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0"/>
            <a:ext cx="8229600" cy="1143000"/>
          </a:xfrm>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534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080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287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4086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247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6.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6.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SHP PP template no words-05-min.jpg"/>
          <p:cNvPicPr>
            <a:picLocks noChangeAspect="1"/>
          </p:cNvPicPr>
          <p:nvPr userDrawn="1"/>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rgbClr val="2068BA"/>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3-min.jpg"/>
          <p:cNvPicPr>
            <a:picLocks noChangeAspect="1"/>
          </p:cNvPicPr>
          <p:nvPr userDrawn="1"/>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709DE64-BED2-4487-B404-63453A86365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000" b="1" kern="1200">
          <a:solidFill>
            <a:srgbClr val="BAE3F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2-min.jpg"/>
          <p:cNvPicPr>
            <a:picLocks noChangeAspect="1"/>
          </p:cNvPicPr>
          <p:nvPr userDrawn="1"/>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90800"/>
            <a:ext cx="8229600" cy="3535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89EF-81EB-4F20-913A-8F8B4BA98DD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914400" rtl="0" eaLnBrk="1" latinLnBrk="0" hangingPunct="1">
        <a:spcBef>
          <a:spcPct val="0"/>
        </a:spcBef>
        <a:buNone/>
        <a:defRPr sz="40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bg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4-min.jpg"/>
          <p:cNvPicPr>
            <a:picLocks noChangeAspect="1"/>
          </p:cNvPicPr>
          <p:nvPr userDrawn="1"/>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ctr" defTabSz="914400" rtl="0" eaLnBrk="1" latinLnBrk="0" hangingPunct="1">
        <a:spcBef>
          <a:spcPct val="0"/>
        </a:spcBef>
        <a:buNone/>
        <a:defRPr sz="44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rgbClr val="4A5F70"/>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A5F70"/>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4A5F70"/>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4-min.jpg"/>
          <p:cNvPicPr>
            <a:picLocks noChangeAspect="1"/>
          </p:cNvPicPr>
          <p:nvPr userDrawn="1"/>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8E9F0-81E6-4C78-8298-AA02B28F5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63405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ctr" defTabSz="914400" rtl="0" eaLnBrk="1" latinLnBrk="0" hangingPunct="1">
        <a:spcBef>
          <a:spcPct val="0"/>
        </a:spcBef>
        <a:buNone/>
        <a:defRPr sz="4400" b="1" kern="1200">
          <a:solidFill>
            <a:srgbClr val="F2760E"/>
          </a:solidFill>
          <a:latin typeface="+mj-lt"/>
          <a:ea typeface="+mj-ea"/>
          <a:cs typeface="+mj-cs"/>
        </a:defRPr>
      </a:lvl1pPr>
    </p:titleStyle>
    <p:bodyStyle>
      <a:lvl1pPr marL="342900" indent="-342900" algn="l" defTabSz="914400" rtl="0" eaLnBrk="1" latinLnBrk="0" hangingPunct="1">
        <a:spcBef>
          <a:spcPct val="20000"/>
        </a:spcBef>
        <a:buClr>
          <a:srgbClr val="4A5F70"/>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A5F70"/>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4A5F70"/>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4A5F7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7.jpeg"/><Relationship Id="rId5" Type="http://schemas.openxmlformats.org/officeDocument/2006/relationships/hyperlink" Target="mailto:asd@ashp.org" TargetMode="External"/><Relationship Id="rId4" Type="http://schemas.openxmlformats.org/officeDocument/2006/relationships/hyperlink" Target="http://www.ashp.org/menu/Technicians/Technician-Accreditation"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hyperlink" Target="http://ashp.az1.qualtrics.com/jfe/form/SV_bPc0joPXJTIlGz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shp.org/DocLibrary/Technicians/Model-Curriculum.pdf" TargetMode="Externa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s://accred.ashp.org/aps/pages/d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7"/>
          <p:cNvSpPr>
            <a:spLocks noGrp="1" noChangeArrowheads="1"/>
          </p:cNvSpPr>
          <p:nvPr>
            <p:ph type="ctrTitle"/>
          </p:nvPr>
        </p:nvSpPr>
        <p:spPr>
          <a:xfrm>
            <a:off x="685800" y="685800"/>
            <a:ext cx="7772400" cy="2971800"/>
          </a:xfrm>
        </p:spPr>
        <p:txBody>
          <a:bodyPr/>
          <a:lstStyle/>
          <a:p>
            <a:r>
              <a:rPr lang="en-US" altLang="en-US" dirty="0" smtClean="0">
                <a:solidFill>
                  <a:schemeClr val="tx2"/>
                </a:solidFill>
              </a:rPr>
              <a:t>ASHP/ACPE Accreditation </a:t>
            </a:r>
            <a:br>
              <a:rPr lang="en-US" altLang="en-US" dirty="0" smtClean="0">
                <a:solidFill>
                  <a:schemeClr val="tx2"/>
                </a:solidFill>
              </a:rPr>
            </a:br>
            <a:r>
              <a:rPr lang="en-US" altLang="en-US" sz="2800" dirty="0" smtClean="0">
                <a:solidFill>
                  <a:schemeClr val="tx2"/>
                </a:solidFill>
              </a:rPr>
              <a:t>for Pharmacy Technician Training Programs</a:t>
            </a:r>
            <a:endParaRPr lang="en-US" altLang="en-US" dirty="0" smtClean="0">
              <a:solidFill>
                <a:schemeClr val="tx2"/>
              </a:solidFill>
            </a:endParaRPr>
          </a:p>
        </p:txBody>
      </p:sp>
      <p:sp>
        <p:nvSpPr>
          <p:cNvPr id="2" name="Subtitle 1"/>
          <p:cNvSpPr>
            <a:spLocks noGrp="1"/>
          </p:cNvSpPr>
          <p:nvPr>
            <p:ph type="subTitle" idx="1"/>
          </p:nvPr>
        </p:nvSpPr>
        <p:spPr/>
        <p:txBody>
          <a:bodyPr/>
          <a:lstStyle/>
          <a:p>
            <a:endParaRPr lang="en-US" dirty="0"/>
          </a:p>
        </p:txBody>
      </p:sp>
      <p:sp>
        <p:nvSpPr>
          <p:cNvPr id="3075" name="Text Box 35"/>
          <p:cNvSpPr txBox="1">
            <a:spLocks noChangeArrowheads="1"/>
          </p:cNvSpPr>
          <p:nvPr/>
        </p:nvSpPr>
        <p:spPr bwMode="auto">
          <a:xfrm>
            <a:off x="3413125" y="898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rgbClr val="29458E"/>
                </a:solidFill>
                <a:latin typeface="Arial" charset="0"/>
              </a:defRPr>
            </a:lvl1pPr>
            <a:lvl2pPr marL="742950" indent="-285750">
              <a:spcBef>
                <a:spcPct val="20000"/>
              </a:spcBef>
              <a:buChar char="–"/>
              <a:defRPr b="1">
                <a:solidFill>
                  <a:srgbClr val="29458E"/>
                </a:solidFill>
                <a:latin typeface="Arial" charset="0"/>
              </a:defRPr>
            </a:lvl2pPr>
            <a:lvl3pPr marL="1143000" indent="-228600">
              <a:spcBef>
                <a:spcPct val="20000"/>
              </a:spcBef>
              <a:buChar char="•"/>
              <a:defRPr>
                <a:solidFill>
                  <a:srgbClr val="29458E"/>
                </a:solidFill>
                <a:latin typeface="Arial" charset="0"/>
              </a:defRPr>
            </a:lvl3pPr>
            <a:lvl4pPr marL="1600200" indent="-228600">
              <a:spcBef>
                <a:spcPct val="20000"/>
              </a:spcBef>
              <a:buChar char="–"/>
              <a:defRPr sz="1400">
                <a:solidFill>
                  <a:srgbClr val="29458E"/>
                </a:solidFill>
                <a:latin typeface="Arial" charset="0"/>
              </a:defRPr>
            </a:lvl4pPr>
            <a:lvl5pPr marL="2057400" indent="-228600">
              <a:spcBef>
                <a:spcPct val="20000"/>
              </a:spcBef>
              <a:buChar char="»"/>
              <a:defRPr sz="1200">
                <a:solidFill>
                  <a:srgbClr val="29458E"/>
                </a:solidFill>
                <a:latin typeface="Arial" charset="0"/>
              </a:defRPr>
            </a:lvl5pPr>
            <a:lvl6pPr marL="2514600" indent="-228600" eaLnBrk="0" fontAlgn="base" hangingPunct="0">
              <a:spcBef>
                <a:spcPct val="20000"/>
              </a:spcBef>
              <a:spcAft>
                <a:spcPct val="0"/>
              </a:spcAft>
              <a:buChar char="»"/>
              <a:defRPr sz="1200">
                <a:solidFill>
                  <a:srgbClr val="29458E"/>
                </a:solidFill>
                <a:latin typeface="Arial" charset="0"/>
              </a:defRPr>
            </a:lvl6pPr>
            <a:lvl7pPr marL="2971800" indent="-228600" eaLnBrk="0" fontAlgn="base" hangingPunct="0">
              <a:spcBef>
                <a:spcPct val="20000"/>
              </a:spcBef>
              <a:spcAft>
                <a:spcPct val="0"/>
              </a:spcAft>
              <a:buChar char="»"/>
              <a:defRPr sz="1200">
                <a:solidFill>
                  <a:srgbClr val="29458E"/>
                </a:solidFill>
                <a:latin typeface="Arial" charset="0"/>
              </a:defRPr>
            </a:lvl7pPr>
            <a:lvl8pPr marL="3429000" indent="-228600" eaLnBrk="0" fontAlgn="base" hangingPunct="0">
              <a:spcBef>
                <a:spcPct val="20000"/>
              </a:spcBef>
              <a:spcAft>
                <a:spcPct val="0"/>
              </a:spcAft>
              <a:buChar char="»"/>
              <a:defRPr sz="1200">
                <a:solidFill>
                  <a:srgbClr val="29458E"/>
                </a:solidFill>
                <a:latin typeface="Arial" charset="0"/>
              </a:defRPr>
            </a:lvl8pPr>
            <a:lvl9pPr marL="3886200" indent="-228600" eaLnBrk="0" fontAlgn="base" hangingPunct="0">
              <a:spcBef>
                <a:spcPct val="20000"/>
              </a:spcBef>
              <a:spcAft>
                <a:spcPct val="0"/>
              </a:spcAft>
              <a:buChar char="»"/>
              <a:defRPr sz="1200">
                <a:solidFill>
                  <a:srgbClr val="29458E"/>
                </a:solidFill>
                <a:latin typeface="Arial" charset="0"/>
              </a:defRPr>
            </a:lvl9pPr>
          </a:lstStyle>
          <a:p>
            <a:pPr>
              <a:spcBef>
                <a:spcPct val="0"/>
              </a:spcBef>
              <a:buFontTx/>
              <a:buNone/>
            </a:pPr>
            <a:endParaRPr lang="en-US" altLang="en-US" b="0" dirty="0">
              <a:solidFill>
                <a:prstClr val="black"/>
              </a:solidFill>
              <a:latin typeface="Times" pitchFamily="18" charset="0"/>
            </a:endParaRPr>
          </a:p>
        </p:txBody>
      </p:sp>
      <p:pic>
        <p:nvPicPr>
          <p:cNvPr id="1026" name="Picture 2" descr="C:\Users\ethomas\AppData\Local\Microsoft\Windows\Temporary Internet Files\Content.Outlook\9EB7XRNQ\ACPE_square_BL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334000"/>
            <a:ext cx="1306846" cy="12596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6193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altLang="en-US" dirty="0" smtClean="0"/>
              <a:t>Why are students seeking accredited programs?</a:t>
            </a:r>
          </a:p>
        </p:txBody>
      </p:sp>
      <p:sp>
        <p:nvSpPr>
          <p:cNvPr id="10243" name="Content Placeholder 2"/>
          <p:cNvSpPr>
            <a:spLocks noGrp="1"/>
          </p:cNvSpPr>
          <p:nvPr>
            <p:ph idx="1"/>
          </p:nvPr>
        </p:nvSpPr>
        <p:spPr>
          <a:xfrm>
            <a:off x="3886200" y="2438400"/>
            <a:ext cx="5029200" cy="3657600"/>
          </a:xfrm>
        </p:spPr>
        <p:txBody>
          <a:bodyPr>
            <a:normAutofit lnSpcReduction="10000"/>
          </a:bodyPr>
          <a:lstStyle/>
          <a:p>
            <a:r>
              <a:rPr lang="en-US" altLang="en-US" dirty="0" smtClean="0"/>
              <a:t>Required </a:t>
            </a:r>
            <a:r>
              <a:rPr lang="en-US" altLang="en-US" dirty="0" smtClean="0"/>
              <a:t>in some states, and the number is increasing, to practice as a pharmacy technician</a:t>
            </a:r>
            <a:endParaRPr lang="en-US" altLang="en-US" dirty="0" smtClean="0"/>
          </a:p>
          <a:p>
            <a:r>
              <a:rPr lang="en-US" altLang="en-US" dirty="0" smtClean="0"/>
              <a:t>Builds their resume</a:t>
            </a:r>
          </a:p>
          <a:p>
            <a:r>
              <a:rPr lang="en-US" altLang="en-US" dirty="0" smtClean="0"/>
              <a:t>It gets them hired – many employers only hire technicians who have completed and ASHP/ACPE-accredited program</a:t>
            </a:r>
          </a:p>
          <a:p>
            <a:r>
              <a:rPr lang="en-US" altLang="en-US" dirty="0" smtClean="0"/>
              <a:t>It prepares them for a successful and rewarding career!</a:t>
            </a:r>
          </a:p>
          <a:p>
            <a:endParaRPr lang="en-US" altLang="en-US" dirty="0" smtClean="0"/>
          </a:p>
        </p:txBody>
      </p:sp>
      <p:pic>
        <p:nvPicPr>
          <p:cNvPr id="4" name="Picture 3" descr="Lester_052908_0854.jpg"/>
          <p:cNvPicPr>
            <a:picLocks noChangeAspect="1"/>
          </p:cNvPicPr>
          <p:nvPr/>
        </p:nvPicPr>
        <p:blipFill>
          <a:blip r:embed="rId4"/>
          <a:stretch>
            <a:fillRect/>
          </a:stretch>
        </p:blipFill>
        <p:spPr>
          <a:xfrm>
            <a:off x="685800" y="1981200"/>
            <a:ext cx="2855687" cy="4300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838200"/>
            <a:ext cx="2407920" cy="133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Ready for accreditation?</a:t>
            </a:r>
          </a:p>
        </p:txBody>
      </p:sp>
      <p:sp>
        <p:nvSpPr>
          <p:cNvPr id="15363" name="Content Placeholder 2"/>
          <p:cNvSpPr>
            <a:spLocks noGrp="1"/>
          </p:cNvSpPr>
          <p:nvPr>
            <p:ph idx="1"/>
          </p:nvPr>
        </p:nvSpPr>
        <p:spPr/>
        <p:txBody>
          <a:bodyPr>
            <a:normAutofit/>
          </a:bodyPr>
          <a:lstStyle/>
          <a:p>
            <a:r>
              <a:rPr lang="en-US" altLang="en-US" dirty="0" smtClean="0"/>
              <a:t>Application:</a:t>
            </a:r>
          </a:p>
          <a:p>
            <a:pPr lvl="1"/>
            <a:r>
              <a:rPr lang="en-US" altLang="en-US" dirty="0" smtClean="0"/>
              <a:t>Application for accreditation may be made as soon as a student has begun training, but not sooner</a:t>
            </a:r>
          </a:p>
          <a:p>
            <a:pPr lvl="1"/>
            <a:r>
              <a:rPr lang="en-US" altLang="en-US" dirty="0" smtClean="0"/>
              <a:t>ASHP and ACPE are here to help from start to finish!</a:t>
            </a:r>
          </a:p>
          <a:p>
            <a:r>
              <a:rPr lang="en-US" altLang="en-US" dirty="0" smtClean="0"/>
              <a:t>Contact:</a:t>
            </a:r>
          </a:p>
          <a:p>
            <a:pPr lvl="1"/>
            <a:r>
              <a:rPr lang="en-US" altLang="en-US" dirty="0" smtClean="0">
                <a:solidFill>
                  <a:prstClr val="black"/>
                </a:solidFill>
              </a:rPr>
              <a:t>ASHP </a:t>
            </a:r>
            <a:r>
              <a:rPr lang="en-US" altLang="en-US" dirty="0" smtClean="0"/>
              <a:t>Accreditation Services Division</a:t>
            </a:r>
          </a:p>
          <a:p>
            <a:pPr lvl="2"/>
            <a:r>
              <a:rPr lang="en-US" altLang="en-US" sz="2400" b="1" dirty="0" smtClean="0"/>
              <a:t>VISIT:</a:t>
            </a:r>
            <a:r>
              <a:rPr lang="en-US" altLang="en-US" sz="2400" dirty="0" smtClean="0"/>
              <a:t> </a:t>
            </a:r>
            <a:r>
              <a:rPr lang="en-US" sz="1600" b="1" u="sng" dirty="0" smtClean="0">
                <a:hlinkClick r:id="rId4"/>
              </a:rPr>
              <a:t>http</a:t>
            </a:r>
            <a:r>
              <a:rPr lang="en-US" sz="1600" b="1" u="sng" dirty="0">
                <a:hlinkClick r:id="rId4"/>
              </a:rPr>
              <a:t>://</a:t>
            </a:r>
            <a:r>
              <a:rPr lang="en-US" sz="1600" b="1" u="sng" dirty="0" smtClean="0">
                <a:hlinkClick r:id="rId4"/>
              </a:rPr>
              <a:t>www.ashp.org/menu/Technicians/Technician-Accreditation</a:t>
            </a:r>
            <a:endParaRPr lang="en-US" sz="1600" b="1" u="sng" dirty="0" smtClean="0"/>
          </a:p>
          <a:p>
            <a:pPr lvl="2"/>
            <a:r>
              <a:rPr lang="en-US" sz="2400" b="1" dirty="0" smtClean="0"/>
              <a:t>EMAIL:</a:t>
            </a:r>
            <a:r>
              <a:rPr lang="en-US" sz="2400" dirty="0" smtClean="0"/>
              <a:t> </a:t>
            </a:r>
            <a:r>
              <a:rPr lang="en-US" altLang="en-US" sz="2400" dirty="0" smtClean="0">
                <a:hlinkClick r:id="rId5"/>
              </a:rPr>
              <a:t>asd@ashp.org</a:t>
            </a:r>
            <a:r>
              <a:rPr lang="en-US" altLang="en-US" sz="2400" dirty="0" smtClean="0"/>
              <a:t> </a:t>
            </a:r>
            <a:r>
              <a:rPr lang="en-US" altLang="en-US" sz="2400" dirty="0" smtClean="0"/>
              <a:t>or llifshin@ashp.org</a:t>
            </a:r>
            <a:endParaRPr lang="en-US" altLang="en-US" sz="2400" dirty="0" smtClean="0"/>
          </a:p>
          <a:p>
            <a:pPr lvl="2"/>
            <a:r>
              <a:rPr lang="en-US" altLang="en-US" sz="2400" b="1" dirty="0" smtClean="0"/>
              <a:t>CALL:</a:t>
            </a:r>
            <a:r>
              <a:rPr lang="en-US" altLang="en-US" sz="2400" dirty="0" smtClean="0"/>
              <a:t>  </a:t>
            </a:r>
            <a:r>
              <a:rPr lang="en-US" altLang="en-US" sz="2400" dirty="0" smtClean="0"/>
              <a:t>301-664-8835</a:t>
            </a:r>
            <a:endParaRPr lang="en-US" altLang="en-US" sz="2400" dirty="0" smtClean="0"/>
          </a:p>
        </p:txBody>
      </p:sp>
      <p:pic>
        <p:nvPicPr>
          <p:cNvPr id="4" name="Picture 3" descr="ASHP236.jpg"/>
          <p:cNvPicPr>
            <a:picLocks noChangeAspect="1"/>
          </p:cNvPicPr>
          <p:nvPr/>
        </p:nvPicPr>
        <p:blipFill>
          <a:blip r:embed="rId6" cstate="print"/>
          <a:stretch>
            <a:fillRect/>
          </a:stretch>
        </p:blipFill>
        <p:spPr>
          <a:xfrm>
            <a:off x="7848600" y="152400"/>
            <a:ext cx="1044623" cy="15728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2" descr="C:\Users\ethomas\AppData\Local\Microsoft\Windows\Temporary Internet Files\Content.Outlook\9EB7XRNQ\ACPE_square_BL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5610113"/>
            <a:ext cx="925846" cy="8924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r>
              <a:rPr lang="en-US" altLang="en-US" dirty="0" smtClean="0"/>
              <a:t>What is accreditation? </a:t>
            </a:r>
            <a:br>
              <a:rPr lang="en-US" altLang="en-US" dirty="0" smtClean="0"/>
            </a:br>
            <a:endParaRPr lang="en-US" altLang="en-US" dirty="0" smtClean="0"/>
          </a:p>
        </p:txBody>
      </p:sp>
      <p:sp>
        <p:nvSpPr>
          <p:cNvPr id="4099" name="Content Placeholder 2"/>
          <p:cNvSpPr>
            <a:spLocks noGrp="1"/>
          </p:cNvSpPr>
          <p:nvPr>
            <p:ph idx="1"/>
          </p:nvPr>
        </p:nvSpPr>
        <p:spPr/>
        <p:txBody>
          <a:bodyPr>
            <a:normAutofit/>
          </a:bodyPr>
          <a:lstStyle/>
          <a:p>
            <a:pPr indent="4763">
              <a:buFontTx/>
              <a:buNone/>
            </a:pPr>
            <a:r>
              <a:rPr lang="en-US" altLang="en-US" sz="3200" dirty="0" smtClean="0"/>
              <a:t>Accreditation is a system for declaring that a program or institution meets established quality standards to provide assurance and confidence to the public.</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8600"/>
            <a:ext cx="9144000" cy="1524000"/>
          </a:xfrm>
        </p:spPr>
        <p:txBody>
          <a:bodyPr/>
          <a:lstStyle/>
          <a:p>
            <a:r>
              <a:rPr lang="en-US" altLang="en-US" dirty="0" smtClean="0"/>
              <a:t>  What is ASHP/ACPE accreditation?</a:t>
            </a:r>
          </a:p>
        </p:txBody>
      </p:sp>
      <p:sp>
        <p:nvSpPr>
          <p:cNvPr id="5123" name="Content Placeholder 2"/>
          <p:cNvSpPr>
            <a:spLocks noGrp="1"/>
          </p:cNvSpPr>
          <p:nvPr>
            <p:ph idx="1"/>
          </p:nvPr>
        </p:nvSpPr>
        <p:spPr/>
        <p:txBody>
          <a:bodyPr>
            <a:normAutofit/>
          </a:bodyPr>
          <a:lstStyle/>
          <a:p>
            <a:pPr indent="4763">
              <a:buFontTx/>
              <a:buNone/>
            </a:pPr>
            <a:endParaRPr lang="en-US" altLang="en-US" dirty="0" smtClean="0"/>
          </a:p>
          <a:p>
            <a:pPr lvl="0" indent="4763">
              <a:buNone/>
            </a:pPr>
            <a:r>
              <a:rPr lang="en-US" altLang="en-US" dirty="0" smtClean="0"/>
              <a:t>The </a:t>
            </a:r>
            <a:r>
              <a:rPr lang="en-US" altLang="en-US" dirty="0"/>
              <a:t>American Society of Health-System Pharmacists (ASHP)/Accreditation Council for Pharmacy Education (ACPE) is the only </a:t>
            </a:r>
            <a:r>
              <a:rPr lang="en-US" altLang="en-US" dirty="0" smtClean="0"/>
              <a:t>nationally-recognized, </a:t>
            </a:r>
            <a:r>
              <a:rPr lang="en-US" altLang="en-US" dirty="0"/>
              <a:t>non-governmental, non-profit pharmacy association that accredits pharmacy residencies and pharmacy technician training programs in the United States.</a:t>
            </a:r>
          </a:p>
          <a:p>
            <a:pPr indent="4763">
              <a:buFontTx/>
              <a:buNone/>
            </a:pPr>
            <a:endParaRPr lang="en-US" altLang="en-US" dirty="0"/>
          </a:p>
          <a:p>
            <a:pPr indent="4763">
              <a:buFontTx/>
              <a:buNone/>
            </a:pPr>
            <a:endParaRPr lang="en-US" altLang="en-US" dirty="0" smtClean="0"/>
          </a:p>
        </p:txBody>
      </p:sp>
      <p:pic>
        <p:nvPicPr>
          <p:cNvPr id="4" name="Picture 2" descr="C:\Users\ethomas\AppData\Local\Microsoft\Windows\Temporary Internet Files\Content.Outlook\9EB7XRNQ\ACPE_square_BL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320314"/>
            <a:ext cx="1306846" cy="12596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Who is involved?</a:t>
            </a:r>
          </a:p>
        </p:txBody>
      </p:sp>
      <p:sp>
        <p:nvSpPr>
          <p:cNvPr id="6147" name="Content Placeholder 2"/>
          <p:cNvSpPr>
            <a:spLocks noGrp="1"/>
          </p:cNvSpPr>
          <p:nvPr>
            <p:ph idx="1"/>
          </p:nvPr>
        </p:nvSpPr>
        <p:spPr/>
        <p:txBody>
          <a:bodyPr>
            <a:normAutofit/>
          </a:bodyPr>
          <a:lstStyle/>
          <a:p>
            <a:r>
              <a:rPr lang="en-US" altLang="en-US" dirty="0" smtClean="0"/>
              <a:t>Pharmacy Technician Accreditation Commission (PTAC)</a:t>
            </a:r>
          </a:p>
          <a:p>
            <a:pPr lvl="1"/>
            <a:r>
              <a:rPr lang="en-US" altLang="en-US" dirty="0" smtClean="0">
                <a:solidFill>
                  <a:srgbClr val="2068BA"/>
                </a:solidFill>
              </a:rPr>
              <a:t>PTAC appointed by ASHP and  ACPE to ensure quality of pharmacy technician training programs</a:t>
            </a:r>
          </a:p>
          <a:p>
            <a:pPr lvl="1"/>
            <a:r>
              <a:rPr lang="en-US" altLang="en-US" dirty="0" smtClean="0">
                <a:solidFill>
                  <a:srgbClr val="2068BA"/>
                </a:solidFill>
              </a:rPr>
              <a:t>Representation from experienced leaders in the pharmacy profession appointed by ASHP and ACPE to ensure quality</a:t>
            </a:r>
          </a:p>
          <a:p>
            <a:pPr lvl="2"/>
            <a:r>
              <a:rPr lang="en-US" altLang="en-US" dirty="0" smtClean="0">
                <a:solidFill>
                  <a:srgbClr val="2068BA"/>
                </a:solidFill>
              </a:rPr>
              <a:t>Standard development and revision</a:t>
            </a:r>
          </a:p>
          <a:p>
            <a:pPr lvl="2"/>
            <a:r>
              <a:rPr lang="en-US" altLang="en-US" dirty="0" smtClean="0">
                <a:solidFill>
                  <a:srgbClr val="2068BA"/>
                </a:solidFill>
              </a:rPr>
              <a:t>Onsite peer review of programs against standards</a:t>
            </a:r>
          </a:p>
          <a:p>
            <a:pPr lvl="2"/>
            <a:r>
              <a:rPr lang="en-US" altLang="en-US" dirty="0" smtClean="0">
                <a:solidFill>
                  <a:srgbClr val="2068BA"/>
                </a:solidFill>
              </a:rPr>
              <a:t>Vote to recommend accreditation status for final approval by the boards of  ASHP and ACPE </a:t>
            </a:r>
          </a:p>
          <a:p>
            <a:pPr marL="914400" lvl="2" indent="0">
              <a:buNone/>
            </a:pPr>
            <a:endParaRPr lang="en-US" altLang="en-US" dirty="0" smtClean="0">
              <a:solidFill>
                <a:srgbClr val="2068BA"/>
              </a:solidFill>
            </a:endParaRPr>
          </a:p>
        </p:txBody>
      </p:sp>
      <p:pic>
        <p:nvPicPr>
          <p:cNvPr id="1026" name="Picture 2" descr="C:\Users\ethomas\AppData\Local\Microsoft\Windows\Temporary Internet Files\Content.Outlook\428HKEJB\KM_WEB_CS8A35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724400"/>
            <a:ext cx="2819343" cy="18790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altLang="en-US" dirty="0" smtClean="0"/>
              <a:t>How do I get started?</a:t>
            </a:r>
            <a:br>
              <a:rPr lang="en-US" altLang="en-US" dirty="0" smtClean="0"/>
            </a:br>
            <a:endParaRPr lang="en-US" altLang="en-US" dirty="0" smtClean="0"/>
          </a:p>
        </p:txBody>
      </p:sp>
      <p:sp>
        <p:nvSpPr>
          <p:cNvPr id="11267" name="Content Placeholder 2"/>
          <p:cNvSpPr>
            <a:spLocks noGrp="1"/>
          </p:cNvSpPr>
          <p:nvPr>
            <p:ph idx="1"/>
          </p:nvPr>
        </p:nvSpPr>
        <p:spPr>
          <a:xfrm>
            <a:off x="152400" y="990600"/>
            <a:ext cx="8610600" cy="4579938"/>
          </a:xfrm>
        </p:spPr>
        <p:txBody>
          <a:bodyPr>
            <a:noAutofit/>
          </a:bodyPr>
          <a:lstStyle/>
          <a:p>
            <a:r>
              <a:rPr lang="en-US" altLang="en-US" sz="1800" dirty="0" smtClean="0"/>
              <a:t>Readiness </a:t>
            </a:r>
            <a:r>
              <a:rPr lang="en-US" altLang="en-US" sz="1800" dirty="0"/>
              <a:t>Self-Assessment </a:t>
            </a:r>
            <a:endParaRPr lang="en-US" altLang="en-US" sz="1800" dirty="0" smtClean="0"/>
          </a:p>
          <a:p>
            <a:pPr lvl="1">
              <a:spcBef>
                <a:spcPts val="0"/>
              </a:spcBef>
            </a:pPr>
            <a:r>
              <a:rPr lang="en-US" altLang="en-US" sz="1800" dirty="0" smtClean="0">
                <a:solidFill>
                  <a:srgbClr val="2068BA"/>
                </a:solidFill>
              </a:rPr>
              <a:t>A self-assessment tool that will walk you through a series of questions related to pharmacy technician education and training program accreditation readiness</a:t>
            </a:r>
          </a:p>
          <a:p>
            <a:pPr lvl="1">
              <a:spcBef>
                <a:spcPts val="0"/>
              </a:spcBef>
            </a:pPr>
            <a:r>
              <a:rPr lang="en-US" altLang="en-US" sz="1800" dirty="0" smtClean="0">
                <a:solidFill>
                  <a:srgbClr val="2068BA"/>
                </a:solidFill>
              </a:rPr>
              <a:t>Assess how close you may or may not be to initiating the formal accreditation process</a:t>
            </a:r>
          </a:p>
          <a:p>
            <a:pPr lvl="1">
              <a:spcBef>
                <a:spcPts val="0"/>
              </a:spcBef>
            </a:pPr>
            <a:r>
              <a:rPr lang="en-US" altLang="en-US" sz="1800" dirty="0">
                <a:solidFill>
                  <a:srgbClr val="2068BA"/>
                </a:solidFill>
              </a:rPr>
              <a:t>Available online at</a:t>
            </a:r>
          </a:p>
          <a:p>
            <a:pPr marL="457200" lvl="1" indent="0">
              <a:spcBef>
                <a:spcPts val="0"/>
              </a:spcBef>
              <a:buNone/>
            </a:pPr>
            <a:r>
              <a:rPr lang="en-US" altLang="en-US" sz="1800" dirty="0">
                <a:solidFill>
                  <a:srgbClr val="2068BA"/>
                </a:solidFill>
              </a:rPr>
              <a:t>	</a:t>
            </a:r>
            <a:r>
              <a:rPr lang="en-US" altLang="en-US" sz="1800" dirty="0">
                <a:solidFill>
                  <a:srgbClr val="2068BA"/>
                </a:solidFill>
                <a:hlinkClick r:id="rId4"/>
              </a:rPr>
              <a:t>http://</a:t>
            </a:r>
            <a:r>
              <a:rPr lang="en-US" altLang="en-US" sz="1800" dirty="0" smtClean="0">
                <a:solidFill>
                  <a:srgbClr val="2068BA"/>
                </a:solidFill>
                <a:hlinkClick r:id="rId4"/>
              </a:rPr>
              <a:t>ashp.az1.qualtrics.com/jfe/form/SV_bPc0joPXJTIlGzr</a:t>
            </a:r>
            <a:r>
              <a:rPr lang="en-US" altLang="en-US" sz="1800" dirty="0" smtClean="0">
                <a:solidFill>
                  <a:srgbClr val="2068BA"/>
                </a:solidFill>
              </a:rPr>
              <a:t> </a:t>
            </a:r>
          </a:p>
          <a:p>
            <a:pPr marL="457200" lvl="1" indent="0">
              <a:spcBef>
                <a:spcPts val="0"/>
              </a:spcBef>
              <a:buNone/>
            </a:pPr>
            <a:endParaRPr lang="en-US" altLang="en-US" sz="1800" dirty="0" smtClean="0">
              <a:solidFill>
                <a:srgbClr val="2068BA"/>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573966"/>
            <a:ext cx="3124200" cy="2773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started?</a:t>
            </a:r>
            <a:endParaRPr lang="en-US" dirty="0"/>
          </a:p>
        </p:txBody>
      </p:sp>
      <p:sp>
        <p:nvSpPr>
          <p:cNvPr id="3" name="Content Placeholder 2"/>
          <p:cNvSpPr>
            <a:spLocks noGrp="1"/>
          </p:cNvSpPr>
          <p:nvPr>
            <p:ph idx="1"/>
          </p:nvPr>
        </p:nvSpPr>
        <p:spPr/>
        <p:txBody>
          <a:bodyPr/>
          <a:lstStyle/>
          <a:p>
            <a:pPr marL="285750" lvl="1">
              <a:spcBef>
                <a:spcPts val="0"/>
              </a:spcBef>
              <a:buFont typeface="Arial" panose="020B0604020202020204" pitchFamily="34" charset="0"/>
              <a:buChar char="•"/>
            </a:pPr>
            <a:r>
              <a:rPr lang="en-US" altLang="en-US" sz="1800" b="1" dirty="0">
                <a:solidFill>
                  <a:srgbClr val="2068BA"/>
                </a:solidFill>
              </a:rPr>
              <a:t>Other important tools when developing a program for accreditation</a:t>
            </a:r>
          </a:p>
          <a:p>
            <a:pPr lvl="1"/>
            <a:r>
              <a:rPr lang="en-US" altLang="en-US" sz="1800" b="1" i="1" dirty="0">
                <a:solidFill>
                  <a:srgbClr val="2068BA"/>
                </a:solidFill>
              </a:rPr>
              <a:t>Model Curriculum </a:t>
            </a:r>
            <a:r>
              <a:rPr lang="en-US" altLang="en-US" sz="1800" dirty="0">
                <a:solidFill>
                  <a:srgbClr val="2068BA"/>
                </a:solidFill>
              </a:rPr>
              <a:t>for Pharmacy Technician Education and Training Programs</a:t>
            </a:r>
          </a:p>
          <a:p>
            <a:pPr lvl="2"/>
            <a:r>
              <a:rPr lang="en-US" altLang="en-US" dirty="0">
                <a:solidFill>
                  <a:srgbClr val="2068BA"/>
                </a:solidFill>
              </a:rPr>
              <a:t>Available online at </a:t>
            </a:r>
            <a:r>
              <a:rPr lang="en-US" altLang="en-US" dirty="0">
                <a:solidFill>
                  <a:srgbClr val="2068BA"/>
                </a:solidFill>
                <a:hlinkClick r:id="rId3"/>
              </a:rPr>
              <a:t>http://</a:t>
            </a:r>
            <a:r>
              <a:rPr lang="en-US" altLang="en-US" dirty="0" smtClean="0">
                <a:solidFill>
                  <a:srgbClr val="2068BA"/>
                </a:solidFill>
                <a:hlinkClick r:id="rId3"/>
              </a:rPr>
              <a:t>www.ashp.org/DocLibrary/Technicians/Model-Curriculum.pdf</a:t>
            </a:r>
            <a:endParaRPr lang="en-US" altLang="en-US" dirty="0" smtClean="0">
              <a:solidFill>
                <a:srgbClr val="2068BA"/>
              </a:solidFill>
            </a:endParaRPr>
          </a:p>
          <a:p>
            <a:pPr lvl="1"/>
            <a:r>
              <a:rPr lang="en-US" altLang="en-US" sz="1800" b="1" i="1" dirty="0" smtClean="0">
                <a:solidFill>
                  <a:srgbClr val="2068BA"/>
                </a:solidFill>
              </a:rPr>
              <a:t>Guidance </a:t>
            </a:r>
            <a:r>
              <a:rPr lang="en-US" altLang="en-US" sz="1800" b="1" i="1" dirty="0">
                <a:solidFill>
                  <a:srgbClr val="2068BA"/>
                </a:solidFill>
              </a:rPr>
              <a:t>Document </a:t>
            </a:r>
            <a:r>
              <a:rPr lang="en-US" altLang="en-US" sz="1800" dirty="0">
                <a:solidFill>
                  <a:srgbClr val="2068BA"/>
                </a:solidFill>
              </a:rPr>
              <a:t>on Accreditation Standards for Pharmacy Technician Education and Training Programs</a:t>
            </a:r>
          </a:p>
          <a:p>
            <a:pPr lvl="2"/>
            <a:r>
              <a:rPr lang="en-US" altLang="en-US" dirty="0">
                <a:solidFill>
                  <a:srgbClr val="2068BA"/>
                </a:solidFill>
              </a:rPr>
              <a:t>Available online at http://www.ashp.org/doclibrary/accreditation/guidance-document.pdf</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572000"/>
            <a:ext cx="2228874" cy="15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4364097"/>
            <a:ext cx="1727936" cy="15014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664233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dirty="0" smtClean="0"/>
              <a:t>Why is ASHP/ACPE accreditation increasingly important?</a:t>
            </a:r>
          </a:p>
        </p:txBody>
      </p:sp>
      <p:sp>
        <p:nvSpPr>
          <p:cNvPr id="7171" name="Content Placeholder 2"/>
          <p:cNvSpPr>
            <a:spLocks noGrp="1"/>
          </p:cNvSpPr>
          <p:nvPr>
            <p:ph idx="1"/>
          </p:nvPr>
        </p:nvSpPr>
        <p:spPr/>
        <p:txBody>
          <a:bodyPr>
            <a:normAutofit lnSpcReduction="10000"/>
          </a:bodyPr>
          <a:lstStyle/>
          <a:p>
            <a:r>
              <a:rPr lang="en-US" altLang="en-US" dirty="0" smtClean="0"/>
              <a:t>Many state boards of pharmacy require completion of an ASHP/ACPE accredited pharmacy technician education and training program to practice as a pharmacy technician in their state</a:t>
            </a:r>
            <a:endParaRPr lang="en-US" altLang="en-US" dirty="0" smtClean="0"/>
          </a:p>
          <a:p>
            <a:r>
              <a:rPr lang="en-US" altLang="en-US" dirty="0" smtClean="0"/>
              <a:t>The accreditation process is designed to protect the public</a:t>
            </a:r>
          </a:p>
          <a:p>
            <a:endParaRPr lang="en-US" altLang="en-US" dirty="0" smtClean="0"/>
          </a:p>
          <a:p>
            <a:r>
              <a:rPr lang="en-US" altLang="en-US" dirty="0" smtClean="0"/>
              <a:t>Pharmacy technicians play an </a:t>
            </a:r>
            <a:br>
              <a:rPr lang="en-US" altLang="en-US" dirty="0" smtClean="0"/>
            </a:br>
            <a:r>
              <a:rPr lang="en-US" altLang="en-US" dirty="0" smtClean="0"/>
              <a:t>increasingly important role </a:t>
            </a:r>
            <a:br>
              <a:rPr lang="en-US" altLang="en-US" dirty="0" smtClean="0"/>
            </a:br>
            <a:r>
              <a:rPr lang="en-US" altLang="en-US" dirty="0" smtClean="0"/>
              <a:t>in public safety</a:t>
            </a:r>
          </a:p>
          <a:p>
            <a:pPr lvl="2"/>
            <a:r>
              <a:rPr lang="en-US" altLang="en-US" dirty="0" smtClean="0"/>
              <a:t>Expanding and evolving responsibilities</a:t>
            </a:r>
          </a:p>
          <a:p>
            <a:pPr lvl="2"/>
            <a:r>
              <a:rPr lang="en-US" altLang="en-US" dirty="0" smtClean="0"/>
              <a:t>Knowledge of new medications, new technologies</a:t>
            </a:r>
          </a:p>
          <a:p>
            <a:pPr lvl="2"/>
            <a:r>
              <a:rPr lang="en-US" altLang="en-US" dirty="0" smtClean="0"/>
              <a:t>Increasing expectations</a:t>
            </a:r>
          </a:p>
          <a:p>
            <a:pPr lvl="2"/>
            <a:r>
              <a:rPr lang="en-US" dirty="0" smtClean="0"/>
              <a:t>Expanding roles in medication </a:t>
            </a:r>
            <a:r>
              <a:rPr lang="en-US" dirty="0"/>
              <a:t>safety</a:t>
            </a:r>
          </a:p>
          <a:p>
            <a:pPr lvl="2"/>
            <a:endParaRPr lang="en-US" altLang="en-US" dirty="0" smtClean="0"/>
          </a:p>
        </p:txBody>
      </p:sp>
      <p:pic>
        <p:nvPicPr>
          <p:cNvPr id="4" name="Picture 3" descr="ASHP172.jpg"/>
          <p:cNvPicPr>
            <a:picLocks noChangeAspect="1"/>
          </p:cNvPicPr>
          <p:nvPr/>
        </p:nvPicPr>
        <p:blipFill>
          <a:blip r:embed="rId4"/>
          <a:stretch>
            <a:fillRect/>
          </a:stretch>
        </p:blipFill>
        <p:spPr>
          <a:xfrm>
            <a:off x="6705600" y="3505200"/>
            <a:ext cx="1166935" cy="17557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smtClean="0"/>
              <a:t>Other Benefits of ASHP/ACPE Accreditation</a:t>
            </a:r>
            <a:br>
              <a:rPr lang="en-US" altLang="en-US" dirty="0" smtClean="0"/>
            </a:br>
            <a:endParaRPr lang="en-US" altLang="en-US" dirty="0" smtClean="0"/>
          </a:p>
        </p:txBody>
      </p:sp>
      <p:sp>
        <p:nvSpPr>
          <p:cNvPr id="8195" name="Content Placeholder 2"/>
          <p:cNvSpPr>
            <a:spLocks noGrp="1"/>
          </p:cNvSpPr>
          <p:nvPr>
            <p:ph idx="1"/>
          </p:nvPr>
        </p:nvSpPr>
        <p:spPr>
          <a:xfrm>
            <a:off x="685800" y="1758950"/>
            <a:ext cx="7772400" cy="4114800"/>
          </a:xfrm>
        </p:spPr>
        <p:txBody>
          <a:bodyPr>
            <a:normAutofit lnSpcReduction="10000"/>
          </a:bodyPr>
          <a:lstStyle/>
          <a:p>
            <a:r>
              <a:rPr lang="en-US" altLang="en-US" dirty="0" smtClean="0"/>
              <a:t>Expert guidance and advice from leading pharmacists and pharmacy technician educators</a:t>
            </a:r>
          </a:p>
          <a:p>
            <a:endParaRPr lang="en-US" altLang="en-US" dirty="0" smtClean="0"/>
          </a:p>
          <a:p>
            <a:r>
              <a:rPr lang="en-US" altLang="en-US" dirty="0" smtClean="0"/>
              <a:t>Standards are developed and updated with an onsite peer review process</a:t>
            </a:r>
          </a:p>
          <a:p>
            <a:endParaRPr lang="en-US" altLang="en-US" dirty="0" smtClean="0"/>
          </a:p>
          <a:p>
            <a:r>
              <a:rPr lang="en-US" altLang="en-US" dirty="0" smtClean="0"/>
              <a:t>Networking opportunities with the accrediting team and the community of ASHP/ACPE-accredited programs</a:t>
            </a:r>
          </a:p>
          <a:p>
            <a:endParaRPr lang="en-US" altLang="en-US" dirty="0" smtClean="0"/>
          </a:p>
          <a:p>
            <a:r>
              <a:rPr lang="en-US" altLang="en-US" dirty="0" smtClean="0"/>
              <a:t>Online listing on for national recruitment opportunities </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en-US" dirty="0" smtClean="0"/>
              <a:t>Why is ASHP/ACPE accreditation valuable? </a:t>
            </a:r>
          </a:p>
        </p:txBody>
      </p:sp>
      <p:sp>
        <p:nvSpPr>
          <p:cNvPr id="9219" name="Content Placeholder 2"/>
          <p:cNvSpPr>
            <a:spLocks noGrp="1"/>
          </p:cNvSpPr>
          <p:nvPr>
            <p:ph idx="1"/>
          </p:nvPr>
        </p:nvSpPr>
        <p:spPr>
          <a:xfrm>
            <a:off x="4875213" y="838200"/>
            <a:ext cx="3962400" cy="5338763"/>
          </a:xfrm>
        </p:spPr>
        <p:txBody>
          <a:bodyPr>
            <a:normAutofit/>
          </a:bodyPr>
          <a:lstStyle/>
          <a:p>
            <a:r>
              <a:rPr lang="en-US" altLang="en-US" dirty="0" smtClean="0"/>
              <a:t>National advertising of programs on the ASHP website site (No charge)</a:t>
            </a:r>
          </a:p>
          <a:p>
            <a:endParaRPr lang="en-US" altLang="en-US" dirty="0" smtClean="0"/>
          </a:p>
          <a:p>
            <a:r>
              <a:rPr lang="en-US" altLang="en-US" dirty="0" smtClean="0"/>
              <a:t>Access to educator materials, including curriculum guidelines</a:t>
            </a:r>
          </a:p>
          <a:p>
            <a:endParaRPr lang="en-US" altLang="en-US" dirty="0"/>
          </a:p>
          <a:p>
            <a:r>
              <a:rPr lang="en-US" dirty="0"/>
              <a:t>Link to Pharmacy Technician Training and Education </a:t>
            </a:r>
            <a:r>
              <a:rPr lang="en-US" dirty="0" smtClean="0"/>
              <a:t>Directory</a:t>
            </a:r>
          </a:p>
          <a:p>
            <a:pPr marL="346075" indent="0">
              <a:buNone/>
            </a:pPr>
            <a:r>
              <a:rPr lang="en-US" altLang="en-US" sz="1400" dirty="0" smtClean="0">
                <a:hlinkClick r:id="rId4"/>
              </a:rPr>
              <a:t>https</a:t>
            </a:r>
            <a:r>
              <a:rPr lang="en-US" altLang="en-US" sz="1400" dirty="0">
                <a:hlinkClick r:id="rId4"/>
              </a:rPr>
              <a:t>://</a:t>
            </a:r>
            <a:r>
              <a:rPr lang="en-US" altLang="en-US" sz="1400" dirty="0" smtClean="0">
                <a:hlinkClick r:id="rId4"/>
              </a:rPr>
              <a:t>accred.ashp.org/aps/pages/dir</a:t>
            </a:r>
            <a:r>
              <a:rPr lang="en-US" altLang="en-US" sz="1400" dirty="0" smtClean="0"/>
              <a:t>ectory/technicianprogramdirectory.aspx</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4343400" cy="320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ethomas\AppData\Local\Microsoft\Windows\Temporary Internet Files\Content.Outlook\9EB7XRNQ\ACPE_square_BL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5334000"/>
            <a:ext cx="1002046" cy="9658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d8a47ae3-0912-4317-8e2a-e4019b71e2b6"/>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Light Template 2 (bottom)">
  <a:themeElements>
    <a:clrScheme name="ASHP Template 1">
      <a:dk1>
        <a:sysClr val="windowText" lastClr="000000"/>
      </a:dk1>
      <a:lt1>
        <a:sysClr val="window" lastClr="FFFFFF"/>
      </a:lt1>
      <a:dk2>
        <a:srgbClr val="1065B5"/>
      </a:dk2>
      <a:lt2>
        <a:srgbClr val="F2762C"/>
      </a:lt2>
      <a:accent1>
        <a:srgbClr val="59C7E2"/>
      </a:accent1>
      <a:accent2>
        <a:srgbClr val="BAE3F7"/>
      </a:accent2>
      <a:accent3>
        <a:srgbClr val="2068BA"/>
      </a:accent3>
      <a:accent4>
        <a:srgbClr val="4A5F70"/>
      </a:accent4>
      <a:accent5>
        <a:srgbClr val="4BACC6"/>
      </a:accent5>
      <a:accent6>
        <a:srgbClr val="F79646"/>
      </a:accent6>
      <a:hlink>
        <a:srgbClr val="2068BA"/>
      </a:hlink>
      <a:folHlink>
        <a:srgbClr val="FDC4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Template 2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um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igh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igh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1078</Words>
  <Application>Microsoft Office PowerPoint</Application>
  <PresentationFormat>On-screen Show (4:3)</PresentationFormat>
  <Paragraphs>103</Paragraphs>
  <Slides>11</Slides>
  <Notes>10</Notes>
  <HiddenSlides>0</HiddenSlides>
  <MMClips>0</MMClips>
  <ScaleCrop>false</ScaleCrop>
  <HeadingPairs>
    <vt:vector size="4" baseType="variant">
      <vt:variant>
        <vt:lpstr>Theme</vt:lpstr>
      </vt:variant>
      <vt:variant>
        <vt:i4>5</vt:i4>
      </vt:variant>
      <vt:variant>
        <vt:lpstr>Slide Titles</vt:lpstr>
      </vt:variant>
      <vt:variant>
        <vt:i4>11</vt:i4>
      </vt:variant>
    </vt:vector>
  </HeadingPairs>
  <TitlesOfParts>
    <vt:vector size="16" baseType="lpstr">
      <vt:lpstr>Light Template 2 (bottom)</vt:lpstr>
      <vt:lpstr>Dark Template 2 (bottom)</vt:lpstr>
      <vt:lpstr>Medium Template 2</vt:lpstr>
      <vt:lpstr>Light Template 2</vt:lpstr>
      <vt:lpstr>1_Light Template 2</vt:lpstr>
      <vt:lpstr>ASHP/ACPE Accreditation  for Pharmacy Technician Training Programs</vt:lpstr>
      <vt:lpstr>What is accreditation?  </vt:lpstr>
      <vt:lpstr>  What is ASHP/ACPE accreditation?</vt:lpstr>
      <vt:lpstr>Who is involved?</vt:lpstr>
      <vt:lpstr>How do I get started? </vt:lpstr>
      <vt:lpstr>How do I get started?</vt:lpstr>
      <vt:lpstr>Why is ASHP/ACPE accreditation increasingly important?</vt:lpstr>
      <vt:lpstr>Other Benefits of ASHP/ACPE Accreditation </vt:lpstr>
      <vt:lpstr>Why is ASHP/ACPE accreditation valuable? </vt:lpstr>
      <vt:lpstr>Why are students seeking accredited programs?</vt:lpstr>
      <vt:lpstr>Ready for accreditation?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jmcdowell</dc:creator>
  <cp:lastModifiedBy>Lisa Lifshin</cp:lastModifiedBy>
  <cp:revision>55</cp:revision>
  <dcterms:created xsi:type="dcterms:W3CDTF">2015-04-17T14:54:57Z</dcterms:created>
  <dcterms:modified xsi:type="dcterms:W3CDTF">2017-03-11T15:52:49Z</dcterms:modified>
</cp:coreProperties>
</file>